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6" r:id="rId2"/>
    <p:sldId id="290" r:id="rId3"/>
    <p:sldId id="296" r:id="rId4"/>
    <p:sldId id="286" r:id="rId5"/>
    <p:sldId id="288" r:id="rId6"/>
    <p:sldId id="289" r:id="rId7"/>
    <p:sldId id="292" r:id="rId8"/>
    <p:sldId id="291" r:id="rId9"/>
    <p:sldId id="295" r:id="rId10"/>
    <p:sldId id="294" r:id="rId11"/>
    <p:sldId id="266" r:id="rId12"/>
  </p:sldIdLst>
  <p:sldSz cx="12192000" cy="6858000"/>
  <p:notesSz cx="9144000" cy="6858000"/>
  <p:embeddedFontLst>
    <p:embeddedFont>
      <p:font typeface="Berlin Sans FB" panose="020E0602020502020306" pitchFamily="34" charset="0"/>
      <p:regular r:id="rId15"/>
      <p:bold r:id="rId16"/>
    </p:embeddedFont>
    <p:embeddedFont>
      <p:font typeface="Alexon RR" panose="020B060402020202020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886"/>
    <a:srgbClr val="1C4785"/>
    <a:srgbClr val="003366"/>
    <a:srgbClr val="1B4685"/>
    <a:srgbClr val="1C476E"/>
    <a:srgbClr val="0A2246"/>
    <a:srgbClr val="0F3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6" d="100"/>
          <a:sy n="76" d="100"/>
        </p:scale>
        <p:origin x="378" y="60"/>
      </p:cViewPr>
      <p:guideLst/>
    </p:cSldViewPr>
  </p:slideViewPr>
  <p:notesTextViewPr>
    <p:cViewPr>
      <p:scale>
        <a:sx n="1" d="1"/>
        <a:sy n="1" d="1"/>
      </p:scale>
      <p:origin x="0" y="0"/>
    </p:cViewPr>
  </p:notesTextViewPr>
  <p:notesViewPr>
    <p:cSldViewPr snapToGrid="0">
      <p:cViewPr varScale="1">
        <p:scale>
          <a:sx n="72" d="100"/>
          <a:sy n="72" d="100"/>
        </p:scale>
        <p:origin x="18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323F8-A8AD-4BFA-B966-773672575949}"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31F25EDD-8D02-4013-82BF-B5534F138076}">
      <dgm:prSet phldrT="[Text]"/>
      <dgm:spPr/>
      <dgm:t>
        <a:bodyPr/>
        <a:lstStyle/>
        <a:p>
          <a:r>
            <a:rPr lang="id-ID" dirty="0" smtClean="0"/>
            <a:t>1. Peran  Kinerja Guru Dalam Membentuk Karakter Kerjasama Pada Siswa Kelas IV </a:t>
          </a:r>
          <a:endParaRPr lang="en-US" dirty="0"/>
        </a:p>
      </dgm:t>
    </dgm:pt>
    <dgm:pt modelId="{E3E5C9EA-CD2C-4F73-86CD-DA31EECB56AB}" type="parTrans" cxnId="{06D3BD1D-EE6B-4B0B-B11A-1E687CF9671C}">
      <dgm:prSet/>
      <dgm:spPr/>
      <dgm:t>
        <a:bodyPr/>
        <a:lstStyle/>
        <a:p>
          <a:endParaRPr lang="en-US"/>
        </a:p>
      </dgm:t>
    </dgm:pt>
    <dgm:pt modelId="{E7AC07EE-E880-4746-B003-A68BD8AB7260}" type="sibTrans" cxnId="{06D3BD1D-EE6B-4B0B-B11A-1E687CF9671C}">
      <dgm:prSet/>
      <dgm:spPr/>
      <dgm:t>
        <a:bodyPr/>
        <a:lstStyle/>
        <a:p>
          <a:endParaRPr lang="en-US"/>
        </a:p>
      </dgm:t>
    </dgm:pt>
    <dgm:pt modelId="{79102C8A-B232-48E6-935A-D5CDF46CB48D}">
      <dgm:prSet phldrT="[Text]"/>
      <dgm:spPr/>
      <dgm:t>
        <a:bodyPr/>
        <a:lstStyle/>
        <a:p>
          <a:r>
            <a:rPr lang="id-ID" dirty="0" smtClean="0"/>
            <a:t>3. Subjek Penelitian Guru dan Siswa Kelas IV</a:t>
          </a:r>
          <a:endParaRPr lang="en-US" dirty="0"/>
        </a:p>
      </dgm:t>
    </dgm:pt>
    <dgm:pt modelId="{5ADA845A-7E3C-4C85-8E2E-FEF2E908F54A}" type="parTrans" cxnId="{171D7402-550A-40DA-99BC-7DA7EB321715}">
      <dgm:prSet/>
      <dgm:spPr/>
      <dgm:t>
        <a:bodyPr/>
        <a:lstStyle/>
        <a:p>
          <a:endParaRPr lang="en-US"/>
        </a:p>
      </dgm:t>
    </dgm:pt>
    <dgm:pt modelId="{563FDF64-FA5E-4CAE-8298-5F6C08F86944}" type="sibTrans" cxnId="{171D7402-550A-40DA-99BC-7DA7EB321715}">
      <dgm:prSet/>
      <dgm:spPr/>
      <dgm:t>
        <a:bodyPr/>
        <a:lstStyle/>
        <a:p>
          <a:endParaRPr lang="en-US"/>
        </a:p>
      </dgm:t>
    </dgm:pt>
    <dgm:pt modelId="{EB321252-BF10-4693-817F-7FB5BBECA9D9}">
      <dgm:prSet phldrT="[Text]"/>
      <dgm:spPr/>
      <dgm:t>
        <a:bodyPr/>
        <a:lstStyle/>
        <a:p>
          <a:r>
            <a:rPr lang="id-ID" dirty="0" smtClean="0"/>
            <a:t>6. Teknik Analisis data : Reduksi data, Penyajian data, Penarikan Kesimpulan</a:t>
          </a:r>
          <a:endParaRPr lang="en-US" dirty="0"/>
        </a:p>
      </dgm:t>
    </dgm:pt>
    <dgm:pt modelId="{4B67E0FE-41F1-41ED-8A9A-6A5C43BB8427}" type="parTrans" cxnId="{60C2E27F-BF4B-43A2-8B43-FE3181706757}">
      <dgm:prSet/>
      <dgm:spPr/>
      <dgm:t>
        <a:bodyPr/>
        <a:lstStyle/>
        <a:p>
          <a:endParaRPr lang="en-US"/>
        </a:p>
      </dgm:t>
    </dgm:pt>
    <dgm:pt modelId="{1FE45766-6CCF-4FF0-A0E9-1764F114615B}" type="sibTrans" cxnId="{60C2E27F-BF4B-43A2-8B43-FE3181706757}">
      <dgm:prSet/>
      <dgm:spPr/>
      <dgm:t>
        <a:bodyPr/>
        <a:lstStyle/>
        <a:p>
          <a:endParaRPr lang="en-US"/>
        </a:p>
      </dgm:t>
    </dgm:pt>
    <dgm:pt modelId="{475E0DA4-3F27-43D5-99EC-5868E10C9E19}">
      <dgm:prSet phldrT="[Text]"/>
      <dgm:spPr/>
      <dgm:t>
        <a:bodyPr/>
        <a:lstStyle/>
        <a:p>
          <a:r>
            <a:rPr lang="id-ID" dirty="0" smtClean="0"/>
            <a:t>5. Teknik Pengumpulan data : Wawancara, observasi, angket, dokumentasi</a:t>
          </a:r>
          <a:endParaRPr lang="en-US" dirty="0"/>
        </a:p>
      </dgm:t>
    </dgm:pt>
    <dgm:pt modelId="{26449575-3F74-4AD1-981F-93F47C2C142A}" type="parTrans" cxnId="{02FDB880-BEE5-4FB6-B2DD-295A09B3F2A8}">
      <dgm:prSet/>
      <dgm:spPr/>
      <dgm:t>
        <a:bodyPr/>
        <a:lstStyle/>
        <a:p>
          <a:endParaRPr lang="en-US"/>
        </a:p>
      </dgm:t>
    </dgm:pt>
    <dgm:pt modelId="{E1E31213-EA90-453F-A7A5-6FA471313008}" type="sibTrans" cxnId="{02FDB880-BEE5-4FB6-B2DD-295A09B3F2A8}">
      <dgm:prSet/>
      <dgm:spPr/>
      <dgm:t>
        <a:bodyPr/>
        <a:lstStyle/>
        <a:p>
          <a:endParaRPr lang="en-US"/>
        </a:p>
      </dgm:t>
    </dgm:pt>
    <dgm:pt modelId="{A736B532-E6EE-4D1E-93E6-273182AC1ED9}">
      <dgm:prSet phldrT="[Text]"/>
      <dgm:spPr/>
      <dgm:t>
        <a:bodyPr/>
        <a:lstStyle/>
        <a:p>
          <a:r>
            <a:rPr lang="id-ID" dirty="0" smtClean="0"/>
            <a:t>2. Jenis Penelitian Kualitatif Deskriptif</a:t>
          </a:r>
          <a:endParaRPr lang="en-US" dirty="0"/>
        </a:p>
      </dgm:t>
    </dgm:pt>
    <dgm:pt modelId="{D1CFC016-E581-4388-93FA-BA3AD17ED60C}" type="parTrans" cxnId="{02FE6B2B-7BD6-4B0B-B98C-39998027053C}">
      <dgm:prSet/>
      <dgm:spPr/>
      <dgm:t>
        <a:bodyPr/>
        <a:lstStyle/>
        <a:p>
          <a:endParaRPr lang="en-US"/>
        </a:p>
      </dgm:t>
    </dgm:pt>
    <dgm:pt modelId="{4DA63C87-B488-43BF-809F-DD7296C66EE7}" type="sibTrans" cxnId="{02FE6B2B-7BD6-4B0B-B98C-39998027053C}">
      <dgm:prSet/>
      <dgm:spPr/>
      <dgm:t>
        <a:bodyPr/>
        <a:lstStyle/>
        <a:p>
          <a:endParaRPr lang="en-US"/>
        </a:p>
      </dgm:t>
    </dgm:pt>
    <dgm:pt modelId="{34F98AF7-03A7-4003-8D4C-D28DA903593D}">
      <dgm:prSet phldrT="[Text]"/>
      <dgm:spPr/>
      <dgm:t>
        <a:bodyPr/>
        <a:lstStyle/>
        <a:p>
          <a:r>
            <a:rPr lang="id-ID" dirty="0" smtClean="0"/>
            <a:t>4. Objek penelitian </a:t>
          </a:r>
          <a:br>
            <a:rPr lang="id-ID" dirty="0" smtClean="0"/>
          </a:br>
          <a:r>
            <a:rPr lang="id-ID" dirty="0" smtClean="0"/>
            <a:t>MI Muhammadiyah 1 Jombang</a:t>
          </a:r>
          <a:endParaRPr lang="en-US" dirty="0"/>
        </a:p>
      </dgm:t>
    </dgm:pt>
    <dgm:pt modelId="{F4493B1A-0FFE-47FF-8564-6BC4C8C03565}" type="parTrans" cxnId="{D1503873-853D-4F5A-9C62-30F7F3ED95C5}">
      <dgm:prSet/>
      <dgm:spPr/>
      <dgm:t>
        <a:bodyPr/>
        <a:lstStyle/>
        <a:p>
          <a:endParaRPr lang="en-US"/>
        </a:p>
      </dgm:t>
    </dgm:pt>
    <dgm:pt modelId="{F14E7A2F-C477-4A58-9467-4215E698C2DC}" type="sibTrans" cxnId="{D1503873-853D-4F5A-9C62-30F7F3ED95C5}">
      <dgm:prSet/>
      <dgm:spPr/>
      <dgm:t>
        <a:bodyPr/>
        <a:lstStyle/>
        <a:p>
          <a:endParaRPr lang="en-US"/>
        </a:p>
      </dgm:t>
    </dgm:pt>
    <dgm:pt modelId="{BDE0DF55-2BAA-483F-87D5-B2C023C2B416}" type="pres">
      <dgm:prSet presAssocID="{819323F8-A8AD-4BFA-B966-773672575949}" presName="cycle" presStyleCnt="0">
        <dgm:presLayoutVars>
          <dgm:dir/>
          <dgm:resizeHandles val="exact"/>
        </dgm:presLayoutVars>
      </dgm:prSet>
      <dgm:spPr/>
      <dgm:t>
        <a:bodyPr/>
        <a:lstStyle/>
        <a:p>
          <a:endParaRPr lang="en-US"/>
        </a:p>
      </dgm:t>
    </dgm:pt>
    <dgm:pt modelId="{537D3703-688D-4236-9E1C-34300901BB54}" type="pres">
      <dgm:prSet presAssocID="{31F25EDD-8D02-4013-82BF-B5534F138076}" presName="node" presStyleLbl="node1" presStyleIdx="0" presStyleCnt="6">
        <dgm:presLayoutVars>
          <dgm:bulletEnabled val="1"/>
        </dgm:presLayoutVars>
      </dgm:prSet>
      <dgm:spPr/>
      <dgm:t>
        <a:bodyPr/>
        <a:lstStyle/>
        <a:p>
          <a:endParaRPr lang="en-US"/>
        </a:p>
      </dgm:t>
    </dgm:pt>
    <dgm:pt modelId="{1AE81DBB-94BB-4FA7-A907-9C676D2D014B}" type="pres">
      <dgm:prSet presAssocID="{31F25EDD-8D02-4013-82BF-B5534F138076}" presName="spNode" presStyleCnt="0"/>
      <dgm:spPr/>
    </dgm:pt>
    <dgm:pt modelId="{CE77C9A4-BF15-4440-9E2C-81BE2FF010D2}" type="pres">
      <dgm:prSet presAssocID="{E7AC07EE-E880-4746-B003-A68BD8AB7260}" presName="sibTrans" presStyleLbl="sibTrans1D1" presStyleIdx="0" presStyleCnt="6"/>
      <dgm:spPr/>
      <dgm:t>
        <a:bodyPr/>
        <a:lstStyle/>
        <a:p>
          <a:endParaRPr lang="en-US"/>
        </a:p>
      </dgm:t>
    </dgm:pt>
    <dgm:pt modelId="{7CE18CBC-AB3B-4C8A-8B7C-479A14DE1ABF}" type="pres">
      <dgm:prSet presAssocID="{79102C8A-B232-48E6-935A-D5CDF46CB48D}" presName="node" presStyleLbl="node1" presStyleIdx="1" presStyleCnt="6">
        <dgm:presLayoutVars>
          <dgm:bulletEnabled val="1"/>
        </dgm:presLayoutVars>
      </dgm:prSet>
      <dgm:spPr/>
      <dgm:t>
        <a:bodyPr/>
        <a:lstStyle/>
        <a:p>
          <a:endParaRPr lang="en-US"/>
        </a:p>
      </dgm:t>
    </dgm:pt>
    <dgm:pt modelId="{043BFFB8-8809-4E25-8BD0-EDBE192000C2}" type="pres">
      <dgm:prSet presAssocID="{79102C8A-B232-48E6-935A-D5CDF46CB48D}" presName="spNode" presStyleCnt="0"/>
      <dgm:spPr/>
    </dgm:pt>
    <dgm:pt modelId="{9DE6023C-670F-4A44-8F52-0AEBF8714F02}" type="pres">
      <dgm:prSet presAssocID="{563FDF64-FA5E-4CAE-8298-5F6C08F86944}" presName="sibTrans" presStyleLbl="sibTrans1D1" presStyleIdx="1" presStyleCnt="6"/>
      <dgm:spPr/>
      <dgm:t>
        <a:bodyPr/>
        <a:lstStyle/>
        <a:p>
          <a:endParaRPr lang="en-US"/>
        </a:p>
      </dgm:t>
    </dgm:pt>
    <dgm:pt modelId="{82BE9587-9D33-4B8C-8162-C2A6DF9C9267}" type="pres">
      <dgm:prSet presAssocID="{34F98AF7-03A7-4003-8D4C-D28DA903593D}" presName="node" presStyleLbl="node1" presStyleIdx="2" presStyleCnt="6">
        <dgm:presLayoutVars>
          <dgm:bulletEnabled val="1"/>
        </dgm:presLayoutVars>
      </dgm:prSet>
      <dgm:spPr/>
      <dgm:t>
        <a:bodyPr/>
        <a:lstStyle/>
        <a:p>
          <a:endParaRPr lang="en-US"/>
        </a:p>
      </dgm:t>
    </dgm:pt>
    <dgm:pt modelId="{0315E6BB-A19E-41CB-8C69-AD5B8428DDEE}" type="pres">
      <dgm:prSet presAssocID="{34F98AF7-03A7-4003-8D4C-D28DA903593D}" presName="spNode" presStyleCnt="0"/>
      <dgm:spPr/>
    </dgm:pt>
    <dgm:pt modelId="{44A347F5-33B0-453C-8881-83F182A89596}" type="pres">
      <dgm:prSet presAssocID="{F14E7A2F-C477-4A58-9467-4215E698C2DC}" presName="sibTrans" presStyleLbl="sibTrans1D1" presStyleIdx="2" presStyleCnt="6"/>
      <dgm:spPr/>
      <dgm:t>
        <a:bodyPr/>
        <a:lstStyle/>
        <a:p>
          <a:endParaRPr lang="en-US"/>
        </a:p>
      </dgm:t>
    </dgm:pt>
    <dgm:pt modelId="{0400FA47-F4E1-4B44-85D0-AD0BF9DF3716}" type="pres">
      <dgm:prSet presAssocID="{EB321252-BF10-4693-817F-7FB5BBECA9D9}" presName="node" presStyleLbl="node1" presStyleIdx="3" presStyleCnt="6">
        <dgm:presLayoutVars>
          <dgm:bulletEnabled val="1"/>
        </dgm:presLayoutVars>
      </dgm:prSet>
      <dgm:spPr/>
      <dgm:t>
        <a:bodyPr/>
        <a:lstStyle/>
        <a:p>
          <a:endParaRPr lang="en-US"/>
        </a:p>
      </dgm:t>
    </dgm:pt>
    <dgm:pt modelId="{745E3DD9-2C26-4ABC-BF4B-0882F37B4727}" type="pres">
      <dgm:prSet presAssocID="{EB321252-BF10-4693-817F-7FB5BBECA9D9}" presName="spNode" presStyleCnt="0"/>
      <dgm:spPr/>
    </dgm:pt>
    <dgm:pt modelId="{121D827B-2089-47AA-AD58-24C8382D4C3C}" type="pres">
      <dgm:prSet presAssocID="{1FE45766-6CCF-4FF0-A0E9-1764F114615B}" presName="sibTrans" presStyleLbl="sibTrans1D1" presStyleIdx="3" presStyleCnt="6"/>
      <dgm:spPr/>
      <dgm:t>
        <a:bodyPr/>
        <a:lstStyle/>
        <a:p>
          <a:endParaRPr lang="en-US"/>
        </a:p>
      </dgm:t>
    </dgm:pt>
    <dgm:pt modelId="{147AD9C3-9908-4943-8399-09D705BF7C90}" type="pres">
      <dgm:prSet presAssocID="{475E0DA4-3F27-43D5-99EC-5868E10C9E19}" presName="node" presStyleLbl="node1" presStyleIdx="4" presStyleCnt="6">
        <dgm:presLayoutVars>
          <dgm:bulletEnabled val="1"/>
        </dgm:presLayoutVars>
      </dgm:prSet>
      <dgm:spPr/>
      <dgm:t>
        <a:bodyPr/>
        <a:lstStyle/>
        <a:p>
          <a:endParaRPr lang="en-US"/>
        </a:p>
      </dgm:t>
    </dgm:pt>
    <dgm:pt modelId="{2A8CA552-B324-439F-A2A6-620B63BF7E02}" type="pres">
      <dgm:prSet presAssocID="{475E0DA4-3F27-43D5-99EC-5868E10C9E19}" presName="spNode" presStyleCnt="0"/>
      <dgm:spPr/>
    </dgm:pt>
    <dgm:pt modelId="{DAF20160-A3B9-4BE9-83F8-E403DBE6BC38}" type="pres">
      <dgm:prSet presAssocID="{E1E31213-EA90-453F-A7A5-6FA471313008}" presName="sibTrans" presStyleLbl="sibTrans1D1" presStyleIdx="4" presStyleCnt="6"/>
      <dgm:spPr/>
      <dgm:t>
        <a:bodyPr/>
        <a:lstStyle/>
        <a:p>
          <a:endParaRPr lang="en-US"/>
        </a:p>
      </dgm:t>
    </dgm:pt>
    <dgm:pt modelId="{E131E92B-76E9-4C08-A318-B294C456A7C7}" type="pres">
      <dgm:prSet presAssocID="{A736B532-E6EE-4D1E-93E6-273182AC1ED9}" presName="node" presStyleLbl="node1" presStyleIdx="5" presStyleCnt="6">
        <dgm:presLayoutVars>
          <dgm:bulletEnabled val="1"/>
        </dgm:presLayoutVars>
      </dgm:prSet>
      <dgm:spPr/>
      <dgm:t>
        <a:bodyPr/>
        <a:lstStyle/>
        <a:p>
          <a:endParaRPr lang="en-US"/>
        </a:p>
      </dgm:t>
    </dgm:pt>
    <dgm:pt modelId="{8A63C717-6D49-4360-BBDD-CF19A0F82D66}" type="pres">
      <dgm:prSet presAssocID="{A736B532-E6EE-4D1E-93E6-273182AC1ED9}" presName="spNode" presStyleCnt="0"/>
      <dgm:spPr/>
    </dgm:pt>
    <dgm:pt modelId="{6585054B-F1C6-4556-8EB3-4EEBBAE476B6}" type="pres">
      <dgm:prSet presAssocID="{4DA63C87-B488-43BF-809F-DD7296C66EE7}" presName="sibTrans" presStyleLbl="sibTrans1D1" presStyleIdx="5" presStyleCnt="6"/>
      <dgm:spPr/>
      <dgm:t>
        <a:bodyPr/>
        <a:lstStyle/>
        <a:p>
          <a:endParaRPr lang="en-US"/>
        </a:p>
      </dgm:t>
    </dgm:pt>
  </dgm:ptLst>
  <dgm:cxnLst>
    <dgm:cxn modelId="{C28B50A9-5687-490D-808D-113771DF11C4}" type="presOf" srcId="{E1E31213-EA90-453F-A7A5-6FA471313008}" destId="{DAF20160-A3B9-4BE9-83F8-E403DBE6BC38}" srcOrd="0" destOrd="0" presId="urn:microsoft.com/office/officeart/2005/8/layout/cycle6"/>
    <dgm:cxn modelId="{171D7402-550A-40DA-99BC-7DA7EB321715}" srcId="{819323F8-A8AD-4BFA-B966-773672575949}" destId="{79102C8A-B232-48E6-935A-D5CDF46CB48D}" srcOrd="1" destOrd="0" parTransId="{5ADA845A-7E3C-4C85-8E2E-FEF2E908F54A}" sibTransId="{563FDF64-FA5E-4CAE-8298-5F6C08F86944}"/>
    <dgm:cxn modelId="{D09E0D49-493E-4565-A04F-F88AAAF12B9B}" type="presOf" srcId="{F14E7A2F-C477-4A58-9467-4215E698C2DC}" destId="{44A347F5-33B0-453C-8881-83F182A89596}" srcOrd="0" destOrd="0" presId="urn:microsoft.com/office/officeart/2005/8/layout/cycle6"/>
    <dgm:cxn modelId="{88C6D47C-E5DA-49E9-AE43-486295B1DFB4}" type="presOf" srcId="{563FDF64-FA5E-4CAE-8298-5F6C08F86944}" destId="{9DE6023C-670F-4A44-8F52-0AEBF8714F02}" srcOrd="0" destOrd="0" presId="urn:microsoft.com/office/officeart/2005/8/layout/cycle6"/>
    <dgm:cxn modelId="{C081E91F-9863-4109-85B7-DCA844694301}" type="presOf" srcId="{79102C8A-B232-48E6-935A-D5CDF46CB48D}" destId="{7CE18CBC-AB3B-4C8A-8B7C-479A14DE1ABF}" srcOrd="0" destOrd="0" presId="urn:microsoft.com/office/officeart/2005/8/layout/cycle6"/>
    <dgm:cxn modelId="{C8E66447-8AFF-4B08-93AF-861DA97C4673}" type="presOf" srcId="{4DA63C87-B488-43BF-809F-DD7296C66EE7}" destId="{6585054B-F1C6-4556-8EB3-4EEBBAE476B6}" srcOrd="0" destOrd="0" presId="urn:microsoft.com/office/officeart/2005/8/layout/cycle6"/>
    <dgm:cxn modelId="{02FE6B2B-7BD6-4B0B-B98C-39998027053C}" srcId="{819323F8-A8AD-4BFA-B966-773672575949}" destId="{A736B532-E6EE-4D1E-93E6-273182AC1ED9}" srcOrd="5" destOrd="0" parTransId="{D1CFC016-E581-4388-93FA-BA3AD17ED60C}" sibTransId="{4DA63C87-B488-43BF-809F-DD7296C66EE7}"/>
    <dgm:cxn modelId="{06D3BD1D-EE6B-4B0B-B11A-1E687CF9671C}" srcId="{819323F8-A8AD-4BFA-B966-773672575949}" destId="{31F25EDD-8D02-4013-82BF-B5534F138076}" srcOrd="0" destOrd="0" parTransId="{E3E5C9EA-CD2C-4F73-86CD-DA31EECB56AB}" sibTransId="{E7AC07EE-E880-4746-B003-A68BD8AB7260}"/>
    <dgm:cxn modelId="{2690B4C1-4248-4928-A6A6-1B14C7F98145}" type="presOf" srcId="{34F98AF7-03A7-4003-8D4C-D28DA903593D}" destId="{82BE9587-9D33-4B8C-8162-C2A6DF9C9267}" srcOrd="0" destOrd="0" presId="urn:microsoft.com/office/officeart/2005/8/layout/cycle6"/>
    <dgm:cxn modelId="{02FDB880-BEE5-4FB6-B2DD-295A09B3F2A8}" srcId="{819323F8-A8AD-4BFA-B966-773672575949}" destId="{475E0DA4-3F27-43D5-99EC-5868E10C9E19}" srcOrd="4" destOrd="0" parTransId="{26449575-3F74-4AD1-981F-93F47C2C142A}" sibTransId="{E1E31213-EA90-453F-A7A5-6FA471313008}"/>
    <dgm:cxn modelId="{D1503873-853D-4F5A-9C62-30F7F3ED95C5}" srcId="{819323F8-A8AD-4BFA-B966-773672575949}" destId="{34F98AF7-03A7-4003-8D4C-D28DA903593D}" srcOrd="2" destOrd="0" parTransId="{F4493B1A-0FFE-47FF-8564-6BC4C8C03565}" sibTransId="{F14E7A2F-C477-4A58-9467-4215E698C2DC}"/>
    <dgm:cxn modelId="{60C2E27F-BF4B-43A2-8B43-FE3181706757}" srcId="{819323F8-A8AD-4BFA-B966-773672575949}" destId="{EB321252-BF10-4693-817F-7FB5BBECA9D9}" srcOrd="3" destOrd="0" parTransId="{4B67E0FE-41F1-41ED-8A9A-6A5C43BB8427}" sibTransId="{1FE45766-6CCF-4FF0-A0E9-1764F114615B}"/>
    <dgm:cxn modelId="{6E039320-A385-4E26-A1AB-978792DC1948}" type="presOf" srcId="{819323F8-A8AD-4BFA-B966-773672575949}" destId="{BDE0DF55-2BAA-483F-87D5-B2C023C2B416}" srcOrd="0" destOrd="0" presId="urn:microsoft.com/office/officeart/2005/8/layout/cycle6"/>
    <dgm:cxn modelId="{CFD48370-4288-400C-96AC-3A25ABCF0995}" type="presOf" srcId="{EB321252-BF10-4693-817F-7FB5BBECA9D9}" destId="{0400FA47-F4E1-4B44-85D0-AD0BF9DF3716}" srcOrd="0" destOrd="0" presId="urn:microsoft.com/office/officeart/2005/8/layout/cycle6"/>
    <dgm:cxn modelId="{AD92EC0D-10B0-4FAB-9721-1C45CC99787A}" type="presOf" srcId="{1FE45766-6CCF-4FF0-A0E9-1764F114615B}" destId="{121D827B-2089-47AA-AD58-24C8382D4C3C}" srcOrd="0" destOrd="0" presId="urn:microsoft.com/office/officeart/2005/8/layout/cycle6"/>
    <dgm:cxn modelId="{C474461D-3C6B-41BA-BE20-D14F29E08E8B}" type="presOf" srcId="{31F25EDD-8D02-4013-82BF-B5534F138076}" destId="{537D3703-688D-4236-9E1C-34300901BB54}" srcOrd="0" destOrd="0" presId="urn:microsoft.com/office/officeart/2005/8/layout/cycle6"/>
    <dgm:cxn modelId="{D6F66B72-827F-47D7-A83B-1F1E925507DB}" type="presOf" srcId="{A736B532-E6EE-4D1E-93E6-273182AC1ED9}" destId="{E131E92B-76E9-4C08-A318-B294C456A7C7}" srcOrd="0" destOrd="0" presId="urn:microsoft.com/office/officeart/2005/8/layout/cycle6"/>
    <dgm:cxn modelId="{564E72D5-AE3B-4AC5-A699-A2AC1C4D6836}" type="presOf" srcId="{E7AC07EE-E880-4746-B003-A68BD8AB7260}" destId="{CE77C9A4-BF15-4440-9E2C-81BE2FF010D2}" srcOrd="0" destOrd="0" presId="urn:microsoft.com/office/officeart/2005/8/layout/cycle6"/>
    <dgm:cxn modelId="{DF3CA46A-756C-4302-B514-DFA6EFAF5827}" type="presOf" srcId="{475E0DA4-3F27-43D5-99EC-5868E10C9E19}" destId="{147AD9C3-9908-4943-8399-09D705BF7C90}" srcOrd="0" destOrd="0" presId="urn:microsoft.com/office/officeart/2005/8/layout/cycle6"/>
    <dgm:cxn modelId="{02DF9F3E-490E-4E14-BD44-35881FD0C1AA}" type="presParOf" srcId="{BDE0DF55-2BAA-483F-87D5-B2C023C2B416}" destId="{537D3703-688D-4236-9E1C-34300901BB54}" srcOrd="0" destOrd="0" presId="urn:microsoft.com/office/officeart/2005/8/layout/cycle6"/>
    <dgm:cxn modelId="{292D3EBB-19A6-4A93-867E-A82285D76684}" type="presParOf" srcId="{BDE0DF55-2BAA-483F-87D5-B2C023C2B416}" destId="{1AE81DBB-94BB-4FA7-A907-9C676D2D014B}" srcOrd="1" destOrd="0" presId="urn:microsoft.com/office/officeart/2005/8/layout/cycle6"/>
    <dgm:cxn modelId="{D9401EAD-A333-464C-9E20-9714BC803338}" type="presParOf" srcId="{BDE0DF55-2BAA-483F-87D5-B2C023C2B416}" destId="{CE77C9A4-BF15-4440-9E2C-81BE2FF010D2}" srcOrd="2" destOrd="0" presId="urn:microsoft.com/office/officeart/2005/8/layout/cycle6"/>
    <dgm:cxn modelId="{9DBC0132-32F6-4BF3-A1E4-B06C141FDCB3}" type="presParOf" srcId="{BDE0DF55-2BAA-483F-87D5-B2C023C2B416}" destId="{7CE18CBC-AB3B-4C8A-8B7C-479A14DE1ABF}" srcOrd="3" destOrd="0" presId="urn:microsoft.com/office/officeart/2005/8/layout/cycle6"/>
    <dgm:cxn modelId="{3F04D41C-E5B8-4F9C-B2DE-E869DCE878B6}" type="presParOf" srcId="{BDE0DF55-2BAA-483F-87D5-B2C023C2B416}" destId="{043BFFB8-8809-4E25-8BD0-EDBE192000C2}" srcOrd="4" destOrd="0" presId="urn:microsoft.com/office/officeart/2005/8/layout/cycle6"/>
    <dgm:cxn modelId="{E2D883BD-0025-4A4C-A64F-8BD9F68D7D86}" type="presParOf" srcId="{BDE0DF55-2BAA-483F-87D5-B2C023C2B416}" destId="{9DE6023C-670F-4A44-8F52-0AEBF8714F02}" srcOrd="5" destOrd="0" presId="urn:microsoft.com/office/officeart/2005/8/layout/cycle6"/>
    <dgm:cxn modelId="{0CBC3591-7909-4BAF-8B65-FB2C09A07DB6}" type="presParOf" srcId="{BDE0DF55-2BAA-483F-87D5-B2C023C2B416}" destId="{82BE9587-9D33-4B8C-8162-C2A6DF9C9267}" srcOrd="6" destOrd="0" presId="urn:microsoft.com/office/officeart/2005/8/layout/cycle6"/>
    <dgm:cxn modelId="{B045B645-77F1-403D-B70F-C7DF984702A7}" type="presParOf" srcId="{BDE0DF55-2BAA-483F-87D5-B2C023C2B416}" destId="{0315E6BB-A19E-41CB-8C69-AD5B8428DDEE}" srcOrd="7" destOrd="0" presId="urn:microsoft.com/office/officeart/2005/8/layout/cycle6"/>
    <dgm:cxn modelId="{ED25F40F-9995-4A38-A3BF-2CA4C9A08F96}" type="presParOf" srcId="{BDE0DF55-2BAA-483F-87D5-B2C023C2B416}" destId="{44A347F5-33B0-453C-8881-83F182A89596}" srcOrd="8" destOrd="0" presId="urn:microsoft.com/office/officeart/2005/8/layout/cycle6"/>
    <dgm:cxn modelId="{D05A001E-DCD5-4E4B-AA3A-4D80CB511F2B}" type="presParOf" srcId="{BDE0DF55-2BAA-483F-87D5-B2C023C2B416}" destId="{0400FA47-F4E1-4B44-85D0-AD0BF9DF3716}" srcOrd="9" destOrd="0" presId="urn:microsoft.com/office/officeart/2005/8/layout/cycle6"/>
    <dgm:cxn modelId="{C6D9652E-AA1E-49DC-BF38-54D8A6371434}" type="presParOf" srcId="{BDE0DF55-2BAA-483F-87D5-B2C023C2B416}" destId="{745E3DD9-2C26-4ABC-BF4B-0882F37B4727}" srcOrd="10" destOrd="0" presId="urn:microsoft.com/office/officeart/2005/8/layout/cycle6"/>
    <dgm:cxn modelId="{0E67C354-084E-4975-9D99-2ED46BF12EF6}" type="presParOf" srcId="{BDE0DF55-2BAA-483F-87D5-B2C023C2B416}" destId="{121D827B-2089-47AA-AD58-24C8382D4C3C}" srcOrd="11" destOrd="0" presId="urn:microsoft.com/office/officeart/2005/8/layout/cycle6"/>
    <dgm:cxn modelId="{EA418076-505B-45FF-A567-7DAAC3B2EA26}" type="presParOf" srcId="{BDE0DF55-2BAA-483F-87D5-B2C023C2B416}" destId="{147AD9C3-9908-4943-8399-09D705BF7C90}" srcOrd="12" destOrd="0" presId="urn:microsoft.com/office/officeart/2005/8/layout/cycle6"/>
    <dgm:cxn modelId="{4FFFA5A3-0A5C-4CBD-BEC9-A51BC62D16AF}" type="presParOf" srcId="{BDE0DF55-2BAA-483F-87D5-B2C023C2B416}" destId="{2A8CA552-B324-439F-A2A6-620B63BF7E02}" srcOrd="13" destOrd="0" presId="urn:microsoft.com/office/officeart/2005/8/layout/cycle6"/>
    <dgm:cxn modelId="{79CB8D65-D0B0-42B0-9AE3-1EB5336C1231}" type="presParOf" srcId="{BDE0DF55-2BAA-483F-87D5-B2C023C2B416}" destId="{DAF20160-A3B9-4BE9-83F8-E403DBE6BC38}" srcOrd="14" destOrd="0" presId="urn:microsoft.com/office/officeart/2005/8/layout/cycle6"/>
    <dgm:cxn modelId="{E6685D7C-EF61-4F56-9CEA-F302F77F0249}" type="presParOf" srcId="{BDE0DF55-2BAA-483F-87D5-B2C023C2B416}" destId="{E131E92B-76E9-4C08-A318-B294C456A7C7}" srcOrd="15" destOrd="0" presId="urn:microsoft.com/office/officeart/2005/8/layout/cycle6"/>
    <dgm:cxn modelId="{B267EF7F-FA8E-4D9A-9EE2-0DF2E87C6F0B}" type="presParOf" srcId="{BDE0DF55-2BAA-483F-87D5-B2C023C2B416}" destId="{8A63C717-6D49-4360-BBDD-CF19A0F82D66}" srcOrd="16" destOrd="0" presId="urn:microsoft.com/office/officeart/2005/8/layout/cycle6"/>
    <dgm:cxn modelId="{C7F5088B-595E-4C3D-8118-552498336F4E}" type="presParOf" srcId="{BDE0DF55-2BAA-483F-87D5-B2C023C2B416}" destId="{6585054B-F1C6-4556-8EB3-4EEBBAE476B6}"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1B287-0994-4FD8-9073-5E81054397E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5A0501D-221E-42C5-A577-31095409EF0C}">
      <dgm:prSet phldrT="[Text]"/>
      <dgm:spPr/>
      <dgm:t>
        <a:bodyPr/>
        <a:lstStyle/>
        <a:p>
          <a:r>
            <a:rPr lang="id-ID" dirty="0" smtClean="0"/>
            <a:t>Hasil wawancara</a:t>
          </a:r>
          <a:endParaRPr lang="en-US" dirty="0"/>
        </a:p>
      </dgm:t>
    </dgm:pt>
    <dgm:pt modelId="{9687B4C6-D96C-4BA5-9E7F-F8C390EFE20D}" type="parTrans" cxnId="{E3484C28-315C-45D8-A0C7-08FEA9FABA59}">
      <dgm:prSet/>
      <dgm:spPr/>
      <dgm:t>
        <a:bodyPr/>
        <a:lstStyle/>
        <a:p>
          <a:endParaRPr lang="en-US"/>
        </a:p>
      </dgm:t>
    </dgm:pt>
    <dgm:pt modelId="{5F9BD2E3-7F64-4B59-93B4-682F1BC6BD59}" type="sibTrans" cxnId="{E3484C28-315C-45D8-A0C7-08FEA9FABA59}">
      <dgm:prSet/>
      <dgm:spPr/>
      <dgm:t>
        <a:bodyPr/>
        <a:lstStyle/>
        <a:p>
          <a:endParaRPr lang="en-US"/>
        </a:p>
      </dgm:t>
    </dgm:pt>
    <dgm:pt modelId="{0617994D-1A21-46C9-B5C8-6500AD527C64}">
      <dgm:prSet phldrT="[Text]"/>
      <dgm:spPr/>
      <dgm:t>
        <a:bodyPr/>
        <a:lstStyle/>
        <a:p>
          <a:r>
            <a:rPr lang="id-ID" dirty="0" smtClean="0">
              <a:latin typeface="Times New Roman" panose="02020603050405020304" pitchFamily="18" charset="0"/>
              <a:cs typeface="Times New Roman" panose="02020603050405020304" pitchFamily="18" charset="0"/>
            </a:rPr>
            <a:t>Disimpulkan bahwa MI Muhammadiyah 1 Jombang guru berperan sebagai pengajar, pendidik, dan pembimbing. Yang dimana guru bekerja sebagai fasilitator ketika pembelajaran dengan membiarkan siswa mengexplore apa yang mereka inginkan tapi juga guru memfasilitasi dan mengawasi setiap tindakan. Guru MI Muhammadiyah 1 Jombang juga sering melakukan kegiatan diskusi untuk membangun karakter kerjasama pada siswa. Siswa merasa senang dan cenderung aktif selama berdiskusi.</a:t>
          </a:r>
          <a:endParaRPr lang="en-US" dirty="0">
            <a:latin typeface="Times New Roman" panose="02020603050405020304" pitchFamily="18" charset="0"/>
            <a:cs typeface="Times New Roman" panose="02020603050405020304" pitchFamily="18" charset="0"/>
          </a:endParaRPr>
        </a:p>
      </dgm:t>
    </dgm:pt>
    <dgm:pt modelId="{166BF3CE-8989-4D75-96BB-C28BD2B7E688}" type="parTrans" cxnId="{F727815C-9BF9-456F-A460-E729DCFE89A3}">
      <dgm:prSet/>
      <dgm:spPr/>
      <dgm:t>
        <a:bodyPr/>
        <a:lstStyle/>
        <a:p>
          <a:endParaRPr lang="en-US"/>
        </a:p>
      </dgm:t>
    </dgm:pt>
    <dgm:pt modelId="{115A8A6E-8851-47A8-9795-A2E7100D759B}" type="sibTrans" cxnId="{F727815C-9BF9-456F-A460-E729DCFE89A3}">
      <dgm:prSet/>
      <dgm:spPr/>
      <dgm:t>
        <a:bodyPr/>
        <a:lstStyle/>
        <a:p>
          <a:endParaRPr lang="en-US"/>
        </a:p>
      </dgm:t>
    </dgm:pt>
    <dgm:pt modelId="{53A1F765-787A-4F88-B1DF-72882237B087}">
      <dgm:prSet phldrT="[Text]"/>
      <dgm:spPr/>
      <dgm:t>
        <a:bodyPr/>
        <a:lstStyle/>
        <a:p>
          <a:r>
            <a:rPr lang="id-ID" dirty="0" smtClean="0"/>
            <a:t>Hasil Observasi peran kinerja guru</a:t>
          </a:r>
          <a:endParaRPr lang="en-US" dirty="0"/>
        </a:p>
      </dgm:t>
    </dgm:pt>
    <dgm:pt modelId="{C0753D39-4B8A-402A-852B-5EFD6DAC01BE}" type="parTrans" cxnId="{92FE41EB-AF5E-4F98-A828-1E8D21BE1BF0}">
      <dgm:prSet/>
      <dgm:spPr/>
      <dgm:t>
        <a:bodyPr/>
        <a:lstStyle/>
        <a:p>
          <a:endParaRPr lang="en-US"/>
        </a:p>
      </dgm:t>
    </dgm:pt>
    <dgm:pt modelId="{90CEEBE4-9C14-4B81-A80B-1FCEBA7557A5}" type="sibTrans" cxnId="{92FE41EB-AF5E-4F98-A828-1E8D21BE1BF0}">
      <dgm:prSet/>
      <dgm:spPr/>
      <dgm:t>
        <a:bodyPr/>
        <a:lstStyle/>
        <a:p>
          <a:endParaRPr lang="en-US"/>
        </a:p>
      </dgm:t>
    </dgm:pt>
    <dgm:pt modelId="{556213DC-7F77-45DB-BBA2-9E975632FDA9}">
      <dgm:prSet phldrT="[Text]"/>
      <dgm:spPr/>
      <dgm:t>
        <a:bodyPr/>
        <a:lstStyle/>
        <a:p>
          <a:r>
            <a:rPr lang="id-ID" dirty="0" smtClean="0">
              <a:latin typeface="Times New Roman" panose="02020603050405020304" pitchFamily="18" charset="0"/>
              <a:cs typeface="Times New Roman" panose="02020603050405020304" pitchFamily="18" charset="0"/>
            </a:rPr>
            <a:t>Guru di MI Muhammadiyah 1 Jombang terbukti selalu menyiapkan pelayanan pendidikan seperti menyiapkan rpp setiap tahun. Terkadang juga menyiapkan rpp dengan plan A dan plan B apabila guru merasa siswa kurang berekspresif selama pembelajaran. Guru juga selalu displin waktu dan selalu membimbing dan mengarahkan setiap tindkan siswa, bagaimana siswa bisa mengenal jati dirinya, mengontrol ego nya, mempnyai rasa simpati pada orang lain.</a:t>
          </a:r>
          <a:endParaRPr lang="en-US" dirty="0">
            <a:latin typeface="Times New Roman" panose="02020603050405020304" pitchFamily="18" charset="0"/>
            <a:cs typeface="Times New Roman" panose="02020603050405020304" pitchFamily="18" charset="0"/>
          </a:endParaRPr>
        </a:p>
      </dgm:t>
    </dgm:pt>
    <dgm:pt modelId="{1315D4AE-4CEB-41B7-BE75-A1A92B33B485}" type="parTrans" cxnId="{D23AF7B4-BFB7-4316-8B5C-EC4CA3201F3C}">
      <dgm:prSet/>
      <dgm:spPr/>
      <dgm:t>
        <a:bodyPr/>
        <a:lstStyle/>
        <a:p>
          <a:endParaRPr lang="en-US"/>
        </a:p>
      </dgm:t>
    </dgm:pt>
    <dgm:pt modelId="{B45F0201-DDD2-4B51-A74E-63E6839ED3F2}" type="sibTrans" cxnId="{D23AF7B4-BFB7-4316-8B5C-EC4CA3201F3C}">
      <dgm:prSet/>
      <dgm:spPr/>
      <dgm:t>
        <a:bodyPr/>
        <a:lstStyle/>
        <a:p>
          <a:endParaRPr lang="en-US"/>
        </a:p>
      </dgm:t>
    </dgm:pt>
    <dgm:pt modelId="{EC9FF21C-0BC2-4EFB-B56F-D45BCB03B762}">
      <dgm:prSet phldrT="[Text]"/>
      <dgm:spPr/>
      <dgm:t>
        <a:bodyPr/>
        <a:lstStyle/>
        <a:p>
          <a:r>
            <a:rPr lang="id-ID" dirty="0" smtClean="0"/>
            <a:t>Hasil Observasi karakter kerjasama</a:t>
          </a:r>
          <a:endParaRPr lang="en-US" dirty="0"/>
        </a:p>
      </dgm:t>
    </dgm:pt>
    <dgm:pt modelId="{BFF54DA7-DC96-465A-AF04-B1797A54B199}" type="parTrans" cxnId="{3E4F95E4-5B6A-447E-9369-9C085ABD47C3}">
      <dgm:prSet/>
      <dgm:spPr/>
      <dgm:t>
        <a:bodyPr/>
        <a:lstStyle/>
        <a:p>
          <a:endParaRPr lang="en-US"/>
        </a:p>
      </dgm:t>
    </dgm:pt>
    <dgm:pt modelId="{40C4413F-3A00-48CD-9E26-2AC1E7EA464B}" type="sibTrans" cxnId="{3E4F95E4-5B6A-447E-9369-9C085ABD47C3}">
      <dgm:prSet/>
      <dgm:spPr/>
      <dgm:t>
        <a:bodyPr/>
        <a:lstStyle/>
        <a:p>
          <a:endParaRPr lang="en-US"/>
        </a:p>
      </dgm:t>
    </dgm:pt>
    <dgm:pt modelId="{E142E651-F1A0-41FC-9A81-B5986BECB199}">
      <dgm:prSet phldrT="[Text]"/>
      <dgm:spPr/>
      <dgm:t>
        <a:bodyPr/>
        <a:lstStyle/>
        <a:p>
          <a:r>
            <a:rPr lang="id-ID" dirty="0" smtClean="0">
              <a:latin typeface="Times New Roman" panose="02020603050405020304" pitchFamily="18" charset="0"/>
              <a:cs typeface="Times New Roman" panose="02020603050405020304" pitchFamily="18" charset="0"/>
            </a:rPr>
            <a:t>Terbukti siswa sangat aktif dan senang ketika pembelajaran berkelompok yang dimana siswa bisa saling bertukar ide dan pendapat dengan sesama anggota kelompok, mempererat rasa peduli dan meghargai orng lain.</a:t>
          </a:r>
          <a:endParaRPr lang="en-US" dirty="0">
            <a:latin typeface="Times New Roman" panose="02020603050405020304" pitchFamily="18" charset="0"/>
            <a:cs typeface="Times New Roman" panose="02020603050405020304" pitchFamily="18" charset="0"/>
          </a:endParaRPr>
        </a:p>
      </dgm:t>
    </dgm:pt>
    <dgm:pt modelId="{283A42BA-5015-4BF5-BC8F-1E28EFD56C96}" type="parTrans" cxnId="{8FD2D971-C2FD-40CD-B165-13FA8C666C8E}">
      <dgm:prSet/>
      <dgm:spPr/>
      <dgm:t>
        <a:bodyPr/>
        <a:lstStyle/>
        <a:p>
          <a:endParaRPr lang="en-US"/>
        </a:p>
      </dgm:t>
    </dgm:pt>
    <dgm:pt modelId="{B66D86E6-8513-45A7-907D-10465EF742E1}" type="sibTrans" cxnId="{8FD2D971-C2FD-40CD-B165-13FA8C666C8E}">
      <dgm:prSet/>
      <dgm:spPr/>
      <dgm:t>
        <a:bodyPr/>
        <a:lstStyle/>
        <a:p>
          <a:endParaRPr lang="en-US"/>
        </a:p>
      </dgm:t>
    </dgm:pt>
    <dgm:pt modelId="{602A87F9-E6CB-48A6-A68B-4B43A3FC1411}">
      <dgm:prSet phldrT="[Text]"/>
      <dgm:spPr/>
      <dgm:t>
        <a:bodyPr/>
        <a:lstStyle/>
        <a:p>
          <a:r>
            <a:rPr lang="id-ID" dirty="0" smtClean="0"/>
            <a:t>Hasil angket karakter kerjasama</a:t>
          </a:r>
          <a:endParaRPr lang="en-US" dirty="0"/>
        </a:p>
      </dgm:t>
    </dgm:pt>
    <dgm:pt modelId="{4C265BD2-D70E-4270-AC37-B1D0270CC6D0}" type="parTrans" cxnId="{F2FAEB29-D424-4645-8A14-9E89665C0C28}">
      <dgm:prSet/>
      <dgm:spPr/>
      <dgm:t>
        <a:bodyPr/>
        <a:lstStyle/>
        <a:p>
          <a:endParaRPr lang="en-US"/>
        </a:p>
      </dgm:t>
    </dgm:pt>
    <dgm:pt modelId="{9CA6982F-2DD1-4638-921D-672A7F1B58DB}" type="sibTrans" cxnId="{F2FAEB29-D424-4645-8A14-9E89665C0C28}">
      <dgm:prSet/>
      <dgm:spPr/>
      <dgm:t>
        <a:bodyPr/>
        <a:lstStyle/>
        <a:p>
          <a:endParaRPr lang="en-US"/>
        </a:p>
      </dgm:t>
    </dgm:pt>
    <dgm:pt modelId="{2BA5F7D8-CD16-41B5-B076-5DD2DB178265}">
      <dgm:prSet phldrT="[Text]"/>
      <dgm:spPr/>
      <dgm:t>
        <a:bodyPr/>
        <a:lstStyle/>
        <a:p>
          <a:r>
            <a:rPr lang="id-ID" dirty="0" smtClean="0">
              <a:latin typeface="Times New Roman" panose="02020603050405020304" pitchFamily="18" charset="0"/>
              <a:cs typeface="Times New Roman" panose="02020603050405020304" pitchFamily="18" charset="0"/>
            </a:rPr>
            <a:t>Berdasarkan hasil presentase diatas dapat diketahui bahwa siswa kelas 4 mampu bekerjasama dengan baik dalam kelompok pada saat pembelajaran. Hal ini terlihat dengan rata-rata presentase sebesar 83,498%. Sehingga peneliti menyimpulkan bahwa peran kinerja guru dalam membentuk karakter kerjasama siswa dalam pembelajaran dikelas dikatakan sangat baik dan bervariatif.  </a:t>
          </a:r>
          <a:endParaRPr lang="en-US" dirty="0">
            <a:latin typeface="Times New Roman" panose="02020603050405020304" pitchFamily="18" charset="0"/>
            <a:cs typeface="Times New Roman" panose="02020603050405020304" pitchFamily="18" charset="0"/>
          </a:endParaRPr>
        </a:p>
      </dgm:t>
    </dgm:pt>
    <dgm:pt modelId="{51FDA190-8E6D-4CE3-9A95-38486AD595E0}" type="parTrans" cxnId="{DB56E5FD-3ECD-4CC9-9BF8-F598912C6F66}">
      <dgm:prSet/>
      <dgm:spPr/>
      <dgm:t>
        <a:bodyPr/>
        <a:lstStyle/>
        <a:p>
          <a:endParaRPr lang="en-US"/>
        </a:p>
      </dgm:t>
    </dgm:pt>
    <dgm:pt modelId="{19E755CF-5D4C-4830-A69C-86F57C036FEF}" type="sibTrans" cxnId="{DB56E5FD-3ECD-4CC9-9BF8-F598912C6F66}">
      <dgm:prSet/>
      <dgm:spPr/>
      <dgm:t>
        <a:bodyPr/>
        <a:lstStyle/>
        <a:p>
          <a:endParaRPr lang="en-US"/>
        </a:p>
      </dgm:t>
    </dgm:pt>
    <dgm:pt modelId="{AD94CC97-50A2-48CF-A655-D9CD6FDAF335}" type="pres">
      <dgm:prSet presAssocID="{3001B287-0994-4FD8-9073-5E81054397EB}" presName="Name0" presStyleCnt="0">
        <dgm:presLayoutVars>
          <dgm:dir/>
          <dgm:animLvl val="lvl"/>
          <dgm:resizeHandles val="exact"/>
        </dgm:presLayoutVars>
      </dgm:prSet>
      <dgm:spPr/>
      <dgm:t>
        <a:bodyPr/>
        <a:lstStyle/>
        <a:p>
          <a:endParaRPr lang="en-US"/>
        </a:p>
      </dgm:t>
    </dgm:pt>
    <dgm:pt modelId="{FAB11545-B73D-417F-8E33-36B4E093CDC2}" type="pres">
      <dgm:prSet presAssocID="{E5A0501D-221E-42C5-A577-31095409EF0C}" presName="composite" presStyleCnt="0"/>
      <dgm:spPr/>
    </dgm:pt>
    <dgm:pt modelId="{59A1E1F3-F1CF-4F3C-A418-34B2C3CC81E7}" type="pres">
      <dgm:prSet presAssocID="{E5A0501D-221E-42C5-A577-31095409EF0C}" presName="parTx" presStyleLbl="alignNode1" presStyleIdx="0" presStyleCnt="4">
        <dgm:presLayoutVars>
          <dgm:chMax val="0"/>
          <dgm:chPref val="0"/>
          <dgm:bulletEnabled val="1"/>
        </dgm:presLayoutVars>
      </dgm:prSet>
      <dgm:spPr/>
      <dgm:t>
        <a:bodyPr/>
        <a:lstStyle/>
        <a:p>
          <a:endParaRPr lang="en-US"/>
        </a:p>
      </dgm:t>
    </dgm:pt>
    <dgm:pt modelId="{2F3AADE3-0DE0-4AAE-A6EF-AC95020ED965}" type="pres">
      <dgm:prSet presAssocID="{E5A0501D-221E-42C5-A577-31095409EF0C}" presName="desTx" presStyleLbl="alignAccFollowNode1" presStyleIdx="0" presStyleCnt="4">
        <dgm:presLayoutVars>
          <dgm:bulletEnabled val="1"/>
        </dgm:presLayoutVars>
      </dgm:prSet>
      <dgm:spPr/>
      <dgm:t>
        <a:bodyPr/>
        <a:lstStyle/>
        <a:p>
          <a:endParaRPr lang="en-US"/>
        </a:p>
      </dgm:t>
    </dgm:pt>
    <dgm:pt modelId="{285468DA-988B-4C8E-9E07-DC591DFCC394}" type="pres">
      <dgm:prSet presAssocID="{5F9BD2E3-7F64-4B59-93B4-682F1BC6BD59}" presName="space" presStyleCnt="0"/>
      <dgm:spPr/>
    </dgm:pt>
    <dgm:pt modelId="{E578558E-C7AE-495A-BF00-1A30832828D4}" type="pres">
      <dgm:prSet presAssocID="{53A1F765-787A-4F88-B1DF-72882237B087}" presName="composite" presStyleCnt="0"/>
      <dgm:spPr/>
    </dgm:pt>
    <dgm:pt modelId="{FA293943-67C2-442E-87FF-58D776CC0052}" type="pres">
      <dgm:prSet presAssocID="{53A1F765-787A-4F88-B1DF-72882237B087}" presName="parTx" presStyleLbl="alignNode1" presStyleIdx="1" presStyleCnt="4">
        <dgm:presLayoutVars>
          <dgm:chMax val="0"/>
          <dgm:chPref val="0"/>
          <dgm:bulletEnabled val="1"/>
        </dgm:presLayoutVars>
      </dgm:prSet>
      <dgm:spPr/>
      <dgm:t>
        <a:bodyPr/>
        <a:lstStyle/>
        <a:p>
          <a:endParaRPr lang="en-US"/>
        </a:p>
      </dgm:t>
    </dgm:pt>
    <dgm:pt modelId="{E10A5FB4-69C9-4467-95F2-62CE698FD1A2}" type="pres">
      <dgm:prSet presAssocID="{53A1F765-787A-4F88-B1DF-72882237B087}" presName="desTx" presStyleLbl="alignAccFollowNode1" presStyleIdx="1" presStyleCnt="4">
        <dgm:presLayoutVars>
          <dgm:bulletEnabled val="1"/>
        </dgm:presLayoutVars>
      </dgm:prSet>
      <dgm:spPr/>
      <dgm:t>
        <a:bodyPr/>
        <a:lstStyle/>
        <a:p>
          <a:endParaRPr lang="en-US"/>
        </a:p>
      </dgm:t>
    </dgm:pt>
    <dgm:pt modelId="{DC0A33B2-E340-4A9B-BA85-850328468B41}" type="pres">
      <dgm:prSet presAssocID="{90CEEBE4-9C14-4B81-A80B-1FCEBA7557A5}" presName="space" presStyleCnt="0"/>
      <dgm:spPr/>
    </dgm:pt>
    <dgm:pt modelId="{26988D0E-ED1C-4357-A3FF-362445EA9E24}" type="pres">
      <dgm:prSet presAssocID="{EC9FF21C-0BC2-4EFB-B56F-D45BCB03B762}" presName="composite" presStyleCnt="0"/>
      <dgm:spPr/>
    </dgm:pt>
    <dgm:pt modelId="{D6D262C0-8127-469A-9FB7-9279AC31DC81}" type="pres">
      <dgm:prSet presAssocID="{EC9FF21C-0BC2-4EFB-B56F-D45BCB03B762}" presName="parTx" presStyleLbl="alignNode1" presStyleIdx="2" presStyleCnt="4">
        <dgm:presLayoutVars>
          <dgm:chMax val="0"/>
          <dgm:chPref val="0"/>
          <dgm:bulletEnabled val="1"/>
        </dgm:presLayoutVars>
      </dgm:prSet>
      <dgm:spPr/>
      <dgm:t>
        <a:bodyPr/>
        <a:lstStyle/>
        <a:p>
          <a:endParaRPr lang="en-US"/>
        </a:p>
      </dgm:t>
    </dgm:pt>
    <dgm:pt modelId="{831529A0-F807-4092-83FD-06A3B726BAD2}" type="pres">
      <dgm:prSet presAssocID="{EC9FF21C-0BC2-4EFB-B56F-D45BCB03B762}" presName="desTx" presStyleLbl="alignAccFollowNode1" presStyleIdx="2" presStyleCnt="4">
        <dgm:presLayoutVars>
          <dgm:bulletEnabled val="1"/>
        </dgm:presLayoutVars>
      </dgm:prSet>
      <dgm:spPr/>
      <dgm:t>
        <a:bodyPr/>
        <a:lstStyle/>
        <a:p>
          <a:endParaRPr lang="en-US"/>
        </a:p>
      </dgm:t>
    </dgm:pt>
    <dgm:pt modelId="{26420B57-07EC-4579-8C57-54CC9BC56662}" type="pres">
      <dgm:prSet presAssocID="{40C4413F-3A00-48CD-9E26-2AC1E7EA464B}" presName="space" presStyleCnt="0"/>
      <dgm:spPr/>
    </dgm:pt>
    <dgm:pt modelId="{3AE11EEB-8400-46BB-80A4-8F77238511E6}" type="pres">
      <dgm:prSet presAssocID="{602A87F9-E6CB-48A6-A68B-4B43A3FC1411}" presName="composite" presStyleCnt="0"/>
      <dgm:spPr/>
    </dgm:pt>
    <dgm:pt modelId="{9E73A0B5-750F-4552-B97D-22ED71CCECA3}" type="pres">
      <dgm:prSet presAssocID="{602A87F9-E6CB-48A6-A68B-4B43A3FC1411}" presName="parTx" presStyleLbl="alignNode1" presStyleIdx="3" presStyleCnt="4">
        <dgm:presLayoutVars>
          <dgm:chMax val="0"/>
          <dgm:chPref val="0"/>
          <dgm:bulletEnabled val="1"/>
        </dgm:presLayoutVars>
      </dgm:prSet>
      <dgm:spPr/>
      <dgm:t>
        <a:bodyPr/>
        <a:lstStyle/>
        <a:p>
          <a:endParaRPr lang="en-US"/>
        </a:p>
      </dgm:t>
    </dgm:pt>
    <dgm:pt modelId="{F5E96FC8-6AC0-4541-B734-34955B41C9C0}" type="pres">
      <dgm:prSet presAssocID="{602A87F9-E6CB-48A6-A68B-4B43A3FC1411}" presName="desTx" presStyleLbl="alignAccFollowNode1" presStyleIdx="3" presStyleCnt="4">
        <dgm:presLayoutVars>
          <dgm:bulletEnabled val="1"/>
        </dgm:presLayoutVars>
      </dgm:prSet>
      <dgm:spPr/>
      <dgm:t>
        <a:bodyPr/>
        <a:lstStyle/>
        <a:p>
          <a:endParaRPr lang="en-US"/>
        </a:p>
      </dgm:t>
    </dgm:pt>
  </dgm:ptLst>
  <dgm:cxnLst>
    <dgm:cxn modelId="{8DD08BBB-8B50-4443-A116-E523329FC191}" type="presOf" srcId="{3001B287-0994-4FD8-9073-5E81054397EB}" destId="{AD94CC97-50A2-48CF-A655-D9CD6FDAF335}" srcOrd="0" destOrd="0" presId="urn:microsoft.com/office/officeart/2005/8/layout/hList1"/>
    <dgm:cxn modelId="{D23AF7B4-BFB7-4316-8B5C-EC4CA3201F3C}" srcId="{53A1F765-787A-4F88-B1DF-72882237B087}" destId="{556213DC-7F77-45DB-BBA2-9E975632FDA9}" srcOrd="0" destOrd="0" parTransId="{1315D4AE-4CEB-41B7-BE75-A1A92B33B485}" sibTransId="{B45F0201-DDD2-4B51-A74E-63E6839ED3F2}"/>
    <dgm:cxn modelId="{3E4F95E4-5B6A-447E-9369-9C085ABD47C3}" srcId="{3001B287-0994-4FD8-9073-5E81054397EB}" destId="{EC9FF21C-0BC2-4EFB-B56F-D45BCB03B762}" srcOrd="2" destOrd="0" parTransId="{BFF54DA7-DC96-465A-AF04-B1797A54B199}" sibTransId="{40C4413F-3A00-48CD-9E26-2AC1E7EA464B}"/>
    <dgm:cxn modelId="{936EFA7E-B11B-42B9-9B3E-CAA2F24CA0C3}" type="presOf" srcId="{53A1F765-787A-4F88-B1DF-72882237B087}" destId="{FA293943-67C2-442E-87FF-58D776CC0052}" srcOrd="0" destOrd="0" presId="urn:microsoft.com/office/officeart/2005/8/layout/hList1"/>
    <dgm:cxn modelId="{F2FAEB29-D424-4645-8A14-9E89665C0C28}" srcId="{3001B287-0994-4FD8-9073-5E81054397EB}" destId="{602A87F9-E6CB-48A6-A68B-4B43A3FC1411}" srcOrd="3" destOrd="0" parTransId="{4C265BD2-D70E-4270-AC37-B1D0270CC6D0}" sibTransId="{9CA6982F-2DD1-4638-921D-672A7F1B58DB}"/>
    <dgm:cxn modelId="{6662EF0D-AF84-40E6-9F5D-A6E2AAF19CEC}" type="presOf" srcId="{602A87F9-E6CB-48A6-A68B-4B43A3FC1411}" destId="{9E73A0B5-750F-4552-B97D-22ED71CCECA3}" srcOrd="0" destOrd="0" presId="urn:microsoft.com/office/officeart/2005/8/layout/hList1"/>
    <dgm:cxn modelId="{ECC50DED-1728-41FE-B0E2-C5CE1F09F321}" type="presOf" srcId="{0617994D-1A21-46C9-B5C8-6500AD527C64}" destId="{2F3AADE3-0DE0-4AAE-A6EF-AC95020ED965}" srcOrd="0" destOrd="0" presId="urn:microsoft.com/office/officeart/2005/8/layout/hList1"/>
    <dgm:cxn modelId="{8FD2D971-C2FD-40CD-B165-13FA8C666C8E}" srcId="{EC9FF21C-0BC2-4EFB-B56F-D45BCB03B762}" destId="{E142E651-F1A0-41FC-9A81-B5986BECB199}" srcOrd="0" destOrd="0" parTransId="{283A42BA-5015-4BF5-BC8F-1E28EFD56C96}" sibTransId="{B66D86E6-8513-45A7-907D-10465EF742E1}"/>
    <dgm:cxn modelId="{DB56E5FD-3ECD-4CC9-9BF8-F598912C6F66}" srcId="{602A87F9-E6CB-48A6-A68B-4B43A3FC1411}" destId="{2BA5F7D8-CD16-41B5-B076-5DD2DB178265}" srcOrd="0" destOrd="0" parTransId="{51FDA190-8E6D-4CE3-9A95-38486AD595E0}" sibTransId="{19E755CF-5D4C-4830-A69C-86F57C036FEF}"/>
    <dgm:cxn modelId="{1EE086C1-6268-4BDB-BDB4-0814378998C3}" type="presOf" srcId="{E5A0501D-221E-42C5-A577-31095409EF0C}" destId="{59A1E1F3-F1CF-4F3C-A418-34B2C3CC81E7}" srcOrd="0" destOrd="0" presId="urn:microsoft.com/office/officeart/2005/8/layout/hList1"/>
    <dgm:cxn modelId="{A4AF187D-2539-487F-B2AB-871B7E8BE0E7}" type="presOf" srcId="{EC9FF21C-0BC2-4EFB-B56F-D45BCB03B762}" destId="{D6D262C0-8127-469A-9FB7-9279AC31DC81}" srcOrd="0" destOrd="0" presId="urn:microsoft.com/office/officeart/2005/8/layout/hList1"/>
    <dgm:cxn modelId="{AB5B7B9D-C98E-4356-B9DE-D906517C0660}" type="presOf" srcId="{556213DC-7F77-45DB-BBA2-9E975632FDA9}" destId="{E10A5FB4-69C9-4467-95F2-62CE698FD1A2}" srcOrd="0" destOrd="0" presId="urn:microsoft.com/office/officeart/2005/8/layout/hList1"/>
    <dgm:cxn modelId="{A2396C9D-BF75-4B40-BB31-F620E2FED01A}" type="presOf" srcId="{E142E651-F1A0-41FC-9A81-B5986BECB199}" destId="{831529A0-F807-4092-83FD-06A3B726BAD2}" srcOrd="0" destOrd="0" presId="urn:microsoft.com/office/officeart/2005/8/layout/hList1"/>
    <dgm:cxn modelId="{F727815C-9BF9-456F-A460-E729DCFE89A3}" srcId="{E5A0501D-221E-42C5-A577-31095409EF0C}" destId="{0617994D-1A21-46C9-B5C8-6500AD527C64}" srcOrd="0" destOrd="0" parTransId="{166BF3CE-8989-4D75-96BB-C28BD2B7E688}" sibTransId="{115A8A6E-8851-47A8-9795-A2E7100D759B}"/>
    <dgm:cxn modelId="{35588574-3EA8-4E86-A0B6-D9BE890ED8B4}" type="presOf" srcId="{2BA5F7D8-CD16-41B5-B076-5DD2DB178265}" destId="{F5E96FC8-6AC0-4541-B734-34955B41C9C0}" srcOrd="0" destOrd="0" presId="urn:microsoft.com/office/officeart/2005/8/layout/hList1"/>
    <dgm:cxn modelId="{E3484C28-315C-45D8-A0C7-08FEA9FABA59}" srcId="{3001B287-0994-4FD8-9073-5E81054397EB}" destId="{E5A0501D-221E-42C5-A577-31095409EF0C}" srcOrd="0" destOrd="0" parTransId="{9687B4C6-D96C-4BA5-9E7F-F8C390EFE20D}" sibTransId="{5F9BD2E3-7F64-4B59-93B4-682F1BC6BD59}"/>
    <dgm:cxn modelId="{92FE41EB-AF5E-4F98-A828-1E8D21BE1BF0}" srcId="{3001B287-0994-4FD8-9073-5E81054397EB}" destId="{53A1F765-787A-4F88-B1DF-72882237B087}" srcOrd="1" destOrd="0" parTransId="{C0753D39-4B8A-402A-852B-5EFD6DAC01BE}" sibTransId="{90CEEBE4-9C14-4B81-A80B-1FCEBA7557A5}"/>
    <dgm:cxn modelId="{0190A6F9-6420-4CAF-9F5E-89D6F2F1B7A2}" type="presParOf" srcId="{AD94CC97-50A2-48CF-A655-D9CD6FDAF335}" destId="{FAB11545-B73D-417F-8E33-36B4E093CDC2}" srcOrd="0" destOrd="0" presId="urn:microsoft.com/office/officeart/2005/8/layout/hList1"/>
    <dgm:cxn modelId="{2BE083ED-9979-4447-9931-DC9C3F41ED3C}" type="presParOf" srcId="{FAB11545-B73D-417F-8E33-36B4E093CDC2}" destId="{59A1E1F3-F1CF-4F3C-A418-34B2C3CC81E7}" srcOrd="0" destOrd="0" presId="urn:microsoft.com/office/officeart/2005/8/layout/hList1"/>
    <dgm:cxn modelId="{95A5E85A-5304-4CD5-81E2-BE9B87FE9CC7}" type="presParOf" srcId="{FAB11545-B73D-417F-8E33-36B4E093CDC2}" destId="{2F3AADE3-0DE0-4AAE-A6EF-AC95020ED965}" srcOrd="1" destOrd="0" presId="urn:microsoft.com/office/officeart/2005/8/layout/hList1"/>
    <dgm:cxn modelId="{410206AB-24B1-490A-991E-1769C040827C}" type="presParOf" srcId="{AD94CC97-50A2-48CF-A655-D9CD6FDAF335}" destId="{285468DA-988B-4C8E-9E07-DC591DFCC394}" srcOrd="1" destOrd="0" presId="urn:microsoft.com/office/officeart/2005/8/layout/hList1"/>
    <dgm:cxn modelId="{88C559DF-3870-4076-826C-76B49F3A6452}" type="presParOf" srcId="{AD94CC97-50A2-48CF-A655-D9CD6FDAF335}" destId="{E578558E-C7AE-495A-BF00-1A30832828D4}" srcOrd="2" destOrd="0" presId="urn:microsoft.com/office/officeart/2005/8/layout/hList1"/>
    <dgm:cxn modelId="{981A14DB-1847-4853-8CD6-737DA3F48492}" type="presParOf" srcId="{E578558E-C7AE-495A-BF00-1A30832828D4}" destId="{FA293943-67C2-442E-87FF-58D776CC0052}" srcOrd="0" destOrd="0" presId="urn:microsoft.com/office/officeart/2005/8/layout/hList1"/>
    <dgm:cxn modelId="{AC47A002-C6DD-481A-8E03-C9C51873F104}" type="presParOf" srcId="{E578558E-C7AE-495A-BF00-1A30832828D4}" destId="{E10A5FB4-69C9-4467-95F2-62CE698FD1A2}" srcOrd="1" destOrd="0" presId="urn:microsoft.com/office/officeart/2005/8/layout/hList1"/>
    <dgm:cxn modelId="{7E8D9F42-85CB-4AFB-AAE6-6A6FB990D4C0}" type="presParOf" srcId="{AD94CC97-50A2-48CF-A655-D9CD6FDAF335}" destId="{DC0A33B2-E340-4A9B-BA85-850328468B41}" srcOrd="3" destOrd="0" presId="urn:microsoft.com/office/officeart/2005/8/layout/hList1"/>
    <dgm:cxn modelId="{C3E6F191-7982-43E4-A978-E73B0C12555B}" type="presParOf" srcId="{AD94CC97-50A2-48CF-A655-D9CD6FDAF335}" destId="{26988D0E-ED1C-4357-A3FF-362445EA9E24}" srcOrd="4" destOrd="0" presId="urn:microsoft.com/office/officeart/2005/8/layout/hList1"/>
    <dgm:cxn modelId="{78CC0377-4F1E-4FF4-BEC8-CDCE3443FF27}" type="presParOf" srcId="{26988D0E-ED1C-4357-A3FF-362445EA9E24}" destId="{D6D262C0-8127-469A-9FB7-9279AC31DC81}" srcOrd="0" destOrd="0" presId="urn:microsoft.com/office/officeart/2005/8/layout/hList1"/>
    <dgm:cxn modelId="{8D8202B5-A8A8-4961-96A1-2F9F235D99A3}" type="presParOf" srcId="{26988D0E-ED1C-4357-A3FF-362445EA9E24}" destId="{831529A0-F807-4092-83FD-06A3B726BAD2}" srcOrd="1" destOrd="0" presId="urn:microsoft.com/office/officeart/2005/8/layout/hList1"/>
    <dgm:cxn modelId="{70DEBC18-7511-4033-BE33-21525044A9A7}" type="presParOf" srcId="{AD94CC97-50A2-48CF-A655-D9CD6FDAF335}" destId="{26420B57-07EC-4579-8C57-54CC9BC56662}" srcOrd="5" destOrd="0" presId="urn:microsoft.com/office/officeart/2005/8/layout/hList1"/>
    <dgm:cxn modelId="{F2662936-C2F9-4AAE-BB1D-BA8677D58B14}" type="presParOf" srcId="{AD94CC97-50A2-48CF-A655-D9CD6FDAF335}" destId="{3AE11EEB-8400-46BB-80A4-8F77238511E6}" srcOrd="6" destOrd="0" presId="urn:microsoft.com/office/officeart/2005/8/layout/hList1"/>
    <dgm:cxn modelId="{D68FF6E4-5903-4786-9072-0DFCE0453F4E}" type="presParOf" srcId="{3AE11EEB-8400-46BB-80A4-8F77238511E6}" destId="{9E73A0B5-750F-4552-B97D-22ED71CCECA3}" srcOrd="0" destOrd="0" presId="urn:microsoft.com/office/officeart/2005/8/layout/hList1"/>
    <dgm:cxn modelId="{A996E12C-9157-4F3B-9C03-38F00E8E4ABE}" type="presParOf" srcId="{3AE11EEB-8400-46BB-80A4-8F77238511E6}" destId="{F5E96FC8-6AC0-4541-B734-34955B41C9C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D3703-688D-4236-9E1C-34300901BB54}">
      <dsp:nvSpPr>
        <dsp:cNvPr id="0" name=""/>
        <dsp:cNvSpPr/>
      </dsp:nvSpPr>
      <dsp:spPr>
        <a:xfrm>
          <a:off x="3751339" y="1052"/>
          <a:ext cx="1312861" cy="853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1. Peran  Kinerja Guru Dalam Membentuk Karakter Kerjasama Pada Siswa Kelas IV </a:t>
          </a:r>
          <a:endParaRPr lang="en-US" sz="900" kern="1200" dirty="0"/>
        </a:p>
      </dsp:txBody>
      <dsp:txXfrm>
        <a:off x="3792997" y="42710"/>
        <a:ext cx="1229545" cy="770043"/>
      </dsp:txXfrm>
    </dsp:sp>
    <dsp:sp modelId="{CE77C9A4-BF15-4440-9E2C-81BE2FF010D2}">
      <dsp:nvSpPr>
        <dsp:cNvPr id="0" name=""/>
        <dsp:cNvSpPr/>
      </dsp:nvSpPr>
      <dsp:spPr>
        <a:xfrm>
          <a:off x="2398900" y="427732"/>
          <a:ext cx="4017739" cy="4017739"/>
        </a:xfrm>
        <a:custGeom>
          <a:avLst/>
          <a:gdLst/>
          <a:ahLst/>
          <a:cxnLst/>
          <a:rect l="0" t="0" r="0" b="0"/>
          <a:pathLst>
            <a:path>
              <a:moveTo>
                <a:pt x="2673673" y="113192"/>
              </a:moveTo>
              <a:arcTo wR="2008869" hR="2008869" stAng="17359529" swAng="14994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E18CBC-AB3B-4C8A-8B7C-479A14DE1ABF}">
      <dsp:nvSpPr>
        <dsp:cNvPr id="0" name=""/>
        <dsp:cNvSpPr/>
      </dsp:nvSpPr>
      <dsp:spPr>
        <a:xfrm>
          <a:off x="5491071" y="1005487"/>
          <a:ext cx="1312861" cy="853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3. Subjek Penelitian Guru dan Siswa Kelas IV</a:t>
          </a:r>
          <a:endParaRPr lang="en-US" sz="900" kern="1200" dirty="0"/>
        </a:p>
      </dsp:txBody>
      <dsp:txXfrm>
        <a:off x="5532729" y="1047145"/>
        <a:ext cx="1229545" cy="770043"/>
      </dsp:txXfrm>
    </dsp:sp>
    <dsp:sp modelId="{9DE6023C-670F-4A44-8F52-0AEBF8714F02}">
      <dsp:nvSpPr>
        <dsp:cNvPr id="0" name=""/>
        <dsp:cNvSpPr/>
      </dsp:nvSpPr>
      <dsp:spPr>
        <a:xfrm>
          <a:off x="2398900" y="427732"/>
          <a:ext cx="4017739" cy="4017739"/>
        </a:xfrm>
        <a:custGeom>
          <a:avLst/>
          <a:gdLst/>
          <a:ahLst/>
          <a:cxnLst/>
          <a:rect l="0" t="0" r="0" b="0"/>
          <a:pathLst>
            <a:path>
              <a:moveTo>
                <a:pt x="3936156" y="1442191"/>
              </a:moveTo>
              <a:arcTo wR="2008869" hR="2008869" stAng="20616907" swAng="19661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BE9587-9D33-4B8C-8162-C2A6DF9C9267}">
      <dsp:nvSpPr>
        <dsp:cNvPr id="0" name=""/>
        <dsp:cNvSpPr/>
      </dsp:nvSpPr>
      <dsp:spPr>
        <a:xfrm>
          <a:off x="5491071" y="3014357"/>
          <a:ext cx="1312861" cy="853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4. Objek penelitian </a:t>
          </a:r>
          <a:br>
            <a:rPr lang="id-ID" sz="900" kern="1200" dirty="0" smtClean="0"/>
          </a:br>
          <a:r>
            <a:rPr lang="id-ID" sz="900" kern="1200" dirty="0" smtClean="0"/>
            <a:t>MI Muhammadiyah 1 Jombang</a:t>
          </a:r>
          <a:endParaRPr lang="en-US" sz="900" kern="1200" dirty="0"/>
        </a:p>
      </dsp:txBody>
      <dsp:txXfrm>
        <a:off x="5532729" y="3056015"/>
        <a:ext cx="1229545" cy="770043"/>
      </dsp:txXfrm>
    </dsp:sp>
    <dsp:sp modelId="{44A347F5-33B0-453C-8881-83F182A89596}">
      <dsp:nvSpPr>
        <dsp:cNvPr id="0" name=""/>
        <dsp:cNvSpPr/>
      </dsp:nvSpPr>
      <dsp:spPr>
        <a:xfrm>
          <a:off x="2398900" y="427732"/>
          <a:ext cx="4017739" cy="4017739"/>
        </a:xfrm>
        <a:custGeom>
          <a:avLst/>
          <a:gdLst/>
          <a:ahLst/>
          <a:cxnLst/>
          <a:rect l="0" t="0" r="0" b="0"/>
          <a:pathLst>
            <a:path>
              <a:moveTo>
                <a:pt x="3412316" y="3446192"/>
              </a:moveTo>
              <a:arcTo wR="2008869" hR="2008869" stAng="2740994" swAng="14994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00FA47-F4E1-4B44-85D0-AD0BF9DF3716}">
      <dsp:nvSpPr>
        <dsp:cNvPr id="0" name=""/>
        <dsp:cNvSpPr/>
      </dsp:nvSpPr>
      <dsp:spPr>
        <a:xfrm>
          <a:off x="3751339" y="4018792"/>
          <a:ext cx="1312861" cy="853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6. Teknik Analisis data : Reduksi data, Penyajian data, Penarikan Kesimpulan</a:t>
          </a:r>
          <a:endParaRPr lang="en-US" sz="900" kern="1200" dirty="0"/>
        </a:p>
      </dsp:txBody>
      <dsp:txXfrm>
        <a:off x="3792997" y="4060450"/>
        <a:ext cx="1229545" cy="770043"/>
      </dsp:txXfrm>
    </dsp:sp>
    <dsp:sp modelId="{121D827B-2089-47AA-AD58-24C8382D4C3C}">
      <dsp:nvSpPr>
        <dsp:cNvPr id="0" name=""/>
        <dsp:cNvSpPr/>
      </dsp:nvSpPr>
      <dsp:spPr>
        <a:xfrm>
          <a:off x="2398900" y="427732"/>
          <a:ext cx="4017739" cy="4017739"/>
        </a:xfrm>
        <a:custGeom>
          <a:avLst/>
          <a:gdLst/>
          <a:ahLst/>
          <a:cxnLst/>
          <a:rect l="0" t="0" r="0" b="0"/>
          <a:pathLst>
            <a:path>
              <a:moveTo>
                <a:pt x="1344066" y="3904547"/>
              </a:moveTo>
              <a:arcTo wR="2008869" hR="2008869" stAng="6559529" swAng="14994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7AD9C3-9908-4943-8399-09D705BF7C90}">
      <dsp:nvSpPr>
        <dsp:cNvPr id="0" name=""/>
        <dsp:cNvSpPr/>
      </dsp:nvSpPr>
      <dsp:spPr>
        <a:xfrm>
          <a:off x="2011607" y="3014357"/>
          <a:ext cx="1312861" cy="853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5. Teknik Pengumpulan data : Wawancara, observasi, angket, dokumentasi</a:t>
          </a:r>
          <a:endParaRPr lang="en-US" sz="900" kern="1200" dirty="0"/>
        </a:p>
      </dsp:txBody>
      <dsp:txXfrm>
        <a:off x="2053265" y="3056015"/>
        <a:ext cx="1229545" cy="770043"/>
      </dsp:txXfrm>
    </dsp:sp>
    <dsp:sp modelId="{DAF20160-A3B9-4BE9-83F8-E403DBE6BC38}">
      <dsp:nvSpPr>
        <dsp:cNvPr id="0" name=""/>
        <dsp:cNvSpPr/>
      </dsp:nvSpPr>
      <dsp:spPr>
        <a:xfrm>
          <a:off x="2398900" y="427732"/>
          <a:ext cx="4017739" cy="4017739"/>
        </a:xfrm>
        <a:custGeom>
          <a:avLst/>
          <a:gdLst/>
          <a:ahLst/>
          <a:cxnLst/>
          <a:rect l="0" t="0" r="0" b="0"/>
          <a:pathLst>
            <a:path>
              <a:moveTo>
                <a:pt x="81583" y="2575548"/>
              </a:moveTo>
              <a:arcTo wR="2008869" hR="2008869" stAng="9816907" swAng="19661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31E92B-76E9-4C08-A318-B294C456A7C7}">
      <dsp:nvSpPr>
        <dsp:cNvPr id="0" name=""/>
        <dsp:cNvSpPr/>
      </dsp:nvSpPr>
      <dsp:spPr>
        <a:xfrm>
          <a:off x="2011607" y="1005487"/>
          <a:ext cx="1312861" cy="853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d-ID" sz="900" kern="1200" dirty="0" smtClean="0"/>
            <a:t>2. Jenis Penelitian Kualitatif Deskriptif</a:t>
          </a:r>
          <a:endParaRPr lang="en-US" sz="900" kern="1200" dirty="0"/>
        </a:p>
      </dsp:txBody>
      <dsp:txXfrm>
        <a:off x="2053265" y="1047145"/>
        <a:ext cx="1229545" cy="770043"/>
      </dsp:txXfrm>
    </dsp:sp>
    <dsp:sp modelId="{6585054B-F1C6-4556-8EB3-4EEBBAE476B6}">
      <dsp:nvSpPr>
        <dsp:cNvPr id="0" name=""/>
        <dsp:cNvSpPr/>
      </dsp:nvSpPr>
      <dsp:spPr>
        <a:xfrm>
          <a:off x="2398900" y="427732"/>
          <a:ext cx="4017739" cy="4017739"/>
        </a:xfrm>
        <a:custGeom>
          <a:avLst/>
          <a:gdLst/>
          <a:ahLst/>
          <a:cxnLst/>
          <a:rect l="0" t="0" r="0" b="0"/>
          <a:pathLst>
            <a:path>
              <a:moveTo>
                <a:pt x="605423" y="571547"/>
              </a:moveTo>
              <a:arcTo wR="2008869" hR="2008869" stAng="13540994" swAng="14994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1E1F3-F1CF-4F3C-A418-34B2C3CC81E7}">
      <dsp:nvSpPr>
        <dsp:cNvPr id="0" name=""/>
        <dsp:cNvSpPr/>
      </dsp:nvSpPr>
      <dsp:spPr>
        <a:xfrm>
          <a:off x="4448" y="292556"/>
          <a:ext cx="2674828" cy="551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Hasil wawancara</a:t>
          </a:r>
          <a:endParaRPr lang="en-US" sz="1500" kern="1200" dirty="0"/>
        </a:p>
      </dsp:txBody>
      <dsp:txXfrm>
        <a:off x="4448" y="292556"/>
        <a:ext cx="2674828" cy="551612"/>
      </dsp:txXfrm>
    </dsp:sp>
    <dsp:sp modelId="{2F3AADE3-0DE0-4AAE-A6EF-AC95020ED965}">
      <dsp:nvSpPr>
        <dsp:cNvPr id="0" name=""/>
        <dsp:cNvSpPr/>
      </dsp:nvSpPr>
      <dsp:spPr>
        <a:xfrm>
          <a:off x="4448" y="844168"/>
          <a:ext cx="2674828" cy="3952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smtClean="0">
              <a:latin typeface="Times New Roman" panose="02020603050405020304" pitchFamily="18" charset="0"/>
              <a:cs typeface="Times New Roman" panose="02020603050405020304" pitchFamily="18" charset="0"/>
            </a:rPr>
            <a:t>Disimpulkan bahwa MI Muhammadiyah 1 Jombang guru berperan sebagai pengajar, pendidik, dan pembimbing. Yang dimana guru bekerja sebagai fasilitator ketika pembelajaran dengan membiarkan siswa mengexplore apa yang mereka inginkan tapi juga guru memfasilitasi dan mengawasi setiap tindakan. Guru MI Muhammadiyah 1 Jombang juga sering melakukan kegiatan diskusi untuk membangun karakter kerjasama pada siswa. Siswa merasa senang dan cenderung aktif selama berdiskusi.</a:t>
          </a:r>
          <a:endParaRPr lang="en-US" sz="1500" kern="1200" dirty="0">
            <a:latin typeface="Times New Roman" panose="02020603050405020304" pitchFamily="18" charset="0"/>
            <a:cs typeface="Times New Roman" panose="02020603050405020304" pitchFamily="18" charset="0"/>
          </a:endParaRPr>
        </a:p>
      </dsp:txBody>
      <dsp:txXfrm>
        <a:off x="4448" y="844168"/>
        <a:ext cx="2674828" cy="3952800"/>
      </dsp:txXfrm>
    </dsp:sp>
    <dsp:sp modelId="{FA293943-67C2-442E-87FF-58D776CC0052}">
      <dsp:nvSpPr>
        <dsp:cNvPr id="0" name=""/>
        <dsp:cNvSpPr/>
      </dsp:nvSpPr>
      <dsp:spPr>
        <a:xfrm>
          <a:off x="3053752" y="292556"/>
          <a:ext cx="2674828" cy="551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Hasil Observasi peran kinerja guru</a:t>
          </a:r>
          <a:endParaRPr lang="en-US" sz="1500" kern="1200" dirty="0"/>
        </a:p>
      </dsp:txBody>
      <dsp:txXfrm>
        <a:off x="3053752" y="292556"/>
        <a:ext cx="2674828" cy="551612"/>
      </dsp:txXfrm>
    </dsp:sp>
    <dsp:sp modelId="{E10A5FB4-69C9-4467-95F2-62CE698FD1A2}">
      <dsp:nvSpPr>
        <dsp:cNvPr id="0" name=""/>
        <dsp:cNvSpPr/>
      </dsp:nvSpPr>
      <dsp:spPr>
        <a:xfrm>
          <a:off x="3053752" y="844168"/>
          <a:ext cx="2674828" cy="3952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smtClean="0">
              <a:latin typeface="Times New Roman" panose="02020603050405020304" pitchFamily="18" charset="0"/>
              <a:cs typeface="Times New Roman" panose="02020603050405020304" pitchFamily="18" charset="0"/>
            </a:rPr>
            <a:t>Guru di MI Muhammadiyah 1 Jombang terbukti selalu menyiapkan pelayanan pendidikan seperti menyiapkan rpp setiap tahun. Terkadang juga menyiapkan rpp dengan plan A dan plan B apabila guru merasa siswa kurang berekspresif selama pembelajaran. Guru juga selalu displin waktu dan selalu membimbing dan mengarahkan setiap tindkan siswa, bagaimana siswa bisa mengenal jati dirinya, mengontrol ego nya, mempnyai rasa simpati pada orang lain.</a:t>
          </a:r>
          <a:endParaRPr lang="en-US" sz="1500" kern="1200" dirty="0">
            <a:latin typeface="Times New Roman" panose="02020603050405020304" pitchFamily="18" charset="0"/>
            <a:cs typeface="Times New Roman" panose="02020603050405020304" pitchFamily="18" charset="0"/>
          </a:endParaRPr>
        </a:p>
      </dsp:txBody>
      <dsp:txXfrm>
        <a:off x="3053752" y="844168"/>
        <a:ext cx="2674828" cy="3952800"/>
      </dsp:txXfrm>
    </dsp:sp>
    <dsp:sp modelId="{D6D262C0-8127-469A-9FB7-9279AC31DC81}">
      <dsp:nvSpPr>
        <dsp:cNvPr id="0" name=""/>
        <dsp:cNvSpPr/>
      </dsp:nvSpPr>
      <dsp:spPr>
        <a:xfrm>
          <a:off x="6103056" y="292556"/>
          <a:ext cx="2674828" cy="551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Hasil Observasi karakter kerjasama</a:t>
          </a:r>
          <a:endParaRPr lang="en-US" sz="1500" kern="1200" dirty="0"/>
        </a:p>
      </dsp:txBody>
      <dsp:txXfrm>
        <a:off x="6103056" y="292556"/>
        <a:ext cx="2674828" cy="551612"/>
      </dsp:txXfrm>
    </dsp:sp>
    <dsp:sp modelId="{831529A0-F807-4092-83FD-06A3B726BAD2}">
      <dsp:nvSpPr>
        <dsp:cNvPr id="0" name=""/>
        <dsp:cNvSpPr/>
      </dsp:nvSpPr>
      <dsp:spPr>
        <a:xfrm>
          <a:off x="6103056" y="844168"/>
          <a:ext cx="2674828" cy="3952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smtClean="0">
              <a:latin typeface="Times New Roman" panose="02020603050405020304" pitchFamily="18" charset="0"/>
              <a:cs typeface="Times New Roman" panose="02020603050405020304" pitchFamily="18" charset="0"/>
            </a:rPr>
            <a:t>Terbukti siswa sangat aktif dan senang ketika pembelajaran berkelompok yang dimana siswa bisa saling bertukar ide dan pendapat dengan sesama anggota kelompok, mempererat rasa peduli dan meghargai orng lain.</a:t>
          </a:r>
          <a:endParaRPr lang="en-US" sz="1500" kern="1200" dirty="0">
            <a:latin typeface="Times New Roman" panose="02020603050405020304" pitchFamily="18" charset="0"/>
            <a:cs typeface="Times New Roman" panose="02020603050405020304" pitchFamily="18" charset="0"/>
          </a:endParaRPr>
        </a:p>
      </dsp:txBody>
      <dsp:txXfrm>
        <a:off x="6103056" y="844168"/>
        <a:ext cx="2674828" cy="3952800"/>
      </dsp:txXfrm>
    </dsp:sp>
    <dsp:sp modelId="{9E73A0B5-750F-4552-B97D-22ED71CCECA3}">
      <dsp:nvSpPr>
        <dsp:cNvPr id="0" name=""/>
        <dsp:cNvSpPr/>
      </dsp:nvSpPr>
      <dsp:spPr>
        <a:xfrm>
          <a:off x="9152360" y="292556"/>
          <a:ext cx="2674828" cy="551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Hasil angket karakter kerjasama</a:t>
          </a:r>
          <a:endParaRPr lang="en-US" sz="1500" kern="1200" dirty="0"/>
        </a:p>
      </dsp:txBody>
      <dsp:txXfrm>
        <a:off x="9152360" y="292556"/>
        <a:ext cx="2674828" cy="551612"/>
      </dsp:txXfrm>
    </dsp:sp>
    <dsp:sp modelId="{F5E96FC8-6AC0-4541-B734-34955B41C9C0}">
      <dsp:nvSpPr>
        <dsp:cNvPr id="0" name=""/>
        <dsp:cNvSpPr/>
      </dsp:nvSpPr>
      <dsp:spPr>
        <a:xfrm>
          <a:off x="9152360" y="844168"/>
          <a:ext cx="2674828" cy="3952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kern="1200" dirty="0" smtClean="0">
              <a:latin typeface="Times New Roman" panose="02020603050405020304" pitchFamily="18" charset="0"/>
              <a:cs typeface="Times New Roman" panose="02020603050405020304" pitchFamily="18" charset="0"/>
            </a:rPr>
            <a:t>Berdasarkan hasil presentase diatas dapat diketahui bahwa siswa kelas 4 mampu bekerjasama dengan baik dalam kelompok pada saat pembelajaran. Hal ini terlihat dengan rata-rata presentase sebesar 83,498%. Sehingga peneliti menyimpulkan bahwa peran kinerja guru dalam membentuk karakter kerjasama siswa dalam pembelajaran dikelas dikatakan sangat baik dan bervariatif.  </a:t>
          </a:r>
          <a:endParaRPr lang="en-US" sz="1500" kern="1200" dirty="0">
            <a:latin typeface="Times New Roman" panose="02020603050405020304" pitchFamily="18" charset="0"/>
            <a:cs typeface="Times New Roman" panose="02020603050405020304" pitchFamily="18" charset="0"/>
          </a:endParaRPr>
        </a:p>
      </dsp:txBody>
      <dsp:txXfrm>
        <a:off x="9152360" y="844168"/>
        <a:ext cx="2674828" cy="395280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96427F3-134A-4FFB-858F-CE24B0CB3519}" type="datetimeFigureOut">
              <a:rPr lang="en-US" smtClean="0"/>
              <a:t>8/19/2022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21B7ED-EBE3-41CC-B0F5-B226B3FBC1FD}" type="slidenum">
              <a:rPr lang="en-US" smtClean="0"/>
              <a:t>‹#›</a:t>
            </a:fld>
            <a:endParaRPr lang="en-US"/>
          </a:p>
        </p:txBody>
      </p:sp>
    </p:spTree>
    <p:extLst>
      <p:ext uri="{BB962C8B-B14F-4D97-AF65-F5344CB8AC3E}">
        <p14:creationId xmlns:p14="http://schemas.microsoft.com/office/powerpoint/2010/main" val="239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99E53E9-0DC6-48A1-AD43-315F7B10A02A}" type="datetimeFigureOut">
              <a:rPr lang="en-US" smtClean="0"/>
              <a:t>8/19/2022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D9E804C-E1BB-4E1F-96D4-238CD75362DB}" type="slidenum">
              <a:rPr lang="en-US" smtClean="0"/>
              <a:t>‹#›</a:t>
            </a:fld>
            <a:endParaRPr lang="en-US"/>
          </a:p>
        </p:txBody>
      </p:sp>
    </p:spTree>
    <p:extLst>
      <p:ext uri="{BB962C8B-B14F-4D97-AF65-F5344CB8AC3E}">
        <p14:creationId xmlns:p14="http://schemas.microsoft.com/office/powerpoint/2010/main" val="376498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100000">
              <a:srgbClr val="1D4886"/>
            </a:gs>
            <a:gs pos="0">
              <a:srgbClr val="0A2246"/>
            </a:gs>
          </a:gsLst>
          <a:lin ang="5400000" scaled="1"/>
        </a:gra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025AEB22-3903-4565-8E89-57EEE77F515D}"/>
              </a:ext>
            </a:extLst>
          </p:cNvPr>
          <p:cNvPicPr>
            <a:picLocks noChangeAspect="1"/>
          </p:cNvPicPr>
          <p:nvPr userDrawn="1"/>
        </p:nvPicPr>
        <p:blipFill rotWithShape="1">
          <a:blip r:embed="rId2">
            <a:duotone>
              <a:prstClr val="black"/>
              <a:schemeClr val="tx2">
                <a:tint val="45000"/>
                <a:satMod val="400000"/>
              </a:schemeClr>
            </a:duotone>
            <a:alphaModFix amt="60000"/>
            <a:extLst>
              <a:ext uri="{BEBA8EAE-BF5A-486C-A8C5-ECC9F3942E4B}">
                <a14:imgProps xmlns:a14="http://schemas.microsoft.com/office/drawing/2010/main">
                  <a14:imgLayer r:embed="rId3">
                    <a14:imgEffect>
                      <a14:artisticGlowDiffused/>
                    </a14:imgEffect>
                    <a14:imgEffect>
                      <a14:brightnessContrast bright="59000" contrast="68000"/>
                    </a14:imgEffect>
                  </a14:imgLayer>
                </a14:imgProps>
              </a:ext>
              <a:ext uri="{28A0092B-C50C-407E-A947-70E740481C1C}">
                <a14:useLocalDpi xmlns:a14="http://schemas.microsoft.com/office/drawing/2010/main"/>
              </a:ext>
            </a:extLst>
          </a:blip>
          <a:srcRect l="46601" t="2654" r="7599"/>
          <a:stretch/>
        </p:blipFill>
        <p:spPr>
          <a:xfrm>
            <a:off x="-1" y="3509963"/>
            <a:ext cx="3146679" cy="3358083"/>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l="21878" t="94162" r="21685" b="1157"/>
          <a:stretch/>
        </p:blipFill>
        <p:spPr>
          <a:xfrm>
            <a:off x="3510723" y="6456981"/>
            <a:ext cx="5170554" cy="321506"/>
          </a:xfrm>
          <a:prstGeom prst="rect">
            <a:avLst/>
          </a:prstGeom>
        </p:spPr>
      </p:pic>
      <p:sp>
        <p:nvSpPr>
          <p:cNvPr id="2" name="Title 1"/>
          <p:cNvSpPr>
            <a:spLocks noGrp="1"/>
          </p:cNvSpPr>
          <p:nvPr>
            <p:ph type="ctrTitle"/>
          </p:nvPr>
        </p:nvSpPr>
        <p:spPr>
          <a:xfrm>
            <a:off x="914400" y="1537252"/>
            <a:ext cx="10363200" cy="1972711"/>
          </a:xfrm>
        </p:spPr>
        <p:txBody>
          <a:bodyPr anchor="b">
            <a:normAutofit/>
          </a:bodyPr>
          <a:lstStyle>
            <a:lvl1pPr algn="ctr">
              <a:defRPr sz="6000">
                <a:solidFill>
                  <a:schemeClr val="bg1"/>
                </a:solidFill>
                <a:latin typeface="Alexon RR" panose="02000300000000000000" pitchFamily="50" charset="0"/>
              </a:defRPr>
            </a:lvl1pPr>
          </a:lstStyle>
          <a:p>
            <a:r>
              <a:rPr lang="en-US" dirty="0"/>
              <a:t>Click to edit Master title style</a:t>
            </a:r>
          </a:p>
        </p:txBody>
      </p:sp>
      <p:sp>
        <p:nvSpPr>
          <p:cNvPr id="3" name="Subtitle 2"/>
          <p:cNvSpPr>
            <a:spLocks noGrp="1"/>
          </p:cNvSpPr>
          <p:nvPr>
            <p:ph type="subTitle" idx="1"/>
          </p:nvPr>
        </p:nvSpPr>
        <p:spPr>
          <a:xfrm>
            <a:off x="1524000" y="3750365"/>
            <a:ext cx="9144000" cy="1507435"/>
          </a:xfrm>
        </p:spPr>
        <p:txBody>
          <a:bodyPr/>
          <a:lstStyle>
            <a:lvl1pPr marL="0" indent="0" algn="ctr">
              <a:buNone/>
              <a:defRPr sz="2400">
                <a:solidFill>
                  <a:schemeClr val="bg1"/>
                </a:solidFill>
                <a:latin typeface="Alexon RR" panose="020003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67523" y="5653019"/>
            <a:ext cx="2743200" cy="365125"/>
          </a:xfrm>
        </p:spPr>
        <p:txBody>
          <a:bodyPr/>
          <a:lstStyle/>
          <a:p>
            <a:fld id="{7287147D-8531-4EF9-A41A-7503F0AF64C4}" type="datetimeFigureOut">
              <a:rPr lang="en-US" smtClean="0"/>
              <a:t>8/19/2022</a:t>
            </a:fld>
            <a:endParaRPr lang="en-US"/>
          </a:p>
        </p:txBody>
      </p:sp>
      <p:sp>
        <p:nvSpPr>
          <p:cNvPr id="5" name="Footer Placeholder 4"/>
          <p:cNvSpPr>
            <a:spLocks noGrp="1"/>
          </p:cNvSpPr>
          <p:nvPr>
            <p:ph type="ftr" sz="quarter" idx="11"/>
          </p:nvPr>
        </p:nvSpPr>
        <p:spPr>
          <a:xfrm>
            <a:off x="4038600" y="5653019"/>
            <a:ext cx="4114800" cy="365125"/>
          </a:xfrm>
        </p:spPr>
        <p:txBody>
          <a:bodyPr/>
          <a:lstStyle/>
          <a:p>
            <a:endParaRPr lang="en-US" dirty="0"/>
          </a:p>
        </p:txBody>
      </p:sp>
      <p:sp>
        <p:nvSpPr>
          <p:cNvPr id="6" name="Slide Number Placeholder 5"/>
          <p:cNvSpPr>
            <a:spLocks noGrp="1"/>
          </p:cNvSpPr>
          <p:nvPr>
            <p:ph type="sldNum" sz="quarter" idx="12"/>
          </p:nvPr>
        </p:nvSpPr>
        <p:spPr>
          <a:xfrm>
            <a:off x="8681277" y="5653019"/>
            <a:ext cx="2743200" cy="365125"/>
          </a:xfrm>
        </p:spPr>
        <p:txBody>
          <a:bodyPr/>
          <a:lstStyle/>
          <a:p>
            <a:fld id="{80FA636C-79B5-490E-A768-D9BE77AF68C9}" type="slidenum">
              <a:rPr lang="en-US" smtClean="0"/>
              <a:t>‹#›</a:t>
            </a:fld>
            <a:endParaRPr lang="en-US"/>
          </a:p>
        </p:txBody>
      </p:sp>
      <p:sp>
        <p:nvSpPr>
          <p:cNvPr id="12" name="TextBox 11"/>
          <p:cNvSpPr txBox="1"/>
          <p:nvPr userDrawn="1"/>
        </p:nvSpPr>
        <p:spPr>
          <a:xfrm>
            <a:off x="6852481" y="465853"/>
            <a:ext cx="2419627" cy="830997"/>
          </a:xfrm>
          <a:prstGeom prst="rect">
            <a:avLst/>
          </a:prstGeom>
          <a:noFill/>
        </p:spPr>
        <p:txBody>
          <a:bodyPr wrap="square" rtlCol="0">
            <a:spAutoFit/>
          </a:bodyPr>
          <a:lstStyle/>
          <a:p>
            <a:pPr algn="r"/>
            <a:r>
              <a:rPr lang="en-US" sz="1600" dirty="0">
                <a:solidFill>
                  <a:srgbClr val="FFC000"/>
                </a:solidFill>
                <a:latin typeface="Alexon RR" panose="02000300000000000000" pitchFamily="50" charset="0"/>
              </a:rPr>
              <a:t>UNIVERSITAS MUHAMMADIYAH SIDOARJO</a:t>
            </a:r>
          </a:p>
        </p:txBody>
      </p:sp>
      <p:pic>
        <p:nvPicPr>
          <p:cNvPr id="8" name="Picture 7">
            <a:extLst>
              <a:ext uri="{FF2B5EF4-FFF2-40B4-BE49-F238E27FC236}">
                <a16:creationId xmlns:a16="http://schemas.microsoft.com/office/drawing/2014/main" xmlns="" id="{ECE09FEC-B5E6-42FE-A962-715FFDDFA5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75247" y="226794"/>
            <a:ext cx="2187844" cy="1005222"/>
          </a:xfrm>
          <a:prstGeom prst="rect">
            <a:avLst/>
          </a:prstGeom>
        </p:spPr>
      </p:pic>
      <p:cxnSp>
        <p:nvCxnSpPr>
          <p:cNvPr id="10" name="Straight Connector 9">
            <a:extLst>
              <a:ext uri="{FF2B5EF4-FFF2-40B4-BE49-F238E27FC236}">
                <a16:creationId xmlns:a16="http://schemas.microsoft.com/office/drawing/2014/main" xmlns="" id="{0053CFCA-2B0F-4882-B7BA-39B332184721}"/>
              </a:ext>
            </a:extLst>
          </p:cNvPr>
          <p:cNvCxnSpPr>
            <a:cxnSpLocks/>
          </p:cNvCxnSpPr>
          <p:nvPr userDrawn="1"/>
        </p:nvCxnSpPr>
        <p:spPr>
          <a:xfrm>
            <a:off x="9372600" y="465853"/>
            <a:ext cx="0" cy="830997"/>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t="23661"/>
          <a:stretch/>
        </p:blipFill>
        <p:spPr>
          <a:xfrm>
            <a:off x="144674" y="314231"/>
            <a:ext cx="11830877" cy="6466395"/>
          </a:xfrm>
          <a:prstGeom prst="rect">
            <a:avLst/>
          </a:prstGeom>
        </p:spPr>
      </p:pic>
      <p:sp>
        <p:nvSpPr>
          <p:cNvPr id="2" name="Title 1"/>
          <p:cNvSpPr>
            <a:spLocks noGrp="1"/>
          </p:cNvSpPr>
          <p:nvPr>
            <p:ph type="title"/>
          </p:nvPr>
        </p:nvSpPr>
        <p:spPr>
          <a:xfrm>
            <a:off x="166758" y="113336"/>
            <a:ext cx="11830877" cy="1042123"/>
          </a:xfrm>
          <a:solidFill>
            <a:srgbClr val="1B4685"/>
          </a:solidFill>
        </p:spPr>
        <p:txBody>
          <a:bodyPr/>
          <a:lstStyle>
            <a:lvl1pPr algn="ctr">
              <a:defRPr>
                <a:solidFill>
                  <a:schemeClr val="bg1"/>
                </a:solidFill>
                <a:latin typeface="Alexon RR" panose="02000300000000000000" pitchFamily="50" charset="0"/>
              </a:defRPr>
            </a:lvl1pPr>
          </a:lstStyle>
          <a:p>
            <a:r>
              <a:rPr lang="en-US" dirty="0"/>
              <a:t>Click to edit Master title style</a:t>
            </a:r>
          </a:p>
        </p:txBody>
      </p:sp>
      <p:sp>
        <p:nvSpPr>
          <p:cNvPr id="4" name="Date Placeholder 3"/>
          <p:cNvSpPr>
            <a:spLocks noGrp="1"/>
          </p:cNvSpPr>
          <p:nvPr>
            <p:ph type="dt" sz="half" idx="10"/>
          </p:nvPr>
        </p:nvSpPr>
        <p:spPr>
          <a:xfrm>
            <a:off x="10323511" y="6341719"/>
            <a:ext cx="1179375" cy="365125"/>
          </a:xfrm>
        </p:spPr>
        <p:txBody>
          <a:bodyPr/>
          <a:lstStyle/>
          <a:p>
            <a:fld id="{7287147D-8531-4EF9-A41A-7503F0AF64C4}" type="datetimeFigureOut">
              <a:rPr lang="en-US" smtClean="0"/>
              <a:t>8/19/2022</a:t>
            </a:fld>
            <a:endParaRPr lang="en-US" dirty="0"/>
          </a:p>
        </p:txBody>
      </p:sp>
      <p:sp>
        <p:nvSpPr>
          <p:cNvPr id="5" name="Footer Placeholder 4"/>
          <p:cNvSpPr>
            <a:spLocks noGrp="1"/>
          </p:cNvSpPr>
          <p:nvPr>
            <p:ph type="ftr" sz="quarter" idx="11"/>
          </p:nvPr>
        </p:nvSpPr>
        <p:spPr>
          <a:xfrm>
            <a:off x="4024796" y="5963342"/>
            <a:ext cx="4114800" cy="365125"/>
          </a:xfrm>
        </p:spPr>
        <p:txBody>
          <a:bodyPr/>
          <a:lstStyle/>
          <a:p>
            <a:endParaRPr lang="en-US" dirty="0"/>
          </a:p>
        </p:txBody>
      </p:sp>
      <p:sp>
        <p:nvSpPr>
          <p:cNvPr id="8" name="Text Placeholder 2"/>
          <p:cNvSpPr>
            <a:spLocks noGrp="1"/>
          </p:cNvSpPr>
          <p:nvPr>
            <p:ph idx="1"/>
          </p:nvPr>
        </p:nvSpPr>
        <p:spPr>
          <a:xfrm>
            <a:off x="166758" y="1238732"/>
            <a:ext cx="11830877" cy="5089734"/>
          </a:xfrm>
          <a:prstGeom prst="rect">
            <a:avLst/>
          </a:prstGeom>
        </p:spPr>
        <p:txBody>
          <a:bodyPr vert="horz" lIns="91440" tIns="45720" rIns="91440" bIns="45720" rtlCol="0">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txBox="1"/>
          <p:nvPr userDrawn="1"/>
        </p:nvSpPr>
        <p:spPr>
          <a:xfrm>
            <a:off x="11427239" y="6332228"/>
            <a:ext cx="522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A636C-79B5-490E-A768-D9BE77AF68C9}" type="slidenum">
              <a:rPr lang="en-US" sz="1200" smtClean="0"/>
              <a:t>‹#›</a:t>
            </a:fld>
            <a:endParaRPr lang="en-US" sz="1200" dirty="0"/>
          </a:p>
        </p:txBody>
      </p:sp>
      <p:pic>
        <p:nvPicPr>
          <p:cNvPr id="10" name="Picture 9">
            <a:extLst>
              <a:ext uri="{FF2B5EF4-FFF2-40B4-BE49-F238E27FC236}">
                <a16:creationId xmlns:a16="http://schemas.microsoft.com/office/drawing/2014/main" xmlns="" id="{11482712-BF8E-4451-85F0-B9D02ABDB572}"/>
              </a:ext>
            </a:extLst>
          </p:cNvPr>
          <p:cNvPicPr>
            <a:picLocks noChangeAspect="1"/>
          </p:cNvPicPr>
          <p:nvPr userDrawn="1"/>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artisticGlowDiffused/>
                    </a14:imgEffect>
                    <a14:imgEffect>
                      <a14:brightnessContrast bright="59000" contrast="68000"/>
                    </a14:imgEffect>
                  </a14:imgLayer>
                </a14:imgProps>
              </a:ext>
              <a:ext uri="{28A0092B-C50C-407E-A947-70E740481C1C}">
                <a14:useLocalDpi xmlns:a14="http://schemas.microsoft.com/office/drawing/2010/main"/>
              </a:ext>
            </a:extLst>
          </a:blip>
          <a:srcRect l="47997" t="2654" r="7600"/>
          <a:stretch/>
        </p:blipFill>
        <p:spPr>
          <a:xfrm flipH="1">
            <a:off x="10198953" y="4248292"/>
            <a:ext cx="1993047" cy="25389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A224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AC2A0B7-42F4-434B-81CF-3E362263F8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06779" y="2515037"/>
            <a:ext cx="3978442" cy="1827926"/>
          </a:xfrm>
          <a:prstGeom prst="rect">
            <a:avLst/>
          </a:prstGeom>
        </p:spPr>
      </p:pic>
    </p:spTree>
    <p:extLst>
      <p:ext uri="{BB962C8B-B14F-4D97-AF65-F5344CB8AC3E}">
        <p14:creationId xmlns:p14="http://schemas.microsoft.com/office/powerpoint/2010/main" val="2382182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7147D-8531-4EF9-A41A-7503F0AF64C4}" type="datetimeFigureOut">
              <a:rPr lang="en-US" smtClean="0"/>
              <a:t>8/19/2022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A636C-79B5-490E-A768-D9BE77AF68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Alexon RR" panose="020003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1B4685"/>
            </a:gs>
            <a:gs pos="31000">
              <a:srgbClr val="0A2246"/>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D7E7F9B-1AAC-453F-B81E-AB00A10B75B2}"/>
              </a:ext>
            </a:extLst>
          </p:cNvPr>
          <p:cNvSpPr txBox="1">
            <a:spLocks/>
          </p:cNvSpPr>
          <p:nvPr/>
        </p:nvSpPr>
        <p:spPr>
          <a:xfrm>
            <a:off x="727522" y="3802743"/>
            <a:ext cx="10736956" cy="4860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Alexon RR" panose="02000300000000000000" pitchFamily="50" charset="0"/>
                <a:ea typeface="+mj-ea"/>
                <a:cs typeface="+mj-cs"/>
              </a:defRPr>
            </a:lvl1pPr>
          </a:lstStyle>
          <a:p>
            <a:endParaRPr lang="en-US" sz="2400" dirty="0">
              <a:solidFill>
                <a:schemeClr val="accent4"/>
              </a:solidFill>
              <a:latin typeface="Alexon RR" panose="02000500000000000000" pitchFamily="50" charset="0"/>
              <a:cs typeface="Berlin Sans FB" panose="020E0602020502020306" charset="0"/>
            </a:endParaRPr>
          </a:p>
        </p:txBody>
      </p:sp>
      <p:sp>
        <p:nvSpPr>
          <p:cNvPr id="7" name="Subtitle 2"/>
          <p:cNvSpPr>
            <a:spLocks noGrp="1"/>
          </p:cNvSpPr>
          <p:nvPr>
            <p:ph type="subTitle" idx="1"/>
          </p:nvPr>
        </p:nvSpPr>
        <p:spPr>
          <a:xfrm>
            <a:off x="3362462" y="3322089"/>
            <a:ext cx="6016000" cy="3242834"/>
          </a:xfrm>
        </p:spPr>
        <p:txBody>
          <a:bodyPr>
            <a:noAutofit/>
          </a:bodyPr>
          <a:lstStyle/>
          <a:p>
            <a:r>
              <a:rPr lang="id-ID" dirty="0" smtClean="0">
                <a:solidFill>
                  <a:schemeClr val="bg1">
                    <a:lumMod val="95000"/>
                  </a:schemeClr>
                </a:solidFill>
                <a:latin typeface="Alexon RR" panose="02000500000000000000" pitchFamily="50" charset="0"/>
                <a:cs typeface="Berlin Sans FB" panose="020E0602020502020306" charset="0"/>
              </a:rPr>
              <a:t>Oleh</a:t>
            </a:r>
            <a:r>
              <a:rPr lang="id-ID" dirty="0" smtClean="0">
                <a:solidFill>
                  <a:schemeClr val="bg1">
                    <a:lumMod val="95000"/>
                  </a:schemeClr>
                </a:solidFill>
                <a:latin typeface="Alexon RR" panose="02000500000000000000" pitchFamily="50" charset="0"/>
                <a:cs typeface="Berlin Sans FB" panose="020E0602020502020306" charset="0"/>
              </a:rPr>
              <a:t>:</a:t>
            </a:r>
            <a:endParaRPr lang="id-ID" dirty="0"/>
          </a:p>
          <a:p>
            <a:r>
              <a:rPr lang="id-ID" dirty="0" smtClean="0">
                <a:solidFill>
                  <a:schemeClr val="bg1">
                    <a:lumMod val="95000"/>
                  </a:schemeClr>
                </a:solidFill>
                <a:latin typeface="Alexon RR" panose="02000500000000000000" pitchFamily="50" charset="0"/>
                <a:cs typeface="Berlin Sans FB" panose="020E0602020502020306" charset="0"/>
              </a:rPr>
              <a:t>Devy Nur Pika </a:t>
            </a:r>
            <a:r>
              <a:rPr lang="id-ID" dirty="0" smtClean="0">
                <a:solidFill>
                  <a:schemeClr val="bg1">
                    <a:lumMod val="95000"/>
                  </a:schemeClr>
                </a:solidFill>
                <a:latin typeface="Alexon RR" panose="02000500000000000000" pitchFamily="50" charset="0"/>
                <a:cs typeface="Berlin Sans FB" panose="020E0602020502020306" charset="0"/>
              </a:rPr>
              <a:t>Putri</a:t>
            </a:r>
            <a:endParaRPr lang="id-ID" dirty="0" smtClean="0">
              <a:solidFill>
                <a:schemeClr val="bg1">
                  <a:lumMod val="95000"/>
                </a:schemeClr>
              </a:solidFill>
              <a:latin typeface="Alexon RR" panose="02000500000000000000" pitchFamily="50" charset="0"/>
              <a:cs typeface="Berlin Sans FB" panose="020E0602020502020306" charset="0"/>
            </a:endParaRPr>
          </a:p>
          <a:p>
            <a:r>
              <a:rPr lang="id-ID" dirty="0" smtClean="0">
                <a:solidFill>
                  <a:schemeClr val="bg1">
                    <a:lumMod val="95000"/>
                  </a:schemeClr>
                </a:solidFill>
                <a:latin typeface="Alexon RR" panose="02000500000000000000" pitchFamily="50" charset="0"/>
                <a:cs typeface="Berlin Sans FB" panose="020E0602020502020306" charset="0"/>
              </a:rPr>
              <a:t>Moch. Bahak Udin By Arifin, S.Pd.I., M.Pd.I</a:t>
            </a:r>
          </a:p>
          <a:p>
            <a:endParaRPr lang="id-ID" dirty="0" smtClean="0">
              <a:solidFill>
                <a:schemeClr val="bg1">
                  <a:lumMod val="95000"/>
                </a:schemeClr>
              </a:solidFill>
              <a:latin typeface="Alexon RR" panose="02000500000000000000" pitchFamily="50" charset="0"/>
              <a:cs typeface="Berlin Sans FB" panose="020E0602020502020306" charset="0"/>
            </a:endParaRPr>
          </a:p>
          <a:p>
            <a:r>
              <a:rPr lang="id-ID" dirty="0" smtClean="0">
                <a:solidFill>
                  <a:schemeClr val="bg1">
                    <a:lumMod val="95000"/>
                  </a:schemeClr>
                </a:solidFill>
                <a:latin typeface="Alexon RR" panose="02000500000000000000" pitchFamily="50" charset="0"/>
                <a:cs typeface="Berlin Sans FB" panose="020E0602020502020306" charset="0"/>
              </a:rPr>
              <a:t>Pendidikan Guru Madrasah Ibtida’iyah</a:t>
            </a:r>
          </a:p>
          <a:p>
            <a:r>
              <a:rPr lang="id-ID" dirty="0" smtClean="0">
                <a:solidFill>
                  <a:schemeClr val="bg1">
                    <a:lumMod val="95000"/>
                  </a:schemeClr>
                </a:solidFill>
                <a:latin typeface="Alexon RR" panose="02000500000000000000" pitchFamily="50" charset="0"/>
                <a:cs typeface="Berlin Sans FB" panose="020E0602020502020306" charset="0"/>
              </a:rPr>
              <a:t>Universitas Muhammadiyah Sidoarjo</a:t>
            </a:r>
          </a:p>
          <a:p>
            <a:r>
              <a:rPr lang="id-ID" dirty="0" smtClean="0">
                <a:solidFill>
                  <a:schemeClr val="bg1">
                    <a:lumMod val="95000"/>
                  </a:schemeClr>
                </a:solidFill>
                <a:latin typeface="Alexon RR" panose="02000500000000000000" pitchFamily="50" charset="0"/>
                <a:cs typeface="Berlin Sans FB" panose="020E0602020502020306" charset="0"/>
              </a:rPr>
              <a:t>Juli, 2022</a:t>
            </a:r>
          </a:p>
          <a:p>
            <a:endParaRPr lang="id-ID" dirty="0">
              <a:solidFill>
                <a:schemeClr val="bg1">
                  <a:lumMod val="95000"/>
                </a:schemeClr>
              </a:solidFill>
              <a:latin typeface="Alexon RR" panose="02000500000000000000" pitchFamily="50" charset="0"/>
              <a:cs typeface="Berlin Sans FB" panose="020E0602020502020306" charset="0"/>
            </a:endParaRPr>
          </a:p>
        </p:txBody>
      </p:sp>
      <p:sp>
        <p:nvSpPr>
          <p:cNvPr id="9" name="Title 1"/>
          <p:cNvSpPr>
            <a:spLocks noGrp="1"/>
          </p:cNvSpPr>
          <p:nvPr>
            <p:ph type="ctrTitle"/>
          </p:nvPr>
        </p:nvSpPr>
        <p:spPr>
          <a:xfrm>
            <a:off x="551145" y="1367181"/>
            <a:ext cx="10913333" cy="1626899"/>
          </a:xfrm>
        </p:spPr>
        <p:txBody>
          <a:bodyPr>
            <a:normAutofit/>
          </a:bodyPr>
          <a:lstStyle/>
          <a:p>
            <a:r>
              <a:rPr lang="id-ID" sz="4400" b="1" dirty="0"/>
              <a:t>PERAN KINERJA GURU DALAM MEMBENTUK KARAKTER KERJASAMA PADA SISWA KELAS IV </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Manfaat Penelitian</a:t>
            </a:r>
            <a:r>
              <a:rPr lang="id-ID" dirty="0" smtClean="0"/>
              <a:t> </a:t>
            </a:r>
            <a:endParaRPr lang="en-US" dirty="0"/>
          </a:p>
        </p:txBody>
      </p:sp>
      <p:sp>
        <p:nvSpPr>
          <p:cNvPr id="8" name="Content Placeholder 2"/>
          <p:cNvSpPr>
            <a:spLocks noGrp="1"/>
          </p:cNvSpPr>
          <p:nvPr>
            <p:ph idx="1"/>
          </p:nvPr>
        </p:nvSpPr>
        <p:spPr>
          <a:xfrm>
            <a:off x="166758" y="1238732"/>
            <a:ext cx="11830877" cy="5089734"/>
          </a:xfrm>
        </p:spPr>
        <p:txBody>
          <a:bodyPr>
            <a:normAutofit/>
          </a:bodyPr>
          <a:lstStyle/>
          <a:p>
            <a:pPr marL="0" lvl="0" indent="0">
              <a:buNone/>
            </a:pPr>
            <a:r>
              <a:rPr lang="id-ID" sz="2000" dirty="0" smtClean="0"/>
              <a:t>Adanya penelitian ini diharapkan sangat bermanfaat bagi guru dan calon guru untuk mempelajari bagaimana peran kinerja guru dalam membentuk karakter kerjasama siswa. </a:t>
            </a:r>
          </a:p>
          <a:p>
            <a:pPr marL="514350" lvl="0" indent="-514350">
              <a:buAutoNum type="arabicPeriod"/>
            </a:pPr>
            <a:r>
              <a:rPr lang="id-ID" sz="2000" dirty="0" smtClean="0"/>
              <a:t>Bagi </a:t>
            </a:r>
            <a:r>
              <a:rPr lang="id-ID" sz="2000" dirty="0"/>
              <a:t>Guru dan </a:t>
            </a:r>
            <a:r>
              <a:rPr lang="id-ID" sz="2000" dirty="0" smtClean="0"/>
              <a:t>Peneliti</a:t>
            </a:r>
            <a:endParaRPr lang="id-ID" sz="2000" dirty="0"/>
          </a:p>
          <a:p>
            <a:pPr marL="0" lvl="0" indent="0" algn="just">
              <a:buNone/>
            </a:pPr>
            <a:r>
              <a:rPr lang="id-ID" sz="2000" dirty="0" smtClean="0"/>
              <a:t>Penelitian </a:t>
            </a:r>
            <a:r>
              <a:rPr lang="id-ID" sz="2000" dirty="0"/>
              <a:t>ini akan sangat bermanfaat sekali bagi guru atau tenaga pendidik karena dengan adanya penelitian ini maka dapat memberikan wawasan mengenai peran guru yang baik tidak hanya mengajar melainkan membentuk karakter siswa agar sekolah menjadi berkualitas terutama pada pembelajaran kolaborasi.</a:t>
            </a:r>
            <a:endParaRPr lang="en-US" sz="2000" dirty="0"/>
          </a:p>
          <a:p>
            <a:pPr marL="0" indent="0">
              <a:buNone/>
            </a:pPr>
            <a:r>
              <a:rPr lang="id-ID" sz="2000" dirty="0"/>
              <a:t>Adanya penelitian ini juga sangat penting bagi peneliti karena peneliti bisa mendapat informasi yang luas mengenai profesionalitas peran guru dalam membentuk karakter kerjasama siswa dalam pembelajaran sekolah.</a:t>
            </a:r>
            <a:endParaRPr lang="en-US" sz="2000" dirty="0"/>
          </a:p>
          <a:p>
            <a:pPr marL="0" lvl="0" indent="0">
              <a:buNone/>
            </a:pPr>
            <a:r>
              <a:rPr lang="id-ID" sz="2000" dirty="0" smtClean="0"/>
              <a:t>2. Bagi </a:t>
            </a:r>
            <a:r>
              <a:rPr lang="id-ID" sz="2000" dirty="0"/>
              <a:t>Sekolah</a:t>
            </a:r>
            <a:endParaRPr lang="en-US" sz="2000" dirty="0"/>
          </a:p>
          <a:p>
            <a:pPr marL="0" indent="0">
              <a:buNone/>
            </a:pPr>
            <a:r>
              <a:rPr lang="id-ID" sz="2000" dirty="0"/>
              <a:t>Penelitian ini diharapkan dapat menjadi pertimbangan bagi sekolah dalam aspek pemilihan kualifikasi guru yang berkualitas, profesional, dan inovatif sehingga mampu meningkatkan pembelajaran ditinjau dari pembentukan karakteristik siswa dalam pembelajaran kolaboratif</a:t>
            </a:r>
            <a:r>
              <a:rPr lang="id-ID" sz="2000" dirty="0" smtClean="0"/>
              <a:t>.</a:t>
            </a:r>
            <a:endParaRPr lang="en-US" sz="2000" dirty="0"/>
          </a:p>
        </p:txBody>
      </p:sp>
    </p:spTree>
    <p:extLst>
      <p:ext uri="{BB962C8B-B14F-4D97-AF65-F5344CB8AC3E}">
        <p14:creationId xmlns:p14="http://schemas.microsoft.com/office/powerpoint/2010/main" val="1569278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1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Times New Roman" panose="02020603050405020304" pitchFamily="18" charset="0"/>
                <a:cs typeface="Times New Roman" panose="02020603050405020304" pitchFamily="18" charset="0"/>
              </a:rPr>
              <a:t>Pendahuluan </a:t>
            </a:r>
            <a:endParaRPr lang="en-US" dirty="0">
              <a:latin typeface="Times New Roman" panose="02020603050405020304" pitchFamily="18" charset="0"/>
              <a:cs typeface="Times New Roman" panose="02020603050405020304" pitchFamily="18" charset="0"/>
            </a:endParaRPr>
          </a:p>
        </p:txBody>
      </p:sp>
      <p:sp>
        <p:nvSpPr>
          <p:cNvPr id="15" name="Flowchart: Process 14"/>
          <p:cNvSpPr/>
          <p:nvPr/>
        </p:nvSpPr>
        <p:spPr>
          <a:xfrm>
            <a:off x="166758" y="1412093"/>
            <a:ext cx="2977275" cy="2364354"/>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400" dirty="0" smtClean="0">
                <a:solidFill>
                  <a:schemeClr val="tx1"/>
                </a:solidFill>
                <a:latin typeface="Times New Roman" panose="02020603050405020304" pitchFamily="18" charset="0"/>
                <a:cs typeface="Times New Roman" panose="02020603050405020304" pitchFamily="18" charset="0"/>
              </a:rPr>
              <a:t>Dikatakan oleh</a:t>
            </a:r>
            <a:r>
              <a:rPr lang="id-ID" sz="1400" dirty="0">
                <a:solidFill>
                  <a:schemeClr val="tx1"/>
                </a:solidFill>
                <a:latin typeface="Times New Roman" panose="02020603050405020304" pitchFamily="18" charset="0"/>
                <a:cs typeface="Times New Roman" panose="02020603050405020304" pitchFamily="18" charset="0"/>
              </a:rPr>
              <a:t> </a:t>
            </a:r>
            <a:r>
              <a:rPr lang="id-ID" sz="1400" dirty="0" smtClean="0">
                <a:solidFill>
                  <a:schemeClr val="tx1"/>
                </a:solidFill>
                <a:latin typeface="Times New Roman" panose="02020603050405020304" pitchFamily="18" charset="0"/>
                <a:cs typeface="Times New Roman" panose="02020603050405020304" pitchFamily="18" charset="0"/>
              </a:rPr>
              <a:t>Syamsul Arifin</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bahwa</a:t>
            </a:r>
            <a:r>
              <a:rPr lang="en-US" sz="1400" dirty="0">
                <a:solidFill>
                  <a:schemeClr val="tx1"/>
                </a:solidFill>
                <a:latin typeface="Times New Roman" panose="02020603050405020304" pitchFamily="18" charset="0"/>
                <a:cs typeface="Times New Roman" panose="02020603050405020304" pitchFamily="18" charset="0"/>
              </a:rPr>
              <a:t> guru </a:t>
            </a:r>
            <a:r>
              <a:rPr lang="en-US" sz="1400" dirty="0" err="1">
                <a:solidFill>
                  <a:schemeClr val="tx1"/>
                </a:solidFill>
                <a:latin typeface="Times New Roman" panose="02020603050405020304" pitchFamily="18" charset="0"/>
                <a:cs typeface="Times New Roman" panose="02020603050405020304" pitchFamily="18" charset="0"/>
              </a:rPr>
              <a:t>memiliki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peran</a:t>
            </a:r>
            <a:r>
              <a:rPr lang="en-US" sz="1400" dirty="0">
                <a:solidFill>
                  <a:schemeClr val="tx1"/>
                </a:solidFill>
                <a:latin typeface="Times New Roman" panose="02020603050405020304" pitchFamily="18" charset="0"/>
                <a:cs typeface="Times New Roman" panose="02020603050405020304" pitchFamily="18" charset="0"/>
              </a:rPr>
              <a:t> yang paling </a:t>
            </a:r>
            <a:r>
              <a:rPr lang="en-US" sz="1400" dirty="0" err="1">
                <a:solidFill>
                  <a:schemeClr val="tx1"/>
                </a:solidFill>
                <a:latin typeface="Times New Roman" panose="02020603050405020304" pitchFamily="18" charset="0"/>
                <a:cs typeface="Times New Roman" panose="02020603050405020304" pitchFamily="18" charset="0"/>
              </a:rPr>
              <a:t>aktif</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dalam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pelaksanaan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pendidikan</a:t>
            </a:r>
            <a:r>
              <a:rPr lang="en-US" sz="1400" dirty="0">
                <a:solidFill>
                  <a:schemeClr val="tx1"/>
                </a:solidFill>
                <a:latin typeface="Times New Roman" panose="02020603050405020304" pitchFamily="18" charset="0"/>
                <a:cs typeface="Times New Roman" panose="02020603050405020304" pitchFamily="18" charset="0"/>
              </a:rPr>
              <a:t> demi </a:t>
            </a:r>
            <a:r>
              <a:rPr lang="en-US" sz="1400" dirty="0" err="1">
                <a:solidFill>
                  <a:schemeClr val="tx1"/>
                </a:solidFill>
                <a:latin typeface="Times New Roman" panose="02020603050405020304" pitchFamily="18" charset="0"/>
                <a:cs typeface="Times New Roman" panose="02020603050405020304" pitchFamily="18" charset="0"/>
              </a:rPr>
              <a:t>mencapai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tujuan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pendidikan</a:t>
            </a:r>
            <a:r>
              <a:rPr lang="en-US" sz="1400" dirty="0">
                <a:solidFill>
                  <a:schemeClr val="tx1"/>
                </a:solidFill>
                <a:latin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cs typeface="Times New Roman" panose="02020603050405020304" pitchFamily="18" charset="0"/>
              </a:rPr>
              <a:t>hendak</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dicapai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Peran</a:t>
            </a:r>
            <a:r>
              <a:rPr lang="en-US" sz="1400" dirty="0">
                <a:solidFill>
                  <a:schemeClr val="tx1"/>
                </a:solidFill>
                <a:latin typeface="Times New Roman" panose="02020603050405020304" pitchFamily="18" charset="0"/>
                <a:cs typeface="Times New Roman" panose="02020603050405020304" pitchFamily="18" charset="0"/>
              </a:rPr>
              <a:t> guru </a:t>
            </a:r>
            <a:r>
              <a:rPr lang="en-US" sz="1400" dirty="0" err="1">
                <a:solidFill>
                  <a:schemeClr val="tx1"/>
                </a:solidFill>
                <a:latin typeface="Times New Roman" panose="02020603050405020304" pitchFamily="18" charset="0"/>
                <a:cs typeface="Times New Roman" panose="02020603050405020304" pitchFamily="18" charset="0"/>
              </a:rPr>
              <a:t>menjadi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hal</a:t>
            </a:r>
            <a:r>
              <a:rPr lang="en-US" sz="1400" dirty="0">
                <a:solidFill>
                  <a:schemeClr val="tx1"/>
                </a:solidFill>
                <a:latin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cs typeface="Times New Roman" panose="02020603050405020304" pitchFamily="18" charset="0"/>
              </a:rPr>
              <a:t>sangat</a:t>
            </a:r>
            <a:r>
              <a:rPr lang="en-US" sz="1400" dirty="0">
                <a:solidFill>
                  <a:schemeClr val="tx1"/>
                </a:solidFill>
                <a:latin typeface="Times New Roman" panose="02020603050405020304" pitchFamily="18" charset="0"/>
                <a:cs typeface="Times New Roman" panose="02020603050405020304" pitchFamily="18" charset="0"/>
              </a:rPr>
              <a:t> fundamental </a:t>
            </a:r>
            <a:r>
              <a:rPr lang="en-US" sz="1400" dirty="0" err="1">
                <a:solidFill>
                  <a:schemeClr val="tx1"/>
                </a:solidFill>
                <a:latin typeface="Times New Roman" panose="02020603050405020304" pitchFamily="18" charset="0"/>
                <a:cs typeface="Times New Roman" panose="02020603050405020304" pitchFamily="18" charset="0"/>
              </a:rPr>
              <a:t>dan</a:t>
            </a:r>
            <a:r>
              <a:rPr lang="en-US" sz="1400" dirty="0">
                <a:solidFill>
                  <a:schemeClr val="tx1"/>
                </a:solidFill>
                <a:latin typeface="Times New Roman" panose="02020603050405020304" pitchFamily="18" charset="0"/>
                <a:cs typeface="Times New Roman" panose="02020603050405020304" pitchFamily="18" charset="0"/>
              </a:rPr>
              <a:t> vital </a:t>
            </a:r>
            <a:r>
              <a:rPr lang="en-US" sz="1400" dirty="0" err="1">
                <a:solidFill>
                  <a:schemeClr val="tx1"/>
                </a:solidFill>
                <a:latin typeface="Times New Roman" panose="02020603050405020304" pitchFamily="18" charset="0"/>
                <a:cs typeface="Times New Roman" panose="02020603050405020304" pitchFamily="18" charset="0"/>
              </a:rPr>
              <a:t>dalam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penanaman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karakter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kepada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siswa</a:t>
            </a:r>
            <a:r>
              <a:rPr lang="en-US" sz="1400" dirty="0">
                <a:solidFill>
                  <a:schemeClr val="tx1"/>
                </a:solidFill>
                <a:latin typeface="Times New Roman" panose="02020603050405020304" pitchFamily="18" charset="0"/>
                <a:cs typeface="Times New Roman" panose="02020603050405020304" pitchFamily="18" charset="0"/>
              </a:rPr>
              <a:t>, guru </a:t>
            </a:r>
            <a:r>
              <a:rPr lang="en-US" sz="1400" dirty="0" err="1">
                <a:solidFill>
                  <a:schemeClr val="tx1"/>
                </a:solidFill>
                <a:latin typeface="Times New Roman" panose="02020603050405020304" pitchFamily="18" charset="0"/>
                <a:cs typeface="Times New Roman" panose="02020603050405020304" pitchFamily="18" charset="0"/>
              </a:rPr>
              <a:t>sebagai</a:t>
            </a:r>
            <a:r>
              <a:rPr lang="en-US" sz="1400" dirty="0">
                <a:solidFill>
                  <a:schemeClr val="tx1"/>
                </a:solidFill>
                <a:latin typeface="Times New Roman" panose="02020603050405020304" pitchFamily="18" charset="0"/>
                <a:cs typeface="Times New Roman" panose="02020603050405020304" pitchFamily="18" charset="0"/>
              </a:rPr>
              <a:t> motor </a:t>
            </a:r>
            <a:r>
              <a:rPr lang="en-US" sz="1400" dirty="0" err="1">
                <a:solidFill>
                  <a:schemeClr val="tx1"/>
                </a:solidFill>
                <a:latin typeface="Times New Roman" panose="02020603050405020304" pitchFamily="18" charset="0"/>
                <a:cs typeface="Times New Roman" panose="02020603050405020304" pitchFamily="18" charset="0"/>
              </a:rPr>
              <a:t>penggerak</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berjalannya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pendidikan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karakter</a:t>
            </a:r>
            <a:r>
              <a:rPr lang="en-US" sz="1400" dirty="0">
                <a:solidFill>
                  <a:schemeClr val="tx1"/>
                </a:solidFill>
                <a:latin typeface="Times New Roman" panose="02020603050405020304" pitchFamily="18" charset="0"/>
                <a:cs typeface="Times New Roman" panose="02020603050405020304" pitchFamily="18" charset="0"/>
              </a:rPr>
              <a:t> di </a:t>
            </a:r>
            <a:r>
              <a:rPr lang="en-US" sz="1400" dirty="0" err="1">
                <a:solidFill>
                  <a:schemeClr val="tx1"/>
                </a:solidFill>
                <a:latin typeface="Times New Roman" panose="02020603050405020304" pitchFamily="18" charset="0"/>
                <a:cs typeface="Times New Roman" panose="02020603050405020304" pitchFamily="18" charset="0"/>
              </a:rPr>
              <a:t>sekolah</a:t>
            </a:r>
            <a:r>
              <a:rPr lang="en-US" sz="1400" dirty="0">
                <a:solidFill>
                  <a:schemeClr val="tx1"/>
                </a:solidFill>
                <a:latin typeface="Times New Roman" panose="02020603050405020304" pitchFamily="18" charset="0"/>
                <a:cs typeface="Times New Roman" panose="02020603050405020304" pitchFamily="18" charset="0"/>
              </a:rPr>
              <a:t>. </a:t>
            </a:r>
          </a:p>
        </p:txBody>
      </p:sp>
      <p:sp>
        <p:nvSpPr>
          <p:cNvPr id="17" name="Flowchart: Process 16"/>
          <p:cNvSpPr/>
          <p:nvPr/>
        </p:nvSpPr>
        <p:spPr>
          <a:xfrm>
            <a:off x="1340881" y="1036669"/>
            <a:ext cx="609856" cy="4942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18" name="Flowchart: Process 17"/>
          <p:cNvSpPr/>
          <p:nvPr/>
        </p:nvSpPr>
        <p:spPr>
          <a:xfrm>
            <a:off x="4576730" y="1412093"/>
            <a:ext cx="2977275" cy="2364354"/>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050" dirty="0">
                <a:solidFill>
                  <a:schemeClr val="tx1"/>
                </a:solidFill>
                <a:latin typeface="Times New Roman" panose="02020603050405020304" pitchFamily="18" charset="0"/>
                <a:cs typeface="Times New Roman" panose="02020603050405020304" pitchFamily="18" charset="0"/>
              </a:rPr>
              <a:t>Pendidikan karakter di sekolah dianggap penting karena </a:t>
            </a:r>
            <a:r>
              <a:rPr lang="id-ID" sz="1050" dirty="0" smtClean="0">
                <a:solidFill>
                  <a:schemeClr val="tx1"/>
                </a:solidFill>
                <a:latin typeface="Times New Roman" panose="02020603050405020304" pitchFamily="18" charset="0"/>
                <a:cs typeface="Times New Roman" panose="02020603050405020304" pitchFamily="18" charset="0"/>
              </a:rPr>
              <a:t>sekolah membantu </a:t>
            </a:r>
            <a:r>
              <a:rPr lang="id-ID" sz="1050" dirty="0">
                <a:solidFill>
                  <a:schemeClr val="tx1"/>
                </a:solidFill>
                <a:latin typeface="Times New Roman" panose="02020603050405020304" pitchFamily="18" charset="0"/>
                <a:cs typeface="Times New Roman" panose="02020603050405020304" pitchFamily="18" charset="0"/>
              </a:rPr>
              <a:t>para siswa dalam mengembangkan potensi secara maksimal dan mewujudkannya dalam perilaku, pikiran, hati, perkataan serta perbuatan yang baik secara nyata. </a:t>
            </a:r>
            <a:r>
              <a:rPr lang="en-US" sz="1050" dirty="0" err="1">
                <a:solidFill>
                  <a:schemeClr val="tx1"/>
                </a:solidFill>
                <a:latin typeface="Times New Roman" panose="02020603050405020304" pitchFamily="18" charset="0"/>
                <a:cs typeface="Times New Roman" panose="02020603050405020304" pitchFamily="18" charset="0"/>
              </a:rPr>
              <a:t>Sala</a:t>
            </a:r>
            <a:r>
              <a:rPr lang="id-ID" sz="1050" dirty="0">
                <a:solidFill>
                  <a:schemeClr val="tx1"/>
                </a:solidFill>
                <a:latin typeface="Times New Roman" panose="02020603050405020304" pitchFamily="18" charset="0"/>
                <a:cs typeface="Times New Roman" panose="02020603050405020304" pitchFamily="18" charset="0"/>
              </a:rPr>
              <a:t>h  </a:t>
            </a:r>
            <a:r>
              <a:rPr lang="en-US" sz="1050" dirty="0" err="1">
                <a:solidFill>
                  <a:schemeClr val="tx1"/>
                </a:solidFill>
                <a:latin typeface="Times New Roman" panose="02020603050405020304" pitchFamily="18" charset="0"/>
                <a:cs typeface="Times New Roman" panose="02020603050405020304" pitchFamily="18" charset="0"/>
              </a:rPr>
              <a:t>satu</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karakter</a:t>
            </a:r>
            <a:r>
              <a:rPr lang="en-US" sz="1050" dirty="0">
                <a:solidFill>
                  <a:schemeClr val="tx1"/>
                </a:solidFill>
                <a:latin typeface="Times New Roman" panose="02020603050405020304" pitchFamily="18" charset="0"/>
                <a:cs typeface="Times New Roman" panose="02020603050405020304" pitchFamily="18" charset="0"/>
              </a:rPr>
              <a:t> yang </a:t>
            </a:r>
            <a:r>
              <a:rPr lang="en-US" sz="1050" dirty="0" err="1">
                <a:solidFill>
                  <a:schemeClr val="tx1"/>
                </a:solidFill>
                <a:latin typeface="Times New Roman" panose="02020603050405020304" pitchFamily="18" charset="0"/>
                <a:cs typeface="Times New Roman" panose="02020603050405020304" pitchFamily="18" charset="0"/>
              </a:rPr>
              <a:t>harus</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dibentuk</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oleh</a:t>
            </a:r>
            <a:r>
              <a:rPr lang="en-US" sz="1050" dirty="0">
                <a:solidFill>
                  <a:schemeClr val="tx1"/>
                </a:solidFill>
                <a:latin typeface="Times New Roman" panose="02020603050405020304" pitchFamily="18" charset="0"/>
                <a:cs typeface="Times New Roman" panose="02020603050405020304" pitchFamily="18" charset="0"/>
              </a:rPr>
              <a:t> guru </a:t>
            </a:r>
            <a:r>
              <a:rPr lang="en-US" sz="1050" dirty="0" err="1">
                <a:solidFill>
                  <a:schemeClr val="tx1"/>
                </a:solidFill>
                <a:latin typeface="Times New Roman" panose="02020603050405020304" pitchFamily="18" charset="0"/>
                <a:cs typeface="Times New Roman" panose="02020603050405020304" pitchFamily="18" charset="0"/>
              </a:rPr>
              <a:t>dalam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pembelajaran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adalah</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karakter</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kerjasama</a:t>
            </a:r>
            <a:r>
              <a:rPr lang="id-ID" sz="1050" dirty="0">
                <a:solidFill>
                  <a:schemeClr val="tx1"/>
                </a:solidFill>
                <a:latin typeface="Times New Roman" panose="02020603050405020304" pitchFamily="18" charset="0"/>
                <a:cs typeface="Times New Roman" panose="02020603050405020304" pitchFamily="18" charset="0"/>
              </a:rPr>
              <a:t>.</a:t>
            </a:r>
            <a:endParaRPr lang="en-US" sz="1050" dirty="0">
              <a:solidFill>
                <a:schemeClr val="tx1"/>
              </a:solidFill>
              <a:latin typeface="Times New Roman" panose="02020603050405020304" pitchFamily="18" charset="0"/>
              <a:cs typeface="Times New Roman" panose="02020603050405020304" pitchFamily="18" charset="0"/>
            </a:endParaRPr>
          </a:p>
          <a:p>
            <a:pPr algn="just"/>
            <a:r>
              <a:rPr lang="en-US" sz="1050" dirty="0" err="1" smtClean="0">
                <a:solidFill>
                  <a:schemeClr val="tx1"/>
                </a:solidFill>
                <a:latin typeface="Times New Roman" panose="02020603050405020304" pitchFamily="18" charset="0"/>
                <a:cs typeface="Times New Roman" panose="02020603050405020304" pitchFamily="18" charset="0"/>
              </a:rPr>
              <a:t>Kerjasama</a:t>
            </a:r>
            <a:r>
              <a:rPr lang="en-US" sz="1050" dirty="0" smtClean="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dalam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pembelajaran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adalah</a:t>
            </a:r>
            <a:r>
              <a:rPr lang="en-US" sz="1050" dirty="0">
                <a:solidFill>
                  <a:schemeClr val="tx1"/>
                </a:solidFill>
                <a:latin typeface="Times New Roman" panose="02020603050405020304" pitchFamily="18" charset="0"/>
                <a:cs typeface="Times New Roman" panose="02020603050405020304" pitchFamily="18" charset="0"/>
              </a:rPr>
              <a:t> </a:t>
            </a:r>
            <a:r>
              <a:rPr lang="id-ID" sz="1050" dirty="0">
                <a:solidFill>
                  <a:schemeClr val="tx1"/>
                </a:solidFill>
                <a:latin typeface="Times New Roman" panose="02020603050405020304" pitchFamily="18" charset="0"/>
                <a:cs typeface="Times New Roman" panose="02020603050405020304" pitchFamily="18" charset="0"/>
              </a:rPr>
              <a:t>pe</a:t>
            </a:r>
            <a:r>
              <a:rPr lang="en-US" sz="1050" dirty="0" err="1">
                <a:solidFill>
                  <a:schemeClr val="tx1"/>
                </a:solidFill>
                <a:latin typeface="Times New Roman" panose="02020603050405020304" pitchFamily="18" charset="0"/>
                <a:cs typeface="Times New Roman" panose="02020603050405020304" pitchFamily="18" charset="0"/>
              </a:rPr>
              <a:t>rilaku</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kerjasama</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antar</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individu</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dalam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suatu</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kelompok</a:t>
            </a:r>
            <a:r>
              <a:rPr lang="en-US" sz="1050" dirty="0">
                <a:solidFill>
                  <a:schemeClr val="tx1"/>
                </a:solidFill>
                <a:latin typeface="Times New Roman" panose="02020603050405020304" pitchFamily="18" charset="0"/>
                <a:cs typeface="Times New Roman" panose="02020603050405020304" pitchFamily="18" charset="0"/>
              </a:rPr>
              <a:t> yang </a:t>
            </a:r>
            <a:r>
              <a:rPr lang="en-US" sz="1050" dirty="0" err="1">
                <a:solidFill>
                  <a:schemeClr val="tx1"/>
                </a:solidFill>
                <a:latin typeface="Times New Roman" panose="02020603050405020304" pitchFamily="18" charset="0"/>
                <a:cs typeface="Times New Roman" panose="02020603050405020304" pitchFamily="18" charset="0"/>
              </a:rPr>
              <a:t>melaksanakan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tugas</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saling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bertukar</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informasi</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dan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pengetahuan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dilakukan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secara</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bersama</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dan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terkoordinasi</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pada</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suatu</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lembaga</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untuk</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saling</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melengkapi</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dalam</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mencapai</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tujuan-tujuan</a:t>
            </a:r>
            <a:r>
              <a:rPr lang="en-US" sz="1050" dirty="0">
                <a:solidFill>
                  <a:schemeClr val="tx1"/>
                </a:solidFill>
                <a:latin typeface="Times New Roman" panose="02020603050405020304" pitchFamily="18" charset="0"/>
                <a:cs typeface="Times New Roman" panose="02020603050405020304" pitchFamily="18" charset="0"/>
              </a:rPr>
              <a:t> </a:t>
            </a:r>
            <a:r>
              <a:rPr lang="en-US" sz="1050" dirty="0" err="1">
                <a:solidFill>
                  <a:schemeClr val="tx1"/>
                </a:solidFill>
                <a:latin typeface="Times New Roman" panose="02020603050405020304" pitchFamily="18" charset="0"/>
                <a:cs typeface="Times New Roman" panose="02020603050405020304" pitchFamily="18" charset="0"/>
              </a:rPr>
              <a:t>bersama</a:t>
            </a:r>
            <a:endParaRPr lang="en-US" sz="1050" dirty="0">
              <a:solidFill>
                <a:schemeClr val="tx1"/>
              </a:solidFill>
              <a:latin typeface="Times New Roman" panose="02020603050405020304" pitchFamily="18" charset="0"/>
              <a:cs typeface="Times New Roman" panose="02020603050405020304" pitchFamily="18" charset="0"/>
            </a:endParaRPr>
          </a:p>
        </p:txBody>
      </p:sp>
      <p:sp>
        <p:nvSpPr>
          <p:cNvPr id="19" name="Flowchart: Process 18"/>
          <p:cNvSpPr/>
          <p:nvPr/>
        </p:nvSpPr>
        <p:spPr>
          <a:xfrm>
            <a:off x="5747231" y="961577"/>
            <a:ext cx="609856" cy="4942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20" name="Flowchart: Process 19"/>
          <p:cNvSpPr/>
          <p:nvPr/>
        </p:nvSpPr>
        <p:spPr>
          <a:xfrm>
            <a:off x="8986702" y="1396155"/>
            <a:ext cx="2977275" cy="2364354"/>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err="1">
                <a:solidFill>
                  <a:schemeClr val="tx1"/>
                </a:solidFill>
                <a:latin typeface="Times New Roman" panose="02020603050405020304" pitchFamily="18" charset="0"/>
                <a:cs typeface="Times New Roman" panose="02020603050405020304" pitchFamily="18" charset="0"/>
              </a:rPr>
              <a:t>Permasalahan</a:t>
            </a:r>
            <a:r>
              <a:rPr lang="id-ID" sz="1100" dirty="0">
                <a:solidFill>
                  <a:schemeClr val="tx1"/>
                </a:solidFill>
                <a:latin typeface="Times New Roman" panose="02020603050405020304" pitchFamily="18" charset="0"/>
                <a:cs typeface="Times New Roman" panose="02020603050405020304" pitchFamily="18" charset="0"/>
              </a:rPr>
              <a:t> ini adalah ketika dalam pembelajaran </a:t>
            </a:r>
            <a:r>
              <a:rPr lang="en-US" sz="1100" dirty="0" err="1">
                <a:solidFill>
                  <a:schemeClr val="tx1"/>
                </a:solidFill>
                <a:latin typeface="Times New Roman" panose="02020603050405020304" pitchFamily="18" charset="0"/>
                <a:cs typeface="Times New Roman" panose="02020603050405020304" pitchFamily="18" charset="0"/>
              </a:rPr>
              <a:t>terdapat</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beberapa</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siswa</a:t>
            </a:r>
            <a:r>
              <a:rPr lang="en-US" sz="1100" dirty="0">
                <a:solidFill>
                  <a:schemeClr val="tx1"/>
                </a:solidFill>
                <a:latin typeface="Times New Roman" panose="02020603050405020304" pitchFamily="18" charset="0"/>
                <a:cs typeface="Times New Roman" panose="02020603050405020304" pitchFamily="18" charset="0"/>
              </a:rPr>
              <a:t> yang </a:t>
            </a:r>
            <a:r>
              <a:rPr lang="en-US" sz="1100" dirty="0" err="1">
                <a:solidFill>
                  <a:schemeClr val="tx1"/>
                </a:solidFill>
                <a:latin typeface="Times New Roman" panose="02020603050405020304" pitchFamily="18" charset="0"/>
                <a:cs typeface="Times New Roman" panose="02020603050405020304" pitchFamily="18" charset="0"/>
              </a:rPr>
              <a:t>individualisme</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sikap</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individu</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ini</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menyebabkan</a:t>
            </a:r>
            <a:r>
              <a:rPr lang="en-US" sz="1100" dirty="0">
                <a:solidFill>
                  <a:schemeClr val="tx1"/>
                </a:solidFill>
                <a:latin typeface="Times New Roman" panose="02020603050405020304" pitchFamily="18" charset="0"/>
                <a:cs typeface="Times New Roman" panose="02020603050405020304" pitchFamily="18" charset="0"/>
              </a:rPr>
              <a:t> proses </a:t>
            </a:r>
            <a:r>
              <a:rPr lang="en-US" sz="1100" dirty="0" err="1">
                <a:solidFill>
                  <a:schemeClr val="tx1"/>
                </a:solidFill>
                <a:latin typeface="Times New Roman" panose="02020603050405020304" pitchFamily="18" charset="0"/>
                <a:cs typeface="Times New Roman" panose="02020603050405020304" pitchFamily="18" charset="0"/>
              </a:rPr>
              <a:t>pola</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interaksi</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siswa</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kurang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pada</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saat</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pembelajaran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smtClean="0">
                <a:solidFill>
                  <a:schemeClr val="tx1"/>
                </a:solidFill>
                <a:latin typeface="Times New Roman" panose="02020603050405020304" pitchFamily="18" charset="0"/>
                <a:cs typeface="Times New Roman" panose="02020603050405020304" pitchFamily="18" charset="0"/>
              </a:rPr>
              <a:t>Selain</a:t>
            </a:r>
            <a:r>
              <a:rPr lang="en-US" sz="1100" dirty="0" smtClean="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itu</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dalam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kegiatan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belajar</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mengajar</a:t>
            </a:r>
            <a:r>
              <a:rPr lang="en-US" sz="1100" dirty="0">
                <a:solidFill>
                  <a:schemeClr val="tx1"/>
                </a:solidFill>
                <a:latin typeface="Times New Roman" panose="02020603050405020304" pitchFamily="18" charset="0"/>
                <a:cs typeface="Times New Roman" panose="02020603050405020304" pitchFamily="18" charset="0"/>
              </a:rPr>
              <a:t> di </a:t>
            </a:r>
            <a:r>
              <a:rPr lang="en-US" sz="1100" dirty="0" err="1">
                <a:solidFill>
                  <a:schemeClr val="tx1"/>
                </a:solidFill>
                <a:latin typeface="Times New Roman" panose="02020603050405020304" pitchFamily="18" charset="0"/>
                <a:cs typeface="Times New Roman" panose="02020603050405020304" pitchFamily="18" charset="0"/>
              </a:rPr>
              <a:t>lingkungan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sekolah</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sering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dijumpai</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beberapa</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masalah</a:t>
            </a:r>
            <a:r>
              <a:rPr lang="id-ID" sz="1100" dirty="0">
                <a:solidFill>
                  <a:schemeClr val="tx1"/>
                </a:solidFill>
                <a:latin typeface="Times New Roman" panose="02020603050405020304" pitchFamily="18" charset="0"/>
                <a:cs typeface="Times New Roman" panose="02020603050405020304" pitchFamily="18" charset="0"/>
              </a:rPr>
              <a:t> yaitu k</a:t>
            </a:r>
            <a:r>
              <a:rPr lang="en-US" sz="1100" dirty="0" err="1">
                <a:solidFill>
                  <a:schemeClr val="tx1"/>
                </a:solidFill>
                <a:latin typeface="Times New Roman" panose="02020603050405020304" pitchFamily="18" charset="0"/>
                <a:cs typeface="Times New Roman" panose="02020603050405020304" pitchFamily="18" charset="0"/>
              </a:rPr>
              <a:t>urang</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partisipasi</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antar</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siswa</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dalam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pembelajaran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merupakan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hambatan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dalam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menjalin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kerjasama</a:t>
            </a:r>
            <a:r>
              <a:rPr lang="en-US" sz="1100" dirty="0">
                <a:solidFill>
                  <a:schemeClr val="tx1"/>
                </a:solidFill>
                <a:latin typeface="Times New Roman" panose="02020603050405020304" pitchFamily="18" charset="0"/>
                <a:cs typeface="Times New Roman" panose="02020603050405020304" pitchFamily="18" charset="0"/>
              </a:rPr>
              <a:t>. </a:t>
            </a:r>
            <a:r>
              <a:rPr lang="id-ID" sz="1100" dirty="0">
                <a:solidFill>
                  <a:schemeClr val="tx1"/>
                </a:solidFill>
                <a:latin typeface="Times New Roman" panose="02020603050405020304" pitchFamily="18" charset="0"/>
                <a:cs typeface="Times New Roman" panose="02020603050405020304" pitchFamily="18" charset="0"/>
              </a:rPr>
              <a:t>Permasalahan  tersebut tentu saja akan mempengaruhi hasil belajar siswa. Maka dalam hal tersebut perlu adanya perhatian dari guru untuk menumbuhkan karakter kerjasama siswa</a:t>
            </a:r>
            <a:r>
              <a:rPr lang="id-ID" sz="1100" dirty="0" smtClean="0">
                <a:solidFill>
                  <a:schemeClr val="tx1"/>
                </a:solidFill>
                <a:latin typeface="Times New Roman" panose="02020603050405020304" pitchFamily="18" charset="0"/>
                <a:cs typeface="Times New Roman" panose="02020603050405020304" pitchFamily="18" charset="0"/>
              </a:rPr>
              <a:t>.</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21" name="Flowchart: Process 20"/>
          <p:cNvSpPr/>
          <p:nvPr/>
        </p:nvSpPr>
        <p:spPr>
          <a:xfrm>
            <a:off x="10183620" y="1036669"/>
            <a:ext cx="609856" cy="4942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p:txBody>
      </p:sp>
      <p:sp>
        <p:nvSpPr>
          <p:cNvPr id="22" name="Flowchart: Process 21"/>
          <p:cNvSpPr/>
          <p:nvPr/>
        </p:nvSpPr>
        <p:spPr>
          <a:xfrm>
            <a:off x="2596059" y="3925456"/>
            <a:ext cx="2977275" cy="2364354"/>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Times New Roman" panose="02020603050405020304" pitchFamily="18" charset="0"/>
                <a:cs typeface="Times New Roman" panose="02020603050405020304" pitchFamily="18" charset="0"/>
              </a:rPr>
              <a:t>Adapun rencana pemecahan permasalahan penelitian ini yaitu kebutuhan optimalisasi peran guru sebagai pendidik, pembimbing, dan pengajar sehingga dengan peran kinerja guru dapat meminimalisir terjadinya suasana kelas yang pasif ketika pembelajaran yang berkelompok. </a:t>
            </a:r>
            <a:r>
              <a:rPr lang="id-ID" sz="1200" dirty="0" smtClean="0">
                <a:solidFill>
                  <a:schemeClr val="tx1"/>
                </a:solidFill>
                <a:latin typeface="Times New Roman" panose="02020603050405020304" pitchFamily="18" charset="0"/>
                <a:cs typeface="Times New Roman" panose="02020603050405020304" pitchFamily="18" charset="0"/>
              </a:rPr>
              <a:t>Selain </a:t>
            </a:r>
            <a:r>
              <a:rPr lang="id-ID" sz="1200" dirty="0">
                <a:solidFill>
                  <a:schemeClr val="tx1"/>
                </a:solidFill>
                <a:latin typeface="Times New Roman" panose="02020603050405020304" pitchFamily="18" charset="0"/>
                <a:cs typeface="Times New Roman" panose="02020603050405020304" pitchFamily="18" charset="0"/>
              </a:rPr>
              <a:t>itu, kerjasama mampu meningkatkan rasa percaya diri dan kemampuan berinteraksi, serta melatih siswa beradaptasi dengan lingkungan baru.</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23" name="Flowchart: Process 22"/>
          <p:cNvSpPr/>
          <p:nvPr/>
        </p:nvSpPr>
        <p:spPr>
          <a:xfrm>
            <a:off x="7108052" y="3925456"/>
            <a:ext cx="2977275" cy="2364354"/>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smtClean="0">
                <a:solidFill>
                  <a:schemeClr val="tx1"/>
                </a:solidFill>
                <a:latin typeface="Times New Roman" panose="02020603050405020304" pitchFamily="18" charset="0"/>
                <a:cs typeface="Times New Roman" panose="02020603050405020304" pitchFamily="18" charset="0"/>
              </a:rPr>
              <a:t>MI </a:t>
            </a:r>
            <a:r>
              <a:rPr lang="id-ID" sz="1200" dirty="0">
                <a:solidFill>
                  <a:schemeClr val="tx1"/>
                </a:solidFill>
                <a:latin typeface="Times New Roman" panose="02020603050405020304" pitchFamily="18" charset="0"/>
                <a:cs typeface="Times New Roman" panose="02020603050405020304" pitchFamily="18" charset="0"/>
              </a:rPr>
              <a:t>Muhammadyah 1 Jombang mampu memberikan peran kinerja guru dalam membentuk karakter kerjasama terbukti dari aktifitas siswa di dalam pembelajaran berkelompok. </a:t>
            </a:r>
            <a:r>
              <a:rPr lang="id-ID" sz="1200" dirty="0" smtClean="0">
                <a:solidFill>
                  <a:schemeClr val="tx1"/>
                </a:solidFill>
                <a:latin typeface="Times New Roman" panose="02020603050405020304" pitchFamily="18" charset="0"/>
                <a:cs typeface="Times New Roman" panose="02020603050405020304" pitchFamily="18" charset="0"/>
              </a:rPr>
              <a:t>maka </a:t>
            </a:r>
            <a:r>
              <a:rPr lang="id-ID" sz="1200" dirty="0">
                <a:solidFill>
                  <a:schemeClr val="tx1"/>
                </a:solidFill>
                <a:latin typeface="Times New Roman" panose="02020603050405020304" pitchFamily="18" charset="0"/>
                <a:cs typeface="Times New Roman" panose="02020603050405020304" pitchFamily="18" charset="0"/>
              </a:rPr>
              <a:t>peneliti ingin mendalami bagaimana peran kinerja guru dalam membentuk karakter kerjasama yang terfokus pada siswa kelas IV di MI Muhammadiyah 1 Jombang.</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27" name="Flowchart: Process 26"/>
          <p:cNvSpPr/>
          <p:nvPr/>
        </p:nvSpPr>
        <p:spPr>
          <a:xfrm>
            <a:off x="8291761" y="3484045"/>
            <a:ext cx="609856" cy="4942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latin typeface="Times New Roman" panose="02020603050405020304" pitchFamily="18" charset="0"/>
                <a:cs typeface="Times New Roman" panose="02020603050405020304" pitchFamily="18" charset="0"/>
              </a:rPr>
              <a:t>5</a:t>
            </a:r>
            <a:endParaRPr lang="en-US" sz="3200" dirty="0">
              <a:latin typeface="Times New Roman" panose="02020603050405020304" pitchFamily="18" charset="0"/>
              <a:cs typeface="Times New Roman" panose="02020603050405020304" pitchFamily="18" charset="0"/>
            </a:endParaRPr>
          </a:p>
        </p:txBody>
      </p:sp>
      <p:sp>
        <p:nvSpPr>
          <p:cNvPr id="28" name="Flowchart: Process 27"/>
          <p:cNvSpPr/>
          <p:nvPr/>
        </p:nvSpPr>
        <p:spPr>
          <a:xfrm>
            <a:off x="3779768" y="3513401"/>
            <a:ext cx="609856" cy="4942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86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Rumusan Masalah</a:t>
            </a:r>
            <a:endParaRPr lang="en-US" dirty="0"/>
          </a:p>
        </p:txBody>
      </p:sp>
      <p:sp>
        <p:nvSpPr>
          <p:cNvPr id="3" name="Content Placeholder 2"/>
          <p:cNvSpPr>
            <a:spLocks noGrp="1"/>
          </p:cNvSpPr>
          <p:nvPr>
            <p:ph idx="1"/>
          </p:nvPr>
        </p:nvSpPr>
        <p:spPr/>
        <p:txBody>
          <a:bodyPr/>
          <a:lstStyle/>
          <a:p>
            <a:pPr marL="514350" indent="-514350">
              <a:buAutoNum type="arabicPeriod"/>
            </a:pPr>
            <a:r>
              <a:rPr lang="id-ID" dirty="0" smtClean="0"/>
              <a:t>Bagaimana peran kinerja guru dalam membentuk karakter kerja sama pada siswa kelas IV?</a:t>
            </a:r>
          </a:p>
          <a:p>
            <a:pPr marL="514350" indent="-514350">
              <a:buAutoNum type="arabicPeriod"/>
            </a:pPr>
            <a:r>
              <a:rPr lang="id-ID" dirty="0" smtClean="0"/>
              <a:t>Bagaimana dampak peran kinerja guru dalam membentuk karakter kerja sama pada siswa kelas IV?</a:t>
            </a:r>
            <a:endParaRPr lang="en-US" dirty="0"/>
          </a:p>
        </p:txBody>
      </p:sp>
    </p:spTree>
    <p:extLst>
      <p:ext uri="{BB962C8B-B14F-4D97-AF65-F5344CB8AC3E}">
        <p14:creationId xmlns:p14="http://schemas.microsoft.com/office/powerpoint/2010/main" val="141567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4D069-5C8D-4ED4-A4C6-984E89D25C2E}"/>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Metode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Penelitian</a:t>
            </a:r>
            <a:endParaRPr lang="en-ID"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3642485200"/>
              </p:ext>
            </p:extLst>
          </p:nvPr>
        </p:nvGraphicFramePr>
        <p:xfrm>
          <a:off x="2032000" y="1265129"/>
          <a:ext cx="8815540" cy="4873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52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Times New Roman" panose="02020603050405020304" pitchFamily="18" charset="0"/>
                <a:cs typeface="Times New Roman" panose="02020603050405020304" pitchFamily="18" charset="0"/>
              </a:rPr>
              <a:t>Hasil </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3803022"/>
              </p:ext>
            </p:extLst>
          </p:nvPr>
        </p:nvGraphicFramePr>
        <p:xfrm>
          <a:off x="166688" y="1238250"/>
          <a:ext cx="11831637" cy="508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326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t>Peran</a:t>
            </a:r>
            <a:r>
              <a:rPr lang="en-US" sz="3600" b="1" dirty="0"/>
              <a:t> </a:t>
            </a:r>
            <a:r>
              <a:rPr lang="en-US" sz="3600" b="1" dirty="0" err="1"/>
              <a:t>Kinerja</a:t>
            </a:r>
            <a:r>
              <a:rPr lang="en-US" sz="3600" b="1" dirty="0"/>
              <a:t> Guru </a:t>
            </a:r>
            <a:r>
              <a:rPr lang="en-US" sz="3600" b="1" dirty="0" err="1"/>
              <a:t>Dalam</a:t>
            </a:r>
            <a:r>
              <a:rPr lang="en-US" sz="3600" b="1" dirty="0"/>
              <a:t> </a:t>
            </a:r>
            <a:r>
              <a:rPr lang="en-US" sz="3600" b="1" dirty="0" err="1"/>
              <a:t>Membentuk</a:t>
            </a:r>
            <a:r>
              <a:rPr lang="en-US" sz="3600" b="1" dirty="0"/>
              <a:t> </a:t>
            </a:r>
            <a:r>
              <a:rPr lang="en-US" sz="3600" b="1" dirty="0" err="1"/>
              <a:t>Karakter</a:t>
            </a:r>
            <a:r>
              <a:rPr lang="en-US" sz="3600" b="1" dirty="0"/>
              <a:t> </a:t>
            </a:r>
            <a:r>
              <a:rPr lang="en-US" sz="3600" b="1" dirty="0" err="1"/>
              <a:t>Kerjasama</a:t>
            </a:r>
            <a:r>
              <a:rPr lang="en-US" sz="3600" b="1" dirty="0"/>
              <a:t> </a:t>
            </a:r>
            <a:r>
              <a:rPr lang="en-US" sz="3600" b="1" dirty="0" err="1"/>
              <a:t>Siswa</a:t>
            </a:r>
            <a:r>
              <a:rPr lang="en-US" sz="3600" b="1" dirty="0"/>
              <a:t> </a:t>
            </a:r>
            <a:r>
              <a:rPr lang="en-US" sz="3600" b="1" dirty="0" err="1"/>
              <a:t>Kelas</a:t>
            </a:r>
            <a:r>
              <a:rPr lang="en-US" sz="3600" b="1" dirty="0"/>
              <a:t> IV Di MI </a:t>
            </a:r>
            <a:r>
              <a:rPr lang="en-US" sz="3600" b="1" dirty="0" err="1"/>
              <a:t>Muhammadiyah</a:t>
            </a:r>
            <a:r>
              <a:rPr lang="en-US" sz="3600" b="1" dirty="0"/>
              <a:t> 1 </a:t>
            </a:r>
            <a:r>
              <a:rPr lang="en-US" sz="3600" b="1" dirty="0" err="1"/>
              <a:t>Jombang</a:t>
            </a:r>
            <a:endParaRPr lang="en-US" sz="3600" b="1" dirty="0"/>
          </a:p>
        </p:txBody>
      </p:sp>
      <p:grpSp>
        <p:nvGrpSpPr>
          <p:cNvPr id="4" name="Group 3"/>
          <p:cNvGrpSpPr/>
          <p:nvPr/>
        </p:nvGrpSpPr>
        <p:grpSpPr>
          <a:xfrm>
            <a:off x="520505" y="1499758"/>
            <a:ext cx="3459272" cy="551612"/>
            <a:chOff x="4448" y="292556"/>
            <a:chExt cx="2674828" cy="551612"/>
          </a:xfrm>
        </p:grpSpPr>
        <p:sp>
          <p:nvSpPr>
            <p:cNvPr id="5" name="Rectangle 4"/>
            <p:cNvSpPr/>
            <p:nvPr/>
          </p:nvSpPr>
          <p:spPr>
            <a:xfrm>
              <a:off x="4448" y="292556"/>
              <a:ext cx="2674828" cy="551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a:off x="4448" y="292556"/>
              <a:ext cx="2674828" cy="55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Memberikan pelayanan pendidikan</a:t>
              </a:r>
              <a:endParaRPr lang="en-US" sz="1500" kern="1200" dirty="0"/>
            </a:p>
          </p:txBody>
        </p:sp>
      </p:grpSp>
      <p:grpSp>
        <p:nvGrpSpPr>
          <p:cNvPr id="7" name="Group 6"/>
          <p:cNvGrpSpPr/>
          <p:nvPr/>
        </p:nvGrpSpPr>
        <p:grpSpPr>
          <a:xfrm>
            <a:off x="520505" y="2051370"/>
            <a:ext cx="3459272" cy="3952800"/>
            <a:chOff x="4448" y="844168"/>
            <a:chExt cx="2674828" cy="3952800"/>
          </a:xfrm>
        </p:grpSpPr>
        <p:sp>
          <p:nvSpPr>
            <p:cNvPr id="8" name="Rectangle 7"/>
            <p:cNvSpPr/>
            <p:nvPr/>
          </p:nvSpPr>
          <p:spPr>
            <a:xfrm>
              <a:off x="4448" y="844168"/>
              <a:ext cx="2674828" cy="3952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4448" y="844168"/>
              <a:ext cx="2674828" cy="3952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ct val="15000"/>
                </a:spcAft>
                <a:buChar char="••"/>
              </a:pPr>
              <a:r>
                <a:rPr lang="en-US" sz="1600" dirty="0" smtClean="0">
                  <a:latin typeface="Times New Roman" panose="02020603050405020304" pitchFamily="18" charset="0"/>
                  <a:cs typeface="Times New Roman" panose="02020603050405020304" pitchFamily="18" charset="0"/>
                </a:rPr>
                <a:t>Guru </a:t>
              </a:r>
              <a:r>
                <a:rPr lang="en-US" sz="1600" dirty="0" err="1">
                  <a:latin typeface="Times New Roman" panose="02020603050405020304" pitchFamily="18" charset="0"/>
                  <a:cs typeface="Times New Roman" panose="02020603050405020304" pitchFamily="18" charset="0"/>
                </a:rPr>
                <a:t>selalu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disiplin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waktu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ketika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memulai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maupun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mengakhiri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pembelajaran</a:t>
              </a:r>
              <a:r>
                <a:rPr lang="en-US" sz="1600" dirty="0">
                  <a:latin typeface="Times New Roman" panose="02020603050405020304" pitchFamily="18" charset="0"/>
                  <a:cs typeface="Times New Roman" panose="02020603050405020304" pitchFamily="18" charset="0"/>
                </a:rPr>
                <a:t> </a:t>
              </a:r>
              <a:endParaRPr lang="id-ID" sz="1600" dirty="0">
                <a:latin typeface="Times New Roman" panose="02020603050405020304" pitchFamily="18" charset="0"/>
                <a:cs typeface="Times New Roman" panose="02020603050405020304" pitchFamily="18" charset="0"/>
              </a:endParaRPr>
            </a:p>
            <a:p>
              <a:pPr marL="114300" lvl="1" indent="-114300" defTabSz="666750">
                <a:lnSpc>
                  <a:spcPct val="90000"/>
                </a:lnSpc>
                <a:spcBef>
                  <a:spcPct val="0"/>
                </a:spcBef>
                <a:spcAft>
                  <a:spcPct val="15000"/>
                </a:spcAft>
                <a:buChar char="••"/>
              </a:pPr>
              <a:r>
                <a:rPr lang="en-US" sz="1600" dirty="0" smtClean="0">
                  <a:latin typeface="Times New Roman" panose="02020603050405020304" pitchFamily="18" charset="0"/>
                  <a:cs typeface="Times New Roman" panose="02020603050405020304" pitchFamily="18" charset="0"/>
                </a:rPr>
                <a:t>Guru </a:t>
              </a:r>
              <a:r>
                <a:rPr lang="en-US" sz="1600" dirty="0" err="1">
                  <a:latin typeface="Times New Roman" panose="02020603050405020304" pitchFamily="18" charset="0"/>
                  <a:cs typeface="Times New Roman" panose="02020603050405020304" pitchFamily="18" charset="0"/>
                </a:rPr>
                <a:t>cenderung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untuk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menjadi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fasilitator</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dimana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siswa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saling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memberi</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informasi</a:t>
              </a:r>
              <a:r>
                <a:rPr lang="en-US" sz="1600" dirty="0" smtClean="0">
                  <a:latin typeface="Times New Roman" panose="02020603050405020304" pitchFamily="18" charset="0"/>
                  <a:cs typeface="Times New Roman" panose="02020603050405020304" pitchFamily="18" charset="0"/>
                </a:rPr>
                <a:t>.</a:t>
              </a:r>
              <a:endParaRPr lang="id-ID" sz="1600" dirty="0" smtClean="0">
                <a:latin typeface="Times New Roman" panose="02020603050405020304" pitchFamily="18" charset="0"/>
                <a:cs typeface="Times New Roman" panose="02020603050405020304" pitchFamily="18" charset="0"/>
              </a:endParaRPr>
            </a:p>
            <a:p>
              <a:pPr marL="114300" lvl="1" indent="-114300" defTabSz="666750">
                <a:lnSpc>
                  <a:spcPct val="90000"/>
                </a:lnSpc>
                <a:spcBef>
                  <a:spcPct val="0"/>
                </a:spcBef>
                <a:spcAft>
                  <a:spcPct val="15000"/>
                </a:spcAft>
                <a:buChar char="••"/>
              </a:pPr>
              <a:r>
                <a:rPr lang="en-US" sz="1600" dirty="0" smtClean="0">
                  <a:latin typeface="Times New Roman" panose="02020603050405020304" pitchFamily="18" charset="0"/>
                  <a:cs typeface="Times New Roman" panose="02020603050405020304" pitchFamily="18" charset="0"/>
                </a:rPr>
                <a:t>guru </a:t>
              </a:r>
              <a:r>
                <a:rPr lang="en-US" sz="1600" dirty="0" err="1">
                  <a:latin typeface="Times New Roman" panose="02020603050405020304" pitchFamily="18" charset="0"/>
                  <a:cs typeface="Times New Roman" panose="02020603050405020304" pitchFamily="18" charset="0"/>
                </a:rPr>
                <a:t>memasuki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mengakhiri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kelas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pembelajaran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tepat</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waktu</a:t>
              </a:r>
              <a:endParaRPr lang="id-ID" sz="1600" dirty="0" smtClean="0">
                <a:latin typeface="Times New Roman" panose="02020603050405020304" pitchFamily="18" charset="0"/>
                <a:cs typeface="Times New Roman" panose="02020603050405020304" pitchFamily="18" charset="0"/>
              </a:endParaRPr>
            </a:p>
            <a:p>
              <a:pPr marL="114300" lvl="1" indent="-114300" defTabSz="666750">
                <a:lnSpc>
                  <a:spcPct val="90000"/>
                </a:lnSpc>
                <a:spcBef>
                  <a:spcPct val="0"/>
                </a:spcBef>
                <a:spcAft>
                  <a:spcPct val="15000"/>
                </a:spcAft>
                <a:buChar char="••"/>
              </a:pPr>
              <a:r>
                <a:rPr lang="en-US" sz="1600" dirty="0" err="1" smtClean="0">
                  <a:latin typeface="Times New Roman" panose="02020603050405020304" pitchFamily="18" charset="0"/>
                  <a:cs typeface="Times New Roman" panose="02020603050405020304" pitchFamily="18" charset="0"/>
                </a:rPr>
                <a:t>selalu</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menyiapkan</a:t>
              </a:r>
              <a:r>
                <a:rPr lang="en-US" sz="1600" dirty="0">
                  <a:latin typeface="Times New Roman" panose="02020603050405020304" pitchFamily="18" charset="0"/>
                  <a:cs typeface="Times New Roman" panose="02020603050405020304" pitchFamily="18" charset="0"/>
                </a:rPr>
                <a:t> RPP di </a:t>
              </a:r>
              <a:r>
                <a:rPr lang="en-US" sz="1600" dirty="0" err="1">
                  <a:latin typeface="Times New Roman" panose="02020603050405020304" pitchFamily="18" charset="0"/>
                  <a:cs typeface="Times New Roman" panose="02020603050405020304" pitchFamily="18" charset="0"/>
                </a:rPr>
                <a:t>awal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tahun</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berpacu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sesuai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sumber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pembelajaran</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masing-masing</a:t>
              </a:r>
              <a:endParaRPr lang="id-ID" sz="1600" dirty="0">
                <a:latin typeface="Times New Roman" panose="02020603050405020304" pitchFamily="18" charset="0"/>
                <a:cs typeface="Times New Roman" panose="02020603050405020304" pitchFamily="18" charset="0"/>
              </a:endParaRPr>
            </a:p>
            <a:p>
              <a:pPr marL="114300" lvl="1" indent="-114300" defTabSz="666750">
                <a:lnSpc>
                  <a:spcPct val="90000"/>
                </a:lnSpc>
                <a:spcBef>
                  <a:spcPct val="0"/>
                </a:spcBef>
                <a:spcAft>
                  <a:spcPct val="15000"/>
                </a:spcAft>
                <a:buChar char="••"/>
              </a:pPr>
              <a:r>
                <a:rPr lang="en-US" sz="1600" dirty="0" err="1" smtClean="0">
                  <a:latin typeface="Times New Roman" panose="02020603050405020304" pitchFamily="18" charset="0"/>
                  <a:cs typeface="Times New Roman" panose="02020603050405020304" pitchFamily="18" charset="0"/>
                </a:rPr>
                <a:t>menyiapkan</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media </a:t>
              </a:r>
              <a:r>
                <a:rPr lang="en-US" sz="1600" dirty="0" err="1">
                  <a:latin typeface="Times New Roman" panose="02020603050405020304" pitchFamily="18" charset="0"/>
                  <a:cs typeface="Times New Roman" panose="02020603050405020304" pitchFamily="18" charset="0"/>
                </a:rPr>
                <a:t>pembelajaran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apabila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terdapat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materi</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membutuhkan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pemahaman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lebih</a:t>
              </a:r>
              <a:r>
                <a:rPr lang="en-US" sz="1600" dirty="0">
                  <a:latin typeface="Times New Roman" panose="02020603050405020304" pitchFamily="18" charset="0"/>
                  <a:cs typeface="Times New Roman" panose="02020603050405020304" pitchFamily="18" charset="0"/>
                </a:rPr>
                <a:t> detail </a:t>
              </a:r>
              <a:r>
                <a:rPr lang="en-US" sz="1600" dirty="0" err="1">
                  <a:latin typeface="Times New Roman" panose="02020603050405020304" pitchFamily="18" charset="0"/>
                  <a:cs typeface="Times New Roman" panose="02020603050405020304" pitchFamily="18" charset="0"/>
                </a:rPr>
                <a:t>tentang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suatu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materi</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pembelajaran</a:t>
              </a:r>
              <a:r>
                <a:rPr lang="id-ID" sz="1600" dirty="0" smtClean="0">
                  <a:latin typeface="Times New Roman" panose="02020603050405020304" pitchFamily="18" charset="0"/>
                  <a:cs typeface="Times New Roman" panose="02020603050405020304" pitchFamily="18" charset="0"/>
                </a:rPr>
                <a:t>.</a:t>
              </a:r>
              <a:endParaRPr lang="en-US" sz="1600" kern="1200" dirty="0">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8184615" y="1488390"/>
            <a:ext cx="3421230" cy="551612"/>
            <a:chOff x="4448" y="292556"/>
            <a:chExt cx="2674828" cy="551612"/>
          </a:xfrm>
        </p:grpSpPr>
        <p:sp>
          <p:nvSpPr>
            <p:cNvPr id="23" name="Rectangle 22"/>
            <p:cNvSpPr/>
            <p:nvPr/>
          </p:nvSpPr>
          <p:spPr>
            <a:xfrm>
              <a:off x="4448" y="292556"/>
              <a:ext cx="2674828" cy="551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p:cNvSpPr/>
            <p:nvPr/>
          </p:nvSpPr>
          <p:spPr>
            <a:xfrm>
              <a:off x="4448" y="292556"/>
              <a:ext cx="2674828" cy="55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Penciptaan pembelajaran efektif &amp; menyenangkan</a:t>
              </a:r>
              <a:endParaRPr lang="en-US" sz="1500" kern="1200" dirty="0"/>
            </a:p>
          </p:txBody>
        </p:sp>
      </p:grpSp>
      <p:grpSp>
        <p:nvGrpSpPr>
          <p:cNvPr id="25" name="Group 24"/>
          <p:cNvGrpSpPr/>
          <p:nvPr/>
        </p:nvGrpSpPr>
        <p:grpSpPr>
          <a:xfrm>
            <a:off x="8184614" y="2051370"/>
            <a:ext cx="3421231" cy="3952800"/>
            <a:chOff x="4448" y="844168"/>
            <a:chExt cx="2674828" cy="3952800"/>
          </a:xfrm>
        </p:grpSpPr>
        <p:sp>
          <p:nvSpPr>
            <p:cNvPr id="26" name="Rectangle 25"/>
            <p:cNvSpPr/>
            <p:nvPr/>
          </p:nvSpPr>
          <p:spPr>
            <a:xfrm>
              <a:off x="4448" y="844168"/>
              <a:ext cx="2674828" cy="3952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4448" y="844168"/>
              <a:ext cx="2674828" cy="3952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ct val="15000"/>
                </a:spcAft>
                <a:buChar char="••"/>
              </a:pPr>
              <a:r>
                <a:rPr lang="id-ID" dirty="0" smtClean="0">
                  <a:latin typeface="Times New Roman" panose="02020603050405020304" pitchFamily="18" charset="0"/>
                  <a:cs typeface="Times New Roman" panose="02020603050405020304" pitchFamily="18" charset="0"/>
                </a:rPr>
                <a:t>guru </a:t>
              </a:r>
              <a:r>
                <a:rPr lang="id-ID" dirty="0">
                  <a:latin typeface="Times New Roman" panose="02020603050405020304" pitchFamily="18" charset="0"/>
                  <a:cs typeface="Times New Roman" panose="02020603050405020304" pitchFamily="18" charset="0"/>
                </a:rPr>
                <a:t>di MI Muhammadiyah 1 Jombang cukup berinovatif dalam menciptakan suasana belajar yang menyenangkan salah satu nya dengan menggunakan permainan, tugas bekelompok, menyampaikan materi yang tidak monoton maupun menggunakan metode </a:t>
              </a:r>
              <a:r>
                <a:rPr lang="id-ID" dirty="0" smtClean="0">
                  <a:latin typeface="Times New Roman" panose="02020603050405020304" pitchFamily="18" charset="0"/>
                  <a:cs typeface="Times New Roman" panose="02020603050405020304" pitchFamily="18" charset="0"/>
                </a:rPr>
                <a:t>ceramah</a:t>
              </a:r>
            </a:p>
          </p:txBody>
        </p:sp>
      </p:grpSp>
      <p:cxnSp>
        <p:nvCxnSpPr>
          <p:cNvPr id="10" name="Straight Connector 9"/>
          <p:cNvCxnSpPr>
            <a:stCxn id="8" idx="3"/>
            <a:endCxn id="26" idx="1"/>
          </p:cNvCxnSpPr>
          <p:nvPr/>
        </p:nvCxnSpPr>
        <p:spPr>
          <a:xfrm>
            <a:off x="3979777" y="4027770"/>
            <a:ext cx="420483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744782" y="3476158"/>
            <a:ext cx="2674828" cy="551612"/>
            <a:chOff x="4448" y="292556"/>
            <a:chExt cx="2674828" cy="551612"/>
          </a:xfrm>
        </p:grpSpPr>
        <p:sp>
          <p:nvSpPr>
            <p:cNvPr id="20" name="Rectangle 19"/>
            <p:cNvSpPr/>
            <p:nvPr/>
          </p:nvSpPr>
          <p:spPr>
            <a:xfrm>
              <a:off x="4448" y="292556"/>
              <a:ext cx="2674828" cy="551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4448" y="292556"/>
              <a:ext cx="2674828" cy="551612"/>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b="1" kern="1200" dirty="0" smtClean="0">
                  <a:solidFill>
                    <a:schemeClr val="tx1"/>
                  </a:solidFill>
                </a:rPr>
                <a:t>Guru sebagai pengajar</a:t>
              </a:r>
              <a:endParaRPr lang="en-US" sz="1500" b="1" kern="1200" dirty="0">
                <a:solidFill>
                  <a:schemeClr val="tx1"/>
                </a:solidFill>
              </a:endParaRPr>
            </a:p>
          </p:txBody>
        </p:sp>
      </p:grpSp>
    </p:spTree>
    <p:extLst>
      <p:ext uri="{BB962C8B-B14F-4D97-AF65-F5344CB8AC3E}">
        <p14:creationId xmlns:p14="http://schemas.microsoft.com/office/powerpoint/2010/main" val="1453334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8890782" y="1967891"/>
            <a:ext cx="3106852" cy="4040482"/>
            <a:chOff x="4448" y="756486"/>
            <a:chExt cx="2674828" cy="4040482"/>
          </a:xfrm>
        </p:grpSpPr>
        <p:sp>
          <p:nvSpPr>
            <p:cNvPr id="5" name="Rectangle 4"/>
            <p:cNvSpPr/>
            <p:nvPr/>
          </p:nvSpPr>
          <p:spPr>
            <a:xfrm>
              <a:off x="4448" y="844168"/>
              <a:ext cx="2674828" cy="3952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4448" y="756486"/>
              <a:ext cx="2674828" cy="3952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indent="-285750">
                <a:buFont typeface="Arial" panose="020B0604020202020204" pitchFamily="34" charset="0"/>
                <a:buChar char="•"/>
              </a:pPr>
              <a:r>
                <a:rPr lang="id-ID" sz="1600" dirty="0" smtClean="0">
                  <a:latin typeface="Times New Roman" panose="02020603050405020304" pitchFamily="18" charset="0"/>
                  <a:cs typeface="Times New Roman" panose="02020603050405020304" pitchFamily="18" charset="0"/>
                </a:rPr>
                <a:t>siswa </a:t>
              </a:r>
              <a:r>
                <a:rPr lang="id-ID" sz="1600" dirty="0">
                  <a:latin typeface="Times New Roman" panose="02020603050405020304" pitchFamily="18" charset="0"/>
                  <a:cs typeface="Times New Roman" panose="02020603050405020304" pitchFamily="18" charset="0"/>
                </a:rPr>
                <a:t>yang mampu memecahkan masalahnya sendiri meskipun tidak dominan akan tetapi terdapat pula siswa yang memiliki kesadaran terhadap siswa lain yang melakukan kesalahan. Dengan demikian guru juga memberikan teguran yang bersifat membangun sehingga siswa dapat memahami situasi yang terjadi, hal tersebut akan berpengaruh dengan karakter </a:t>
              </a:r>
              <a:r>
                <a:rPr lang="id-ID" sz="1600" dirty="0" smtClean="0">
                  <a:latin typeface="Times New Roman" panose="02020603050405020304" pitchFamily="18" charset="0"/>
                  <a:cs typeface="Times New Roman" panose="02020603050405020304" pitchFamily="18" charset="0"/>
                </a:rPr>
                <a:t>siswa.</a:t>
              </a:r>
              <a:r>
                <a:rPr lang="id-ID" sz="1600" dirty="0">
                  <a:latin typeface="Times New Roman" panose="02020603050405020304" pitchFamily="18" charset="0"/>
                  <a:cs typeface="Times New Roman" panose="02020603050405020304" pitchFamily="18" charset="0"/>
                </a:rPr>
                <a:t> </a:t>
              </a:r>
              <a:endParaRPr lang="en-US" sz="1600" kern="1200"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8890782" y="1492740"/>
            <a:ext cx="3106852" cy="551612"/>
            <a:chOff x="4448" y="292556"/>
            <a:chExt cx="2674828" cy="551612"/>
          </a:xfrm>
        </p:grpSpPr>
        <p:sp>
          <p:nvSpPr>
            <p:cNvPr id="8" name="Rectangle 7"/>
            <p:cNvSpPr/>
            <p:nvPr/>
          </p:nvSpPr>
          <p:spPr>
            <a:xfrm>
              <a:off x="4448" y="292556"/>
              <a:ext cx="2674828" cy="551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4448" y="292556"/>
              <a:ext cx="2674828" cy="55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Proses pendewasaan melalui pengajaran</a:t>
              </a:r>
              <a:endParaRPr lang="en-US" sz="1500" kern="1200" dirty="0"/>
            </a:p>
          </p:txBody>
        </p:sp>
      </p:grpSp>
      <p:grpSp>
        <p:nvGrpSpPr>
          <p:cNvPr id="10" name="Group 9"/>
          <p:cNvGrpSpPr/>
          <p:nvPr/>
        </p:nvGrpSpPr>
        <p:grpSpPr>
          <a:xfrm>
            <a:off x="166757" y="2055573"/>
            <a:ext cx="3518977" cy="3952800"/>
            <a:chOff x="4448" y="844168"/>
            <a:chExt cx="2674828" cy="3952800"/>
          </a:xfrm>
        </p:grpSpPr>
        <p:sp>
          <p:nvSpPr>
            <p:cNvPr id="11" name="Rectangle 10"/>
            <p:cNvSpPr/>
            <p:nvPr/>
          </p:nvSpPr>
          <p:spPr>
            <a:xfrm>
              <a:off x="4448" y="844168"/>
              <a:ext cx="2674828" cy="3952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4448" y="844168"/>
              <a:ext cx="2674828" cy="3952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ct val="15000"/>
                </a:spcAft>
                <a:buChar char="••"/>
              </a:pPr>
              <a:r>
                <a:rPr lang="id-ID" sz="1400" dirty="0" smtClean="0">
                  <a:latin typeface="Times New Roman" panose="02020603050405020304" pitchFamily="18" charset="0"/>
                  <a:cs typeface="Times New Roman" panose="02020603050405020304" pitchFamily="18" charset="0"/>
                </a:rPr>
                <a:t>selalu </a:t>
              </a:r>
              <a:r>
                <a:rPr lang="id-ID" sz="1400" dirty="0">
                  <a:latin typeface="Times New Roman" panose="02020603050405020304" pitchFamily="18" charset="0"/>
                  <a:cs typeface="Times New Roman" panose="02020603050405020304" pitchFamily="18" charset="0"/>
                </a:rPr>
                <a:t>membimbing dan arahan kepada seluruh siswa terutama pada kelas IV karena itu adalah awal dari pindahnya kelas rendah ke kelas tinggi jadi masih berada ditahap untuk mengenal jati diri nya, mengontrol ego </a:t>
              </a:r>
              <a:r>
                <a:rPr lang="id-ID" sz="1400" dirty="0" smtClean="0">
                  <a:latin typeface="Times New Roman" panose="02020603050405020304" pitchFamily="18" charset="0"/>
                  <a:cs typeface="Times New Roman" panose="02020603050405020304" pitchFamily="18" charset="0"/>
                </a:rPr>
                <a:t>masing-masing.</a:t>
              </a:r>
            </a:p>
            <a:p>
              <a:pPr marL="114300" lvl="1" indent="-114300" defTabSz="666750">
                <a:lnSpc>
                  <a:spcPct val="90000"/>
                </a:lnSpc>
                <a:spcBef>
                  <a:spcPct val="0"/>
                </a:spcBef>
                <a:spcAft>
                  <a:spcPct val="15000"/>
                </a:spcAft>
                <a:buChar char="••"/>
              </a:pPr>
              <a:r>
                <a:rPr lang="id-ID" sz="1400" dirty="0" smtClean="0">
                  <a:latin typeface="Times New Roman" panose="02020603050405020304" pitchFamily="18" charset="0"/>
                  <a:cs typeface="Times New Roman" panose="02020603050405020304" pitchFamily="18" charset="0"/>
                </a:rPr>
                <a:t>Strategi </a:t>
              </a:r>
              <a:r>
                <a:rPr lang="id-ID" sz="1400" dirty="0">
                  <a:latin typeface="Times New Roman" panose="02020603050405020304" pitchFamily="18" charset="0"/>
                  <a:cs typeface="Times New Roman" panose="02020603050405020304" pitchFamily="18" charset="0"/>
                </a:rPr>
                <a:t>yang dilakukan guru di kelas IV ini adalah menjelaskan kontrak belajar, memberikan materi diawal selama ± 15 menit kemudian guru memberikan opsi kepada siswa tertarik belajar kelompok atau individu. Apabila siswa menerima respon dengan baik maka pembelajaran akan dilanjut sesuai rencana, namun jika siswa merasa tidak nyaman maka guru akan menggunakan rencana plan B agar siswa di kelas IV belajar dengan menyenangkan namun tidak tertinggal materi sehingga siswa tidak ada yang merasa terbebani selama proses pembelajaran</a:t>
              </a:r>
              <a:r>
                <a:rPr lang="id-ID" sz="1400" dirty="0" smtClean="0">
                  <a:latin typeface="Times New Roman" panose="02020603050405020304" pitchFamily="18" charset="0"/>
                  <a:cs typeface="Times New Roman" panose="02020603050405020304" pitchFamily="18" charset="0"/>
                </a:rPr>
                <a:t>.</a:t>
              </a:r>
              <a:endParaRPr lang="en-US" sz="1400" kern="12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166758" y="1503961"/>
            <a:ext cx="3518976" cy="551612"/>
            <a:chOff x="4448" y="292556"/>
            <a:chExt cx="2674828" cy="551612"/>
          </a:xfrm>
        </p:grpSpPr>
        <p:sp>
          <p:nvSpPr>
            <p:cNvPr id="14" name="Rectangle 13"/>
            <p:cNvSpPr/>
            <p:nvPr/>
          </p:nvSpPr>
          <p:spPr>
            <a:xfrm>
              <a:off x="4448" y="292556"/>
              <a:ext cx="2674828" cy="551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4448" y="292556"/>
              <a:ext cx="2674828" cy="55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Memberi pemahaman dan pengarahan</a:t>
              </a:r>
              <a:endParaRPr lang="en-US" sz="1500" kern="1200" dirty="0"/>
            </a:p>
          </p:txBody>
        </p:sp>
      </p:grpSp>
      <p:grpSp>
        <p:nvGrpSpPr>
          <p:cNvPr id="16" name="Group 15"/>
          <p:cNvGrpSpPr/>
          <p:nvPr/>
        </p:nvGrpSpPr>
        <p:grpSpPr>
          <a:xfrm>
            <a:off x="4658390" y="2044352"/>
            <a:ext cx="3259735" cy="3952800"/>
            <a:chOff x="4448" y="844168"/>
            <a:chExt cx="2674828" cy="3952800"/>
          </a:xfrm>
        </p:grpSpPr>
        <p:sp>
          <p:nvSpPr>
            <p:cNvPr id="17" name="Rectangle 16"/>
            <p:cNvSpPr/>
            <p:nvPr/>
          </p:nvSpPr>
          <p:spPr>
            <a:xfrm>
              <a:off x="4448" y="844168"/>
              <a:ext cx="2674828" cy="3952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448" y="844168"/>
              <a:ext cx="2674828" cy="3952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Bef>
                  <a:spcPct val="0"/>
                </a:spcBef>
                <a:spcAft>
                  <a:spcPct val="15000"/>
                </a:spcAft>
                <a:buChar char="••"/>
              </a:pPr>
              <a:r>
                <a:rPr lang="id-ID" sz="1600" dirty="0" smtClean="0">
                  <a:latin typeface="Times New Roman" panose="02020603050405020304" pitchFamily="18" charset="0"/>
                  <a:cs typeface="Times New Roman" panose="02020603050405020304" pitchFamily="18" charset="0"/>
                </a:rPr>
                <a:t>guru </a:t>
              </a:r>
              <a:r>
                <a:rPr lang="id-ID" sz="1600" dirty="0">
                  <a:latin typeface="Times New Roman" panose="02020603050405020304" pitchFamily="18" charset="0"/>
                  <a:cs typeface="Times New Roman" panose="02020603050405020304" pitchFamily="18" charset="0"/>
                </a:rPr>
                <a:t>untuk memberi pemahaman tentang diri sendiri yaitu dengan melalui cerita inspiratif untuk memancing siswa agar tanggap, dan aktif. Dibuktikan pada saat pembelajaran tema, guru menceritakan kisah inspiratif respon siswa sangat aktif bahkan senang pembelajaran seperti itu. Dengan begitu munculah siswa aktif dimana siswa berani mengungkapkan pendapat dan memiliki rasa ingin tahu lebih dalam tentang apa yang disampaikan oleh guru.</a:t>
              </a:r>
              <a:endParaRPr lang="en-US" sz="1600" kern="1200" dirty="0">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4658391" y="1503961"/>
            <a:ext cx="3259734" cy="551612"/>
            <a:chOff x="4448" y="292556"/>
            <a:chExt cx="2674828" cy="551612"/>
          </a:xfrm>
        </p:grpSpPr>
        <p:sp>
          <p:nvSpPr>
            <p:cNvPr id="20" name="Rectangle 19"/>
            <p:cNvSpPr/>
            <p:nvPr/>
          </p:nvSpPr>
          <p:spPr>
            <a:xfrm>
              <a:off x="4448" y="292556"/>
              <a:ext cx="2674828" cy="551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4448" y="292556"/>
              <a:ext cx="2674828" cy="55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id-ID" sz="1500" kern="1200" dirty="0" smtClean="0"/>
                <a:t>Memberi pemahaman tentang diri sendiri</a:t>
              </a:r>
              <a:endParaRPr lang="en-US" sz="1500" kern="1200" dirty="0"/>
            </a:p>
          </p:txBody>
        </p:sp>
      </p:grpSp>
      <p:graphicFrame>
        <p:nvGraphicFramePr>
          <p:cNvPr id="22" name="Table 21"/>
          <p:cNvGraphicFramePr>
            <a:graphicFrameLocks noGrp="1"/>
          </p:cNvGraphicFramePr>
          <p:nvPr>
            <p:extLst>
              <p:ext uri="{D42A27DB-BD31-4B8C-83A1-F6EECF244321}">
                <p14:modId xmlns:p14="http://schemas.microsoft.com/office/powerpoint/2010/main" val="849445052"/>
              </p:ext>
            </p:extLst>
          </p:nvPr>
        </p:nvGraphicFramePr>
        <p:xfrm>
          <a:off x="166758" y="1133121"/>
          <a:ext cx="11830876" cy="370840"/>
        </p:xfrm>
        <a:graphic>
          <a:graphicData uri="http://schemas.openxmlformats.org/drawingml/2006/table">
            <a:tbl>
              <a:tblPr firstRow="1" bandRow="1">
                <a:tableStyleId>{BDBED569-4797-4DF1-A0F4-6AAB3CD982D8}</a:tableStyleId>
              </a:tblPr>
              <a:tblGrid>
                <a:gridCol w="8133180"/>
                <a:gridCol w="3697696"/>
              </a:tblGrid>
              <a:tr h="370840">
                <a:tc>
                  <a:txBody>
                    <a:bodyPr/>
                    <a:lstStyle/>
                    <a:p>
                      <a:pPr algn="ctr"/>
                      <a:r>
                        <a:rPr lang="id-ID" dirty="0" smtClean="0"/>
                        <a:t>Guru sebagai pembimbing</a:t>
                      </a:r>
                      <a:endParaRPr lang="en-US" dirty="0"/>
                    </a:p>
                  </a:txBody>
                  <a:tcPr/>
                </a:tc>
                <a:tc>
                  <a:txBody>
                    <a:bodyPr/>
                    <a:lstStyle/>
                    <a:p>
                      <a:pPr algn="ctr"/>
                      <a:r>
                        <a:rPr lang="id-ID" dirty="0" smtClean="0"/>
                        <a:t> Guru sebagai pendidik</a:t>
                      </a:r>
                      <a:endParaRPr lang="en-US" dirty="0"/>
                    </a:p>
                  </a:txBody>
                  <a:tcPr/>
                </a:tc>
              </a:tr>
            </a:tbl>
          </a:graphicData>
        </a:graphic>
      </p:graphicFrame>
    </p:spTree>
    <p:extLst>
      <p:ext uri="{BB962C8B-B14F-4D97-AF65-F5344CB8AC3E}">
        <p14:creationId xmlns:p14="http://schemas.microsoft.com/office/powerpoint/2010/main" val="2072991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Dampak peran kinerja guru dalam membentuk karakter kerjasama siswa kelas IV</a:t>
            </a:r>
            <a:endParaRPr lang="en-US" dirty="0"/>
          </a:p>
        </p:txBody>
      </p:sp>
      <p:sp>
        <p:nvSpPr>
          <p:cNvPr id="4" name="Rectangle 3"/>
          <p:cNvSpPr/>
          <p:nvPr/>
        </p:nvSpPr>
        <p:spPr>
          <a:xfrm>
            <a:off x="166758" y="1490597"/>
            <a:ext cx="3344449" cy="175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09972" y="1490597"/>
            <a:ext cx="3344449" cy="175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53186" y="1490597"/>
            <a:ext cx="3344449" cy="175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5677" y="1490596"/>
            <a:ext cx="3043824" cy="1754326"/>
          </a:xfrm>
          <a:prstGeom prst="rect">
            <a:avLst/>
          </a:prstGeom>
          <a:noFill/>
        </p:spPr>
        <p:txBody>
          <a:bodyPr wrap="square" rtlCol="0">
            <a:spAutoFit/>
          </a:bodyPr>
          <a:lstStyle/>
          <a:p>
            <a:r>
              <a:rPr lang="id-ID" sz="1200" dirty="0" smtClean="0">
                <a:solidFill>
                  <a:schemeClr val="bg1"/>
                </a:solidFill>
                <a:latin typeface="Times New Roman" panose="02020603050405020304" pitchFamily="18" charset="0"/>
                <a:cs typeface="Times New Roman" panose="02020603050405020304" pitchFamily="18" charset="0"/>
              </a:rPr>
              <a:t>siswa </a:t>
            </a:r>
            <a:r>
              <a:rPr lang="id-ID" sz="1200" dirty="0">
                <a:solidFill>
                  <a:schemeClr val="bg1"/>
                </a:solidFill>
                <a:latin typeface="Times New Roman" panose="02020603050405020304" pitchFamily="18" charset="0"/>
                <a:cs typeface="Times New Roman" panose="02020603050405020304" pitchFamily="18" charset="0"/>
              </a:rPr>
              <a:t>yang saling memberikan informasi pengetahuan. </a:t>
            </a:r>
            <a:r>
              <a:rPr lang="id-ID" sz="1200" dirty="0" smtClean="0">
                <a:solidFill>
                  <a:schemeClr val="bg1"/>
                </a:solidFill>
                <a:latin typeface="Times New Roman" panose="02020603050405020304" pitchFamily="18" charset="0"/>
                <a:cs typeface="Times New Roman" panose="02020603050405020304" pitchFamily="18" charset="0"/>
              </a:rPr>
              <a:t>contohnya </a:t>
            </a:r>
            <a:r>
              <a:rPr lang="id-ID" sz="1200" dirty="0">
                <a:solidFill>
                  <a:schemeClr val="bg1"/>
                </a:solidFill>
                <a:latin typeface="Times New Roman" panose="02020603050405020304" pitchFamily="18" charset="0"/>
                <a:cs typeface="Times New Roman" panose="02020603050405020304" pitchFamily="18" charset="0"/>
              </a:rPr>
              <a:t>seperti pembelajaran tematik berkelompok, guru menstimulus dengan soal cerita dengan menyisipkan beberapa informasi dalam cerita tersebut. Setelah kelompok saling berdiskusi maka guru dapat mengetahui kekompakan kelompok tersebut dengan tingkat kevalidan informasi yang di dapat. </a:t>
            </a:r>
            <a:endParaRPr lang="en-US" sz="1200"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57871270"/>
              </p:ext>
            </p:extLst>
          </p:nvPr>
        </p:nvGraphicFramePr>
        <p:xfrm>
          <a:off x="166758" y="1081435"/>
          <a:ext cx="11830878" cy="370840"/>
        </p:xfrm>
        <a:graphic>
          <a:graphicData uri="http://schemas.openxmlformats.org/drawingml/2006/table">
            <a:tbl>
              <a:tblPr firstRow="1" bandRow="1">
                <a:tableStyleId>{7DF18680-E054-41AD-8BC1-D1AEF772440D}</a:tableStyleId>
              </a:tblPr>
              <a:tblGrid>
                <a:gridCol w="3803993"/>
                <a:gridCol w="4233797"/>
                <a:gridCol w="3793088"/>
              </a:tblGrid>
              <a:tr h="370840">
                <a:tc>
                  <a:txBody>
                    <a:bodyPr/>
                    <a:lstStyle/>
                    <a:p>
                      <a:pPr algn="ctr"/>
                      <a:r>
                        <a:rPr lang="id-ID" sz="1200" dirty="0" smtClean="0"/>
                        <a:t>Memberikan informasi sesama anggota kelompok</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id-ID" sz="1200" dirty="0" smtClean="0"/>
                        <a:t>Dapat menyelesaikan</a:t>
                      </a:r>
                      <a:r>
                        <a:rPr lang="id-ID" sz="1200" baseline="0" dirty="0" smtClean="0"/>
                        <a:t> perselisihan yang terjadi</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id-ID" sz="1200" dirty="0" smtClean="0"/>
                        <a:t>Menciptakan suasana kerjasama yang akrab</a:t>
                      </a:r>
                      <a:endParaRPr lang="en-US" sz="12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14" name="TextBox 13"/>
          <p:cNvSpPr txBox="1"/>
          <p:nvPr/>
        </p:nvSpPr>
        <p:spPr>
          <a:xfrm>
            <a:off x="4609813" y="1578279"/>
            <a:ext cx="2994295" cy="1384995"/>
          </a:xfrm>
          <a:prstGeom prst="rect">
            <a:avLst/>
          </a:prstGeom>
          <a:noFill/>
        </p:spPr>
        <p:txBody>
          <a:bodyPr wrap="square" rtlCol="0">
            <a:spAutoFit/>
          </a:bodyPr>
          <a:lstStyle/>
          <a:p>
            <a:r>
              <a:rPr lang="id-ID" sz="1200" dirty="0" smtClean="0">
                <a:solidFill>
                  <a:schemeClr val="bg1"/>
                </a:solidFill>
                <a:latin typeface="Times New Roman" panose="02020603050405020304" pitchFamily="18" charset="0"/>
                <a:cs typeface="Times New Roman" panose="02020603050405020304" pitchFamily="18" charset="0"/>
              </a:rPr>
              <a:t>siswa </a:t>
            </a:r>
            <a:r>
              <a:rPr lang="id-ID" sz="1200" dirty="0">
                <a:solidFill>
                  <a:schemeClr val="bg1"/>
                </a:solidFill>
                <a:latin typeface="Times New Roman" panose="02020603050405020304" pitchFamily="18" charset="0"/>
                <a:cs typeface="Times New Roman" panose="02020603050405020304" pitchFamily="18" charset="0"/>
              </a:rPr>
              <a:t>mampu merinisiatif untuk menyelasaikan permasalahan sendiri dalam permainan antar tim. Apabila ada siswa yang kurang fokus, guru hanya memberikan pengawasan dan selama ini tidak ditemukan perselisihan yang berlebihan di dalam pembelajaran olahraga.</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803498" y="1578279"/>
            <a:ext cx="3043824" cy="1615827"/>
          </a:xfrm>
          <a:prstGeom prst="rect">
            <a:avLst/>
          </a:prstGeom>
          <a:noFill/>
        </p:spPr>
        <p:txBody>
          <a:bodyPr wrap="square" rtlCol="0">
            <a:spAutoFit/>
          </a:bodyPr>
          <a:lstStyle/>
          <a:p>
            <a:r>
              <a:rPr lang="id-ID" sz="1100" dirty="0" smtClean="0">
                <a:solidFill>
                  <a:schemeClr val="bg1"/>
                </a:solidFill>
                <a:latin typeface="Times New Roman" panose="02020603050405020304" pitchFamily="18" charset="0"/>
                <a:cs typeface="Times New Roman" panose="02020603050405020304" pitchFamily="18" charset="0"/>
              </a:rPr>
              <a:t>pembelajaran </a:t>
            </a:r>
            <a:r>
              <a:rPr lang="id-ID" sz="1100" dirty="0">
                <a:solidFill>
                  <a:schemeClr val="bg1"/>
                </a:solidFill>
                <a:latin typeface="Times New Roman" panose="02020603050405020304" pitchFamily="18" charset="0"/>
                <a:cs typeface="Times New Roman" panose="02020603050405020304" pitchFamily="18" charset="0"/>
              </a:rPr>
              <a:t>yang diselingi kerja sama sangat berpengaruh untuk mengelola sistem mentalis setiap individu siswa yang disatukan dalam sebuah kelompok. Contohnya dalam permainan tarik tambang. Tarik tambang merupakan permainan yang membutuhkan kerja sama tim serta rasa saling percaya sesama anggota tim. Kerja sama yang kuat dilandasi dengan rasa saling percaya terhadap </a:t>
            </a:r>
            <a:r>
              <a:rPr lang="id-ID" sz="1100" dirty="0" smtClean="0">
                <a:solidFill>
                  <a:schemeClr val="bg1"/>
                </a:solidFill>
                <a:latin typeface="Times New Roman" panose="02020603050405020304" pitchFamily="18" charset="0"/>
                <a:cs typeface="Times New Roman" panose="02020603050405020304" pitchFamily="18" charset="0"/>
              </a:rPr>
              <a:t>anggotanya.</a:t>
            </a:r>
            <a:endParaRPr lang="en-US" sz="1100" dirty="0">
              <a:solidFill>
                <a:schemeClr val="bg1"/>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755544058"/>
              </p:ext>
            </p:extLst>
          </p:nvPr>
        </p:nvGraphicFramePr>
        <p:xfrm>
          <a:off x="166757" y="3336862"/>
          <a:ext cx="11830878" cy="640080"/>
        </p:xfrm>
        <a:graphic>
          <a:graphicData uri="http://schemas.openxmlformats.org/drawingml/2006/table">
            <a:tbl>
              <a:tblPr firstRow="1" bandRow="1">
                <a:tableStyleId>{7DF18680-E054-41AD-8BC1-D1AEF772440D}</a:tableStyleId>
              </a:tblPr>
              <a:tblGrid>
                <a:gridCol w="3943626"/>
                <a:gridCol w="3943626"/>
                <a:gridCol w="3943626"/>
              </a:tblGrid>
              <a:tr h="370840">
                <a:tc>
                  <a:txBody>
                    <a:bodyPr/>
                    <a:lstStyle/>
                    <a:p>
                      <a:pPr algn="ctr"/>
                      <a:r>
                        <a:rPr lang="id-ID" dirty="0" smtClean="0"/>
                        <a:t>Bertukar ide dan pendapat sesama anggota kelompok</a:t>
                      </a:r>
                      <a:endParaRPr lang="en-US" dirty="0"/>
                    </a:p>
                  </a:txBody>
                  <a:tcPr/>
                </a:tc>
                <a:tc>
                  <a:txBody>
                    <a:bodyPr/>
                    <a:lstStyle/>
                    <a:p>
                      <a:pPr algn="ctr"/>
                      <a:r>
                        <a:rPr lang="id-ID" dirty="0" smtClean="0"/>
                        <a:t>Mendukung keputusan</a:t>
                      </a:r>
                      <a:r>
                        <a:rPr lang="id-ID" baseline="0" dirty="0" smtClean="0"/>
                        <a:t> kelompok</a:t>
                      </a:r>
                      <a:endParaRPr lang="en-US" dirty="0"/>
                    </a:p>
                  </a:txBody>
                  <a:tcPr/>
                </a:tc>
                <a:tc>
                  <a:txBody>
                    <a:bodyPr/>
                    <a:lstStyle/>
                    <a:p>
                      <a:pPr algn="ctr"/>
                      <a:r>
                        <a:rPr lang="id-ID" dirty="0" smtClean="0"/>
                        <a:t>Menghargai hasil kerja kelompok</a:t>
                      </a:r>
                      <a:endParaRPr lang="en-US" dirty="0"/>
                    </a:p>
                  </a:txBody>
                  <a:tcPr/>
                </a:tc>
              </a:tr>
            </a:tbl>
          </a:graphicData>
        </a:graphic>
      </p:graphicFrame>
      <p:sp>
        <p:nvSpPr>
          <p:cNvPr id="20" name="Rectangle 19"/>
          <p:cNvSpPr/>
          <p:nvPr/>
        </p:nvSpPr>
        <p:spPr>
          <a:xfrm>
            <a:off x="175364" y="4108537"/>
            <a:ext cx="3344449" cy="1882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7070" y="4249596"/>
            <a:ext cx="3043824" cy="1600438"/>
          </a:xfrm>
          <a:prstGeom prst="rect">
            <a:avLst/>
          </a:prstGeom>
          <a:noFill/>
        </p:spPr>
        <p:txBody>
          <a:bodyPr wrap="square" rtlCol="0">
            <a:spAutoFit/>
          </a:bodyPr>
          <a:lstStyle/>
          <a:p>
            <a:r>
              <a:rPr lang="id-ID" sz="1400" dirty="0" smtClean="0">
                <a:solidFill>
                  <a:schemeClr val="bg1"/>
                </a:solidFill>
                <a:latin typeface="Times New Roman" panose="02020603050405020304" pitchFamily="18" charset="0"/>
                <a:cs typeface="Times New Roman" panose="02020603050405020304" pitchFamily="18" charset="0"/>
              </a:rPr>
              <a:t>siswa </a:t>
            </a:r>
            <a:r>
              <a:rPr lang="id-ID" sz="1400" dirty="0">
                <a:solidFill>
                  <a:schemeClr val="bg1"/>
                </a:solidFill>
                <a:latin typeface="Times New Roman" panose="02020603050405020304" pitchFamily="18" charset="0"/>
                <a:cs typeface="Times New Roman" panose="02020603050405020304" pitchFamily="18" charset="0"/>
              </a:rPr>
              <a:t>mampu menerima pendapat atau ide dari anggota kelompok untuk memenuhi tugas diskusi. Hal ini terbukti dengan hasil dari penyebaran angket siswa bahwa siswa senang apabila di dalam berkelompok semua anggota aktif memberikan ide.</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4434735" y="4108537"/>
            <a:ext cx="3344449" cy="188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694106" y="4108537"/>
            <a:ext cx="3344449" cy="1882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710598" y="4246323"/>
            <a:ext cx="3043823" cy="1384995"/>
          </a:xfrm>
          <a:prstGeom prst="rect">
            <a:avLst/>
          </a:prstGeom>
          <a:noFill/>
        </p:spPr>
        <p:txBody>
          <a:bodyPr wrap="square" rtlCol="0">
            <a:spAutoFit/>
          </a:bodyPr>
          <a:lstStyle/>
          <a:p>
            <a:r>
              <a:rPr lang="id-ID" sz="1400" dirty="0" smtClean="0">
                <a:solidFill>
                  <a:schemeClr val="bg1"/>
                </a:solidFill>
                <a:latin typeface="Times New Roman" panose="02020603050405020304" pitchFamily="18" charset="0"/>
                <a:cs typeface="Times New Roman" panose="02020603050405020304" pitchFamily="18" charset="0"/>
              </a:rPr>
              <a:t>Adanya </a:t>
            </a:r>
            <a:r>
              <a:rPr lang="id-ID" sz="1400" dirty="0">
                <a:solidFill>
                  <a:schemeClr val="bg1"/>
                </a:solidFill>
                <a:latin typeface="Times New Roman" panose="02020603050405020304" pitchFamily="18" charset="0"/>
                <a:cs typeface="Times New Roman" panose="02020603050405020304" pitchFamily="18" charset="0"/>
              </a:rPr>
              <a:t>aktif dalam kelompok tentu pendapat yang disampaikan tiap anggota berbeda yang dapat menimbulkan setuju dan tidak nya keputusan yang akan diambil untuk dimasukkan dalam materi diskusi.</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8844418" y="4246322"/>
            <a:ext cx="3043824" cy="1384995"/>
          </a:xfrm>
          <a:prstGeom prst="rect">
            <a:avLst/>
          </a:prstGeom>
          <a:noFill/>
        </p:spPr>
        <p:txBody>
          <a:bodyPr wrap="square" rtlCol="0">
            <a:spAutoFit/>
          </a:bodyPr>
          <a:lstStyle/>
          <a:p>
            <a:r>
              <a:rPr lang="id-ID" sz="1400" dirty="0" smtClean="0">
                <a:solidFill>
                  <a:schemeClr val="bg1"/>
                </a:solidFill>
                <a:latin typeface="Times New Roman" panose="02020603050405020304" pitchFamily="18" charset="0"/>
                <a:cs typeface="Times New Roman" panose="02020603050405020304" pitchFamily="18" charset="0"/>
              </a:rPr>
              <a:t>pada </a:t>
            </a:r>
            <a:r>
              <a:rPr lang="id-ID" sz="1400" dirty="0">
                <a:solidFill>
                  <a:schemeClr val="bg1"/>
                </a:solidFill>
                <a:latin typeface="Times New Roman" panose="02020603050405020304" pitchFamily="18" charset="0"/>
                <a:cs typeface="Times New Roman" panose="02020603050405020304" pitchFamily="18" charset="0"/>
              </a:rPr>
              <a:t>saaat presentasi didepan kelas terlihat anggota kelompok saling menghargai hasil kerja kelompok lain, sering kali siswa lebih tertarik untuk menanyakan secara mendalam sehingga suasana kelas sangat aktif. </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095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66758" y="1800055"/>
            <a:ext cx="5598942" cy="276881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98693" y="1800055"/>
            <a:ext cx="5598942" cy="276881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4469" y="1891800"/>
            <a:ext cx="5303520"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siswa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cenderung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sangat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ketika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pembelajaran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diskusi</a:t>
            </a:r>
            <a:r>
              <a:rPr lang="en-US" dirty="0">
                <a:latin typeface="Times New Roman" panose="02020603050405020304" pitchFamily="18" charset="0"/>
                <a:cs typeface="Times New Roman" panose="02020603050405020304" pitchFamily="18" charset="0"/>
              </a:rPr>
              <a:t> yang </a:t>
            </a:r>
            <a:r>
              <a:rPr lang="en-US" dirty="0" err="1" smtClean="0">
                <a:latin typeface="Times New Roman" panose="02020603050405020304" pitchFamily="18" charset="0"/>
                <a:cs typeface="Times New Roman" panose="02020603050405020304" pitchFamily="18" charset="0"/>
              </a:rPr>
              <a:t>dimana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siswa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dapat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bersosialisasi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teman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sebayanya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bertukar</a:t>
            </a:r>
            <a:r>
              <a:rPr lang="en-US" dirty="0">
                <a:latin typeface="Times New Roman" panose="02020603050405020304" pitchFamily="18" charset="0"/>
                <a:cs typeface="Times New Roman" panose="02020603050405020304" pitchFamily="18" charset="0"/>
              </a:rPr>
              <a:t> ide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menyelesaikan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tugas</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dengan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cepat</a:t>
            </a:r>
            <a:r>
              <a:rPr lang="en-US" dirty="0">
                <a:latin typeface="Times New Roman" panose="02020603050405020304" pitchFamily="18" charset="0"/>
                <a:cs typeface="Times New Roman" panose="02020603050405020304" pitchFamily="18" charset="0"/>
              </a:rPr>
              <a:t>. </a:t>
            </a:r>
            <a:endParaRPr lang="id-ID"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guru </a:t>
            </a:r>
            <a:r>
              <a:rPr lang="en-US" dirty="0" err="1" smtClean="0">
                <a:latin typeface="Times New Roman" panose="02020603050405020304" pitchFamily="18" charset="0"/>
                <a:cs typeface="Times New Roman" panose="02020603050405020304" pitchFamily="18" charset="0"/>
              </a:rPr>
              <a:t>merasa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kegiatan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berdiskusi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mempelajari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sosial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simpati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a:t>
            </a:r>
            <a:r>
              <a:rPr lang="id-ID"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membuat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siswa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berkomunikatif</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tanggap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situasi</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616742" y="2030299"/>
            <a:ext cx="5162843" cy="230832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terdapat</a:t>
            </a:r>
            <a:r>
              <a:rPr lang="en-US" dirty="0" smtClean="0"/>
              <a:t> </a:t>
            </a:r>
            <a:r>
              <a:rPr lang="en-US" dirty="0" err="1"/>
              <a:t>beberapa</a:t>
            </a:r>
            <a:r>
              <a:rPr lang="en-US" dirty="0"/>
              <a:t> </a:t>
            </a:r>
            <a:r>
              <a:rPr lang="en-US" dirty="0" err="1"/>
              <a:t>siswa</a:t>
            </a:r>
            <a:r>
              <a:rPr lang="en-US" dirty="0"/>
              <a:t> yang </a:t>
            </a:r>
            <a:r>
              <a:rPr lang="en-US" dirty="0" err="1"/>
              <a:t>kurang</a:t>
            </a:r>
            <a:r>
              <a:rPr lang="en-US" dirty="0"/>
              <a:t> </a:t>
            </a:r>
            <a:r>
              <a:rPr lang="en-US" dirty="0" err="1"/>
              <a:t>berpartisipasi</a:t>
            </a:r>
            <a:r>
              <a:rPr lang="en-US" dirty="0"/>
              <a:t> </a:t>
            </a:r>
            <a:r>
              <a:rPr lang="en-US" dirty="0" err="1"/>
              <a:t>dalam</a:t>
            </a:r>
            <a:r>
              <a:rPr lang="en-US" dirty="0"/>
              <a:t> </a:t>
            </a:r>
            <a:r>
              <a:rPr lang="en-US" dirty="0" err="1"/>
              <a:t>hal</a:t>
            </a:r>
            <a:r>
              <a:rPr lang="en-US" dirty="0"/>
              <a:t> </a:t>
            </a:r>
            <a:r>
              <a:rPr lang="en-US" dirty="0" err="1"/>
              <a:t>diskusi</a:t>
            </a:r>
            <a:r>
              <a:rPr lang="en-US" dirty="0"/>
              <a:t>. </a:t>
            </a:r>
            <a:r>
              <a:rPr lang="en-US" dirty="0" err="1"/>
              <a:t>Siswa</a:t>
            </a:r>
            <a:r>
              <a:rPr lang="en-US" dirty="0"/>
              <a:t> yang </a:t>
            </a:r>
            <a:r>
              <a:rPr lang="en-US" dirty="0" err="1"/>
              <a:t>merasa</a:t>
            </a:r>
            <a:r>
              <a:rPr lang="en-US" dirty="0"/>
              <a:t> </a:t>
            </a:r>
            <a:r>
              <a:rPr lang="en-US" dirty="0" err="1" smtClean="0"/>
              <a:t>belum</a:t>
            </a:r>
            <a:r>
              <a:rPr lang="en-US" dirty="0" smtClean="0"/>
              <a:t> </a:t>
            </a:r>
            <a:r>
              <a:rPr lang="en-US" dirty="0" err="1"/>
              <a:t>mampu</a:t>
            </a:r>
            <a:r>
              <a:rPr lang="en-US" dirty="0"/>
              <a:t> </a:t>
            </a:r>
            <a:r>
              <a:rPr lang="en-US" dirty="0" err="1"/>
              <a:t>bersosialisasi</a:t>
            </a:r>
            <a:r>
              <a:rPr lang="en-US" dirty="0"/>
              <a:t> </a:t>
            </a:r>
            <a:r>
              <a:rPr lang="en-US" dirty="0" err="1"/>
              <a:t>dengan</a:t>
            </a:r>
            <a:r>
              <a:rPr lang="en-US" dirty="0"/>
              <a:t> </a:t>
            </a:r>
            <a:r>
              <a:rPr lang="en-US" dirty="0" err="1" smtClean="0"/>
              <a:t>baik</a:t>
            </a:r>
            <a:r>
              <a:rPr lang="en-US" dirty="0" smtClean="0"/>
              <a:t>.</a:t>
            </a:r>
            <a:endParaRPr lang="id-ID" dirty="0" smtClean="0"/>
          </a:p>
          <a:p>
            <a:pPr marL="285750" indent="-285750">
              <a:buFont typeface="Arial" panose="020B0604020202020204" pitchFamily="34" charset="0"/>
              <a:buChar char="•"/>
            </a:pPr>
            <a:r>
              <a:rPr lang="en-US" dirty="0" err="1" smtClean="0"/>
              <a:t>beberapa</a:t>
            </a:r>
            <a:r>
              <a:rPr lang="en-US" dirty="0" smtClean="0"/>
              <a:t> </a:t>
            </a:r>
            <a:r>
              <a:rPr lang="en-US" dirty="0" err="1"/>
              <a:t>siswa</a:t>
            </a:r>
            <a:r>
              <a:rPr lang="en-US" dirty="0"/>
              <a:t> yang </a:t>
            </a:r>
            <a:r>
              <a:rPr lang="en-US" dirty="0" err="1"/>
              <a:t>masih</a:t>
            </a:r>
            <a:r>
              <a:rPr lang="en-US" dirty="0"/>
              <a:t> </a:t>
            </a:r>
            <a:r>
              <a:rPr lang="en-US" dirty="0" err="1"/>
              <a:t>belum</a:t>
            </a:r>
            <a:r>
              <a:rPr lang="en-US" dirty="0"/>
              <a:t> </a:t>
            </a:r>
            <a:r>
              <a:rPr lang="en-US" dirty="0" err="1"/>
              <a:t>berani</a:t>
            </a:r>
            <a:r>
              <a:rPr lang="en-US" dirty="0"/>
              <a:t> </a:t>
            </a:r>
            <a:r>
              <a:rPr lang="en-US" dirty="0" err="1"/>
              <a:t>untuk</a:t>
            </a:r>
            <a:r>
              <a:rPr lang="en-US" dirty="0"/>
              <a:t> </a:t>
            </a:r>
            <a:r>
              <a:rPr lang="en-US" dirty="0" err="1"/>
              <a:t>mengungkapkan</a:t>
            </a:r>
            <a:r>
              <a:rPr lang="en-US" dirty="0"/>
              <a:t> </a:t>
            </a:r>
            <a:r>
              <a:rPr lang="en-US" dirty="0" err="1"/>
              <a:t>pendapatnya</a:t>
            </a:r>
            <a:r>
              <a:rPr lang="en-US" dirty="0"/>
              <a:t> </a:t>
            </a:r>
            <a:r>
              <a:rPr lang="en-US" dirty="0" err="1"/>
              <a:t>ketika</a:t>
            </a:r>
            <a:r>
              <a:rPr lang="en-US" dirty="0"/>
              <a:t> </a:t>
            </a:r>
            <a:r>
              <a:rPr lang="en-US" dirty="0" err="1" smtClean="0"/>
              <a:t>dalam</a:t>
            </a:r>
            <a:r>
              <a:rPr lang="en-US" dirty="0" smtClean="0"/>
              <a:t> </a:t>
            </a:r>
            <a:r>
              <a:rPr lang="en-US" dirty="0" err="1"/>
              <a:t>diskusi</a:t>
            </a:r>
            <a:r>
              <a:rPr lang="en-US" dirty="0"/>
              <a:t>, </a:t>
            </a:r>
            <a:r>
              <a:rPr lang="en-US" dirty="0" err="1"/>
              <a:t>siswa</a:t>
            </a:r>
            <a:r>
              <a:rPr lang="en-US" dirty="0"/>
              <a:t> </a:t>
            </a:r>
            <a:r>
              <a:rPr lang="en-US" dirty="0" err="1"/>
              <a:t>cenderung</a:t>
            </a:r>
            <a:r>
              <a:rPr lang="en-US" dirty="0"/>
              <a:t> </a:t>
            </a:r>
            <a:r>
              <a:rPr lang="en-US" dirty="0" err="1"/>
              <a:t>diam</a:t>
            </a:r>
            <a:r>
              <a:rPr lang="en-US" dirty="0"/>
              <a:t> </a:t>
            </a:r>
            <a:r>
              <a:rPr lang="en-US" dirty="0" err="1"/>
              <a:t>dan</a:t>
            </a:r>
            <a:r>
              <a:rPr lang="en-US" dirty="0"/>
              <a:t> </a:t>
            </a:r>
            <a:r>
              <a:rPr lang="en-US" dirty="0" err="1"/>
              <a:t>selalu</a:t>
            </a:r>
            <a:r>
              <a:rPr lang="en-US" dirty="0"/>
              <a:t> </a:t>
            </a:r>
            <a:r>
              <a:rPr lang="en-US" dirty="0" err="1"/>
              <a:t>menyetujui</a:t>
            </a:r>
            <a:r>
              <a:rPr lang="en-US" dirty="0"/>
              <a:t> </a:t>
            </a:r>
            <a:r>
              <a:rPr lang="en-US" dirty="0" err="1"/>
              <a:t>apa</a:t>
            </a:r>
            <a:r>
              <a:rPr lang="en-US" dirty="0"/>
              <a:t> yang </a:t>
            </a:r>
            <a:r>
              <a:rPr lang="en-US" dirty="0" err="1"/>
              <a:t>disepakati</a:t>
            </a:r>
            <a:r>
              <a:rPr lang="en-US" dirty="0"/>
              <a:t> </a:t>
            </a:r>
            <a:r>
              <a:rPr lang="en-US" dirty="0" err="1"/>
              <a:t>oleh</a:t>
            </a:r>
            <a:r>
              <a:rPr lang="en-US" dirty="0"/>
              <a:t> </a:t>
            </a:r>
            <a:r>
              <a:rPr lang="en-US" dirty="0" err="1"/>
              <a:t>teman</a:t>
            </a:r>
            <a:r>
              <a:rPr lang="en-US" dirty="0"/>
              <a:t> </a:t>
            </a:r>
            <a:r>
              <a:rPr lang="en-US" dirty="0" err="1" smtClean="0"/>
              <a:t>lainnya</a:t>
            </a:r>
            <a:r>
              <a:rPr lang="en-US" dirty="0" smtClean="0"/>
              <a: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74763010"/>
              </p:ext>
            </p:extLst>
          </p:nvPr>
        </p:nvGraphicFramePr>
        <p:xfrm>
          <a:off x="2017932" y="1429215"/>
          <a:ext cx="8128000" cy="370840"/>
        </p:xfrm>
        <a:graphic>
          <a:graphicData uri="http://schemas.openxmlformats.org/drawingml/2006/table">
            <a:tbl>
              <a:tblPr firstRow="1" bandRow="1">
                <a:tableStyleId>{22838BEF-8BB2-4498-84A7-C5851F593DF1}</a:tableStyleId>
              </a:tblPr>
              <a:tblGrid>
                <a:gridCol w="4064000"/>
                <a:gridCol w="4064000"/>
              </a:tblGrid>
              <a:tr h="370840">
                <a:tc>
                  <a:txBody>
                    <a:bodyPr/>
                    <a:lstStyle/>
                    <a:p>
                      <a:pPr algn="ctr"/>
                      <a:r>
                        <a:rPr lang="id-ID" dirty="0" smtClean="0"/>
                        <a:t>Dampak Positif</a:t>
                      </a:r>
                      <a:endParaRPr lang="en-US" dirty="0"/>
                    </a:p>
                  </a:txBody>
                  <a:tcPr/>
                </a:tc>
                <a:tc>
                  <a:txBody>
                    <a:bodyPr/>
                    <a:lstStyle/>
                    <a:p>
                      <a:pPr algn="ctr"/>
                      <a:r>
                        <a:rPr lang="id-ID" dirty="0" smtClean="0"/>
                        <a:t>Dampak Negatif</a:t>
                      </a:r>
                      <a:endParaRPr lang="en-US" dirty="0"/>
                    </a:p>
                  </a:txBody>
                  <a:tcPr/>
                </a:tc>
              </a:tr>
            </a:tbl>
          </a:graphicData>
        </a:graphic>
      </p:graphicFrame>
    </p:spTree>
    <p:extLst>
      <p:ext uri="{BB962C8B-B14F-4D97-AF65-F5344CB8AC3E}">
        <p14:creationId xmlns:p14="http://schemas.microsoft.com/office/powerpoint/2010/main" val="56966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6026</TotalTime>
  <Words>1552</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Times New Roman</vt:lpstr>
      <vt:lpstr>Berlin Sans FB</vt:lpstr>
      <vt:lpstr>Arial</vt:lpstr>
      <vt:lpstr>Alexon RR</vt:lpstr>
      <vt:lpstr>Century Gothic</vt:lpstr>
      <vt:lpstr>Calibri</vt:lpstr>
      <vt:lpstr>Office Theme</vt:lpstr>
      <vt:lpstr>PERAN KINERJA GURU DALAM MEMBENTUK KARAKTER KERJASAMA PADA SISWA KELAS IV </vt:lpstr>
      <vt:lpstr>Pendahuluan </vt:lpstr>
      <vt:lpstr>Rumusan Masalah</vt:lpstr>
      <vt:lpstr>Metode Penelitian</vt:lpstr>
      <vt:lpstr>Hasil </vt:lpstr>
      <vt:lpstr>Peran Kinerja Guru Dalam Membentuk Karakter Kerjasama Siswa Kelas IV Di MI Muhammadiyah 1 Jombang</vt:lpstr>
      <vt:lpstr>PowerPoint Presentation</vt:lpstr>
      <vt:lpstr>Dampak peran kinerja guru dalam membentuk karakter kerjasama siswa kelas IV</vt:lpstr>
      <vt:lpstr>PowerPoint Presentation</vt:lpstr>
      <vt:lpstr>Manfaat Penelitian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Umsida</dc:creator>
  <cp:lastModifiedBy>asus</cp:lastModifiedBy>
  <cp:revision>200</cp:revision>
  <dcterms:created xsi:type="dcterms:W3CDTF">2020-02-15T07:43:00Z</dcterms:created>
  <dcterms:modified xsi:type="dcterms:W3CDTF">2022-08-19T05:14:48Z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