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9144000" cy="6858000"/>
  <p:embeddedFontLst>
    <p:embeddedFont>
      <p:font typeface="Century Gothic" pitchFamily="34" charset="0"/>
      <p:regular r:id="rId14"/>
      <p:bold r:id="rId15"/>
      <p:italic r:id="rId16"/>
      <p:boldItalic r:id="rId17"/>
    </p:embeddedFont>
    <p:embeddedFont>
      <p:font typeface="Exo" charset="0"/>
      <p:regular r:id="rId18"/>
      <p:bold r:id="rId19"/>
      <p:italic r:id="rId20"/>
      <p:boldItalic r:id="rId21"/>
    </p:embeddedFont>
    <p:embeddedFont>
      <p:font typeface="Calibri" pitchFamily="34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gY2+DM/rwO2HkSTRKEfJ3qJmWL/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55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font" Target="fonts/font12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1.fntdata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4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179484" y="0"/>
            <a:ext cx="3962400" cy="344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1151641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8" name="Google Shape;3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04f7abbb21_0_95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g104f7abbb21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104f7abbb21_0_309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g104f7abbb21_0_3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104f7abbb21_0_2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" name="Google Shape;50;g104f7abbb21_0_297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1" name="Google Shape;51;g104f7abbb21_0_297:notes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104f7abbb21_0_303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g104f7abbb21_0_3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04f7abbb21_0_39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g104f7abbb21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04f7abbb21_0_70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g104f7abbb21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04f7abbb2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g104f7abbb21_0_0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" name="Google Shape;75;g104f7abbb21_0_0:notes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104f7abbb21_0_315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g104f7abbb21_0_3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04f7abbb21_0_61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g104f7abbb21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rgbClr val="0A2246"/>
            </a:gs>
            <a:gs pos="100000">
              <a:srgbClr val="1D4886"/>
            </a:gs>
          </a:gsLst>
          <a:lin ang="5400000" scaled="0"/>
        </a:gra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25"/>
          <p:cNvPicPr preferRelativeResize="0"/>
          <p:nvPr/>
        </p:nvPicPr>
        <p:blipFill rotWithShape="1">
          <a:blip r:embed="rId2">
            <a:alphaModFix amt="60000"/>
          </a:blip>
          <a:srcRect l="46601" t="2654" r="7599"/>
          <a:stretch/>
        </p:blipFill>
        <p:spPr>
          <a:xfrm>
            <a:off x="-1" y="3509963"/>
            <a:ext cx="3146679" cy="33580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25"/>
          <p:cNvPicPr preferRelativeResize="0"/>
          <p:nvPr/>
        </p:nvPicPr>
        <p:blipFill rotWithShape="1">
          <a:blip r:embed="rId3">
            <a:alphaModFix/>
          </a:blip>
          <a:srcRect l="21878" t="94162" r="21683" b="1155"/>
          <a:stretch/>
        </p:blipFill>
        <p:spPr>
          <a:xfrm>
            <a:off x="3510723" y="6456981"/>
            <a:ext cx="5170554" cy="321506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5"/>
          <p:cNvSpPr txBox="1">
            <a:spLocks noGrp="1"/>
          </p:cNvSpPr>
          <p:nvPr>
            <p:ph type="ctrTitle"/>
          </p:nvPr>
        </p:nvSpPr>
        <p:spPr>
          <a:xfrm>
            <a:off x="914400" y="1537252"/>
            <a:ext cx="10363200" cy="1972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Exo"/>
              <a:buNone/>
              <a:defRPr sz="60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5"/>
          <p:cNvSpPr txBox="1">
            <a:spLocks noGrp="1"/>
          </p:cNvSpPr>
          <p:nvPr>
            <p:ph type="subTitle" idx="1"/>
          </p:nvPr>
        </p:nvSpPr>
        <p:spPr>
          <a:xfrm>
            <a:off x="1524000" y="3750365"/>
            <a:ext cx="9144000" cy="1507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25"/>
          <p:cNvSpPr txBox="1">
            <a:spLocks noGrp="1"/>
          </p:cNvSpPr>
          <p:nvPr>
            <p:ph type="dt" idx="10"/>
          </p:nvPr>
        </p:nvSpPr>
        <p:spPr>
          <a:xfrm>
            <a:off x="767523" y="565301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5"/>
          <p:cNvSpPr txBox="1">
            <a:spLocks noGrp="1"/>
          </p:cNvSpPr>
          <p:nvPr>
            <p:ph type="ftr" idx="11"/>
          </p:nvPr>
        </p:nvSpPr>
        <p:spPr>
          <a:xfrm>
            <a:off x="4038600" y="5653019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5"/>
          <p:cNvSpPr txBox="1">
            <a:spLocks noGrp="1"/>
          </p:cNvSpPr>
          <p:nvPr>
            <p:ph type="sldNum" idx="12"/>
          </p:nvPr>
        </p:nvSpPr>
        <p:spPr>
          <a:xfrm>
            <a:off x="8681277" y="565301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25"/>
          <p:cNvSpPr txBox="1"/>
          <p:nvPr/>
        </p:nvSpPr>
        <p:spPr>
          <a:xfrm>
            <a:off x="6852481" y="465853"/>
            <a:ext cx="2419627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FFC000"/>
                </a:solidFill>
                <a:latin typeface="Exo"/>
                <a:ea typeface="Exo"/>
                <a:cs typeface="Exo"/>
                <a:sym typeface="Exo"/>
              </a:rPr>
              <a:t>UNIVERSITAS MUHAMMADIYAH SIDOARJO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" name="Google Shape;24;p2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575247" y="226794"/>
            <a:ext cx="2187844" cy="100522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5" name="Google Shape;25;p25"/>
          <p:cNvCxnSpPr/>
          <p:nvPr/>
        </p:nvCxnSpPr>
        <p:spPr>
          <a:xfrm>
            <a:off x="9372600" y="465853"/>
            <a:ext cx="0" cy="830997"/>
          </a:xfrm>
          <a:prstGeom prst="straightConnector1">
            <a:avLst/>
          </a:prstGeom>
          <a:noFill/>
          <a:ln w="28575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26"/>
          <p:cNvPicPr preferRelativeResize="0"/>
          <p:nvPr/>
        </p:nvPicPr>
        <p:blipFill rotWithShape="1">
          <a:blip r:embed="rId2">
            <a:alphaModFix/>
          </a:blip>
          <a:srcRect t="23661"/>
          <a:stretch/>
        </p:blipFill>
        <p:spPr>
          <a:xfrm>
            <a:off x="144674" y="314231"/>
            <a:ext cx="11830877" cy="6466395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26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  <a:defRPr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6"/>
          <p:cNvSpPr txBox="1">
            <a:spLocks noGrp="1"/>
          </p:cNvSpPr>
          <p:nvPr>
            <p:ph type="dt" idx="10"/>
          </p:nvPr>
        </p:nvSpPr>
        <p:spPr>
          <a:xfrm>
            <a:off x="10323511" y="6341719"/>
            <a:ext cx="11793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6"/>
          <p:cNvSpPr txBox="1">
            <a:spLocks noGrp="1"/>
          </p:cNvSpPr>
          <p:nvPr>
            <p:ph type="ftr" idx="11"/>
          </p:nvPr>
        </p:nvSpPr>
        <p:spPr>
          <a:xfrm>
            <a:off x="4024796" y="596334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6"/>
          <p:cNvSpPr txBox="1">
            <a:spLocks noGrp="1"/>
          </p:cNvSpPr>
          <p:nvPr>
            <p:ph type="body" idx="1"/>
          </p:nvPr>
        </p:nvSpPr>
        <p:spPr>
          <a:xfrm>
            <a:off x="166758" y="1238732"/>
            <a:ext cx="11830877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6"/>
          <p:cNvSpPr txBox="1"/>
          <p:nvPr/>
        </p:nvSpPr>
        <p:spPr>
          <a:xfrm>
            <a:off x="11427239" y="6332228"/>
            <a:ext cx="52235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3" name="Google Shape;33;p26"/>
          <p:cNvPicPr preferRelativeResize="0"/>
          <p:nvPr/>
        </p:nvPicPr>
        <p:blipFill rotWithShape="1">
          <a:blip r:embed="rId3">
            <a:alphaModFix/>
          </a:blip>
          <a:srcRect l="47997" t="2654" r="7599"/>
          <a:stretch/>
        </p:blipFill>
        <p:spPr>
          <a:xfrm flipH="1">
            <a:off x="10198953" y="4248292"/>
            <a:ext cx="1993047" cy="2538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bg>
      <p:bgPr>
        <a:solidFill>
          <a:srgbClr val="0A2246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106779" y="2515037"/>
            <a:ext cx="3978442" cy="18279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4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Exo"/>
              <a:buNone/>
              <a:defRPr sz="4400" b="0" i="0" u="none" strike="noStrike" cap="none"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4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4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4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A2246"/>
            </a:gs>
            <a:gs pos="31000">
              <a:srgbClr val="0A2246"/>
            </a:gs>
            <a:gs pos="100000">
              <a:srgbClr val="1B4685"/>
            </a:gs>
          </a:gsLst>
          <a:lin ang="540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ctrTitle"/>
          </p:nvPr>
        </p:nvSpPr>
        <p:spPr>
          <a:xfrm>
            <a:off x="1306308" y="1353070"/>
            <a:ext cx="10082965" cy="2278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r>
              <a:rPr lang="id-ID" sz="30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“</a:t>
            </a:r>
            <a:r>
              <a:rPr lang="id-ID" sz="3200" b="1" dirty="0"/>
              <a:t>Komunikasi Antar Gamers Pada Kelompok Game Online Mobile Legends:Bang Bang (Studi Deskripsi Kualitatif Pada Komunitas Game Online Mobile Legends WWE Squad)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id-ID" sz="3000" b="1" i="0" u="none" strike="noStrike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”</a:t>
            </a:r>
            <a:endParaRPr sz="3000" dirty="0">
              <a:solidFill>
                <a:schemeClr val="bg1"/>
              </a:solidFill>
              <a:latin typeface="Exo"/>
              <a:ea typeface="Exo"/>
              <a:cs typeface="Exo"/>
              <a:sym typeface="Exo"/>
            </a:endParaRPr>
          </a:p>
        </p:txBody>
      </p:sp>
      <p:sp>
        <p:nvSpPr>
          <p:cNvPr id="41" name="Google Shape;41;p1"/>
          <p:cNvSpPr txBox="1">
            <a:spLocks noGrp="1"/>
          </p:cNvSpPr>
          <p:nvPr>
            <p:ph type="subTitle" idx="1"/>
          </p:nvPr>
        </p:nvSpPr>
        <p:spPr>
          <a:xfrm>
            <a:off x="2395962" y="3924609"/>
            <a:ext cx="8693305" cy="2417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2400"/>
              <a:buNone/>
            </a:pPr>
            <a:r>
              <a:rPr lang="en-US" sz="2000" dirty="0" err="1">
                <a:solidFill>
                  <a:srgbClr val="F2F2F2"/>
                </a:solidFill>
                <a:latin typeface="Exo"/>
                <a:ea typeface="Exo"/>
                <a:cs typeface="Exo"/>
                <a:sym typeface="Exo"/>
              </a:rPr>
              <a:t>Oleh</a:t>
            </a:r>
            <a:r>
              <a:rPr lang="en-US" sz="2000" dirty="0">
                <a:solidFill>
                  <a:srgbClr val="F2F2F2"/>
                </a:solidFill>
                <a:latin typeface="Exo"/>
                <a:ea typeface="Exo"/>
                <a:cs typeface="Exo"/>
                <a:sym typeface="Exo"/>
              </a:rPr>
              <a:t>:</a:t>
            </a:r>
            <a:endParaRPr sz="2000"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sz="2000" dirty="0" err="1" smtClean="0"/>
              <a:t>Alifian</a:t>
            </a:r>
            <a:r>
              <a:rPr lang="en-US" sz="2000" dirty="0" smtClean="0"/>
              <a:t> Muhammad </a:t>
            </a:r>
            <a:r>
              <a:rPr lang="en-US" sz="2000" dirty="0" err="1" smtClean="0"/>
              <a:t>Rahmawan</a:t>
            </a:r>
            <a:r>
              <a:rPr lang="en-US" sz="2000" dirty="0" smtClean="0"/>
              <a:t> </a:t>
            </a:r>
            <a:r>
              <a:rPr lang="en-US" sz="2000" dirty="0" err="1" smtClean="0"/>
              <a:t>Fidaus</a:t>
            </a:r>
            <a:r>
              <a:rPr lang="id-ID" sz="2000" dirty="0" smtClean="0"/>
              <a:t>,</a:t>
            </a:r>
            <a:endParaRPr sz="2000" dirty="0"/>
          </a:p>
          <a:p>
            <a:pPr marL="0" lvl="0" indent="0"/>
            <a:r>
              <a:rPr lang="id-ID" sz="2000" dirty="0"/>
              <a:t>Nur Maghfirah Aesthetika</a:t>
            </a:r>
            <a:endParaRPr sz="2000"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id-ID" sz="2000" dirty="0"/>
              <a:t>Ilmu Komunikasi</a:t>
            </a:r>
            <a:endParaRPr sz="2000"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2400"/>
              <a:buNone/>
            </a:pPr>
            <a:r>
              <a:rPr lang="en-US" sz="2000" dirty="0" err="1">
                <a:solidFill>
                  <a:srgbClr val="F2F2F2"/>
                </a:solidFill>
                <a:latin typeface="Exo"/>
                <a:ea typeface="Exo"/>
                <a:cs typeface="Exo"/>
                <a:sym typeface="Exo"/>
              </a:rPr>
              <a:t>Universitas</a:t>
            </a:r>
            <a:r>
              <a:rPr lang="en-US" sz="2000" dirty="0">
                <a:solidFill>
                  <a:srgbClr val="F2F2F2"/>
                </a:solidFill>
                <a:latin typeface="Exo"/>
                <a:ea typeface="Exo"/>
                <a:cs typeface="Exo"/>
                <a:sym typeface="Exo"/>
              </a:rPr>
              <a:t> </a:t>
            </a:r>
            <a:r>
              <a:rPr lang="en-US" sz="2000" dirty="0" err="1">
                <a:solidFill>
                  <a:srgbClr val="F2F2F2"/>
                </a:solidFill>
                <a:latin typeface="Exo"/>
                <a:ea typeface="Exo"/>
                <a:cs typeface="Exo"/>
                <a:sym typeface="Exo"/>
              </a:rPr>
              <a:t>Muhammadiyah</a:t>
            </a:r>
            <a:r>
              <a:rPr lang="en-US" sz="2000" dirty="0">
                <a:solidFill>
                  <a:srgbClr val="F2F2F2"/>
                </a:solidFill>
                <a:latin typeface="Exo"/>
                <a:ea typeface="Exo"/>
                <a:cs typeface="Exo"/>
                <a:sym typeface="Exo"/>
              </a:rPr>
              <a:t> </a:t>
            </a:r>
            <a:r>
              <a:rPr lang="en-US" sz="2000" dirty="0" err="1">
                <a:solidFill>
                  <a:srgbClr val="F2F2F2"/>
                </a:solidFill>
                <a:latin typeface="Exo"/>
                <a:ea typeface="Exo"/>
                <a:cs typeface="Exo"/>
                <a:sym typeface="Exo"/>
              </a:rPr>
              <a:t>Sidoarjo</a:t>
            </a:r>
            <a:r>
              <a:rPr lang="en-US" sz="2000" dirty="0">
                <a:solidFill>
                  <a:srgbClr val="F2F2F2"/>
                </a:solidFill>
                <a:latin typeface="Exo"/>
                <a:ea typeface="Exo"/>
                <a:cs typeface="Exo"/>
                <a:sym typeface="Exo"/>
              </a:rPr>
              <a:t> </a:t>
            </a:r>
            <a:endParaRPr sz="2000" dirty="0">
              <a:solidFill>
                <a:srgbClr val="F2F2F2"/>
              </a:solidFill>
              <a:latin typeface="Exo"/>
              <a:ea typeface="Exo"/>
              <a:cs typeface="Exo"/>
              <a:sym typeface="Exo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2400"/>
              <a:buNone/>
            </a:pPr>
            <a:r>
              <a:rPr lang="id-ID" sz="2000" dirty="0">
                <a:solidFill>
                  <a:srgbClr val="F2F2F2"/>
                </a:solidFill>
              </a:rPr>
              <a:t>Mei</a:t>
            </a:r>
            <a:r>
              <a:rPr lang="en-US" sz="2000" dirty="0">
                <a:solidFill>
                  <a:srgbClr val="F2F2F2"/>
                </a:solidFill>
              </a:rPr>
              <a:t>, </a:t>
            </a:r>
            <a:r>
              <a:rPr lang="id-ID" sz="2000" dirty="0">
                <a:solidFill>
                  <a:srgbClr val="F2F2F2"/>
                </a:solidFill>
              </a:rPr>
              <a:t>2023</a:t>
            </a:r>
            <a:endParaRPr sz="2000" dirty="0">
              <a:solidFill>
                <a:srgbClr val="F2F2F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d-ID" sz="1200" dirty="0"/>
              <a:t>Pawito. 2007. </a:t>
            </a:r>
            <a:r>
              <a:rPr lang="id-ID" sz="1200" i="1" dirty="0"/>
              <a:t>Penelitian Komunikasi Kualitatif.</a:t>
            </a:r>
            <a:r>
              <a:rPr lang="id-ID" sz="1200" dirty="0"/>
              <a:t> Yogyakarta: LKIS Yogyakarta.</a:t>
            </a:r>
            <a:endParaRPr lang="en-US" sz="1200" dirty="0"/>
          </a:p>
          <a:p>
            <a:r>
              <a:rPr lang="id-ID" sz="1200" dirty="0"/>
              <a:t>Sugiyono. 2013. </a:t>
            </a:r>
            <a:r>
              <a:rPr lang="id-ID" sz="1200" i="1" dirty="0"/>
              <a:t>Metode Penelitian Kuantitatif dan Kualitatif.</a:t>
            </a:r>
            <a:r>
              <a:rPr lang="id-ID" sz="1200" dirty="0"/>
              <a:t> Bandung: Alfabeta.</a:t>
            </a:r>
            <a:endParaRPr lang="en-US" sz="1200" dirty="0"/>
          </a:p>
          <a:p>
            <a:r>
              <a:rPr lang="id-ID" sz="1200" dirty="0"/>
              <a:t>Suharsimi, A. 2006. </a:t>
            </a:r>
            <a:r>
              <a:rPr lang="id-ID" sz="1200" i="1" dirty="0"/>
              <a:t>Prosedur Penelitian.</a:t>
            </a:r>
            <a:r>
              <a:rPr lang="id-ID" sz="1200" dirty="0"/>
              <a:t> Jakarta: Rineka Cipta.</a:t>
            </a:r>
            <a:endParaRPr lang="en-US" sz="1200" dirty="0"/>
          </a:p>
          <a:p>
            <a:r>
              <a:rPr lang="id-ID" sz="1200" dirty="0"/>
              <a:t>Dwianda, M. B. 2018. </a:t>
            </a:r>
            <a:r>
              <a:rPr lang="id-ID" sz="1200" i="1" dirty="0"/>
              <a:t>KOMUNIKASI INTERPERSONAL ANTAR GAMERS DALAM INTERAKSI SOSIAL.</a:t>
            </a:r>
            <a:r>
              <a:rPr lang="id-ID" sz="1200" dirty="0"/>
              <a:t> YOGYAKARTA: UNIVERSITAS ISLAM NEGERI SUNAN KALIJAGA.</a:t>
            </a:r>
            <a:endParaRPr lang="en-US" sz="1200" dirty="0"/>
          </a:p>
          <a:p>
            <a:r>
              <a:rPr lang="id-ID" sz="1200" dirty="0"/>
              <a:t>Shelly Furqon. 2020.  </a:t>
            </a:r>
            <a:r>
              <a:rPr lang="id-ID" sz="1200" i="1" dirty="0"/>
              <a:t>Model Komunikasi Mahasiswa Pemain Game Online Free Fire (Studi Kasus Mahasiswa Fakultas UAD IAIN Bengkulu)</a:t>
            </a:r>
            <a:r>
              <a:rPr lang="id-ID" sz="1200" dirty="0"/>
              <a:t>. BENGKULU. Institut Agama Islam Negeri Bengkulu.</a:t>
            </a:r>
            <a:endParaRPr lang="en-US" sz="1200" dirty="0"/>
          </a:p>
          <a:p>
            <a:r>
              <a:rPr lang="id-ID" sz="1200" dirty="0"/>
              <a:t>Eka Kurnia. 2019. </a:t>
            </a:r>
            <a:r>
              <a:rPr lang="id-ID" sz="1200" i="1" dirty="0"/>
              <a:t>Pola Komunikasi Mahasiswa Gamers (Studi Pada Mahasiswa Sosiologi di Universitas Negeri Makassar)</a:t>
            </a:r>
            <a:r>
              <a:rPr lang="id-ID" sz="1200" dirty="0"/>
              <a:t>. MAKASSAR. Universitas Negeri Makassar.</a:t>
            </a:r>
            <a:endParaRPr lang="en-US" sz="1200" dirty="0"/>
          </a:p>
          <a:p>
            <a:r>
              <a:rPr lang="id-ID" sz="1200" dirty="0"/>
              <a:t>Lelatul Qadri. 2019. </a:t>
            </a:r>
            <a:r>
              <a:rPr lang="id-ID" sz="1200" i="1" dirty="0"/>
              <a:t>Pola Komunikasi Game Online (Mobile Legends) (Studi kasus siswa Kelas VII SMP Negeri 2 Sumbawa)</a:t>
            </a:r>
            <a:r>
              <a:rPr lang="id-ID" sz="1200" dirty="0"/>
              <a:t>. SUMBAWA. UNIVERSITAS TEKNOLOGI SUMBAWA.</a:t>
            </a:r>
            <a:endParaRPr lang="en-US" sz="1200" dirty="0"/>
          </a:p>
          <a:p>
            <a:r>
              <a:rPr lang="id-ID" sz="1200" dirty="0"/>
              <a:t>Yonatan Trianto. 2019. </a:t>
            </a:r>
            <a:r>
              <a:rPr lang="id-ID" sz="1200" i="1" dirty="0"/>
              <a:t>Pola Komunikasi Virtual Dalam Percakapan Tim Game Online Counter Strike: Global Offensive Dalam Menyusun Strategi Permainan. </a:t>
            </a:r>
            <a:r>
              <a:rPr lang="id-ID" sz="1200" dirty="0"/>
              <a:t>SURABAYA. SEKOLAH TINGGI ILMU KOMUNIKASI</a:t>
            </a:r>
            <a:endParaRPr lang="en-US" sz="1200" dirty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4952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104f7abbb21_0_309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Pendahuluan</a:t>
            </a:r>
            <a:endParaRPr/>
          </a:p>
        </p:txBody>
      </p:sp>
      <p:sp>
        <p:nvSpPr>
          <p:cNvPr id="47" name="Google Shape;47;g104f7abbb21_0_309"/>
          <p:cNvSpPr txBox="1">
            <a:spLocks noGrp="1"/>
          </p:cNvSpPr>
          <p:nvPr>
            <p:ph type="body" idx="1"/>
          </p:nvPr>
        </p:nvSpPr>
        <p:spPr>
          <a:xfrm>
            <a:off x="543501" y="1155459"/>
            <a:ext cx="11077389" cy="4474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0850" indent="-222250" algn="just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sering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bermasyarakat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memegang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kunci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bersosial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bermasyarakat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0850" indent="-222250" algn="just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sesama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perorangan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0850" indent="-22225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Model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Laswell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memuat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unsur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Who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siapa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Says What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mengatakan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In Which Channel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media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mana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To Whom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siapa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With What Effect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efeknya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fokus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memainkan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game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online.</a:t>
            </a:r>
          </a:p>
          <a:p>
            <a:pPr marL="450850" indent="-222250" algn="just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kali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game online MLBB 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Dimana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game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fitur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chatting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voice chat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Game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104f7abbb21_0_297"/>
          <p:cNvSpPr txBox="1">
            <a:spLocks noGrp="1"/>
          </p:cNvSpPr>
          <p:nvPr>
            <p:ph type="title"/>
          </p:nvPr>
        </p:nvSpPr>
        <p:spPr>
          <a:xfrm>
            <a:off x="166758" y="67616"/>
            <a:ext cx="11830800" cy="1042200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en-US"/>
              <a:t>Pertanyaan Penelitian (Rumusan Masalah)</a:t>
            </a: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A312059-E6B9-3FB1-000D-1684865CF204}"/>
              </a:ext>
            </a:extLst>
          </p:cNvPr>
          <p:cNvSpPr txBox="1"/>
          <p:nvPr/>
        </p:nvSpPr>
        <p:spPr>
          <a:xfrm>
            <a:off x="2464729" y="2893433"/>
            <a:ext cx="72625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/>
              <a:t>Bagaimana</a:t>
            </a:r>
            <a:r>
              <a:rPr lang="en-US" sz="2800" dirty="0"/>
              <a:t> </a:t>
            </a:r>
            <a:r>
              <a:rPr lang="en-US" sz="2800" dirty="0" err="1"/>
              <a:t>komunikasi</a:t>
            </a:r>
            <a:r>
              <a:rPr lang="en-US" sz="2800" dirty="0"/>
              <a:t> </a:t>
            </a:r>
            <a:r>
              <a:rPr lang="en-US" sz="2800" dirty="0" err="1"/>
              <a:t>antar</a:t>
            </a:r>
            <a:r>
              <a:rPr lang="en-US" sz="2800" dirty="0"/>
              <a:t> </a:t>
            </a:r>
            <a:r>
              <a:rPr lang="en-US" sz="2800" i="1" dirty="0"/>
              <a:t>gamers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kelompok</a:t>
            </a:r>
            <a:r>
              <a:rPr lang="en-US" sz="2800" dirty="0"/>
              <a:t> </a:t>
            </a:r>
            <a:r>
              <a:rPr lang="en-US" sz="2800" i="1" dirty="0"/>
              <a:t>game online</a:t>
            </a:r>
            <a:r>
              <a:rPr lang="en-US" sz="2800" dirty="0"/>
              <a:t> </a:t>
            </a:r>
            <a:r>
              <a:rPr lang="en-US" sz="2800" i="1" dirty="0"/>
              <a:t>Mobile Legends Bang </a:t>
            </a:r>
            <a:r>
              <a:rPr lang="en-US" sz="2800" i="1" dirty="0" err="1" smtClean="0"/>
              <a:t>Bang</a:t>
            </a:r>
            <a:r>
              <a:rPr lang="en-US" sz="2800" dirty="0"/>
              <a:t>?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04f7abbb21_0_303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Metode</a:t>
            </a:r>
            <a:endParaRPr/>
          </a:p>
        </p:txBody>
      </p:sp>
      <p:sp>
        <p:nvSpPr>
          <p:cNvPr id="59" name="Google Shape;59;g104f7abbb21_0_303"/>
          <p:cNvSpPr txBox="1">
            <a:spLocks noGrp="1"/>
          </p:cNvSpPr>
          <p:nvPr>
            <p:ph type="body" idx="1"/>
          </p:nvPr>
        </p:nvSpPr>
        <p:spPr>
          <a:xfrm>
            <a:off x="1672428" y="1774971"/>
            <a:ext cx="8239767" cy="2778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571500" indent="-342900" algn="just"/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kualitatif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yang </a:t>
            </a:r>
            <a:r>
              <a:rPr lang="en-US" sz="2400" dirty="0" err="1"/>
              <a:t>kerap</a:t>
            </a:r>
            <a:r>
              <a:rPr lang="en-US" sz="2400" dirty="0"/>
              <a:t> kali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siklis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fleksibel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memperhatikan</a:t>
            </a:r>
            <a:r>
              <a:rPr lang="en-US" sz="2400" dirty="0"/>
              <a:t> yang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berkenaan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kontek</a:t>
            </a:r>
            <a:r>
              <a:rPr lang="en-US" sz="2400" dirty="0"/>
              <a:t> yang </a:t>
            </a:r>
            <a:r>
              <a:rPr lang="en-US" sz="2400" dirty="0" err="1"/>
              <a:t>digunakan</a:t>
            </a:r>
            <a:r>
              <a:rPr lang="en-US" sz="2400" dirty="0"/>
              <a:t> (</a:t>
            </a:r>
            <a:r>
              <a:rPr lang="en-US" sz="2400" dirty="0" err="1"/>
              <a:t>Pawito</a:t>
            </a:r>
            <a:r>
              <a:rPr lang="en-US" sz="2400" dirty="0"/>
              <a:t>, 2007). </a:t>
            </a:r>
            <a:endParaRPr lang="en-US" sz="2400" dirty="0" smtClean="0"/>
          </a:p>
          <a:p>
            <a:pPr marL="571500" indent="-342900" algn="just"/>
            <a:r>
              <a:rPr lang="en-US" sz="2400" dirty="0" err="1"/>
              <a:t>Deskriptif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diartikan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peneltian</a:t>
            </a:r>
            <a:r>
              <a:rPr lang="en-US" sz="2400" dirty="0"/>
              <a:t> yang </a:t>
            </a:r>
            <a:r>
              <a:rPr lang="en-US" sz="2400" dirty="0" err="1"/>
              <a:t>berusaha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mendeskripsikan</a:t>
            </a:r>
            <a:r>
              <a:rPr lang="en-US" sz="2400" dirty="0"/>
              <a:t> </a:t>
            </a:r>
            <a:r>
              <a:rPr lang="en-US" sz="2400" dirty="0" err="1"/>
              <a:t>sesuatu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kejadian</a:t>
            </a:r>
            <a:r>
              <a:rPr lang="en-US" sz="2400" dirty="0"/>
              <a:t>, </a:t>
            </a:r>
            <a:r>
              <a:rPr lang="en-US" sz="2400" dirty="0" err="1"/>
              <a:t>fenomena</a:t>
            </a:r>
            <a:r>
              <a:rPr lang="en-US" sz="2400" dirty="0"/>
              <a:t>/</a:t>
            </a:r>
            <a:r>
              <a:rPr lang="en-US" sz="2400" dirty="0" err="1"/>
              <a:t>pristiwa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sistematis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apa</a:t>
            </a:r>
            <a:r>
              <a:rPr lang="en-US" sz="2400" dirty="0"/>
              <a:t>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en-US" sz="2400" dirty="0" err="1"/>
              <a:t>berkaitan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variabel-variabel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kondisi-kondisi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situasi</a:t>
            </a:r>
            <a:r>
              <a:rPr lang="en-US" sz="2400" dirty="0"/>
              <a:t> (</a:t>
            </a:r>
            <a:r>
              <a:rPr lang="en-US" sz="2400" dirty="0" err="1"/>
              <a:t>Nyoman</a:t>
            </a:r>
            <a:r>
              <a:rPr lang="en-US" sz="2400" dirty="0"/>
              <a:t>, 2012). </a:t>
            </a:r>
          </a:p>
          <a:p>
            <a:pPr marL="571500" indent="-342900" algn="just"/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04f7abbb21_0_39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Hasil</a:t>
            </a:r>
            <a:endParaRPr/>
          </a:p>
        </p:txBody>
      </p:sp>
      <p:sp>
        <p:nvSpPr>
          <p:cNvPr id="65" name="Google Shape;65;g104f7abbb21_0_39"/>
          <p:cNvSpPr txBox="1">
            <a:spLocks noGrp="1"/>
          </p:cNvSpPr>
          <p:nvPr>
            <p:ph type="body" idx="1"/>
          </p:nvPr>
        </p:nvSpPr>
        <p:spPr>
          <a:xfrm>
            <a:off x="1300720" y="1384463"/>
            <a:ext cx="9590559" cy="4089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685800" indent="-457200" algn="just"/>
            <a:r>
              <a:rPr lang="en-US" sz="2400" i="1" dirty="0"/>
              <a:t>MOBA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jenis</a:t>
            </a:r>
            <a:r>
              <a:rPr lang="en-US" sz="2400" dirty="0"/>
              <a:t> </a:t>
            </a:r>
            <a:r>
              <a:rPr lang="en-US" sz="2400" dirty="0" err="1"/>
              <a:t>permainan</a:t>
            </a:r>
            <a:r>
              <a:rPr lang="en-US" sz="2400" dirty="0"/>
              <a:t> yang </a:t>
            </a:r>
            <a:r>
              <a:rPr lang="en-US" sz="2400" dirty="0" err="1"/>
              <a:t>berorientasi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yang </a:t>
            </a:r>
            <a:r>
              <a:rPr lang="en-US" sz="2400" dirty="0" err="1"/>
              <a:t>melibatkan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en-US" sz="2400" dirty="0" err="1"/>
              <a:t>bertanding</a:t>
            </a:r>
            <a:r>
              <a:rPr lang="en-US" sz="2400" dirty="0"/>
              <a:t>,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/>
              <a:t> </a:t>
            </a:r>
            <a:r>
              <a:rPr lang="en-US" sz="2400" dirty="0" err="1"/>
              <a:t>masing-masing</a:t>
            </a:r>
            <a:r>
              <a:rPr lang="en-US" sz="2400" dirty="0"/>
              <a:t> </a:t>
            </a:r>
            <a:r>
              <a:rPr lang="en-US" sz="2400" dirty="0" err="1"/>
              <a:t>beranggotakan</a:t>
            </a:r>
            <a:r>
              <a:rPr lang="en-US" sz="2400" dirty="0"/>
              <a:t> lima </a:t>
            </a:r>
            <a:r>
              <a:rPr lang="en-US" sz="2400" dirty="0" err="1"/>
              <a:t>pemain</a:t>
            </a:r>
            <a:r>
              <a:rPr lang="en-US" sz="2400" dirty="0"/>
              <a:t> yang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en-US" sz="2400" dirty="0" err="1"/>
              <a:t>menghancurkan</a:t>
            </a:r>
            <a:r>
              <a:rPr lang="en-US" sz="2400" dirty="0"/>
              <a:t> tower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benteng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lawan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memenangkan</a:t>
            </a:r>
            <a:r>
              <a:rPr lang="en-US" sz="2400" dirty="0"/>
              <a:t> </a:t>
            </a:r>
            <a:r>
              <a:rPr lang="en-US" sz="2400" dirty="0" err="1" smtClean="0"/>
              <a:t>pertandingan</a:t>
            </a:r>
            <a:endParaRPr lang="en-US" sz="2400" dirty="0" smtClean="0"/>
          </a:p>
          <a:p>
            <a:pPr marL="685800" indent="-457200" algn="just"/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pertandingan</a:t>
            </a:r>
            <a:r>
              <a:rPr lang="en-US" sz="2400" dirty="0"/>
              <a:t>, </a:t>
            </a:r>
            <a:r>
              <a:rPr lang="en-US" sz="2400" dirty="0" err="1"/>
              <a:t>ada</a:t>
            </a:r>
            <a:r>
              <a:rPr lang="en-US" sz="2400" dirty="0"/>
              <a:t> 2 </a:t>
            </a:r>
            <a:r>
              <a:rPr lang="en-US" sz="2400" dirty="0" err="1"/>
              <a:t>tim</a:t>
            </a:r>
            <a:r>
              <a:rPr lang="en-US" sz="2400" dirty="0"/>
              <a:t> yang </a:t>
            </a:r>
            <a:r>
              <a:rPr lang="en-US" sz="2400" dirty="0" err="1"/>
              <a:t>berperang</a:t>
            </a:r>
            <a:r>
              <a:rPr lang="en-US" sz="2400" dirty="0"/>
              <a:t> </a:t>
            </a:r>
            <a:r>
              <a:rPr lang="en-US" sz="2400" dirty="0" err="1"/>
              <a:t>memperebutkan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kekuasaan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menghancurkan</a:t>
            </a:r>
            <a:r>
              <a:rPr lang="en-US" sz="2400" dirty="0"/>
              <a:t> </a:t>
            </a:r>
            <a:r>
              <a:rPr lang="en-US" sz="2400" i="1" dirty="0"/>
              <a:t>base</a:t>
            </a:r>
            <a:r>
              <a:rPr lang="en-US" sz="2400" dirty="0"/>
              <a:t> </a:t>
            </a:r>
            <a:r>
              <a:rPr lang="en-US" sz="2400" dirty="0" err="1"/>
              <a:t>tim</a:t>
            </a:r>
            <a:r>
              <a:rPr lang="en-US" sz="2400" dirty="0"/>
              <a:t> </a:t>
            </a:r>
            <a:r>
              <a:rPr lang="en-US" sz="2400" dirty="0" err="1"/>
              <a:t>lawan</a:t>
            </a:r>
            <a:r>
              <a:rPr lang="en-US" sz="2400" dirty="0"/>
              <a:t>. </a:t>
            </a:r>
            <a:r>
              <a:rPr lang="en-US" sz="2400" dirty="0" err="1"/>
              <a:t>Satu</a:t>
            </a:r>
            <a:r>
              <a:rPr lang="en-US" sz="2400" dirty="0"/>
              <a:t> Tim </a:t>
            </a:r>
            <a:r>
              <a:rPr lang="en-US" sz="2400" dirty="0" err="1"/>
              <a:t>beranggotakan</a:t>
            </a:r>
            <a:r>
              <a:rPr lang="en-US" sz="2400" dirty="0"/>
              <a:t> 5 </a:t>
            </a:r>
            <a:r>
              <a:rPr lang="en-US" sz="2400" dirty="0" err="1"/>
              <a:t>pemain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biasanya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peran</a:t>
            </a:r>
            <a:r>
              <a:rPr lang="en-US" sz="2400" dirty="0"/>
              <a:t> </a:t>
            </a:r>
            <a:r>
              <a:rPr lang="en-US" sz="2400" dirty="0" err="1"/>
              <a:t>masing-masing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tim</a:t>
            </a:r>
            <a:r>
              <a:rPr lang="en-US" sz="2400" dirty="0" err="1" smtClean="0"/>
              <a:t>.</a:t>
            </a:r>
            <a:endParaRPr lang="en-US" sz="2400" dirty="0" smtClean="0"/>
          </a:p>
          <a:p>
            <a:pPr marL="685800" indent="-457200" algn="just"/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para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 WWE Company </a:t>
            </a:r>
            <a:r>
              <a:rPr lang="en-US" sz="2400" dirty="0" err="1"/>
              <a:t>berpendapat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/>
              <a:t> </a:t>
            </a:r>
            <a:r>
              <a:rPr lang="en-US" sz="2400" dirty="0" err="1"/>
              <a:t>didalam</a:t>
            </a:r>
            <a:r>
              <a:rPr lang="en-US" sz="2400" dirty="0"/>
              <a:t> game online mobile legends bang </a:t>
            </a:r>
            <a:r>
              <a:rPr lang="en-US" sz="2400" dirty="0" err="1"/>
              <a:t>bang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efektif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menjalankan</a:t>
            </a:r>
            <a:r>
              <a:rPr lang="en-US" sz="2400" dirty="0"/>
              <a:t> </a:t>
            </a:r>
            <a:r>
              <a:rPr lang="en-US" sz="2400" dirty="0" err="1"/>
              <a:t>strategi</a:t>
            </a:r>
            <a:r>
              <a:rPr lang="en-US" sz="2400" dirty="0"/>
              <a:t> </a:t>
            </a:r>
            <a:r>
              <a:rPr lang="en-US" sz="2400" dirty="0" err="1"/>
              <a:t>didalam</a:t>
            </a:r>
            <a:r>
              <a:rPr lang="en-US" sz="2400" dirty="0"/>
              <a:t> </a:t>
            </a:r>
            <a:r>
              <a:rPr lang="en-US" sz="2400" dirty="0" err="1"/>
              <a:t>permainan</a:t>
            </a:r>
            <a:r>
              <a:rPr lang="en-US" sz="2400" dirty="0"/>
              <a:t> mobile legends bang </a:t>
            </a:r>
            <a:r>
              <a:rPr lang="en-US" sz="2400" dirty="0" err="1"/>
              <a:t>bang</a:t>
            </a:r>
            <a:r>
              <a:rPr lang="en-US" sz="2400" dirty="0"/>
              <a:t>. </a:t>
            </a:r>
          </a:p>
          <a:p>
            <a:pPr marL="685800" indent="-457200"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04f7abbb21_0_70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Pembahasan</a:t>
            </a:r>
            <a:endParaRPr/>
          </a:p>
        </p:txBody>
      </p:sp>
      <p:sp>
        <p:nvSpPr>
          <p:cNvPr id="71" name="Google Shape;71;g104f7abbb21_0_70"/>
          <p:cNvSpPr txBox="1">
            <a:spLocks noGrp="1"/>
          </p:cNvSpPr>
          <p:nvPr>
            <p:ph type="body" idx="1"/>
          </p:nvPr>
        </p:nvSpPr>
        <p:spPr>
          <a:xfrm>
            <a:off x="720951" y="1403264"/>
            <a:ext cx="10182463" cy="4569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fitur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para</a:t>
            </a:r>
            <a:r>
              <a:rPr lang="en-US" sz="2000" dirty="0"/>
              <a:t> </a:t>
            </a:r>
            <a:r>
              <a:rPr lang="en-US" sz="2000" dirty="0" err="1"/>
              <a:t>pemain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bekomunikasi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pemain</a:t>
            </a:r>
            <a:r>
              <a:rPr lang="en-US" sz="2000" dirty="0"/>
              <a:t> </a:t>
            </a:r>
            <a:r>
              <a:rPr lang="en-US" sz="2000" dirty="0" err="1"/>
              <a:t>lainnya</a:t>
            </a:r>
            <a:r>
              <a:rPr lang="en-US" sz="2000" dirty="0"/>
              <a:t>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berada</a:t>
            </a:r>
            <a:r>
              <a:rPr lang="en-US" sz="2000" dirty="0"/>
              <a:t> </a:t>
            </a:r>
            <a:r>
              <a:rPr lang="en-US" sz="2000" dirty="0" err="1"/>
              <a:t>disatu</a:t>
            </a:r>
            <a:r>
              <a:rPr lang="en-US" sz="2000" dirty="0"/>
              <a:t> </a:t>
            </a:r>
            <a:r>
              <a:rPr lang="en-US" sz="2000" dirty="0" err="1"/>
              <a:t>tempat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bertatap</a:t>
            </a:r>
            <a:r>
              <a:rPr lang="en-US" sz="2000" dirty="0"/>
              <a:t> </a:t>
            </a:r>
            <a:r>
              <a:rPr lang="en-US" sz="2000" dirty="0" err="1"/>
              <a:t>muka</a:t>
            </a:r>
            <a:r>
              <a:rPr lang="en-US" sz="2000" dirty="0"/>
              <a:t>. </a:t>
            </a:r>
            <a:r>
              <a:rPr lang="en-US" sz="2000" dirty="0" err="1" smtClean="0"/>
              <a:t>Informan</a:t>
            </a:r>
            <a:r>
              <a:rPr lang="en-US" sz="2000" dirty="0" smtClean="0"/>
              <a:t> </a:t>
            </a:r>
            <a:r>
              <a:rPr lang="en-US" sz="2000" dirty="0" err="1"/>
              <a:t>mengatakan</a:t>
            </a:r>
            <a:r>
              <a:rPr lang="en-US" sz="2000" dirty="0"/>
              <a:t> </a:t>
            </a:r>
            <a:r>
              <a:rPr lang="en-US" sz="2000" dirty="0" err="1"/>
              <a:t>komunikasi</a:t>
            </a:r>
            <a:r>
              <a:rPr lang="en-US" sz="2000" dirty="0"/>
              <a:t> </a:t>
            </a:r>
            <a:r>
              <a:rPr lang="en-US" sz="2000" dirty="0" err="1"/>
              <a:t>kelompok</a:t>
            </a:r>
            <a:r>
              <a:rPr lang="en-US" sz="2000" dirty="0"/>
              <a:t> yang </a:t>
            </a:r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didalam</a:t>
            </a:r>
            <a:r>
              <a:rPr lang="en-US" sz="2000" dirty="0"/>
              <a:t> game online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rutin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bejalan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lancar</a:t>
            </a:r>
            <a:r>
              <a:rPr lang="en-US" sz="2000" dirty="0"/>
              <a:t> </a:t>
            </a:r>
            <a:r>
              <a:rPr lang="en-US" sz="2000" dirty="0" err="1"/>
              <a:t>meskipun</a:t>
            </a:r>
            <a:r>
              <a:rPr lang="en-US" sz="2000" dirty="0"/>
              <a:t> </a:t>
            </a:r>
            <a:r>
              <a:rPr lang="en-US" sz="2000" dirty="0" err="1"/>
              <a:t>sering</a:t>
            </a:r>
            <a:r>
              <a:rPr lang="en-US" sz="2000" dirty="0"/>
              <a:t> </a:t>
            </a:r>
            <a:r>
              <a:rPr lang="en-US" sz="2000" dirty="0" err="1"/>
              <a:t>terdapat</a:t>
            </a:r>
            <a:r>
              <a:rPr lang="en-US" sz="2000" dirty="0"/>
              <a:t> noise </a:t>
            </a:r>
            <a:r>
              <a:rPr lang="en-US" sz="2000" dirty="0" err="1"/>
              <a:t>namun</a:t>
            </a:r>
            <a:r>
              <a:rPr lang="en-US" sz="2000" dirty="0"/>
              <a:t> </a:t>
            </a:r>
            <a:r>
              <a:rPr lang="en-US" sz="2000" dirty="0" err="1"/>
              <a:t>komunikasi</a:t>
            </a:r>
            <a:r>
              <a:rPr lang="en-US" sz="2000" dirty="0"/>
              <a:t> </a:t>
            </a:r>
            <a:r>
              <a:rPr lang="en-US" sz="2000" dirty="0" err="1"/>
              <a:t>kelompok</a:t>
            </a:r>
            <a:r>
              <a:rPr lang="en-US" sz="2000" dirty="0"/>
              <a:t> </a:t>
            </a:r>
            <a:r>
              <a:rPr lang="en-US" sz="2000" dirty="0" err="1"/>
              <a:t>tetap</a:t>
            </a:r>
            <a:r>
              <a:rPr lang="en-US" sz="2000" dirty="0"/>
              <a:t> </a:t>
            </a:r>
            <a:r>
              <a:rPr lang="en-US" sz="2000" dirty="0" err="1"/>
              <a:t>bisa</a:t>
            </a:r>
            <a:r>
              <a:rPr lang="en-US" sz="2000" dirty="0"/>
              <a:t> </a:t>
            </a:r>
            <a:r>
              <a:rPr lang="en-US" sz="2000" dirty="0" err="1"/>
              <a:t>terlaksanakan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 smtClean="0"/>
              <a:t>baik</a:t>
            </a:r>
            <a:r>
              <a:rPr lang="en-US" sz="2000" dirty="0" smtClean="0"/>
              <a:t> </a:t>
            </a:r>
            <a:r>
              <a:rPr lang="en-US" sz="2000" dirty="0"/>
              <a:t>Para </a:t>
            </a:r>
            <a:r>
              <a:rPr lang="en-US" sz="2000" dirty="0" err="1"/>
              <a:t>informan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dominan</a:t>
            </a:r>
            <a:r>
              <a:rPr lang="en-US" sz="2000" dirty="0"/>
              <a:t> </a:t>
            </a:r>
            <a:r>
              <a:rPr lang="en-US" sz="2000" dirty="0" err="1"/>
              <a:t>menggunakan</a:t>
            </a:r>
            <a:r>
              <a:rPr lang="en-US" sz="2000" dirty="0"/>
              <a:t> </a:t>
            </a:r>
            <a:r>
              <a:rPr lang="en-US" sz="2000" dirty="0" err="1"/>
              <a:t>fitur</a:t>
            </a:r>
            <a:r>
              <a:rPr lang="en-US" sz="2000" dirty="0"/>
              <a:t> chat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simbol-simbol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fitur</a:t>
            </a:r>
            <a:r>
              <a:rPr lang="en-US" sz="2000" dirty="0"/>
              <a:t> mobile legends bang </a:t>
            </a:r>
            <a:r>
              <a:rPr lang="en-US" sz="2000" dirty="0" err="1"/>
              <a:t>bang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efektif</a:t>
            </a:r>
            <a:r>
              <a:rPr lang="en-US" sz="2000" dirty="0"/>
              <a:t> </a:t>
            </a:r>
            <a:r>
              <a:rPr lang="en-US" sz="2000" dirty="0" err="1"/>
              <a:t>ketika</a:t>
            </a:r>
            <a:r>
              <a:rPr lang="en-US" sz="2000" dirty="0"/>
              <a:t> </a:t>
            </a:r>
            <a:r>
              <a:rPr lang="en-US" sz="2000" dirty="0" err="1"/>
              <a:t>didalam</a:t>
            </a:r>
            <a:r>
              <a:rPr lang="en-US" sz="2000" dirty="0"/>
              <a:t> </a:t>
            </a:r>
            <a:r>
              <a:rPr lang="en-US" sz="2000" dirty="0" err="1"/>
              <a:t>pertarungan</a:t>
            </a:r>
            <a:r>
              <a:rPr lang="en-US" sz="2000" dirty="0" smtClean="0"/>
              <a:t>.</a:t>
            </a:r>
          </a:p>
          <a:p>
            <a:r>
              <a:rPr lang="en-US" sz="2000" dirty="0" err="1"/>
              <a:t>Berawal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permainan</a:t>
            </a:r>
            <a:r>
              <a:rPr lang="en-US" sz="2000" dirty="0"/>
              <a:t> online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hanya</a:t>
            </a:r>
            <a:r>
              <a:rPr lang="en-US" sz="2000" dirty="0"/>
              <a:t> </a:t>
            </a:r>
            <a:r>
              <a:rPr lang="en-US" sz="2000" dirty="0" err="1"/>
              <a:t>berkomunikasi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game online </a:t>
            </a:r>
            <a:r>
              <a:rPr lang="en-US" sz="2000" dirty="0" err="1"/>
              <a:t>para</a:t>
            </a:r>
            <a:r>
              <a:rPr lang="en-US" sz="2000" dirty="0"/>
              <a:t> </a:t>
            </a:r>
            <a:r>
              <a:rPr lang="en-US" sz="2000" dirty="0" err="1"/>
              <a:t>informan</a:t>
            </a:r>
            <a:r>
              <a:rPr lang="en-US" sz="2000" dirty="0"/>
              <a:t> </a:t>
            </a:r>
            <a:r>
              <a:rPr lang="en-US" sz="2000" dirty="0" err="1"/>
              <a:t>membentuk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komunitas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bermain</a:t>
            </a:r>
            <a:r>
              <a:rPr lang="en-US" sz="2000" dirty="0"/>
              <a:t> mobile legends bang </a:t>
            </a:r>
            <a:r>
              <a:rPr lang="en-US" sz="2000" dirty="0" err="1"/>
              <a:t>bang</a:t>
            </a:r>
            <a:r>
              <a:rPr lang="en-US" sz="2000" dirty="0"/>
              <a:t> yang </a:t>
            </a:r>
            <a:r>
              <a:rPr lang="en-US" sz="2000" dirty="0" err="1"/>
              <a:t>bernama</a:t>
            </a:r>
            <a:r>
              <a:rPr lang="en-US" sz="2000" dirty="0"/>
              <a:t> WWE Company. </a:t>
            </a:r>
            <a:r>
              <a:rPr lang="en-US" sz="2000" dirty="0" err="1"/>
              <a:t>Dikarenakan</a:t>
            </a:r>
            <a:r>
              <a:rPr lang="en-US" sz="2000" dirty="0"/>
              <a:t> </a:t>
            </a:r>
            <a:r>
              <a:rPr lang="en-US" sz="2000" dirty="0" err="1"/>
              <a:t>sering</a:t>
            </a:r>
            <a:r>
              <a:rPr lang="en-US" sz="2000" dirty="0"/>
              <a:t> </a:t>
            </a:r>
            <a:r>
              <a:rPr lang="en-US" sz="2000" dirty="0" err="1"/>
              <a:t>terjadinya</a:t>
            </a:r>
            <a:r>
              <a:rPr lang="en-US" sz="2000" dirty="0"/>
              <a:t> </a:t>
            </a:r>
            <a:r>
              <a:rPr lang="en-US" sz="2000" dirty="0" err="1"/>
              <a:t>komunikasi</a:t>
            </a:r>
            <a:r>
              <a:rPr lang="en-US" sz="2000" dirty="0"/>
              <a:t> </a:t>
            </a:r>
            <a:r>
              <a:rPr lang="en-US" sz="2000" dirty="0" err="1"/>
              <a:t>antar</a:t>
            </a:r>
            <a:r>
              <a:rPr lang="en-US" sz="2000" dirty="0"/>
              <a:t> </a:t>
            </a:r>
            <a:r>
              <a:rPr lang="en-US" sz="2000" dirty="0" err="1"/>
              <a:t>pemain</a:t>
            </a:r>
            <a:r>
              <a:rPr lang="en-US" sz="2000" dirty="0"/>
              <a:t> </a:t>
            </a:r>
            <a:r>
              <a:rPr lang="en-US" sz="2000" dirty="0" err="1"/>
              <a:t>terbentuknya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pertemenan</a:t>
            </a:r>
            <a:r>
              <a:rPr lang="en-US" sz="2000" dirty="0"/>
              <a:t> </a:t>
            </a:r>
            <a:r>
              <a:rPr lang="en-US" sz="2000" dirty="0" err="1"/>
              <a:t>sehingga</a:t>
            </a:r>
            <a:r>
              <a:rPr lang="en-US" sz="2000" dirty="0"/>
              <a:t> WWE Company </a:t>
            </a:r>
            <a:r>
              <a:rPr lang="en-US" sz="2000" dirty="0" err="1"/>
              <a:t>saling</a:t>
            </a:r>
            <a:r>
              <a:rPr lang="en-US" sz="2000" dirty="0"/>
              <a:t> </a:t>
            </a:r>
            <a:r>
              <a:rPr lang="en-US" sz="2000" dirty="0" err="1"/>
              <a:t>mengenal</a:t>
            </a:r>
            <a:r>
              <a:rPr lang="en-US" sz="2000" dirty="0"/>
              <a:t> </a:t>
            </a:r>
            <a:r>
              <a:rPr lang="en-US" sz="2000" dirty="0" err="1"/>
              <a:t>didunia</a:t>
            </a:r>
            <a:r>
              <a:rPr lang="en-US" sz="2000" dirty="0"/>
              <a:t> </a:t>
            </a:r>
            <a:r>
              <a:rPr lang="en-US" sz="2000" dirty="0" err="1"/>
              <a:t>nyata</a:t>
            </a:r>
            <a:endParaRPr lang="id-ID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04f7abbb21_0_0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00" cy="1042200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en-US"/>
              <a:t>Temuan Penting Penelitian</a:t>
            </a:r>
            <a:endParaRPr/>
          </a:p>
        </p:txBody>
      </p:sp>
      <p:sp>
        <p:nvSpPr>
          <p:cNvPr id="78" name="Google Shape;78;g104f7abbb21_0_0"/>
          <p:cNvSpPr txBox="1">
            <a:spLocks noGrp="1"/>
          </p:cNvSpPr>
          <p:nvPr>
            <p:ph type="body" idx="1"/>
          </p:nvPr>
        </p:nvSpPr>
        <p:spPr>
          <a:xfrm>
            <a:off x="1132000" y="1321385"/>
            <a:ext cx="9900315" cy="3717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 algn="just"/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kemajuan</a:t>
            </a:r>
            <a:r>
              <a:rPr lang="en-US" sz="2000" dirty="0"/>
              <a:t> </a:t>
            </a:r>
            <a:r>
              <a:rPr lang="en-US" sz="2000" dirty="0" err="1"/>
              <a:t>teknologi</a:t>
            </a:r>
            <a:r>
              <a:rPr lang="en-US" sz="2000" dirty="0"/>
              <a:t> yang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pesat</a:t>
            </a:r>
            <a:r>
              <a:rPr lang="en-US" sz="2000" dirty="0"/>
              <a:t> </a:t>
            </a: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sebagian</a:t>
            </a:r>
            <a:r>
              <a:rPr lang="en-US" sz="2000" dirty="0"/>
              <a:t> </a:t>
            </a:r>
            <a:r>
              <a:rPr lang="en-US" sz="2000" dirty="0" err="1"/>
              <a:t>besar</a:t>
            </a:r>
            <a:r>
              <a:rPr lang="en-US" sz="2000" dirty="0"/>
              <a:t> orang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komunikasi</a:t>
            </a:r>
            <a:r>
              <a:rPr lang="en-US" sz="2000" dirty="0"/>
              <a:t> </a:t>
            </a:r>
            <a:r>
              <a:rPr lang="en-US" sz="2000" dirty="0" err="1"/>
              <a:t>dimana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kapan</a:t>
            </a:r>
            <a:r>
              <a:rPr lang="en-US" sz="2000" dirty="0"/>
              <a:t> </a:t>
            </a:r>
            <a:r>
              <a:rPr lang="en-US" sz="2000" dirty="0" err="1"/>
              <a:t>saja</a:t>
            </a:r>
            <a:r>
              <a:rPr lang="en-US" sz="2000" dirty="0" smtClean="0"/>
              <a:t>. </a:t>
            </a:r>
          </a:p>
          <a:p>
            <a:pPr indent="-457200" algn="just"/>
            <a:r>
              <a:rPr lang="en-US" sz="2000" dirty="0" err="1"/>
              <a:t>mempengaruhi</a:t>
            </a:r>
            <a:r>
              <a:rPr lang="en-US" sz="2000" dirty="0"/>
              <a:t> </a:t>
            </a:r>
            <a:r>
              <a:rPr lang="en-US" sz="2000" dirty="0" err="1"/>
              <a:t>keefektifan</a:t>
            </a:r>
            <a:r>
              <a:rPr lang="en-US" sz="2000" dirty="0"/>
              <a:t> </a:t>
            </a:r>
            <a:r>
              <a:rPr lang="en-US" sz="2000" dirty="0" err="1"/>
              <a:t>komunikasi</a:t>
            </a:r>
            <a:r>
              <a:rPr lang="en-US" sz="2000" dirty="0"/>
              <a:t> </a:t>
            </a:r>
            <a:r>
              <a:rPr lang="en-US" sz="2000" dirty="0" err="1"/>
              <a:t>antar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r>
              <a:rPr lang="en-US" sz="2000" dirty="0"/>
              <a:t> </a:t>
            </a:r>
            <a:r>
              <a:rPr lang="en-US" sz="2000" dirty="0" err="1"/>
              <a:t>bahkan</a:t>
            </a:r>
            <a:r>
              <a:rPr lang="en-US" sz="2000" dirty="0"/>
              <a:t> </a:t>
            </a:r>
            <a:r>
              <a:rPr lang="en-US" sz="2000" dirty="0" err="1"/>
              <a:t>kelompok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didalam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diluar</a:t>
            </a:r>
            <a:r>
              <a:rPr lang="en-US" sz="2000" dirty="0"/>
              <a:t> </a:t>
            </a:r>
            <a:r>
              <a:rPr lang="en-US" sz="2000" dirty="0" smtClean="0"/>
              <a:t>game.</a:t>
            </a:r>
          </a:p>
          <a:p>
            <a:pPr indent="-457200" algn="just"/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fitur</a:t>
            </a:r>
            <a:r>
              <a:rPr lang="en-US" sz="2000" dirty="0"/>
              <a:t> chatting </a:t>
            </a:r>
            <a:r>
              <a:rPr lang="en-US" sz="2000" dirty="0" err="1"/>
              <a:t>dan</a:t>
            </a:r>
            <a:r>
              <a:rPr lang="en-US" sz="2000" dirty="0"/>
              <a:t> voice note yang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en-US" sz="2000" dirty="0" err="1"/>
              <a:t>disediakan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development mobile legends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membantu</a:t>
            </a:r>
            <a:r>
              <a:rPr lang="en-US" sz="2000" dirty="0"/>
              <a:t> </a:t>
            </a:r>
            <a:r>
              <a:rPr lang="en-US" sz="2000" dirty="0" err="1"/>
              <a:t>kelancaran</a:t>
            </a:r>
            <a:r>
              <a:rPr lang="en-US" sz="2000" dirty="0"/>
              <a:t> </a:t>
            </a:r>
            <a:r>
              <a:rPr lang="en-US" sz="2000" dirty="0" err="1"/>
              <a:t>berkomunikasi</a:t>
            </a:r>
            <a:r>
              <a:rPr lang="en-US" sz="2000" dirty="0"/>
              <a:t> </a:t>
            </a:r>
            <a:r>
              <a:rPr lang="en-US" sz="2000" dirty="0" err="1"/>
              <a:t>saat</a:t>
            </a:r>
            <a:r>
              <a:rPr lang="en-US" sz="2000" dirty="0"/>
              <a:t> </a:t>
            </a:r>
            <a:r>
              <a:rPr lang="en-US" sz="2000" dirty="0" err="1"/>
              <a:t>memainkan</a:t>
            </a:r>
            <a:r>
              <a:rPr lang="en-US" sz="2000" dirty="0"/>
              <a:t> game online mobile legends bang </a:t>
            </a:r>
            <a:r>
              <a:rPr lang="en-US" sz="2000" dirty="0" err="1"/>
              <a:t>bang</a:t>
            </a:r>
            <a:r>
              <a:rPr lang="en-US" sz="2000" dirty="0"/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04f7abbb21_0_315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Manfaat Penelitian</a:t>
            </a:r>
            <a:endParaRPr/>
          </a:p>
        </p:txBody>
      </p:sp>
      <p:sp>
        <p:nvSpPr>
          <p:cNvPr id="84" name="Google Shape;84;g104f7abbb21_0_315"/>
          <p:cNvSpPr txBox="1">
            <a:spLocks noGrp="1"/>
          </p:cNvSpPr>
          <p:nvPr>
            <p:ph type="body" idx="1"/>
          </p:nvPr>
        </p:nvSpPr>
        <p:spPr>
          <a:xfrm>
            <a:off x="755294" y="1183122"/>
            <a:ext cx="10210071" cy="4491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+mj-lt"/>
              <a:buAutoNum type="arabicPeriod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gambaran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um</a:t>
            </a:r>
            <a:r>
              <a:rPr lang="id-I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 mengenai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komunikasi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bermain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game online.</a:t>
            </a:r>
            <a:endParaRPr lang="id-ID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+mj-lt"/>
              <a:buAutoNum type="arabicPeriod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Mengetahui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id-I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etak titik kelebihan dan kekurangan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komunikasi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bermain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game online.</a:t>
            </a:r>
            <a:endParaRPr lang="id-ID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+mj-lt"/>
              <a:buAutoNum type="arabicPeriod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Mengetahui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peluang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keharmonisan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WWE Company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kerjasama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 hubungan yang baik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antar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gamers.</a:t>
            </a:r>
            <a:endParaRPr lang="id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04f7abbb21_0_61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Referensi</a:t>
            </a:r>
            <a:endParaRPr/>
          </a:p>
        </p:txBody>
      </p:sp>
      <p:sp>
        <p:nvSpPr>
          <p:cNvPr id="90" name="Google Shape;90;g104f7abbb21_0_61"/>
          <p:cNvSpPr txBox="1">
            <a:spLocks noGrp="1"/>
          </p:cNvSpPr>
          <p:nvPr>
            <p:ph type="body" idx="1"/>
          </p:nvPr>
        </p:nvSpPr>
        <p:spPr>
          <a:xfrm>
            <a:off x="869580" y="1103523"/>
            <a:ext cx="10452840" cy="4650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id-ID" sz="1200" dirty="0"/>
              <a:t>Abriani, A. I. 2018. </a:t>
            </a:r>
            <a:r>
              <a:rPr lang="id-ID" sz="1200" i="1" dirty="0"/>
              <a:t>Perilaku Pengguna Game Online Mobile Legends (studi pada Mahasiswa FISIP Universitas Halu Oleo).</a:t>
            </a:r>
            <a:r>
              <a:rPr lang="id-ID" sz="1200" dirty="0"/>
              <a:t> Kendari: Universitas Halu Oleo.</a:t>
            </a:r>
            <a:endParaRPr lang="en-US" sz="1200" dirty="0"/>
          </a:p>
          <a:p>
            <a:r>
              <a:rPr lang="id-ID" sz="1200" dirty="0"/>
              <a:t>Alvanov. 2004. </a:t>
            </a:r>
            <a:r>
              <a:rPr lang="id-ID" sz="1200" i="1" dirty="0"/>
              <a:t>Koran Kompas</a:t>
            </a:r>
            <a:r>
              <a:rPr lang="id-ID" sz="1200" dirty="0"/>
              <a:t>. Dipetik 2004, dari http://thegadget.wordpress.com</a:t>
            </a:r>
            <a:endParaRPr lang="en-US" sz="1200" dirty="0"/>
          </a:p>
          <a:p>
            <a:r>
              <a:rPr lang="id-ID" sz="1200" dirty="0"/>
              <a:t>Iskandar. 2008. </a:t>
            </a:r>
            <a:r>
              <a:rPr lang="id-ID" sz="1200" i="1" dirty="0"/>
              <a:t>Metode Penelitian dan Sosial(Kuantitatif dan Kualitatif).</a:t>
            </a:r>
            <a:r>
              <a:rPr lang="id-ID" sz="1200" dirty="0"/>
              <a:t> Jakarta: Gaung Persada Press.</a:t>
            </a:r>
            <a:endParaRPr lang="en-US" sz="1200" dirty="0"/>
          </a:p>
          <a:p>
            <a:r>
              <a:rPr lang="id-ID" sz="1200" dirty="0"/>
              <a:t>Jalaludin. 2014. </a:t>
            </a:r>
            <a:r>
              <a:rPr lang="id-ID" sz="1200" i="1" dirty="0"/>
              <a:t>Filsafat Ilmu Pengetahuan.</a:t>
            </a:r>
            <a:r>
              <a:rPr lang="id-ID" sz="1200" dirty="0"/>
              <a:t> Jakarta: PT Raja Grafindo Persada.</a:t>
            </a:r>
            <a:endParaRPr lang="en-US" sz="1200" dirty="0"/>
          </a:p>
          <a:p>
            <a:r>
              <a:rPr lang="id-ID" sz="1200" i="1" dirty="0"/>
              <a:t>Komunikasi antarpersonal.</a:t>
            </a:r>
            <a:r>
              <a:rPr lang="id-ID" sz="1200" dirty="0"/>
              <a:t> 2015. jakarta: Prenadamedia Group.</a:t>
            </a:r>
            <a:endParaRPr lang="en-US" sz="1200" dirty="0"/>
          </a:p>
          <a:p>
            <a:r>
              <a:rPr lang="id-ID" sz="1200" dirty="0"/>
              <a:t>Liliweri, A. 2015. </a:t>
            </a:r>
            <a:r>
              <a:rPr lang="id-ID" sz="1200" i="1" dirty="0"/>
              <a:t>Komunikasi Interpersonal.</a:t>
            </a:r>
            <a:r>
              <a:rPr lang="id-ID" sz="1200" dirty="0"/>
              <a:t> Jakarta: PI. Adhitya Adrebina Agung.</a:t>
            </a:r>
            <a:endParaRPr lang="en-US" sz="1200" dirty="0"/>
          </a:p>
          <a:p>
            <a:r>
              <a:rPr lang="id-ID" sz="1200" dirty="0"/>
              <a:t>Miles, M. B. 2014. </a:t>
            </a:r>
            <a:r>
              <a:rPr lang="id-ID" sz="1200" i="1" dirty="0"/>
              <a:t>Analisis Data Kualitatif.</a:t>
            </a:r>
            <a:r>
              <a:rPr lang="id-ID" sz="1200" dirty="0"/>
              <a:t> Jakarta: UI Press.</a:t>
            </a:r>
            <a:endParaRPr lang="en-US" sz="1200" dirty="0"/>
          </a:p>
          <a:p>
            <a:r>
              <a:rPr lang="id-ID" sz="1200" dirty="0"/>
              <a:t>Mulyana, D. 2007. </a:t>
            </a:r>
            <a:r>
              <a:rPr lang="id-ID" sz="1200" i="1" dirty="0"/>
              <a:t>Ilmu Komunikasi Suatu pengantar.</a:t>
            </a:r>
            <a:r>
              <a:rPr lang="id-ID" sz="1200" dirty="0"/>
              <a:t> Bandung: PT Remaja Rosdakarya.</a:t>
            </a:r>
            <a:endParaRPr lang="en-US" sz="1200" dirty="0"/>
          </a:p>
          <a:p>
            <a:r>
              <a:rPr lang="id-ID" sz="1200" dirty="0"/>
              <a:t>Nurudin. 2017. </a:t>
            </a:r>
            <a:r>
              <a:rPr lang="id-ID" sz="1200" i="1" dirty="0"/>
              <a:t>ILMU KOMUNIKASI ILMIAH DAN POPULER.</a:t>
            </a:r>
            <a:r>
              <a:rPr lang="id-ID" sz="1200" dirty="0"/>
              <a:t> Jakarta: PT RAJAGRAFINDO PERSADA.</a:t>
            </a:r>
            <a:endParaRPr lang="en-US" sz="1200" dirty="0"/>
          </a:p>
          <a:p>
            <a:r>
              <a:rPr lang="id-ID" sz="1200" dirty="0"/>
              <a:t>Nyoman, D. 2012. </a:t>
            </a:r>
            <a:r>
              <a:rPr lang="id-ID" sz="1200" i="1" dirty="0"/>
              <a:t>Metode Penelitian.</a:t>
            </a:r>
            <a:r>
              <a:rPr lang="id-ID" sz="1200" dirty="0"/>
              <a:t> Yogyakarta: Andi</a:t>
            </a:r>
            <a:r>
              <a:rPr lang="id-ID" sz="1200" dirty="0" smtClean="0"/>
              <a:t>.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806</Words>
  <Application>Microsoft Office PowerPoint</Application>
  <PresentationFormat>Custom</PresentationFormat>
  <Paragraphs>53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Century Gothic</vt:lpstr>
      <vt:lpstr>Times New Roman</vt:lpstr>
      <vt:lpstr>Exo</vt:lpstr>
      <vt:lpstr>Calibri</vt:lpstr>
      <vt:lpstr>Office Theme</vt:lpstr>
      <vt:lpstr>“Komunikasi Antar Gamers Pada Kelompok Game Online Mobile Legends:Bang Bang (Studi Deskripsi Kualitatif Pada Komunitas Game Online Mobile Legends WWE Squad) ”</vt:lpstr>
      <vt:lpstr>Pendahuluan</vt:lpstr>
      <vt:lpstr>Pertanyaan Penelitian (Rumusan Masalah)</vt:lpstr>
      <vt:lpstr>Metode</vt:lpstr>
      <vt:lpstr>Hasil</vt:lpstr>
      <vt:lpstr>Pembahasan</vt:lpstr>
      <vt:lpstr>Temuan Penting Penelitian</vt:lpstr>
      <vt:lpstr>Manfaat Penelitian</vt:lpstr>
      <vt:lpstr>Referensi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“STRATEGI PUBLIC RELATIONS DALAM MEMANFAATKAN MEDIA SOSIAL UNTUK MEMBANGUN CITRA PERUSAHAAN  PT JAFPA COMFEED BUDURAN”</dc:title>
  <dc:creator>Umsida</dc:creator>
  <cp:lastModifiedBy>TOSHIBA</cp:lastModifiedBy>
  <cp:revision>24</cp:revision>
  <dcterms:created xsi:type="dcterms:W3CDTF">2020-02-15T07:43:00Z</dcterms:created>
  <dcterms:modified xsi:type="dcterms:W3CDTF">2023-05-27T02:53:59Z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1033-11.2.0.9031</vt:lpwstr>
  </property>
</Properties>
</file>