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9144000" cy="6858000"/>
  <p:embeddedFontLst>
    <p:embeddedFont>
      <p:font typeface="Century Gothic" pitchFamily="34" charset="0"/>
      <p:regular r:id="rId14"/>
      <p:bold r:id="rId15"/>
      <p:italic r:id="rId16"/>
      <p:boldItalic r:id="rId17"/>
    </p:embeddedFont>
    <p:embeddedFont>
      <p:font typeface="Exo" charset="0"/>
      <p:regular r:id="rId18"/>
      <p:bold r:id="rId19"/>
      <p:italic r:id="rId20"/>
      <p:bold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Y2+DM/rwO2HkSTRKEfJ3qJmWL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164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4f7abbb21_0_9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104f7abbb2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4f7abbb21_0_30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104f7abbb2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4f7abbb21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104f7abbb21_0_29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g104f7abbb21_0_297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4f7abbb21_0_30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g104f7abbb21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4f7abbb21_0_3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104f7abbb2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4f7abbb21_0_7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104f7abbb2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4f7abbb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104f7abbb21_0_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g104f7abbb21_0_0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4f7abbb21_0_31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104f7abbb21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f7abbb21_0_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04f7abbb2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0A2246"/>
            </a:gs>
            <a:gs pos="100000">
              <a:srgbClr val="1D4886"/>
            </a:gs>
          </a:gsLst>
          <a:lin ang="54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5"/>
          <p:cNvPicPr preferRelativeResize="0"/>
          <p:nvPr/>
        </p:nvPicPr>
        <p:blipFill rotWithShape="1">
          <a:blip r:embed="rId2">
            <a:alphaModFix amt="60000"/>
          </a:blip>
          <a:srcRect l="46601" t="2654" r="7599"/>
          <a:stretch/>
        </p:blipFill>
        <p:spPr>
          <a:xfrm>
            <a:off x="-1" y="3509963"/>
            <a:ext cx="3146679" cy="3358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/>
          <p:cNvPicPr preferRelativeResize="0"/>
          <p:nvPr/>
        </p:nvPicPr>
        <p:blipFill rotWithShape="1">
          <a:blip r:embed="rId3">
            <a:alphaModFix/>
          </a:blip>
          <a:srcRect l="21878" t="94162" r="21683" b="1155"/>
          <a:stretch/>
        </p:blipFill>
        <p:spPr>
          <a:xfrm>
            <a:off x="3510723" y="6456981"/>
            <a:ext cx="5170554" cy="32150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 txBox="1">
            <a:spLocks noGrp="1"/>
          </p:cNvSpPr>
          <p:nvPr>
            <p:ph type="ctrTitle"/>
          </p:nvPr>
        </p:nvSpPr>
        <p:spPr>
          <a:xfrm>
            <a:off x="914400" y="1537252"/>
            <a:ext cx="10363200" cy="19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Exo"/>
              <a:buNone/>
              <a:defRPr sz="60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ubTitle" idx="1"/>
          </p:nvPr>
        </p:nvSpPr>
        <p:spPr>
          <a:xfrm>
            <a:off x="1524000" y="3750365"/>
            <a:ext cx="9144000" cy="1507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767523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565301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81277" y="5653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5"/>
          <p:cNvSpPr txBox="1"/>
          <p:nvPr/>
        </p:nvSpPr>
        <p:spPr>
          <a:xfrm>
            <a:off x="6852481" y="465853"/>
            <a:ext cx="24196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C000"/>
                </a:solidFill>
                <a:latin typeface="Exo"/>
                <a:ea typeface="Exo"/>
                <a:cs typeface="Exo"/>
                <a:sym typeface="Exo"/>
              </a:rPr>
              <a:t>UNIVERSITAS MUHAMMADIYAH SIDOARJO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5247" y="226794"/>
            <a:ext cx="2187844" cy="1005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5"/>
          <p:cNvCxnSpPr/>
          <p:nvPr/>
        </p:nvCxnSpPr>
        <p:spPr>
          <a:xfrm>
            <a:off x="9372600" y="465853"/>
            <a:ext cx="0" cy="83099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t="23661"/>
          <a:stretch/>
        </p:blipFill>
        <p:spPr>
          <a:xfrm>
            <a:off x="144674" y="314231"/>
            <a:ext cx="11830877" cy="6466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  <a:defRPr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dt" idx="10"/>
          </p:nvPr>
        </p:nvSpPr>
        <p:spPr>
          <a:xfrm>
            <a:off x="10323511" y="6341719"/>
            <a:ext cx="1179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ftr" idx="11"/>
          </p:nvPr>
        </p:nvSpPr>
        <p:spPr>
          <a:xfrm>
            <a:off x="4024796" y="59633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166758" y="1238732"/>
            <a:ext cx="11830877" cy="508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/>
          <p:nvPr/>
        </p:nvSpPr>
        <p:spPr>
          <a:xfrm>
            <a:off x="11427239" y="6332228"/>
            <a:ext cx="5223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26"/>
          <p:cNvPicPr preferRelativeResize="0"/>
          <p:nvPr/>
        </p:nvPicPr>
        <p:blipFill rotWithShape="1">
          <a:blip r:embed="rId3">
            <a:alphaModFix/>
          </a:blip>
          <a:srcRect l="47997" t="2654" r="7599"/>
          <a:stretch/>
        </p:blipFill>
        <p:spPr>
          <a:xfrm flipH="1">
            <a:off x="10198953" y="4248292"/>
            <a:ext cx="1993047" cy="2538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solidFill>
          <a:srgbClr val="0A2246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06779" y="2515037"/>
            <a:ext cx="3978442" cy="182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Exo"/>
              <a:buNone/>
              <a:defRPr sz="4400" b="0" i="0" u="none" strike="noStrike" cap="none">
                <a:solidFill>
                  <a:schemeClr val="dk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246"/>
            </a:gs>
            <a:gs pos="31000">
              <a:srgbClr val="0A2246"/>
            </a:gs>
            <a:gs pos="100000">
              <a:srgbClr val="1B4685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1306308" y="1353070"/>
            <a:ext cx="10082965" cy="227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id-ID" sz="3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“</a:t>
            </a:r>
            <a:r>
              <a:rPr lang="id-ID" sz="3200" b="1" dirty="0"/>
              <a:t>Komunikasi Antar Gamers Pada Kelompok Game Online Mobile Legends:Bang Bang (Studi Deskripsi Kualitatif Pada Komunitas Game Online Mobile Legends WWE Squad)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b="1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”</a:t>
            </a:r>
            <a:endParaRPr sz="3000" dirty="0">
              <a:solidFill>
                <a:schemeClr val="bg1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2395962" y="3924609"/>
            <a:ext cx="8693305" cy="241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sz="2000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Oleh</a:t>
            </a:r>
            <a:r>
              <a:rPr lang="en-US" sz="2000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:</a:t>
            </a: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dirty="0" err="1" smtClean="0"/>
              <a:t>Alifian</a:t>
            </a:r>
            <a:r>
              <a:rPr lang="en-US" sz="2000" dirty="0" smtClean="0"/>
              <a:t> Muhammad </a:t>
            </a:r>
            <a:r>
              <a:rPr lang="en-US" sz="2000" dirty="0" err="1" smtClean="0"/>
              <a:t>Rahmawan</a:t>
            </a:r>
            <a:r>
              <a:rPr lang="en-US" sz="2000" dirty="0" smtClean="0"/>
              <a:t> </a:t>
            </a:r>
            <a:r>
              <a:rPr lang="en-US" sz="2000" dirty="0" err="1" smtClean="0"/>
              <a:t>Fidaus</a:t>
            </a:r>
            <a:r>
              <a:rPr lang="id-ID" sz="2000" dirty="0" smtClean="0"/>
              <a:t>,</a:t>
            </a:r>
            <a:endParaRPr sz="2000" dirty="0"/>
          </a:p>
          <a:p>
            <a:pPr marL="0" lvl="0" indent="0"/>
            <a:r>
              <a:rPr lang="id-ID" sz="2000" dirty="0"/>
              <a:t>Nur Maghfirah Aesthetika</a:t>
            </a: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d-ID" sz="2000" dirty="0"/>
              <a:t>Ilmu Komunikasi</a:t>
            </a:r>
            <a:endParaRPr sz="2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en-US" sz="2000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Universitas</a:t>
            </a:r>
            <a:r>
              <a:rPr lang="en-US" sz="2000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Muhammadiyah</a:t>
            </a:r>
            <a:r>
              <a:rPr lang="en-US" sz="2000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r>
              <a:rPr lang="en-US" sz="2000" dirty="0" err="1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Sidoarjo</a:t>
            </a:r>
            <a:r>
              <a:rPr lang="en-US" sz="2000" dirty="0">
                <a:solidFill>
                  <a:srgbClr val="F2F2F2"/>
                </a:solidFill>
                <a:latin typeface="Exo"/>
                <a:ea typeface="Exo"/>
                <a:cs typeface="Exo"/>
                <a:sym typeface="Exo"/>
              </a:rPr>
              <a:t> </a:t>
            </a:r>
            <a:endParaRPr sz="2000" dirty="0">
              <a:solidFill>
                <a:srgbClr val="F2F2F2"/>
              </a:solidFill>
              <a:latin typeface="Exo"/>
              <a:ea typeface="Exo"/>
              <a:cs typeface="Exo"/>
              <a:sym typeface="Exo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id-ID" sz="2000" dirty="0">
                <a:solidFill>
                  <a:srgbClr val="F2F2F2"/>
                </a:solidFill>
              </a:rPr>
              <a:t>Mei</a:t>
            </a:r>
            <a:r>
              <a:rPr lang="en-US" sz="2000" dirty="0">
                <a:solidFill>
                  <a:srgbClr val="F2F2F2"/>
                </a:solidFill>
              </a:rPr>
              <a:t>, </a:t>
            </a:r>
            <a:r>
              <a:rPr lang="id-ID" sz="2000" dirty="0">
                <a:solidFill>
                  <a:srgbClr val="F2F2F2"/>
                </a:solidFill>
              </a:rPr>
              <a:t>2023</a:t>
            </a:r>
            <a:endParaRPr sz="2000" dirty="0">
              <a:solidFill>
                <a:srgbClr val="F2F2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dirty="0"/>
              <a:t>Pawito. 2007. </a:t>
            </a:r>
            <a:r>
              <a:rPr lang="id-ID" sz="1200" i="1" dirty="0"/>
              <a:t>Penelitian Komunikasi Kualitatif.</a:t>
            </a:r>
            <a:r>
              <a:rPr lang="id-ID" sz="1200" dirty="0"/>
              <a:t> Yogyakarta: LKIS Yogyakarta.</a:t>
            </a:r>
            <a:endParaRPr lang="en-US" sz="1200" dirty="0"/>
          </a:p>
          <a:p>
            <a:r>
              <a:rPr lang="id-ID" sz="1200" dirty="0"/>
              <a:t>Sugiyono. 2013. </a:t>
            </a:r>
            <a:r>
              <a:rPr lang="id-ID" sz="1200" i="1" dirty="0"/>
              <a:t>Metode Penelitian Kuantitatif dan Kualitatif.</a:t>
            </a:r>
            <a:r>
              <a:rPr lang="id-ID" sz="1200" dirty="0"/>
              <a:t> Bandung: Alfabeta.</a:t>
            </a:r>
            <a:endParaRPr lang="en-US" sz="1200" dirty="0"/>
          </a:p>
          <a:p>
            <a:r>
              <a:rPr lang="id-ID" sz="1200" dirty="0"/>
              <a:t>Suharsimi, A. 2006. </a:t>
            </a:r>
            <a:r>
              <a:rPr lang="id-ID" sz="1200" i="1" dirty="0"/>
              <a:t>Prosedur Penelitian.</a:t>
            </a:r>
            <a:r>
              <a:rPr lang="id-ID" sz="1200" dirty="0"/>
              <a:t> Jakarta: Rineka Cipta.</a:t>
            </a:r>
            <a:endParaRPr lang="en-US" sz="1200" dirty="0"/>
          </a:p>
          <a:p>
            <a:r>
              <a:rPr lang="id-ID" sz="1200" dirty="0"/>
              <a:t>Dwianda, M. B. 2018. </a:t>
            </a:r>
            <a:r>
              <a:rPr lang="id-ID" sz="1200" i="1" dirty="0"/>
              <a:t>KOMUNIKASI INTERPERSONAL ANTAR GAMERS DALAM INTERAKSI SOSIAL.</a:t>
            </a:r>
            <a:r>
              <a:rPr lang="id-ID" sz="1200" dirty="0"/>
              <a:t> YOGYAKARTA: UNIVERSITAS ISLAM NEGERI SUNAN KALIJAGA.</a:t>
            </a:r>
            <a:endParaRPr lang="en-US" sz="1200" dirty="0"/>
          </a:p>
          <a:p>
            <a:r>
              <a:rPr lang="id-ID" sz="1200" dirty="0"/>
              <a:t>Shelly Furqon. 2020.  </a:t>
            </a:r>
            <a:r>
              <a:rPr lang="id-ID" sz="1200" i="1" dirty="0"/>
              <a:t>Model Komunikasi Mahasiswa Pemain Game Online Free Fire (Studi Kasus Mahasiswa Fakultas UAD IAIN Bengkulu)</a:t>
            </a:r>
            <a:r>
              <a:rPr lang="id-ID" sz="1200" dirty="0"/>
              <a:t>. BENGKULU. Institut Agama Islam Negeri Bengkulu.</a:t>
            </a:r>
            <a:endParaRPr lang="en-US" sz="1200" dirty="0"/>
          </a:p>
          <a:p>
            <a:r>
              <a:rPr lang="id-ID" sz="1200" dirty="0"/>
              <a:t>Eka Kurnia. 2019. </a:t>
            </a:r>
            <a:r>
              <a:rPr lang="id-ID" sz="1200" i="1" dirty="0"/>
              <a:t>Pola Komunikasi Mahasiswa Gamers (Studi Pada Mahasiswa Sosiologi di Universitas Negeri Makassar)</a:t>
            </a:r>
            <a:r>
              <a:rPr lang="id-ID" sz="1200" dirty="0"/>
              <a:t>. MAKASSAR. Universitas Negeri Makassar.</a:t>
            </a:r>
            <a:endParaRPr lang="en-US" sz="1200" dirty="0"/>
          </a:p>
          <a:p>
            <a:r>
              <a:rPr lang="id-ID" sz="1200" dirty="0"/>
              <a:t>Lelatul Qadri. 2019. </a:t>
            </a:r>
            <a:r>
              <a:rPr lang="id-ID" sz="1200" i="1" dirty="0"/>
              <a:t>Pola Komunikasi Game Online (Mobile Legends) (Studi kasus siswa Kelas VII SMP Negeri 2 Sumbawa)</a:t>
            </a:r>
            <a:r>
              <a:rPr lang="id-ID" sz="1200" dirty="0"/>
              <a:t>. SUMBAWA. UNIVERSITAS TEKNOLOGI SUMBAWA.</a:t>
            </a:r>
            <a:endParaRPr lang="en-US" sz="1200" dirty="0"/>
          </a:p>
          <a:p>
            <a:r>
              <a:rPr lang="id-ID" sz="1200" dirty="0"/>
              <a:t>Yonatan Trianto. 2019. </a:t>
            </a:r>
            <a:r>
              <a:rPr lang="id-ID" sz="1200" i="1" dirty="0"/>
              <a:t>Pola Komunikasi Virtual Dalam Percakapan Tim Game Online Counter Strike: Global Offensive Dalam Menyusun Strategi Permainan. </a:t>
            </a:r>
            <a:r>
              <a:rPr lang="id-ID" sz="1200" dirty="0"/>
              <a:t>SURABAYA. SEKOLAH TINGGI ILMU KOMUNIKASI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95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04f7abbb21_0_30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Pendahuluan</a:t>
            </a:r>
            <a:endParaRPr/>
          </a:p>
        </p:txBody>
      </p:sp>
      <p:sp>
        <p:nvSpPr>
          <p:cNvPr id="47" name="Google Shape;47;g104f7abbb21_0_309"/>
          <p:cNvSpPr txBox="1">
            <a:spLocks noGrp="1"/>
          </p:cNvSpPr>
          <p:nvPr>
            <p:ph type="body" idx="1"/>
          </p:nvPr>
        </p:nvSpPr>
        <p:spPr>
          <a:xfrm>
            <a:off x="543501" y="1155459"/>
            <a:ext cx="11077389" cy="4474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0850" indent="-22225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memegang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0850" indent="-222250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0850" indent="-22225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Laswell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Says What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 Which Channel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To Whom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With What Effect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efeknya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game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online.</a:t>
            </a:r>
          </a:p>
          <a:p>
            <a:pPr marL="450850" indent="-222250"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game online MLBB 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game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chatting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voice chat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Game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4f7abbb21_0_297"/>
          <p:cNvSpPr txBox="1">
            <a:spLocks noGrp="1"/>
          </p:cNvSpPr>
          <p:nvPr>
            <p:ph type="title"/>
          </p:nvPr>
        </p:nvSpPr>
        <p:spPr>
          <a:xfrm>
            <a:off x="166758" y="6761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Pertanyaan Penelitian (Rumusan Masalah)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A312059-E6B9-3FB1-000D-1684865CF204}"/>
              </a:ext>
            </a:extLst>
          </p:cNvPr>
          <p:cNvSpPr txBox="1"/>
          <p:nvPr/>
        </p:nvSpPr>
        <p:spPr>
          <a:xfrm>
            <a:off x="2464729" y="2893433"/>
            <a:ext cx="7262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i="1" dirty="0"/>
              <a:t>gamers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i="1" dirty="0"/>
              <a:t>game online</a:t>
            </a:r>
            <a:r>
              <a:rPr lang="en-US" sz="2800" dirty="0"/>
              <a:t> </a:t>
            </a:r>
            <a:r>
              <a:rPr lang="en-US" sz="2800" i="1" dirty="0"/>
              <a:t>Mobile Legends Bang </a:t>
            </a:r>
            <a:r>
              <a:rPr lang="en-US" sz="2800" i="1" dirty="0" err="1" smtClean="0"/>
              <a:t>Bang</a:t>
            </a:r>
            <a:r>
              <a:rPr lang="en-US" sz="2800" dirty="0"/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f7abbb21_0_303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Metode</a:t>
            </a:r>
            <a:endParaRPr/>
          </a:p>
        </p:txBody>
      </p:sp>
      <p:sp>
        <p:nvSpPr>
          <p:cNvPr id="59" name="Google Shape;59;g104f7abbb21_0_303"/>
          <p:cNvSpPr txBox="1">
            <a:spLocks noGrp="1"/>
          </p:cNvSpPr>
          <p:nvPr>
            <p:ph type="body" idx="1"/>
          </p:nvPr>
        </p:nvSpPr>
        <p:spPr>
          <a:xfrm>
            <a:off x="1672428" y="1774971"/>
            <a:ext cx="8239767" cy="2778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71500" indent="-342900" algn="just"/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kerap</a:t>
            </a:r>
            <a:r>
              <a:rPr lang="en-US" sz="2400" dirty="0"/>
              <a:t> kali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siklis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kontek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(</a:t>
            </a:r>
            <a:r>
              <a:rPr lang="en-US" sz="2400" dirty="0" err="1"/>
              <a:t>Pawito</a:t>
            </a:r>
            <a:r>
              <a:rPr lang="en-US" sz="2400" dirty="0"/>
              <a:t>, 2007). </a:t>
            </a:r>
            <a:endParaRPr lang="en-US" sz="2400" dirty="0" smtClean="0"/>
          </a:p>
          <a:p>
            <a:pPr marL="571500" indent="-342900" algn="just"/>
            <a:r>
              <a:rPr lang="en-US" sz="2400" dirty="0" err="1"/>
              <a:t>Deskriptif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peneltian</a:t>
            </a:r>
            <a:r>
              <a:rPr lang="en-US" sz="2400" dirty="0"/>
              <a:t> yang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mendeskripsikan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, </a:t>
            </a:r>
            <a:r>
              <a:rPr lang="en-US" sz="2400" dirty="0" err="1"/>
              <a:t>fenomena</a:t>
            </a:r>
            <a:r>
              <a:rPr lang="en-US" sz="2400" dirty="0"/>
              <a:t>/</a:t>
            </a:r>
            <a:r>
              <a:rPr lang="en-US" sz="2400" dirty="0" err="1"/>
              <a:t>pristiwa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variabel-variabel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kondisi-kondisi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(</a:t>
            </a:r>
            <a:r>
              <a:rPr lang="en-US" sz="2400" dirty="0" err="1"/>
              <a:t>Nyoman</a:t>
            </a:r>
            <a:r>
              <a:rPr lang="en-US" sz="2400" dirty="0"/>
              <a:t>, 2012). </a:t>
            </a:r>
          </a:p>
          <a:p>
            <a:pPr marL="571500" indent="-342900" algn="just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4f7abbb21_0_39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Hasil</a:t>
            </a:r>
            <a:endParaRPr/>
          </a:p>
        </p:txBody>
      </p:sp>
      <p:sp>
        <p:nvSpPr>
          <p:cNvPr id="65" name="Google Shape;65;g104f7abbb21_0_39"/>
          <p:cNvSpPr txBox="1">
            <a:spLocks noGrp="1"/>
          </p:cNvSpPr>
          <p:nvPr>
            <p:ph type="body" idx="1"/>
          </p:nvPr>
        </p:nvSpPr>
        <p:spPr>
          <a:xfrm>
            <a:off x="1300720" y="1384463"/>
            <a:ext cx="9590559" cy="408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685800" indent="-457200" algn="just"/>
            <a:r>
              <a:rPr lang="en-US" sz="2400" i="1" dirty="0"/>
              <a:t>MOBA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permainan</a:t>
            </a:r>
            <a:r>
              <a:rPr lang="en-US" sz="2400" dirty="0"/>
              <a:t> yang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bertanding</a:t>
            </a:r>
            <a:r>
              <a:rPr lang="en-US" sz="2400" dirty="0"/>
              <a:t>,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beranggotakan</a:t>
            </a:r>
            <a:r>
              <a:rPr lang="en-US" sz="2400" dirty="0"/>
              <a:t> lima </a:t>
            </a:r>
            <a:r>
              <a:rPr lang="en-US" sz="2400" dirty="0" err="1"/>
              <a:t>pemain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tower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benteng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lawan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memenangkan</a:t>
            </a:r>
            <a:r>
              <a:rPr lang="en-US" sz="2400" dirty="0"/>
              <a:t> </a:t>
            </a:r>
            <a:r>
              <a:rPr lang="en-US" sz="2400" dirty="0" err="1" smtClean="0"/>
              <a:t>pertandingan</a:t>
            </a:r>
            <a:endParaRPr lang="en-US" sz="2400" dirty="0" smtClean="0"/>
          </a:p>
          <a:p>
            <a:pPr marL="685800" indent="-457200"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pertandingan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2 </a:t>
            </a:r>
            <a:r>
              <a:rPr lang="en-US" sz="2400" dirty="0" err="1"/>
              <a:t>tim</a:t>
            </a:r>
            <a:r>
              <a:rPr lang="en-US" sz="2400" dirty="0"/>
              <a:t> yang </a:t>
            </a:r>
            <a:r>
              <a:rPr lang="en-US" sz="2400" dirty="0" err="1"/>
              <a:t>berperang</a:t>
            </a:r>
            <a:r>
              <a:rPr lang="en-US" sz="2400" dirty="0"/>
              <a:t> </a:t>
            </a:r>
            <a:r>
              <a:rPr lang="en-US" sz="2400" dirty="0" err="1"/>
              <a:t>memperebutkan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</a:t>
            </a:r>
            <a:r>
              <a:rPr lang="en-US" sz="2400" i="1" dirty="0"/>
              <a:t>base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lawan</a:t>
            </a:r>
            <a:r>
              <a:rPr lang="en-US" sz="2400" dirty="0"/>
              <a:t>. </a:t>
            </a:r>
            <a:r>
              <a:rPr lang="en-US" sz="2400" dirty="0" err="1"/>
              <a:t>Satu</a:t>
            </a:r>
            <a:r>
              <a:rPr lang="en-US" sz="2400" dirty="0"/>
              <a:t> Tim </a:t>
            </a:r>
            <a:r>
              <a:rPr lang="en-US" sz="2400" dirty="0" err="1"/>
              <a:t>beranggotakan</a:t>
            </a:r>
            <a:r>
              <a:rPr lang="en-US" sz="2400" dirty="0"/>
              <a:t> 5 </a:t>
            </a:r>
            <a:r>
              <a:rPr lang="en-US" sz="2400" dirty="0" err="1"/>
              <a:t>pemain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 err="1" smtClean="0"/>
              <a:t>.</a:t>
            </a:r>
            <a:endParaRPr lang="en-US" sz="2400" dirty="0" smtClean="0"/>
          </a:p>
          <a:p>
            <a:pPr marL="685800" indent="-457200" algn="just"/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WWE Company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game online mobile legends bang </a:t>
            </a:r>
            <a:r>
              <a:rPr lang="en-US" sz="2400" dirty="0" err="1"/>
              <a:t>bang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permainan</a:t>
            </a:r>
            <a:r>
              <a:rPr lang="en-US" sz="2400" dirty="0"/>
              <a:t> mobile legends bang </a:t>
            </a:r>
            <a:r>
              <a:rPr lang="en-US" sz="2400" dirty="0" err="1"/>
              <a:t>bang</a:t>
            </a:r>
            <a:r>
              <a:rPr lang="en-US" sz="2400" dirty="0"/>
              <a:t>. </a:t>
            </a:r>
          </a:p>
          <a:p>
            <a:pPr marL="685800" indent="-457200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4f7abbb21_0_7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Pembahasan</a:t>
            </a:r>
            <a:endParaRPr/>
          </a:p>
        </p:txBody>
      </p:sp>
      <p:sp>
        <p:nvSpPr>
          <p:cNvPr id="71" name="Google Shape;71;g104f7abbb21_0_70"/>
          <p:cNvSpPr txBox="1">
            <a:spLocks noGrp="1"/>
          </p:cNvSpPr>
          <p:nvPr>
            <p:ph type="body" idx="1"/>
          </p:nvPr>
        </p:nvSpPr>
        <p:spPr>
          <a:xfrm>
            <a:off x="720951" y="1403264"/>
            <a:ext cx="10182463" cy="4569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bekomunikasi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disatu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bertatap</a:t>
            </a:r>
            <a:r>
              <a:rPr lang="en-US" sz="2000" dirty="0"/>
              <a:t> </a:t>
            </a:r>
            <a:r>
              <a:rPr lang="en-US" sz="2000" dirty="0" err="1"/>
              <a:t>muka</a:t>
            </a:r>
            <a:r>
              <a:rPr lang="en-US" sz="2000" dirty="0"/>
              <a:t>.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/>
              <a:t>mengatakan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game online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rutin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bejalan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lancar</a:t>
            </a:r>
            <a:r>
              <a:rPr lang="en-US" sz="2000" dirty="0"/>
              <a:t>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noise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terlaksanakan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/>
              <a:t>Para </a:t>
            </a:r>
            <a:r>
              <a:rPr lang="en-US" sz="2000" dirty="0" err="1"/>
              <a:t>informan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chat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simbol-simbol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mobile legends bang </a:t>
            </a:r>
            <a:r>
              <a:rPr lang="en-US" sz="2000" dirty="0" err="1"/>
              <a:t>bang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</a:t>
            </a:r>
            <a:r>
              <a:rPr lang="en-US" sz="2000" dirty="0" err="1"/>
              <a:t>pertarungan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Berawal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permainan</a:t>
            </a:r>
            <a:r>
              <a:rPr lang="en-US" sz="2000" dirty="0"/>
              <a:t> online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berkomunikasi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game online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informan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komunitas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bermain</a:t>
            </a:r>
            <a:r>
              <a:rPr lang="en-US" sz="2000" dirty="0"/>
              <a:t> mobile legends bang </a:t>
            </a:r>
            <a:r>
              <a:rPr lang="en-US" sz="2000" dirty="0" err="1"/>
              <a:t>bang</a:t>
            </a:r>
            <a:r>
              <a:rPr lang="en-US" sz="2000" dirty="0"/>
              <a:t> yang </a:t>
            </a:r>
            <a:r>
              <a:rPr lang="en-US" sz="2000" dirty="0" err="1"/>
              <a:t>bernama</a:t>
            </a:r>
            <a:r>
              <a:rPr lang="en-US" sz="2000" dirty="0"/>
              <a:t> WWE Company. </a:t>
            </a:r>
            <a:r>
              <a:rPr lang="en-US" sz="2000" dirty="0" err="1"/>
              <a:t>Dikarenakan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pemain</a:t>
            </a:r>
            <a:r>
              <a:rPr lang="en-US" sz="2000" dirty="0"/>
              <a:t> </a:t>
            </a:r>
            <a:r>
              <a:rPr lang="en-US" sz="2000" dirty="0" err="1"/>
              <a:t>terbentuknya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pertemenan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WWE Company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mengenal</a:t>
            </a:r>
            <a:r>
              <a:rPr lang="en-US" sz="2000" dirty="0"/>
              <a:t> </a:t>
            </a:r>
            <a:r>
              <a:rPr lang="en-US" sz="2000" dirty="0" err="1"/>
              <a:t>didunia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f7abbb21_0_0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00" cy="1042200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Temuan Penting Penelitian</a:t>
            </a:r>
            <a:endParaRPr/>
          </a:p>
        </p:txBody>
      </p:sp>
      <p:sp>
        <p:nvSpPr>
          <p:cNvPr id="78" name="Google Shape;78;g104f7abbb21_0_0"/>
          <p:cNvSpPr txBox="1">
            <a:spLocks noGrp="1"/>
          </p:cNvSpPr>
          <p:nvPr>
            <p:ph type="body" idx="1"/>
          </p:nvPr>
        </p:nvSpPr>
        <p:spPr>
          <a:xfrm>
            <a:off x="1132000" y="1321385"/>
            <a:ext cx="9900315" cy="371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 algn="just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kemajuan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pesat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orang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 smtClean="0"/>
              <a:t>. </a:t>
            </a:r>
          </a:p>
          <a:p>
            <a:pPr indent="-457200" algn="just"/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keefektifan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diluar</a:t>
            </a:r>
            <a:r>
              <a:rPr lang="en-US" sz="2000" dirty="0"/>
              <a:t> </a:t>
            </a:r>
            <a:r>
              <a:rPr lang="en-US" sz="2000" dirty="0" smtClean="0"/>
              <a:t>game.</a:t>
            </a:r>
          </a:p>
          <a:p>
            <a:pPr indent="-457200" algn="just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chatting </a:t>
            </a:r>
            <a:r>
              <a:rPr lang="en-US" sz="2000" dirty="0" err="1"/>
              <a:t>dan</a:t>
            </a:r>
            <a:r>
              <a:rPr lang="en-US" sz="2000" dirty="0"/>
              <a:t> voice note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development mobile legends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kelancaran</a:t>
            </a:r>
            <a:r>
              <a:rPr lang="en-US" sz="2000" dirty="0"/>
              <a:t> </a:t>
            </a:r>
            <a:r>
              <a:rPr lang="en-US" sz="2000" dirty="0" err="1"/>
              <a:t>berkomunikasi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memainkan</a:t>
            </a:r>
            <a:r>
              <a:rPr lang="en-US" sz="2000" dirty="0"/>
              <a:t> game online mobile legends bang </a:t>
            </a:r>
            <a:r>
              <a:rPr lang="en-US" sz="2000" dirty="0" err="1"/>
              <a:t>bang</a:t>
            </a:r>
            <a:r>
              <a:rPr lang="en-US" sz="2000" dirty="0"/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4f7abbb21_0_315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Manfaat Penelitian</a:t>
            </a:r>
            <a:endParaRPr/>
          </a:p>
        </p:txBody>
      </p:sp>
      <p:sp>
        <p:nvSpPr>
          <p:cNvPr id="84" name="Google Shape;84;g104f7abbb21_0_315"/>
          <p:cNvSpPr txBox="1">
            <a:spLocks noGrp="1"/>
          </p:cNvSpPr>
          <p:nvPr>
            <p:ph type="body" idx="1"/>
          </p:nvPr>
        </p:nvSpPr>
        <p:spPr>
          <a:xfrm>
            <a:off x="755294" y="1183122"/>
            <a:ext cx="10210071" cy="449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mengenai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game online.</a:t>
            </a: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etak titik kelebihan dan kekurangan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game online.</a:t>
            </a: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keharmonisan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WWE Company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kerjasama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hubungan yang baik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gamers.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f7abbb21_0_61"/>
          <p:cNvSpPr txBox="1">
            <a:spLocks noGrp="1"/>
          </p:cNvSpPr>
          <p:nvPr>
            <p:ph type="title"/>
          </p:nvPr>
        </p:nvSpPr>
        <p:spPr>
          <a:xfrm>
            <a:off x="166758" y="113336"/>
            <a:ext cx="11830877" cy="1042123"/>
          </a:xfrm>
          <a:prstGeom prst="rect">
            <a:avLst/>
          </a:prstGeom>
          <a:solidFill>
            <a:srgbClr val="1B468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Exo"/>
              <a:buNone/>
            </a:pPr>
            <a:r>
              <a:rPr lang="en-US"/>
              <a:t>Referensi</a:t>
            </a:r>
            <a:endParaRPr/>
          </a:p>
        </p:txBody>
      </p:sp>
      <p:sp>
        <p:nvSpPr>
          <p:cNvPr id="90" name="Google Shape;90;g104f7abbb21_0_61"/>
          <p:cNvSpPr txBox="1">
            <a:spLocks noGrp="1"/>
          </p:cNvSpPr>
          <p:nvPr>
            <p:ph type="body" idx="1"/>
          </p:nvPr>
        </p:nvSpPr>
        <p:spPr>
          <a:xfrm>
            <a:off x="869580" y="1103523"/>
            <a:ext cx="10452840" cy="465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d-ID" sz="1200" dirty="0"/>
              <a:t>Abriani, A. I. 2018. </a:t>
            </a:r>
            <a:r>
              <a:rPr lang="id-ID" sz="1200" i="1" dirty="0"/>
              <a:t>Perilaku Pengguna Game Online Mobile Legends (studi pada Mahasiswa FISIP Universitas Halu Oleo).</a:t>
            </a:r>
            <a:r>
              <a:rPr lang="id-ID" sz="1200" dirty="0"/>
              <a:t> Kendari: Universitas Halu Oleo.</a:t>
            </a:r>
            <a:endParaRPr lang="en-US" sz="1200" dirty="0"/>
          </a:p>
          <a:p>
            <a:r>
              <a:rPr lang="id-ID" sz="1200" dirty="0"/>
              <a:t>Alvanov. 2004. </a:t>
            </a:r>
            <a:r>
              <a:rPr lang="id-ID" sz="1200" i="1" dirty="0"/>
              <a:t>Koran Kompas</a:t>
            </a:r>
            <a:r>
              <a:rPr lang="id-ID" sz="1200" dirty="0"/>
              <a:t>. Dipetik 2004, dari http://thegadget.wordpress.com</a:t>
            </a:r>
            <a:endParaRPr lang="en-US" sz="1200" dirty="0"/>
          </a:p>
          <a:p>
            <a:r>
              <a:rPr lang="id-ID" sz="1200" dirty="0"/>
              <a:t>Iskandar. 2008. </a:t>
            </a:r>
            <a:r>
              <a:rPr lang="id-ID" sz="1200" i="1" dirty="0"/>
              <a:t>Metode Penelitian dan Sosial(Kuantitatif dan Kualitatif).</a:t>
            </a:r>
            <a:r>
              <a:rPr lang="id-ID" sz="1200" dirty="0"/>
              <a:t> Jakarta: Gaung Persada Press.</a:t>
            </a:r>
            <a:endParaRPr lang="en-US" sz="1200" dirty="0"/>
          </a:p>
          <a:p>
            <a:r>
              <a:rPr lang="id-ID" sz="1200" dirty="0"/>
              <a:t>Jalaludin. 2014. </a:t>
            </a:r>
            <a:r>
              <a:rPr lang="id-ID" sz="1200" i="1" dirty="0"/>
              <a:t>Filsafat Ilmu Pengetahuan.</a:t>
            </a:r>
            <a:r>
              <a:rPr lang="id-ID" sz="1200" dirty="0"/>
              <a:t> Jakarta: PT Raja Grafindo Persada.</a:t>
            </a:r>
            <a:endParaRPr lang="en-US" sz="1200" dirty="0"/>
          </a:p>
          <a:p>
            <a:r>
              <a:rPr lang="id-ID" sz="1200" i="1" dirty="0"/>
              <a:t>Komunikasi antarpersonal.</a:t>
            </a:r>
            <a:r>
              <a:rPr lang="id-ID" sz="1200" dirty="0"/>
              <a:t> 2015. jakarta: Prenadamedia Group.</a:t>
            </a:r>
            <a:endParaRPr lang="en-US" sz="1200" dirty="0"/>
          </a:p>
          <a:p>
            <a:r>
              <a:rPr lang="id-ID" sz="1200" dirty="0"/>
              <a:t>Liliweri, A. 2015. </a:t>
            </a:r>
            <a:r>
              <a:rPr lang="id-ID" sz="1200" i="1" dirty="0"/>
              <a:t>Komunikasi Interpersonal.</a:t>
            </a:r>
            <a:r>
              <a:rPr lang="id-ID" sz="1200" dirty="0"/>
              <a:t> Jakarta: PI. Adhitya Adrebina Agung.</a:t>
            </a:r>
            <a:endParaRPr lang="en-US" sz="1200" dirty="0"/>
          </a:p>
          <a:p>
            <a:r>
              <a:rPr lang="id-ID" sz="1200" dirty="0"/>
              <a:t>Miles, M. B. 2014. </a:t>
            </a:r>
            <a:r>
              <a:rPr lang="id-ID" sz="1200" i="1" dirty="0"/>
              <a:t>Analisis Data Kualitatif.</a:t>
            </a:r>
            <a:r>
              <a:rPr lang="id-ID" sz="1200" dirty="0"/>
              <a:t> Jakarta: UI Press.</a:t>
            </a:r>
            <a:endParaRPr lang="en-US" sz="1200" dirty="0"/>
          </a:p>
          <a:p>
            <a:r>
              <a:rPr lang="id-ID" sz="1200" dirty="0"/>
              <a:t>Mulyana, D. 2007. </a:t>
            </a:r>
            <a:r>
              <a:rPr lang="id-ID" sz="1200" i="1" dirty="0"/>
              <a:t>Ilmu Komunikasi Suatu pengantar.</a:t>
            </a:r>
            <a:r>
              <a:rPr lang="id-ID" sz="1200" dirty="0"/>
              <a:t> Bandung: PT Remaja Rosdakarya.</a:t>
            </a:r>
            <a:endParaRPr lang="en-US" sz="1200" dirty="0"/>
          </a:p>
          <a:p>
            <a:r>
              <a:rPr lang="id-ID" sz="1200" dirty="0"/>
              <a:t>Nurudin. 2017. </a:t>
            </a:r>
            <a:r>
              <a:rPr lang="id-ID" sz="1200" i="1" dirty="0"/>
              <a:t>ILMU KOMUNIKASI ILMIAH DAN POPULER.</a:t>
            </a:r>
            <a:r>
              <a:rPr lang="id-ID" sz="1200" dirty="0"/>
              <a:t> Jakarta: PT RAJAGRAFINDO PERSADA.</a:t>
            </a:r>
            <a:endParaRPr lang="en-US" sz="1200" dirty="0"/>
          </a:p>
          <a:p>
            <a:r>
              <a:rPr lang="id-ID" sz="1200" dirty="0"/>
              <a:t>Nyoman, D. 2012. </a:t>
            </a:r>
            <a:r>
              <a:rPr lang="id-ID" sz="1200" i="1" dirty="0"/>
              <a:t>Metode Penelitian.</a:t>
            </a:r>
            <a:r>
              <a:rPr lang="id-ID" sz="1200" dirty="0"/>
              <a:t> Yogyakarta: Andi</a:t>
            </a:r>
            <a:r>
              <a:rPr lang="id-ID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806</Words>
  <Application>Microsoft Office PowerPoint</Application>
  <PresentationFormat>Custom</PresentationFormat>
  <Paragraphs>53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Exo</vt:lpstr>
      <vt:lpstr>Calibri</vt:lpstr>
      <vt:lpstr>Office Theme</vt:lpstr>
      <vt:lpstr>“Komunikasi Antar Gamers Pada Kelompok Game Online Mobile Legends:Bang Bang (Studi Deskripsi Kualitatif Pada Komunitas Game Online Mobile Legends WWE Squad) ”</vt:lpstr>
      <vt:lpstr>Pendahuluan</vt:lpstr>
      <vt:lpstr>Pertanyaan Penelitian (Rumusan Masalah)</vt:lpstr>
      <vt:lpstr>Metode</vt:lpstr>
      <vt:lpstr>Hasil</vt:lpstr>
      <vt:lpstr>Pembahasan</vt:lpstr>
      <vt:lpstr>Temuan Penting Penelitian</vt:lpstr>
      <vt:lpstr>Manfaat Penelitian</vt:lpstr>
      <vt:lpstr>Referensi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“STRATEGI PUBLIC RELATIONS DALAM MEMANFAATKAN MEDIA SOSIAL UNTUK MEMBANGUN CITRA PERUSAHAAN  PT JAFPA COMFEED BUDURAN”</dc:title>
  <dc:creator>Umsida</dc:creator>
  <cp:lastModifiedBy>TOSHIBA</cp:lastModifiedBy>
  <cp:revision>24</cp:revision>
  <dcterms:created xsi:type="dcterms:W3CDTF">2020-02-15T07:43:00Z</dcterms:created>
  <dcterms:modified xsi:type="dcterms:W3CDTF">2023-05-27T02:53:59Z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