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8" r:id="rId7"/>
    <p:sldId id="266" r:id="rId8"/>
    <p:sldId id="267" r:id="rId9"/>
    <p:sldId id="262" r:id="rId10"/>
    <p:sldId id="263" r:id="rId11"/>
    <p:sldId id="264" r:id="rId12"/>
    <p:sldId id="265" r:id="rId13"/>
  </p:sldIdLst>
  <p:sldSz cx="12192000" cy="6858000"/>
  <p:notesSz cx="9144000" cy="6858000"/>
  <p:embeddedFontLst>
    <p:embeddedFont>
      <p:font typeface="Century Gothic" panose="020B0502020202020204" pitchFamily="34" charset="0"/>
      <p:regular r:id="rId15"/>
      <p:bold r:id="rId16"/>
      <p:italic r:id="rId17"/>
      <p:boldItalic r:id="rId18"/>
    </p:embeddedFont>
    <p:embeddedFont>
      <p:font typeface="Exo" pitchFamily="2" charset="77"/>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1.fntdata"/><Relationship Id="rId23" Type="http://customschemas.google.com/relationships/presentationmetadata" Target="metadata"/><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id-ID" dirty="0"/>
              <a:t>Assalamualaikum yang terhormat</a:t>
            </a:r>
          </a:p>
          <a:p>
            <a:pPr marL="0" lvl="0" indent="0" algn="l" rtl="0">
              <a:lnSpc>
                <a:spcPct val="100000"/>
              </a:lnSpc>
              <a:spcBef>
                <a:spcPts val="0"/>
              </a:spcBef>
              <a:spcAft>
                <a:spcPts val="0"/>
              </a:spcAft>
              <a:buSzPts val="1400"/>
              <a:buNone/>
            </a:pPr>
            <a:r>
              <a:rPr lang="id-ID" dirty="0"/>
              <a:t>Dosen pembimbing saya Ibu Nur Mahgfira Aesthetika </a:t>
            </a:r>
          </a:p>
          <a:p>
            <a:pPr marL="0" lvl="0" indent="0" algn="l" rtl="0">
              <a:lnSpc>
                <a:spcPct val="100000"/>
              </a:lnSpc>
              <a:spcBef>
                <a:spcPts val="0"/>
              </a:spcBef>
              <a:spcAft>
                <a:spcPts val="0"/>
              </a:spcAft>
              <a:buSzPts val="1400"/>
              <a:buNone/>
            </a:pPr>
            <a:r>
              <a:rPr lang="id-ID" dirty="0"/>
              <a:t>Yang terhormat para dosen penguji,</a:t>
            </a:r>
          </a:p>
          <a:p>
            <a:pPr marL="0" lvl="0" indent="0" algn="l" rtl="0">
              <a:lnSpc>
                <a:spcPct val="100000"/>
              </a:lnSpc>
              <a:spcBef>
                <a:spcPts val="0"/>
              </a:spcBef>
              <a:spcAft>
                <a:spcPts val="0"/>
              </a:spcAft>
              <a:buSzPts val="1400"/>
              <a:buNone/>
            </a:pPr>
            <a:endParaRPr lang="id-ID" dirty="0"/>
          </a:p>
          <a:p>
            <a:pPr marL="0" lvl="0" indent="0" algn="l" rtl="0">
              <a:lnSpc>
                <a:spcPct val="100000"/>
              </a:lnSpc>
              <a:spcBef>
                <a:spcPts val="0"/>
              </a:spcBef>
              <a:spcAft>
                <a:spcPts val="0"/>
              </a:spcAft>
              <a:buSzPts val="1400"/>
              <a:buNone/>
            </a:pPr>
            <a:r>
              <a:rPr lang="id-ID" dirty="0"/>
              <a:t>Terima kasih atas kesempatannya, saya Fitrah Amirullah</a:t>
            </a:r>
          </a:p>
          <a:p>
            <a:pPr marL="0" lvl="0" indent="0" algn="l" rtl="0">
              <a:lnSpc>
                <a:spcPct val="100000"/>
              </a:lnSpc>
              <a:spcBef>
                <a:spcPts val="0"/>
              </a:spcBef>
              <a:spcAft>
                <a:spcPts val="0"/>
              </a:spcAft>
              <a:buSzPts val="1400"/>
              <a:buNone/>
            </a:pPr>
            <a:r>
              <a:rPr lang="id-ID" dirty="0"/>
              <a:t>Akan mempresentasikan hasil dari penelitian saya yang berjudul</a:t>
            </a:r>
          </a:p>
          <a:p>
            <a:pPr marL="0" lvl="0" indent="0" algn="l" rtl="0">
              <a:lnSpc>
                <a:spcPct val="100000"/>
              </a:lnSpc>
              <a:spcBef>
                <a:spcPts val="0"/>
              </a:spcBef>
              <a:spcAft>
                <a:spcPts val="0"/>
              </a:spcAft>
              <a:buSzPts val="1400"/>
              <a:buNone/>
            </a:pPr>
            <a:r>
              <a:rPr lang="id-ID" dirty="0"/>
              <a:t>PENGGUNAAN DESAIN GRAFIS PADA BILLBOARD KAMPANYE PRORGAM PEMERINTAH KABUPATEN SIDOARJO</a:t>
            </a:r>
          </a:p>
          <a:p>
            <a:pPr marL="0" lvl="0" indent="0" algn="l" rtl="0">
              <a:lnSpc>
                <a:spcPct val="100000"/>
              </a:lnSpc>
              <a:spcBef>
                <a:spcPts val="0"/>
              </a:spcBef>
              <a:spcAft>
                <a:spcPts val="0"/>
              </a:spcAft>
              <a:buSzPts val="1400"/>
              <a:buNone/>
            </a:pPr>
            <a:r>
              <a:rPr lang="id-ID" dirty="0"/>
              <a:t>ANALISIS EFEKTIVITAS KOMUNIKASI DALAM PEMASARAN MEDIA MASSA</a:t>
            </a: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04f7abbb21_0_315: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1" name="Google Shape;81;g104f7abbb21_0_31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04f7abbb21_0_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104f7abbb21_0_0: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g104f7abbb21_0_0: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544598" y="1315121"/>
            <a:ext cx="11102804" cy="2489009"/>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6000"/>
              <a:buFont typeface="Exo"/>
              <a:buNone/>
            </a:pPr>
            <a:r>
              <a:rPr lang="id-ID" sz="3400" dirty="0"/>
              <a:t>Penggunaan Desain Grafis pada Billboard Kampanye Program Pemerintah Kabupaten Sidoarjo: Analisis Efektivitas Komunikasi dalam Pemasaran Media Massa</a:t>
            </a:r>
            <a:endParaRPr sz="3400" dirty="0">
              <a:latin typeface="Exo"/>
              <a:ea typeface="Exo"/>
              <a:cs typeface="Exo"/>
              <a:sym typeface="Exo"/>
            </a:endParaRPr>
          </a:p>
        </p:txBody>
      </p:sp>
      <p:sp>
        <p:nvSpPr>
          <p:cNvPr id="41" name="Google Shape;41;p1"/>
          <p:cNvSpPr txBox="1">
            <a:spLocks noGrp="1"/>
          </p:cNvSpPr>
          <p:nvPr>
            <p:ph type="subTitle" idx="1"/>
          </p:nvPr>
        </p:nvSpPr>
        <p:spPr>
          <a:xfrm>
            <a:off x="1714500" y="3693695"/>
            <a:ext cx="8763000" cy="276674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dirty="0" err="1">
                <a:solidFill>
                  <a:srgbClr val="F2F2F2"/>
                </a:solidFill>
                <a:latin typeface="Exo"/>
                <a:ea typeface="Exo"/>
                <a:cs typeface="Exo"/>
                <a:sym typeface="Exo"/>
              </a:rPr>
              <a:t>Oleh</a:t>
            </a:r>
            <a:r>
              <a:rPr lang="en-US" dirty="0">
                <a:solidFill>
                  <a:srgbClr val="F2F2F2"/>
                </a:solidFill>
                <a:latin typeface="Exo"/>
                <a:ea typeface="Exo"/>
                <a:cs typeface="Exo"/>
                <a:sym typeface="Exo"/>
              </a:rPr>
              <a:t>:</a:t>
            </a:r>
            <a:endParaRPr dirty="0"/>
          </a:p>
          <a:p>
            <a:pPr marL="0" lvl="0" indent="0" algn="ctr" rtl="0">
              <a:lnSpc>
                <a:spcPct val="90000"/>
              </a:lnSpc>
              <a:spcBef>
                <a:spcPts val="1000"/>
              </a:spcBef>
              <a:spcAft>
                <a:spcPts val="0"/>
              </a:spcAft>
              <a:buClr>
                <a:schemeClr val="lt1"/>
              </a:buClr>
              <a:buSzPts val="2400"/>
              <a:buNone/>
            </a:pPr>
            <a:r>
              <a:rPr lang="id-ID" dirty="0"/>
              <a:t>Fitrah Amirullah</a:t>
            </a:r>
            <a:endParaRPr dirty="0"/>
          </a:p>
          <a:p>
            <a:pPr marL="0" lvl="0" indent="0" algn="ctr" rtl="0">
              <a:lnSpc>
                <a:spcPct val="90000"/>
              </a:lnSpc>
              <a:spcBef>
                <a:spcPts val="1000"/>
              </a:spcBef>
              <a:spcAft>
                <a:spcPts val="0"/>
              </a:spcAft>
              <a:buClr>
                <a:schemeClr val="lt1"/>
              </a:buClr>
              <a:buSzPts val="2400"/>
              <a:buNone/>
            </a:pPr>
            <a:r>
              <a:rPr lang="id-ID" dirty="0"/>
              <a:t>Nur Maghfira Aesthetika</a:t>
            </a:r>
            <a:endParaRPr dirty="0"/>
          </a:p>
          <a:p>
            <a:pPr marL="0" lvl="0" indent="0" algn="ctr" rtl="0">
              <a:lnSpc>
                <a:spcPct val="90000"/>
              </a:lnSpc>
              <a:spcBef>
                <a:spcPts val="1000"/>
              </a:spcBef>
              <a:spcAft>
                <a:spcPts val="0"/>
              </a:spcAft>
              <a:buClr>
                <a:schemeClr val="lt1"/>
              </a:buClr>
              <a:buSzPts val="2400"/>
              <a:buNone/>
            </a:pPr>
            <a:r>
              <a:rPr lang="en-US" dirty="0" err="1"/>
              <a:t>Progam</a:t>
            </a:r>
            <a:r>
              <a:rPr lang="en-US" dirty="0"/>
              <a:t> </a:t>
            </a:r>
            <a:r>
              <a:rPr lang="en-US" dirty="0" err="1"/>
              <a:t>Studi</a:t>
            </a:r>
            <a:r>
              <a:rPr lang="id-ID" dirty="0"/>
              <a:t> Ilmu Komunikasi</a:t>
            </a:r>
            <a:endParaRPr dirty="0"/>
          </a:p>
          <a:p>
            <a:pPr marL="0" lvl="0" indent="0" algn="ctr" rtl="0">
              <a:lnSpc>
                <a:spcPct val="90000"/>
              </a:lnSpc>
              <a:spcBef>
                <a:spcPts val="1000"/>
              </a:spcBef>
              <a:spcAft>
                <a:spcPts val="0"/>
              </a:spcAft>
              <a:buClr>
                <a:srgbClr val="F2F2F2"/>
              </a:buClr>
              <a:buSzPts val="2400"/>
              <a:buNone/>
            </a:pPr>
            <a:r>
              <a:rPr lang="en-US" dirty="0" err="1">
                <a:solidFill>
                  <a:srgbClr val="F2F2F2"/>
                </a:solidFill>
                <a:latin typeface="Exo"/>
                <a:ea typeface="Exo"/>
                <a:cs typeface="Exo"/>
                <a:sym typeface="Exo"/>
              </a:rPr>
              <a:t>Universitas</a:t>
            </a:r>
            <a:r>
              <a:rPr lang="en-US" dirty="0">
                <a:solidFill>
                  <a:srgbClr val="F2F2F2"/>
                </a:solidFill>
                <a:latin typeface="Exo"/>
                <a:ea typeface="Exo"/>
                <a:cs typeface="Exo"/>
                <a:sym typeface="Exo"/>
              </a:rPr>
              <a:t> </a:t>
            </a:r>
            <a:r>
              <a:rPr lang="en-US" dirty="0" err="1">
                <a:solidFill>
                  <a:srgbClr val="F2F2F2"/>
                </a:solidFill>
                <a:latin typeface="Exo"/>
                <a:ea typeface="Exo"/>
                <a:cs typeface="Exo"/>
                <a:sym typeface="Exo"/>
              </a:rPr>
              <a:t>Muhammadiyah</a:t>
            </a:r>
            <a:r>
              <a:rPr lang="en-US" dirty="0">
                <a:solidFill>
                  <a:srgbClr val="F2F2F2"/>
                </a:solidFill>
                <a:latin typeface="Exo"/>
                <a:ea typeface="Exo"/>
                <a:cs typeface="Exo"/>
                <a:sym typeface="Exo"/>
              </a:rPr>
              <a:t> Sidoarjo </a:t>
            </a:r>
            <a:endParaRPr dirty="0">
              <a:solidFill>
                <a:srgbClr val="F2F2F2"/>
              </a:solidFill>
              <a:latin typeface="Exo"/>
              <a:ea typeface="Exo"/>
              <a:cs typeface="Exo"/>
              <a:sym typeface="Exo"/>
            </a:endParaRPr>
          </a:p>
          <a:p>
            <a:pPr marL="0" lvl="0" indent="0" algn="ctr" rtl="0">
              <a:lnSpc>
                <a:spcPct val="90000"/>
              </a:lnSpc>
              <a:spcBef>
                <a:spcPts val="1000"/>
              </a:spcBef>
              <a:spcAft>
                <a:spcPts val="0"/>
              </a:spcAft>
              <a:buClr>
                <a:srgbClr val="F2F2F2"/>
              </a:buClr>
              <a:buSzPts val="2400"/>
              <a:buNone/>
            </a:pPr>
            <a:r>
              <a:rPr lang="id-ID" dirty="0">
                <a:solidFill>
                  <a:srgbClr val="F2F2F2"/>
                </a:solidFill>
              </a:rPr>
              <a:t>Mei, 2023</a:t>
            </a:r>
            <a:endParaRPr dirty="0">
              <a:solidFill>
                <a:srgbClr val="F2F2F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104f7abbb21_0_315"/>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Manfaat Penelitian</a:t>
            </a:r>
            <a:endParaRPr/>
          </a:p>
        </p:txBody>
      </p:sp>
      <p:sp>
        <p:nvSpPr>
          <p:cNvPr id="3" name="Google Shape;47;g104f7abbb21_0_309">
            <a:extLst>
              <a:ext uri="{FF2B5EF4-FFF2-40B4-BE49-F238E27FC236}">
                <a16:creationId xmlns:a16="http://schemas.microsoft.com/office/drawing/2014/main" id="{B9201676-4E60-CE73-C8D1-0DA0ADD830B6}"/>
              </a:ext>
            </a:extLst>
          </p:cNvPr>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a:bodyPr>
          <a:lstStyle/>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Penemuan dan rekomendasi penggunaan desain grafis dalam kampanye program pemerintah melalui billboard dan panduan praktis dalam meningkatkan efektivitas.</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Kontribusi pada bidang Ilmu Komunikasi dalam wawasan pengaruh desain grafis dalam mencapai tujuan komunikasi melalui media massa luar ruangan.</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5" name="Google Shape;47;g104f7abbb21_0_309">
            <a:extLst>
              <a:ext uri="{FF2B5EF4-FFF2-40B4-BE49-F238E27FC236}">
                <a16:creationId xmlns:a16="http://schemas.microsoft.com/office/drawing/2014/main" id="{2E6F2227-9A03-5849-0455-A9C2EE53F3C1}"/>
              </a:ext>
            </a:extLst>
          </p:cNvPr>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fontScale="55000" lnSpcReduction="20000"/>
          </a:bodyPr>
          <a:lstStyle/>
          <a:p>
            <a:pPr marL="50800" lvl="0" indent="0" rtl="0">
              <a:buNone/>
            </a:pPr>
            <a:r>
              <a:rPr lang="id-ID" sz="1800" dirty="0">
                <a:solidFill>
                  <a:srgbClr val="000000"/>
                </a:solidFill>
                <a:effectLst/>
                <a:latin typeface="Inter" panose="02000503000000020004" pitchFamily="2" charset="0"/>
                <a:ea typeface="Inter" panose="02000503000000020004" pitchFamily="2" charset="0"/>
              </a:rPr>
              <a:t>Oktarina, R., &amp; Wulan, A. “Pengaruh Desain Grafis Billboard dalam Meningkatkan Kesadaran Masyarakat terhadap Program Pemerintah,” </a:t>
            </a:r>
            <a:r>
              <a:rPr lang="id-ID" sz="1800" i="1" dirty="0">
                <a:solidFill>
                  <a:srgbClr val="000000"/>
                </a:solidFill>
                <a:effectLst/>
                <a:latin typeface="Inter" panose="02000503000000020004" pitchFamily="2" charset="0"/>
                <a:ea typeface="Inter" panose="02000503000000020004" pitchFamily="2" charset="0"/>
              </a:rPr>
              <a:t>Jurnal Komunikasi Bisnis</a:t>
            </a:r>
            <a:r>
              <a:rPr lang="id-ID" sz="1800" dirty="0">
                <a:solidFill>
                  <a:srgbClr val="000000"/>
                </a:solidFill>
                <a:effectLst/>
                <a:latin typeface="Inter" panose="02000503000000020004" pitchFamily="2" charset="0"/>
                <a:ea typeface="Inter" panose="02000503000000020004" pitchFamily="2" charset="0"/>
              </a:rPr>
              <a:t>, 11 (1), 47-56, 2023.</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solidFill>
                  <a:srgbClr val="000000"/>
                </a:solidFill>
                <a:effectLst/>
                <a:latin typeface="Inter" panose="02000503000000020004" pitchFamily="2" charset="0"/>
                <a:ea typeface="Inter" panose="02000503000000020004" pitchFamily="2" charset="0"/>
              </a:rPr>
              <a:t>Priana, A. “Efektivitas Iklan Baliho Grace Natalie dalam Meningkatkan Citra Diri sebagai Ketua Umum Partai Solidaritas Indonesia Tahun 2019,” </a:t>
            </a:r>
            <a:r>
              <a:rPr lang="id-ID" sz="1800" i="1" dirty="0">
                <a:solidFill>
                  <a:srgbClr val="000000"/>
                </a:solidFill>
                <a:effectLst/>
                <a:latin typeface="Inter" panose="02000503000000020004" pitchFamily="2" charset="0"/>
                <a:ea typeface="Inter" panose="02000503000000020004" pitchFamily="2" charset="0"/>
              </a:rPr>
              <a:t>Commed: Jurnal Komunikasi dan Media</a:t>
            </a:r>
            <a:r>
              <a:rPr lang="id-ID" sz="1800" dirty="0">
                <a:solidFill>
                  <a:srgbClr val="000000"/>
                </a:solidFill>
                <a:effectLst/>
                <a:latin typeface="Inter" panose="02000503000000020004" pitchFamily="2" charset="0"/>
                <a:ea typeface="Inter" panose="02000503000000020004" pitchFamily="2" charset="0"/>
              </a:rPr>
              <a:t>, 4(2), 108-122, 2020.</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solidFill>
                  <a:srgbClr val="000000"/>
                </a:solidFill>
                <a:effectLst/>
                <a:latin typeface="Inter" panose="02000503000000020004" pitchFamily="2" charset="0"/>
                <a:ea typeface="Inter" panose="02000503000000020004" pitchFamily="2" charset="0"/>
              </a:rPr>
              <a:t>Takaeb, A.E.L. “Gambaran Efektivitas Spanduk Sebagai Media Komunikasi Kesehatan di Desa Oemasi,” </a:t>
            </a:r>
            <a:r>
              <a:rPr lang="id-ID" sz="1800" i="1" dirty="0">
                <a:solidFill>
                  <a:srgbClr val="000000"/>
                </a:solidFill>
                <a:effectLst/>
                <a:latin typeface="Inter" panose="02000503000000020004" pitchFamily="2" charset="0"/>
                <a:ea typeface="Inter" panose="02000503000000020004" pitchFamily="2" charset="0"/>
              </a:rPr>
              <a:t>Jurnal Communio: Jurnal Jurusan Ilmu Komunikasi</a:t>
            </a:r>
            <a:r>
              <a:rPr lang="id-ID" sz="1800" dirty="0">
                <a:solidFill>
                  <a:srgbClr val="000000"/>
                </a:solidFill>
                <a:effectLst/>
                <a:latin typeface="Inter" panose="02000503000000020004" pitchFamily="2" charset="0"/>
                <a:ea typeface="Inter" panose="02000503000000020004" pitchFamily="2" charset="0"/>
              </a:rPr>
              <a:t>, 8(1), 1277-1283, 2019.</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Kurniawati, E., Ayu., Nugroho. A., &amp; Naryoso,. A. “Pengaruh Terpaan Iklan Media Luar Ruang dan Frekuensi Diskusi Antar Tetangga terhadap Perilaku Disiplin Protokol Kesehatan (Studi Deskriptif Kuantitatif pada Masyarakat Kecamatan Pedurungan Kota Semarang), </a:t>
            </a:r>
            <a:r>
              <a:rPr lang="id-ID" sz="1800" i="1" dirty="0">
                <a:effectLst/>
                <a:latin typeface="Inter" panose="02000503000000020004" pitchFamily="2" charset="0"/>
                <a:ea typeface="Inter" panose="02000503000000020004" pitchFamily="2" charset="0"/>
              </a:rPr>
              <a:t>Interaksi Online</a:t>
            </a:r>
            <a:r>
              <a:rPr lang="id-ID" sz="1800" dirty="0">
                <a:effectLst/>
                <a:latin typeface="Inter" panose="02000503000000020004" pitchFamily="2" charset="0"/>
                <a:ea typeface="Inter" panose="02000503000000020004" pitchFamily="2" charset="0"/>
              </a:rPr>
              <a:t>, 9(4), 250-262.</a:t>
            </a:r>
            <a:endParaRPr lang="en-ID" sz="1800" dirty="0">
              <a:effectLst/>
              <a:latin typeface="Inter" panose="02000503000000020004" pitchFamily="2" charset="0"/>
              <a:ea typeface="Inter" panose="02000503000000020004" pitchFamily="2" charset="0"/>
            </a:endParaRPr>
          </a:p>
          <a:p>
            <a:pPr marL="50800" lvl="0" indent="0">
              <a:buNone/>
            </a:pPr>
            <a:r>
              <a:rPr lang="en-US" sz="1800" dirty="0">
                <a:solidFill>
                  <a:srgbClr val="000000"/>
                </a:solidFill>
                <a:effectLst/>
                <a:latin typeface="Inter" panose="02000503000000020004" pitchFamily="2" charset="0"/>
                <a:ea typeface="Inter" panose="02000503000000020004" pitchFamily="2" charset="0"/>
              </a:rPr>
              <a:t>Agus </a:t>
            </a:r>
            <a:r>
              <a:rPr lang="en-US" sz="1800" dirty="0" err="1">
                <a:solidFill>
                  <a:srgbClr val="000000"/>
                </a:solidFill>
                <a:effectLst/>
                <a:latin typeface="Inter" panose="02000503000000020004" pitchFamily="2" charset="0"/>
                <a:ea typeface="Inter" panose="02000503000000020004" pitchFamily="2" charset="0"/>
              </a:rPr>
              <a:t>Setiawan</a:t>
            </a:r>
            <a:r>
              <a:rPr lang="en-US" sz="1800" dirty="0">
                <a:solidFill>
                  <a:srgbClr val="000000"/>
                </a:solidFill>
                <a:effectLst/>
                <a:latin typeface="Inter" panose="02000503000000020004" pitchFamily="2" charset="0"/>
                <a:ea typeface="Inter" panose="02000503000000020004" pitchFamily="2" charset="0"/>
              </a:rPr>
              <a:t>. “</a:t>
            </a:r>
            <a:r>
              <a:rPr lang="en-US" sz="1800" dirty="0" err="1">
                <a:solidFill>
                  <a:srgbClr val="000000"/>
                </a:solidFill>
                <a:effectLst/>
                <a:latin typeface="Inter" panose="02000503000000020004" pitchFamily="2" charset="0"/>
                <a:ea typeface="Inter" panose="02000503000000020004" pitchFamily="2" charset="0"/>
              </a:rPr>
              <a:t>Komunikasi</a:t>
            </a:r>
            <a:r>
              <a:rPr lang="en-US" sz="1800" dirty="0">
                <a:solidFill>
                  <a:srgbClr val="000000"/>
                </a:solidFill>
                <a:effectLst/>
                <a:latin typeface="Inter" panose="02000503000000020004" pitchFamily="2" charset="0"/>
                <a:ea typeface="Inter" panose="02000503000000020004" pitchFamily="2" charset="0"/>
              </a:rPr>
              <a:t> Visual pada Media </a:t>
            </a:r>
            <a:r>
              <a:rPr lang="en-US" sz="1800" dirty="0" err="1">
                <a:solidFill>
                  <a:srgbClr val="000000"/>
                </a:solidFill>
                <a:effectLst/>
                <a:latin typeface="Inter" panose="02000503000000020004" pitchFamily="2" charset="0"/>
                <a:ea typeface="Inter" panose="02000503000000020004" pitchFamily="2" charset="0"/>
              </a:rPr>
              <a:t>Iklan</a:t>
            </a:r>
            <a:r>
              <a:rPr lang="en-US" sz="1800" dirty="0">
                <a:solidFill>
                  <a:srgbClr val="000000"/>
                </a:solidFill>
                <a:effectLst/>
                <a:latin typeface="Inter" panose="02000503000000020004" pitchFamily="2" charset="0"/>
                <a:ea typeface="Inter" panose="02000503000000020004" pitchFamily="2" charset="0"/>
              </a:rPr>
              <a:t> Billboard: </a:t>
            </a:r>
            <a:r>
              <a:rPr lang="en-US" sz="1800" dirty="0" err="1">
                <a:solidFill>
                  <a:srgbClr val="000000"/>
                </a:solidFill>
                <a:effectLst/>
                <a:latin typeface="Inter" panose="02000503000000020004" pitchFamily="2" charset="0"/>
                <a:ea typeface="Inter" panose="02000503000000020004" pitchFamily="2" charset="0"/>
              </a:rPr>
              <a:t>Studi</a:t>
            </a:r>
            <a:r>
              <a:rPr lang="en-US" sz="1800" dirty="0">
                <a:solidFill>
                  <a:srgbClr val="000000"/>
                </a:solidFill>
                <a:effectLst/>
                <a:latin typeface="Inter" panose="02000503000000020004" pitchFamily="2" charset="0"/>
                <a:ea typeface="Inter" panose="02000503000000020004" pitchFamily="2" charset="0"/>
              </a:rPr>
              <a:t> </a:t>
            </a:r>
            <a:r>
              <a:rPr lang="en-US" sz="1800" dirty="0" err="1">
                <a:solidFill>
                  <a:srgbClr val="000000"/>
                </a:solidFill>
                <a:effectLst/>
                <a:latin typeface="Inter" panose="02000503000000020004" pitchFamily="2" charset="0"/>
                <a:ea typeface="Inter" panose="02000503000000020004" pitchFamily="2" charset="0"/>
              </a:rPr>
              <a:t>Semiotika</a:t>
            </a:r>
            <a:r>
              <a:rPr lang="en-US" sz="1800" dirty="0">
                <a:solidFill>
                  <a:srgbClr val="000000"/>
                </a:solidFill>
                <a:effectLst/>
                <a:latin typeface="Inter" panose="02000503000000020004" pitchFamily="2" charset="0"/>
                <a:ea typeface="Inter" panose="02000503000000020004" pitchFamily="2" charset="0"/>
              </a:rPr>
              <a:t> </a:t>
            </a:r>
            <a:r>
              <a:rPr lang="en-US" sz="1800" dirty="0" err="1">
                <a:solidFill>
                  <a:srgbClr val="000000"/>
                </a:solidFill>
                <a:effectLst/>
                <a:latin typeface="Inter" panose="02000503000000020004" pitchFamily="2" charset="0"/>
                <a:ea typeface="Inter" panose="02000503000000020004" pitchFamily="2" charset="0"/>
              </a:rPr>
              <a:t>Analisis</a:t>
            </a:r>
            <a:r>
              <a:rPr lang="en-US" sz="1800" dirty="0">
                <a:solidFill>
                  <a:srgbClr val="000000"/>
                </a:solidFill>
                <a:effectLst/>
                <a:latin typeface="Inter" panose="02000503000000020004" pitchFamily="2" charset="0"/>
                <a:ea typeface="Inter" panose="02000503000000020004" pitchFamily="2" charset="0"/>
              </a:rPr>
              <a:t> </a:t>
            </a:r>
            <a:r>
              <a:rPr lang="en-US" sz="1800" dirty="0" err="1">
                <a:solidFill>
                  <a:srgbClr val="000000"/>
                </a:solidFill>
                <a:effectLst/>
                <a:latin typeface="Inter" panose="02000503000000020004" pitchFamily="2" charset="0"/>
                <a:ea typeface="Inter" panose="02000503000000020004" pitchFamily="2" charset="0"/>
              </a:rPr>
              <a:t>Deskriptif</a:t>
            </a:r>
            <a:r>
              <a:rPr lang="en-US" sz="1800" dirty="0">
                <a:solidFill>
                  <a:srgbClr val="000000"/>
                </a:solidFill>
                <a:effectLst/>
                <a:latin typeface="Inter" panose="02000503000000020004" pitchFamily="2" charset="0"/>
                <a:ea typeface="Inter" panose="02000503000000020004" pitchFamily="2" charset="0"/>
              </a:rPr>
              <a:t> </a:t>
            </a:r>
            <a:r>
              <a:rPr lang="en-US" sz="1800" dirty="0" err="1">
                <a:solidFill>
                  <a:srgbClr val="000000"/>
                </a:solidFill>
                <a:effectLst/>
                <a:latin typeface="Inter" panose="02000503000000020004" pitchFamily="2" charset="0"/>
                <a:ea typeface="Inter" panose="02000503000000020004" pitchFamily="2" charset="0"/>
              </a:rPr>
              <a:t>Komunikasi</a:t>
            </a:r>
            <a:r>
              <a:rPr lang="en-US" sz="1800" dirty="0">
                <a:solidFill>
                  <a:srgbClr val="000000"/>
                </a:solidFill>
                <a:effectLst/>
                <a:latin typeface="Inter" panose="02000503000000020004" pitchFamily="2" charset="0"/>
                <a:ea typeface="Inter" panose="02000503000000020004" pitchFamily="2" charset="0"/>
              </a:rPr>
              <a:t> Visual </a:t>
            </a:r>
            <a:r>
              <a:rPr lang="en-US" sz="1800" dirty="0" err="1">
                <a:solidFill>
                  <a:srgbClr val="000000"/>
                </a:solidFill>
                <a:effectLst/>
                <a:latin typeface="Inter" panose="02000503000000020004" pitchFamily="2" charset="0"/>
                <a:ea typeface="Inter" panose="02000503000000020004" pitchFamily="2" charset="0"/>
              </a:rPr>
              <a:t>Iklan</a:t>
            </a:r>
            <a:r>
              <a:rPr lang="en-US" sz="1800" dirty="0">
                <a:solidFill>
                  <a:srgbClr val="000000"/>
                </a:solidFill>
                <a:effectLst/>
                <a:latin typeface="Inter" panose="02000503000000020004" pitchFamily="2" charset="0"/>
                <a:ea typeface="Inter" panose="02000503000000020004" pitchFamily="2" charset="0"/>
              </a:rPr>
              <a:t> Billboard </a:t>
            </a:r>
            <a:r>
              <a:rPr lang="en-US" sz="1800" dirty="0" err="1">
                <a:solidFill>
                  <a:srgbClr val="000000"/>
                </a:solidFill>
                <a:effectLst/>
                <a:latin typeface="Inter" panose="02000503000000020004" pitchFamily="2" charset="0"/>
                <a:ea typeface="Inter" panose="02000503000000020004" pitchFamily="2" charset="0"/>
              </a:rPr>
              <a:t>Pilkada</a:t>
            </a:r>
            <a:r>
              <a:rPr lang="en-US" sz="1800" dirty="0">
                <a:solidFill>
                  <a:srgbClr val="000000"/>
                </a:solidFill>
                <a:effectLst/>
                <a:latin typeface="Inter" panose="02000503000000020004" pitchFamily="2" charset="0"/>
                <a:ea typeface="Inter" panose="02000503000000020004" pitchFamily="2" charset="0"/>
              </a:rPr>
              <a:t> Kabupaten Sidoarjo </a:t>
            </a:r>
            <a:r>
              <a:rPr lang="en-US" sz="1800" dirty="0" err="1">
                <a:solidFill>
                  <a:srgbClr val="000000"/>
                </a:solidFill>
                <a:effectLst/>
                <a:latin typeface="Inter" panose="02000503000000020004" pitchFamily="2" charset="0"/>
                <a:ea typeface="Inter" panose="02000503000000020004" pitchFamily="2" charset="0"/>
              </a:rPr>
              <a:t>Tahun</a:t>
            </a:r>
            <a:r>
              <a:rPr lang="en-US" sz="1800" dirty="0">
                <a:solidFill>
                  <a:srgbClr val="000000"/>
                </a:solidFill>
                <a:effectLst/>
                <a:latin typeface="Inter" panose="02000503000000020004" pitchFamily="2" charset="0"/>
                <a:ea typeface="Inter" panose="02000503000000020004" pitchFamily="2" charset="0"/>
              </a:rPr>
              <a:t> 2020</a:t>
            </a:r>
            <a:r>
              <a:rPr lang="id-ID" sz="1800" dirty="0">
                <a:solidFill>
                  <a:srgbClr val="000000"/>
                </a:solidFill>
                <a:effectLst/>
                <a:latin typeface="Inter" panose="02000503000000020004" pitchFamily="2" charset="0"/>
                <a:ea typeface="Inter" panose="02000503000000020004" pitchFamily="2" charset="0"/>
              </a:rPr>
              <a:t>,” </a:t>
            </a:r>
            <a:r>
              <a:rPr lang="en-US" sz="1800" i="1" dirty="0" err="1">
                <a:solidFill>
                  <a:srgbClr val="000000"/>
                </a:solidFill>
                <a:effectLst/>
                <a:latin typeface="Inter" panose="02000503000000020004" pitchFamily="2" charset="0"/>
                <a:ea typeface="Inter" panose="02000503000000020004" pitchFamily="2" charset="0"/>
              </a:rPr>
              <a:t>Jurnal</a:t>
            </a:r>
            <a:r>
              <a:rPr lang="en-US" sz="1800" i="1" dirty="0">
                <a:solidFill>
                  <a:srgbClr val="000000"/>
                </a:solidFill>
                <a:effectLst/>
                <a:latin typeface="Inter" panose="02000503000000020004" pitchFamily="2" charset="0"/>
                <a:ea typeface="Inter" panose="02000503000000020004" pitchFamily="2" charset="0"/>
              </a:rPr>
              <a:t> </a:t>
            </a:r>
            <a:r>
              <a:rPr lang="en-US" sz="1800" i="1" dirty="0" err="1">
                <a:solidFill>
                  <a:srgbClr val="000000"/>
                </a:solidFill>
                <a:effectLst/>
                <a:latin typeface="Inter" panose="02000503000000020004" pitchFamily="2" charset="0"/>
                <a:ea typeface="Inter" panose="02000503000000020004" pitchFamily="2" charset="0"/>
              </a:rPr>
              <a:t>Ilmu</a:t>
            </a:r>
            <a:r>
              <a:rPr lang="en-US" sz="1800" i="1" dirty="0">
                <a:solidFill>
                  <a:srgbClr val="000000"/>
                </a:solidFill>
                <a:effectLst/>
                <a:latin typeface="Inter" panose="02000503000000020004" pitchFamily="2" charset="0"/>
                <a:ea typeface="Inter" panose="02000503000000020004" pitchFamily="2" charset="0"/>
              </a:rPr>
              <a:t> </a:t>
            </a:r>
            <a:r>
              <a:rPr lang="en-US" sz="1800" i="1" dirty="0" err="1">
                <a:solidFill>
                  <a:srgbClr val="000000"/>
                </a:solidFill>
                <a:effectLst/>
                <a:latin typeface="Inter" panose="02000503000000020004" pitchFamily="2" charset="0"/>
                <a:ea typeface="Inter" panose="02000503000000020004" pitchFamily="2" charset="0"/>
              </a:rPr>
              <a:t>Komunikasi</a:t>
            </a:r>
            <a:r>
              <a:rPr lang="en-US" sz="1800" dirty="0">
                <a:solidFill>
                  <a:srgbClr val="000000"/>
                </a:solidFill>
                <a:effectLst/>
                <a:latin typeface="Inter" panose="02000503000000020004" pitchFamily="2" charset="0"/>
                <a:ea typeface="Inter" panose="02000503000000020004" pitchFamily="2" charset="0"/>
              </a:rPr>
              <a:t>, 19(2), 123-134, 2021.</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solidFill>
                  <a:srgbClr val="000000"/>
                </a:solidFill>
                <a:effectLst/>
                <a:latin typeface="Inter" panose="02000503000000020004" pitchFamily="2" charset="0"/>
                <a:ea typeface="Inter" panose="02000503000000020004" pitchFamily="2" charset="0"/>
              </a:rPr>
              <a:t>Santoso, B., “Efektivitas Desain Grafis dalam Komunikasi Visual Media Massa,” </a:t>
            </a:r>
            <a:r>
              <a:rPr lang="id-ID" sz="1800" i="1" dirty="0">
                <a:solidFill>
                  <a:srgbClr val="000000"/>
                </a:solidFill>
                <a:effectLst/>
                <a:latin typeface="Inter" panose="02000503000000020004" pitchFamily="2" charset="0"/>
                <a:ea typeface="Inter" panose="02000503000000020004" pitchFamily="2" charset="0"/>
              </a:rPr>
              <a:t>Jurnal Komunikasi ASPIKOM</a:t>
            </a:r>
            <a:r>
              <a:rPr lang="id-ID" sz="1800" dirty="0">
                <a:solidFill>
                  <a:srgbClr val="000000"/>
                </a:solidFill>
                <a:effectLst/>
                <a:latin typeface="Inter" panose="02000503000000020004" pitchFamily="2" charset="0"/>
                <a:ea typeface="Inter" panose="02000503000000020004" pitchFamily="2" charset="0"/>
              </a:rPr>
              <a:t>, 3(2), 123-133, 2018.</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Kusumawati, D., “Pengaruh Desain Grafis Terhadap Minat Baca pada Media Massa,” </a:t>
            </a:r>
            <a:r>
              <a:rPr lang="id-ID" sz="1800" i="1" dirty="0">
                <a:effectLst/>
                <a:latin typeface="Inter" panose="02000503000000020004" pitchFamily="2" charset="0"/>
                <a:ea typeface="Inter" panose="02000503000000020004" pitchFamily="2" charset="0"/>
              </a:rPr>
              <a:t>Jurnal ASPIKOM</a:t>
            </a:r>
            <a:r>
              <a:rPr lang="id-ID" sz="1800" dirty="0">
                <a:effectLst/>
                <a:latin typeface="Inter" panose="02000503000000020004" pitchFamily="2" charset="0"/>
                <a:ea typeface="Inter" panose="02000503000000020004" pitchFamily="2" charset="0"/>
              </a:rPr>
              <a:t>, 5(1), 144-156, 2018.</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Gultom, R. B., &amp; Kriswantoro, D., “Komunikasi Visual Melalui Desain Grafis Pada Media Massa: Studi Kasus Majalah,” </a:t>
            </a:r>
            <a:r>
              <a:rPr lang="id-ID" sz="1800" i="1" dirty="0">
                <a:effectLst/>
                <a:latin typeface="Inter" panose="02000503000000020004" pitchFamily="2" charset="0"/>
                <a:ea typeface="Inter" panose="02000503000000020004" pitchFamily="2" charset="0"/>
              </a:rPr>
              <a:t>Jurnal Elemen</a:t>
            </a:r>
            <a:r>
              <a:rPr lang="id-ID" sz="1800" dirty="0">
                <a:effectLst/>
                <a:latin typeface="Inter" panose="02000503000000020004" pitchFamily="2" charset="0"/>
                <a:ea typeface="Inter" panose="02000503000000020004" pitchFamily="2" charset="0"/>
              </a:rPr>
              <a:t>, 6(2), 111-118, 2020.</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Wijaya, R., &amp; Widyasari, N.A., “Peran Desain Grafis dalam Meningkatkan Efektifitas Komunikasi Visual Media Online,” </a:t>
            </a:r>
            <a:r>
              <a:rPr lang="id-ID" sz="1800" i="1" dirty="0">
                <a:effectLst/>
                <a:latin typeface="Inter" panose="02000503000000020004" pitchFamily="2" charset="0"/>
                <a:ea typeface="Inter" panose="02000503000000020004" pitchFamily="2" charset="0"/>
              </a:rPr>
              <a:t>Jurnal Visi Komunikasi</a:t>
            </a:r>
            <a:r>
              <a:rPr lang="id-ID" sz="1800" dirty="0">
                <a:effectLst/>
                <a:latin typeface="Inter" panose="02000503000000020004" pitchFamily="2" charset="0"/>
                <a:ea typeface="Inter" panose="02000503000000020004" pitchFamily="2" charset="0"/>
              </a:rPr>
              <a:t>, 18(1), 1-12, 2019.</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Krippendorff, K., </a:t>
            </a:r>
            <a:r>
              <a:rPr lang="id-ID" sz="1800" i="1" dirty="0">
                <a:effectLst/>
                <a:latin typeface="Inter" panose="02000503000000020004" pitchFamily="2" charset="0"/>
                <a:ea typeface="Inter" panose="02000503000000020004" pitchFamily="2" charset="0"/>
              </a:rPr>
              <a:t>“</a:t>
            </a:r>
            <a:r>
              <a:rPr lang="id-ID" sz="1800" dirty="0">
                <a:effectLst/>
                <a:latin typeface="Inter" panose="02000503000000020004" pitchFamily="2" charset="0"/>
                <a:ea typeface="Inter" panose="02000503000000020004" pitchFamily="2" charset="0"/>
              </a:rPr>
              <a:t>Visual Communication Research Design,” </a:t>
            </a:r>
            <a:r>
              <a:rPr lang="id-ID" sz="1800" i="1" dirty="0">
                <a:effectLst/>
                <a:latin typeface="Inter" panose="02000503000000020004" pitchFamily="2" charset="0"/>
                <a:ea typeface="Inter" panose="02000503000000020004" pitchFamily="2" charset="0"/>
              </a:rPr>
              <a:t>Routledge</a:t>
            </a:r>
            <a:r>
              <a:rPr lang="id-ID" sz="1800" dirty="0">
                <a:effectLst/>
                <a:latin typeface="Inter" panose="02000503000000020004" pitchFamily="2" charset="0"/>
                <a:ea typeface="Inter" panose="02000503000000020004" pitchFamily="2" charset="0"/>
              </a:rPr>
              <a:t>, 2019.</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Balai pustaka, Kamus Besar Bahasa Indonesia, Jakarta: Balai Pustaka, 1989.</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Damayanti, H.B., “Pengaruh Celebrity Endorser Tasya Farasya, Brand Image dan Iklan Terhadap Minat Beli Konsumen Produk Kecantikan Focallure (Studi Kolerasi Kuantitatif pada Pengaruh Celebrity Endorser Tasya Farasya, Brand Image dan Iklan terhadap Minat Beli Konsumen Produk Kecantikan Focallure di Kalangan Mahasiswi S-1 Ilmu Komunikasi Fisip UNS,” </a:t>
            </a:r>
            <a:r>
              <a:rPr lang="id-ID" sz="1800" i="1" dirty="0">
                <a:effectLst/>
                <a:latin typeface="Inter" panose="02000503000000020004" pitchFamily="2" charset="0"/>
                <a:ea typeface="Inter" panose="02000503000000020004" pitchFamily="2" charset="0"/>
              </a:rPr>
              <a:t>Jurnal Kommas</a:t>
            </a:r>
            <a:r>
              <a:rPr lang="id-ID" sz="1800" dirty="0">
                <a:effectLst/>
                <a:latin typeface="Inter" panose="02000503000000020004" pitchFamily="2" charset="0"/>
                <a:ea typeface="Inter" panose="02000503000000020004" pitchFamily="2" charset="0"/>
              </a:rPr>
              <a:t>, 1(1), 67-87, 2020.</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Daniar, A., &amp; Wardani, N.K., “Analisis Komunikasi Visual pada Poster Covid-19 Sebagai Media Komunikasi di Instargram Kabupaten Tuban,” </a:t>
            </a:r>
            <a:r>
              <a:rPr lang="id-ID" sz="1800" i="1" dirty="0">
                <a:effectLst/>
                <a:latin typeface="Inter" panose="02000503000000020004" pitchFamily="2" charset="0"/>
                <a:ea typeface="Inter" panose="02000503000000020004" pitchFamily="2" charset="0"/>
              </a:rPr>
              <a:t>Prosiding SNADES 2021 – Kebangkitan Desain &amp; New Media: Membangun Indonesia di Era Pandemi</a:t>
            </a:r>
            <a:r>
              <a:rPr lang="id-ID" sz="1800" dirty="0">
                <a:effectLst/>
                <a:latin typeface="Inter" panose="02000503000000020004" pitchFamily="2" charset="0"/>
                <a:ea typeface="Inter" panose="02000503000000020004" pitchFamily="2" charset="0"/>
              </a:rPr>
              <a:t>, 188-191, 2021.</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Hermawan, C.A., “Strategi Komunikasi PT. Hypefast Karya Nusantara dalam Mempromosikan Iklan Billboard di Times Square, New York,” </a:t>
            </a:r>
            <a:r>
              <a:rPr lang="id-ID" sz="1800" i="1" dirty="0">
                <a:effectLst/>
                <a:latin typeface="Inter" panose="02000503000000020004" pitchFamily="2" charset="0"/>
                <a:ea typeface="Inter" panose="02000503000000020004" pitchFamily="2" charset="0"/>
              </a:rPr>
              <a:t>(bachelor's Thesis). Jakarta: Fakultas Dakwah dan Ilmo Komunikasi UIN Syarif Hidayatullah</a:t>
            </a:r>
            <a:r>
              <a:rPr lang="id-ID" sz="1800" dirty="0">
                <a:effectLst/>
                <a:latin typeface="Inter" panose="02000503000000020004" pitchFamily="2" charset="0"/>
                <a:ea typeface="Inter" panose="02000503000000020004" pitchFamily="2" charset="0"/>
              </a:rPr>
              <a:t>, 2020.</a:t>
            </a:r>
            <a:endParaRPr lang="en-ID" sz="1800" dirty="0">
              <a:effectLst/>
              <a:latin typeface="Inter" panose="02000503000000020004" pitchFamily="2" charset="0"/>
              <a:ea typeface="Inter" panose="02000503000000020004" pitchFamily="2" charset="0"/>
            </a:endParaRPr>
          </a:p>
          <a:p>
            <a:pPr marL="50800" lvl="0" indent="0">
              <a:buNone/>
            </a:pPr>
            <a:r>
              <a:rPr lang="id-ID" sz="1800" dirty="0">
                <a:effectLst/>
                <a:latin typeface="Inter" panose="02000503000000020004" pitchFamily="2" charset="0"/>
                <a:ea typeface="Inter" panose="02000503000000020004" pitchFamily="2" charset="0"/>
              </a:rPr>
              <a:t>Harris, K.A., “Eksistensi Papan Reklame (Billboard) Sebagai Sumber Informasi Masyarakat Pekanbaru,” </a:t>
            </a:r>
            <a:r>
              <a:rPr lang="id-ID" sz="1800" i="1" dirty="0">
                <a:effectLst/>
                <a:latin typeface="Inter" panose="02000503000000020004" pitchFamily="2" charset="0"/>
                <a:ea typeface="Inter" panose="02000503000000020004" pitchFamily="2" charset="0"/>
              </a:rPr>
              <a:t>(Thesis). Riau: Universitas Islam Negeri Sultan Syarif Kasim</a:t>
            </a:r>
            <a:r>
              <a:rPr lang="id-ID" sz="1800" dirty="0">
                <a:effectLst/>
                <a:latin typeface="Inter" panose="02000503000000020004" pitchFamily="2" charset="0"/>
                <a:ea typeface="Inter" panose="02000503000000020004" pitchFamily="2" charset="0"/>
              </a:rPr>
              <a:t>, 2020.</a:t>
            </a:r>
            <a:endParaRPr lang="en-ID" sz="1800" dirty="0">
              <a:effectLst/>
              <a:latin typeface="Inter" panose="02000503000000020004" pitchFamily="2" charset="0"/>
              <a:ea typeface="Inter" panose="02000503000000020004" pitchFamily="2" charset="0"/>
            </a:endParaRPr>
          </a:p>
          <a:p>
            <a:pPr marL="228600" lvl="0" indent="0" algn="l" rtl="0">
              <a:lnSpc>
                <a:spcPct val="100000"/>
              </a:lnSpc>
              <a:spcBef>
                <a:spcPts val="1000"/>
              </a:spcBef>
              <a:spcAft>
                <a:spcPts val="0"/>
              </a:spcAft>
              <a:buClr>
                <a:schemeClr val="dk1"/>
              </a:buClr>
              <a:buSzPts val="2800"/>
              <a:buNone/>
            </a:pPr>
            <a:endParaRPr lang="id-ID" sz="2200" dirty="0">
              <a:latin typeface="Inter" panose="02000503000000020004" pitchFamily="2" charset="0"/>
              <a:ea typeface="Inter" panose="02000503000000020004" pitchFamily="2"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47" name="Google Shape;47;g104f7abbb21_0_309"/>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a:bodyPr>
          <a:lstStyle/>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Desain grafis bagian penting dalam strategi komunikasi moderen.</a:t>
            </a:r>
          </a:p>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Era perkembangan teknologi membawa pengaruh besar terhadap komunikasi dan medianya.</a:t>
            </a:r>
          </a:p>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Media massa cetak yang dulu menjadi primadona kini tergeser dengan media massa digital.</a:t>
            </a:r>
          </a:p>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Media </a:t>
            </a:r>
            <a:r>
              <a:rPr lang="id-ID" sz="2200" i="1" dirty="0">
                <a:latin typeface="Inter" panose="02000503000000020004" pitchFamily="2" charset="0"/>
                <a:ea typeface="Inter" panose="02000503000000020004" pitchFamily="2" charset="0"/>
              </a:rPr>
              <a:t>billboard </a:t>
            </a:r>
            <a:r>
              <a:rPr lang="id-ID" sz="2200" dirty="0">
                <a:latin typeface="Inter" panose="02000503000000020004" pitchFamily="2" charset="0"/>
                <a:ea typeface="Inter" panose="02000503000000020004" pitchFamily="2" charset="0"/>
              </a:rPr>
              <a:t>masih eksis digunakan dalam menyampaikan informasi dan pemasaran meski biaya relatif tinggi.</a:t>
            </a:r>
            <a:endParaRPr lang="id-ID" sz="2200" i="1" dirty="0">
              <a:latin typeface="Inter" panose="02000503000000020004" pitchFamily="2" charset="0"/>
              <a:ea typeface="Inter" panose="02000503000000020004" pitchFamily="2" charset="0"/>
            </a:endParaRPr>
          </a:p>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endParaRPr sz="2200" dirty="0">
              <a:latin typeface="Inter" panose="02000503000000020004" pitchFamily="2" charset="0"/>
              <a:ea typeface="Inter" panose="02000503000000020004" pitchFamily="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a:t>Pertanyaan Penelitian (Rumusan Masalah)</a:t>
            </a:r>
            <a:endParaRPr/>
          </a:p>
        </p:txBody>
      </p:sp>
      <p:sp>
        <p:nvSpPr>
          <p:cNvPr id="3" name="Google Shape;47;g104f7abbb21_0_309">
            <a:extLst>
              <a:ext uri="{FF2B5EF4-FFF2-40B4-BE49-F238E27FC236}">
                <a16:creationId xmlns:a16="http://schemas.microsoft.com/office/drawing/2014/main" id="{152D1E12-3F56-80D6-3C10-B5EDD0EA7D67}"/>
              </a:ext>
            </a:extLst>
          </p:cNvPr>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a:bodyPr>
          <a:lstStyle/>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Bagaimana penggunaan desain grafis pada </a:t>
            </a:r>
            <a:r>
              <a:rPr lang="id-ID" sz="2200" i="1" dirty="0">
                <a:latin typeface="Inter" panose="02000503000000020004" pitchFamily="2" charset="0"/>
                <a:ea typeface="Inter" panose="02000503000000020004" pitchFamily="2" charset="0"/>
              </a:rPr>
              <a:t>billboard </a:t>
            </a:r>
            <a:r>
              <a:rPr lang="id-ID" sz="2200" dirty="0">
                <a:latin typeface="Inter" panose="02000503000000020004" pitchFamily="2" charset="0"/>
                <a:ea typeface="Inter" panose="02000503000000020004" pitchFamily="2" charset="0"/>
              </a:rPr>
              <a:t>kampanye program Pemerintah Kabupaten Sidoarjo?</a:t>
            </a:r>
          </a:p>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Bagaiamana elemen grafis yang dapat efektif digunakan pada </a:t>
            </a:r>
            <a:r>
              <a:rPr lang="id-ID" sz="2200" i="1" dirty="0">
                <a:latin typeface="Inter" panose="02000503000000020004" pitchFamily="2" charset="0"/>
                <a:ea typeface="Inter" panose="02000503000000020004" pitchFamily="2" charset="0"/>
              </a:rPr>
              <a:t>billboad</a:t>
            </a:r>
            <a:r>
              <a:rPr lang="id-ID" sz="2200" dirty="0">
                <a:latin typeface="Inter" panose="02000503000000020004" pitchFamily="2" charset="0"/>
                <a:ea typeface="Inter" panose="02000503000000020004" pitchFamily="2" charset="0"/>
              </a:rPr>
              <a:t>  kampanye program pemerintah untuk menarik perhatian masyarakat?</a:t>
            </a:r>
          </a:p>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Bagaimana respon dan presepsi masyarakat terhadap desain grafis pada </a:t>
            </a:r>
            <a:r>
              <a:rPr lang="id-ID" sz="2200" i="1" dirty="0">
                <a:latin typeface="Inter" panose="02000503000000020004" pitchFamily="2" charset="0"/>
                <a:ea typeface="Inter" panose="02000503000000020004" pitchFamily="2" charset="0"/>
              </a:rPr>
              <a:t>billboard</a:t>
            </a:r>
            <a:r>
              <a:rPr lang="id-ID" sz="2200" b="1" i="1" dirty="0">
                <a:latin typeface="Inter" panose="02000503000000020004" pitchFamily="2" charset="0"/>
                <a:ea typeface="Inter" panose="02000503000000020004" pitchFamily="2" charset="0"/>
              </a:rPr>
              <a:t> </a:t>
            </a:r>
            <a:r>
              <a:rPr lang="id-ID" sz="2200" dirty="0">
                <a:latin typeface="Inter" panose="02000503000000020004" pitchFamily="2" charset="0"/>
                <a:ea typeface="Inter" panose="02000503000000020004" pitchFamily="2" charset="0"/>
              </a:rPr>
              <a:t>kampanye program Pemerintah Kabupaten Sidoarjo?</a:t>
            </a:r>
          </a:p>
          <a:p>
            <a:pPr marL="685800" lvl="0" indent="-457200" algn="l" rtl="0">
              <a:lnSpc>
                <a:spcPct val="100000"/>
              </a:lnSpc>
              <a:spcBef>
                <a:spcPts val="1000"/>
              </a:spcBef>
              <a:spcAft>
                <a:spcPts val="0"/>
              </a:spcAft>
              <a:buClr>
                <a:schemeClr val="dk1"/>
              </a:buClr>
              <a:buSzPts val="2800"/>
              <a:buFont typeface="Arial" panose="020B0604020202020204" pitchFamily="34" charset="0"/>
              <a:buChar char="•"/>
            </a:pPr>
            <a:endParaRPr sz="2200" dirty="0">
              <a:latin typeface="Inter" panose="02000503000000020004" pitchFamily="2" charset="0"/>
              <a:ea typeface="Inter" panose="02000503000000020004" pitchFamily="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Metode</a:t>
            </a:r>
            <a:endParaRPr/>
          </a:p>
        </p:txBody>
      </p:sp>
      <p:sp>
        <p:nvSpPr>
          <p:cNvPr id="3" name="Google Shape;47;g104f7abbb21_0_309">
            <a:extLst>
              <a:ext uri="{FF2B5EF4-FFF2-40B4-BE49-F238E27FC236}">
                <a16:creationId xmlns:a16="http://schemas.microsoft.com/office/drawing/2014/main" id="{9625D624-332B-B302-92CD-6800AF565820}"/>
              </a:ext>
            </a:extLst>
          </p:cNvPr>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a:bodyPr>
          <a:lstStyle/>
          <a:p>
            <a:pPr marL="228600" lvl="0" indent="0" algn="l" rtl="0">
              <a:lnSpc>
                <a:spcPct val="100000"/>
              </a:lnSpc>
              <a:spcBef>
                <a:spcPts val="1000"/>
              </a:spcBef>
              <a:spcAft>
                <a:spcPts val="0"/>
              </a:spcAft>
              <a:buClr>
                <a:schemeClr val="dk1"/>
              </a:buClr>
              <a:buSzPts val="2800"/>
              <a:buNone/>
            </a:pPr>
            <a:r>
              <a:rPr lang="id-ID" sz="2200" b="1" dirty="0">
                <a:latin typeface="Inter" panose="02000503000000020004" pitchFamily="2" charset="0"/>
                <a:ea typeface="Inter" panose="02000503000000020004" pitchFamily="2" charset="0"/>
              </a:rPr>
              <a:t>Kualitatif</a:t>
            </a:r>
            <a:r>
              <a:rPr lang="id-ID" sz="2200" dirty="0">
                <a:latin typeface="Inter" panose="02000503000000020004" pitchFamily="2" charset="0"/>
                <a:ea typeface="Inter" panose="02000503000000020004" pitchFamily="2" charset="0"/>
              </a:rPr>
              <a:t>, memungkinkan analisis materi yang kompleks dengan sudut pandang individu tentang efektivitas komunikasi desain grafis pada materi objek penelitian</a:t>
            </a:r>
          </a:p>
          <a:p>
            <a:pPr marL="228600" lvl="0" indent="0" algn="l" rtl="0">
              <a:lnSpc>
                <a:spcPct val="100000"/>
              </a:lnSpc>
              <a:spcBef>
                <a:spcPts val="1000"/>
              </a:spcBef>
              <a:spcAft>
                <a:spcPts val="0"/>
              </a:spcAft>
              <a:buClr>
                <a:schemeClr val="dk1"/>
              </a:buClr>
              <a:buSzPts val="2800"/>
              <a:buNone/>
            </a:pPr>
            <a:r>
              <a:rPr lang="id-ID" sz="2200" b="1" dirty="0">
                <a:latin typeface="Inter" panose="02000503000000020004" pitchFamily="2" charset="0"/>
                <a:ea typeface="Inter" panose="02000503000000020004" pitchFamily="2" charset="0"/>
              </a:rPr>
              <a:t>Studi Kasus</a:t>
            </a:r>
            <a:r>
              <a:rPr lang="id-ID" sz="2200" dirty="0">
                <a:latin typeface="Inter" panose="02000503000000020004" pitchFamily="2" charset="0"/>
                <a:ea typeface="Inter" panose="02000503000000020004" pitchFamily="2" charset="0"/>
              </a:rPr>
              <a:t>, memungkinkan peneliti untuk melakukan analisan mendalam terhadap kasus yang spesifik dan mendapat wawasan yang mendalam dari konteks penelitian</a:t>
            </a:r>
          </a:p>
          <a:p>
            <a:pPr marL="228600" lvl="0" indent="0" algn="l" rtl="0">
              <a:lnSpc>
                <a:spcPct val="100000"/>
              </a:lnSpc>
              <a:spcBef>
                <a:spcPts val="1000"/>
              </a:spcBef>
              <a:spcAft>
                <a:spcPts val="0"/>
              </a:spcAft>
              <a:buClr>
                <a:schemeClr val="dk1"/>
              </a:buClr>
              <a:buSzPts val="2800"/>
              <a:buNone/>
            </a:pPr>
            <a:r>
              <a:rPr lang="id-ID" sz="2200" b="1" dirty="0">
                <a:latin typeface="Inter" panose="02000503000000020004" pitchFamily="2" charset="0"/>
                <a:ea typeface="Inter" panose="02000503000000020004" pitchFamily="2" charset="0"/>
              </a:rPr>
              <a:t>Pengumpulan Data: </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b="1" dirty="0">
                <a:latin typeface="Inter" panose="02000503000000020004" pitchFamily="2" charset="0"/>
                <a:ea typeface="Inter" panose="02000503000000020004" pitchFamily="2" charset="0"/>
              </a:rPr>
              <a:t>Observasi Langsung </a:t>
            </a:r>
            <a:r>
              <a:rPr lang="id-ID" sz="2200" dirty="0">
                <a:latin typeface="Inter" panose="02000503000000020004" pitchFamily="2" charset="0"/>
                <a:ea typeface="Inter" panose="02000503000000020004" pitchFamily="2" charset="0"/>
              </a:rPr>
              <a:t>terhadap objek penelitian</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b="1" dirty="0">
                <a:latin typeface="Inter" panose="02000503000000020004" pitchFamily="2" charset="0"/>
                <a:ea typeface="Inter" panose="02000503000000020004" pitchFamily="2" charset="0"/>
              </a:rPr>
              <a:t>Wawancara </a:t>
            </a:r>
            <a:r>
              <a:rPr lang="id-ID" sz="2200" dirty="0">
                <a:latin typeface="Inter" panose="02000503000000020004" pitchFamily="2" charset="0"/>
                <a:ea typeface="Inter" panose="02000503000000020004" pitchFamily="2" charset="0"/>
              </a:rPr>
              <a:t>masyarakat dan pemerhati desain grafis</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b="1" dirty="0">
                <a:latin typeface="Inter" panose="02000503000000020004" pitchFamily="2" charset="0"/>
                <a:ea typeface="Inter" panose="02000503000000020004" pitchFamily="2" charset="0"/>
              </a:rPr>
              <a:t>Analisa Visual </a:t>
            </a:r>
            <a:r>
              <a:rPr lang="id-ID" sz="2200" dirty="0">
                <a:latin typeface="Inter" panose="02000503000000020004" pitchFamily="2" charset="0"/>
                <a:ea typeface="Inter" panose="02000503000000020004" pitchFamily="2" charset="0"/>
              </a:rPr>
              <a:t>terhadap materi desain grafis, memperhatikan elemen-elemen desain grafis seperti; warna, tipografi, komposisi, dan gambar.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Hasil</a:t>
            </a:r>
            <a:endParaRPr/>
          </a:p>
        </p:txBody>
      </p:sp>
      <p:sp>
        <p:nvSpPr>
          <p:cNvPr id="3" name="Google Shape;47;g104f7abbb21_0_309">
            <a:extLst>
              <a:ext uri="{FF2B5EF4-FFF2-40B4-BE49-F238E27FC236}">
                <a16:creationId xmlns:a16="http://schemas.microsoft.com/office/drawing/2014/main" id="{9B6D4FFF-AE23-7B5A-BF38-6B3D3181F8BC}"/>
              </a:ext>
            </a:extLst>
          </p:cNvPr>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a:bodyPr>
          <a:lstStyle/>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Penggunaan desain grafis pada </a:t>
            </a:r>
            <a:r>
              <a:rPr lang="id-ID" sz="2200" i="1" dirty="0">
                <a:latin typeface="Inter" panose="02000503000000020004" pitchFamily="2" charset="0"/>
                <a:ea typeface="Inter" panose="02000503000000020004" pitchFamily="2" charset="0"/>
              </a:rPr>
              <a:t>billboard </a:t>
            </a:r>
            <a:r>
              <a:rPr lang="id-ID" sz="2200" dirty="0">
                <a:latin typeface="Inter" panose="02000503000000020004" pitchFamily="2" charset="0"/>
                <a:ea typeface="Inter" panose="02000503000000020004" pitchFamily="2" charset="0"/>
              </a:rPr>
              <a:t>kampanye program pemerintah Kab. Sidoarjo belum diterima dengan baik</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Elemen desain grafis yang memperhatikan prinsip-prinsip desain grafis dan menggabungkan aspek lokal dengan akan menarik perhatian masyarakat</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Irrelevansi foto dan informasi, penyampaian informasi yang kompleks sehingga tidak bisa diidentifikasi dengan cepat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id-ID" dirty="0"/>
              <a:t>Pembahasan</a:t>
            </a:r>
            <a:endParaRPr dirty="0"/>
          </a:p>
        </p:txBody>
      </p:sp>
      <p:sp>
        <p:nvSpPr>
          <p:cNvPr id="3" name="Google Shape;47;g104f7abbb21_0_309">
            <a:extLst>
              <a:ext uri="{FF2B5EF4-FFF2-40B4-BE49-F238E27FC236}">
                <a16:creationId xmlns:a16="http://schemas.microsoft.com/office/drawing/2014/main" id="{9B6D4FFF-AE23-7B5A-BF38-6B3D3181F8BC}"/>
              </a:ext>
            </a:extLst>
          </p:cNvPr>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a:bodyPr>
          <a:lstStyle/>
          <a:p>
            <a:pPr marL="228600" lvl="0" indent="0" algn="l" rtl="0">
              <a:lnSpc>
                <a:spcPct val="100000"/>
              </a:lnSpc>
              <a:spcBef>
                <a:spcPts val="1000"/>
              </a:spcBef>
              <a:spcAft>
                <a:spcPts val="0"/>
              </a:spcAft>
              <a:buClr>
                <a:schemeClr val="dk1"/>
              </a:buClr>
              <a:buSzPts val="2800"/>
              <a:buNone/>
            </a:pPr>
            <a:r>
              <a:rPr lang="id-ID" sz="2200" b="1" dirty="0">
                <a:latin typeface="Inter" panose="02000503000000020004" pitchFamily="2" charset="0"/>
                <a:ea typeface="Inter" panose="02000503000000020004" pitchFamily="2" charset="0"/>
              </a:rPr>
              <a:t>Deskripsi Analisis Visual</a:t>
            </a:r>
          </a:p>
          <a:p>
            <a:pPr marL="228600" lvl="0" indent="0" algn="l" rtl="0">
              <a:lnSpc>
                <a:spcPct val="100000"/>
              </a:lnSpc>
              <a:spcBef>
                <a:spcPts val="1000"/>
              </a:spcBef>
              <a:spcAft>
                <a:spcPts val="0"/>
              </a:spcAft>
              <a:buClr>
                <a:schemeClr val="dk1"/>
              </a:buClr>
              <a:buSzPts val="2800"/>
              <a:buNone/>
            </a:pPr>
            <a:r>
              <a:rPr lang="id-ID" sz="2200" dirty="0">
                <a:latin typeface="Inter" panose="02000503000000020004" pitchFamily="2" charset="0"/>
                <a:ea typeface="Inter" panose="02000503000000020004" pitchFamily="2" charset="0"/>
              </a:rPr>
              <a:t>Elemen desain grafis pada </a:t>
            </a:r>
            <a:r>
              <a:rPr lang="id-ID" sz="2200" i="1" dirty="0">
                <a:latin typeface="Inter" panose="02000503000000020004" pitchFamily="2" charset="0"/>
                <a:ea typeface="Inter" panose="02000503000000020004" pitchFamily="2" charset="0"/>
              </a:rPr>
              <a:t>billboard</a:t>
            </a:r>
            <a:r>
              <a:rPr lang="id-ID" sz="2200" dirty="0">
                <a:latin typeface="Inter" panose="02000503000000020004" pitchFamily="2" charset="0"/>
                <a:ea typeface="Inter" panose="02000503000000020004" pitchFamily="2" charset="0"/>
              </a:rPr>
              <a:t>:</a:t>
            </a:r>
          </a:p>
          <a:p>
            <a:pPr marL="228600" lvl="0" indent="0" algn="l" rtl="0">
              <a:lnSpc>
                <a:spcPct val="100000"/>
              </a:lnSpc>
              <a:spcBef>
                <a:spcPts val="1000"/>
              </a:spcBef>
              <a:spcAft>
                <a:spcPts val="0"/>
              </a:spcAft>
              <a:buClr>
                <a:schemeClr val="dk1"/>
              </a:buClr>
              <a:buSzPts val="2800"/>
              <a:buNone/>
            </a:pPr>
            <a:r>
              <a:rPr lang="id-ID" sz="2200" dirty="0">
                <a:latin typeface="Inter" panose="02000503000000020004" pitchFamily="2" charset="0"/>
                <a:ea typeface="Inter" panose="02000503000000020004" pitchFamily="2" charset="0"/>
              </a:rPr>
              <a:t>14 ikon, 15 bentuk, 8 warna, 1 pasang foto bupati &amp; wakil, 5 kelompok tipografi</a:t>
            </a:r>
          </a:p>
          <a:p>
            <a:pPr marL="228600" lvl="0" indent="0" algn="l" rtl="0">
              <a:lnSpc>
                <a:spcPct val="100000"/>
              </a:lnSpc>
              <a:spcBef>
                <a:spcPts val="1000"/>
              </a:spcBef>
              <a:spcAft>
                <a:spcPts val="0"/>
              </a:spcAft>
              <a:buClr>
                <a:schemeClr val="dk1"/>
              </a:buClr>
              <a:buSzPts val="2800"/>
              <a:buNone/>
            </a:pPr>
            <a:endParaRPr lang="id-ID" sz="2200" dirty="0">
              <a:latin typeface="Inter" panose="02000503000000020004" pitchFamily="2" charset="0"/>
              <a:ea typeface="Inter" panose="02000503000000020004" pitchFamily="2" charset="0"/>
            </a:endParaRP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Relevansi materi (pesan) dan pemilihan foto</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Kelompok tipografi &amp; prinsip hirarki desain (ukuran dan penempatan)</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Komplektias bahasa dan tipografi</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Akurasi pesan (informasi)</a:t>
            </a:r>
          </a:p>
        </p:txBody>
      </p:sp>
    </p:spTree>
    <p:extLst>
      <p:ext uri="{BB962C8B-B14F-4D97-AF65-F5344CB8AC3E}">
        <p14:creationId xmlns:p14="http://schemas.microsoft.com/office/powerpoint/2010/main" val="2413140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id-ID" dirty="0"/>
              <a:t>Pembahasan</a:t>
            </a:r>
            <a:endParaRPr dirty="0"/>
          </a:p>
        </p:txBody>
      </p:sp>
      <p:sp>
        <p:nvSpPr>
          <p:cNvPr id="3" name="Google Shape;47;g104f7abbb21_0_309">
            <a:extLst>
              <a:ext uri="{FF2B5EF4-FFF2-40B4-BE49-F238E27FC236}">
                <a16:creationId xmlns:a16="http://schemas.microsoft.com/office/drawing/2014/main" id="{9B6D4FFF-AE23-7B5A-BF38-6B3D3181F8BC}"/>
              </a:ext>
            </a:extLst>
          </p:cNvPr>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a:bodyPr>
          <a:lstStyle/>
          <a:p>
            <a:pPr marL="228600" lvl="0" indent="0" algn="l" rtl="0">
              <a:lnSpc>
                <a:spcPct val="100000"/>
              </a:lnSpc>
              <a:spcBef>
                <a:spcPts val="1000"/>
              </a:spcBef>
              <a:spcAft>
                <a:spcPts val="0"/>
              </a:spcAft>
              <a:buClr>
                <a:schemeClr val="dk1"/>
              </a:buClr>
              <a:buSzPts val="2800"/>
              <a:buNone/>
            </a:pPr>
            <a:r>
              <a:rPr lang="id-ID" sz="2200" b="1" dirty="0">
                <a:latin typeface="Inter" panose="02000503000000020004" pitchFamily="2" charset="0"/>
                <a:ea typeface="Inter" panose="02000503000000020004" pitchFamily="2" charset="0"/>
              </a:rPr>
              <a:t>Respon Masyarakat Terhadap Billboard</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Indentifikasi peneliti mayoritas responden masyarakat melihat </a:t>
            </a:r>
            <a:r>
              <a:rPr lang="id-ID" sz="2200" i="1" dirty="0">
                <a:latin typeface="Inter" panose="02000503000000020004" pitchFamily="2" charset="0"/>
                <a:ea typeface="Inter" panose="02000503000000020004" pitchFamily="2" charset="0"/>
              </a:rPr>
              <a:t>billboard</a:t>
            </a:r>
            <a:r>
              <a:rPr lang="id-ID" sz="2200" b="1" i="1" dirty="0">
                <a:latin typeface="Inter" panose="02000503000000020004" pitchFamily="2" charset="0"/>
                <a:ea typeface="Inter" panose="02000503000000020004" pitchFamily="2" charset="0"/>
              </a:rPr>
              <a:t> </a:t>
            </a:r>
            <a:r>
              <a:rPr lang="id-ID" sz="2200" dirty="0">
                <a:latin typeface="Inter" panose="02000503000000020004" pitchFamily="2" charset="0"/>
                <a:ea typeface="Inter" panose="02000503000000020004" pitchFamily="2" charset="0"/>
              </a:rPr>
              <a:t>dalam kondisi perjalanan kendaraan bermotor</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Responden menyatakan bahwa desain pada </a:t>
            </a:r>
            <a:r>
              <a:rPr lang="id-ID" sz="2200" i="1" dirty="0">
                <a:latin typeface="Inter" panose="02000503000000020004" pitchFamily="2" charset="0"/>
                <a:ea typeface="Inter" panose="02000503000000020004" pitchFamily="2" charset="0"/>
              </a:rPr>
              <a:t>billboard </a:t>
            </a:r>
            <a:r>
              <a:rPr lang="id-ID" sz="2200" dirty="0">
                <a:latin typeface="Inter" panose="02000503000000020004" pitchFamily="2" charset="0"/>
                <a:ea typeface="Inter" panose="02000503000000020004" pitchFamily="2" charset="0"/>
              </a:rPr>
              <a:t>kurang menarik perhatian</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Relevansi foto pada </a:t>
            </a:r>
            <a:r>
              <a:rPr lang="id-ID" sz="2200" i="1" dirty="0">
                <a:latin typeface="Inter" panose="02000503000000020004" pitchFamily="2" charset="0"/>
                <a:ea typeface="Inter" panose="02000503000000020004" pitchFamily="2" charset="0"/>
              </a:rPr>
              <a:t>billboard </a:t>
            </a:r>
            <a:r>
              <a:rPr lang="id-ID" sz="2200" dirty="0">
                <a:latin typeface="Inter" panose="02000503000000020004" pitchFamily="2" charset="0"/>
                <a:ea typeface="Inter" panose="02000503000000020004" pitchFamily="2" charset="0"/>
              </a:rPr>
              <a:t>diangkap kurang padan dan menarik perhatian</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Informasi yang tercantum dan terpampang pada </a:t>
            </a:r>
            <a:r>
              <a:rPr lang="id-ID" sz="2200" i="1" dirty="0">
                <a:latin typeface="Inter" panose="02000503000000020004" pitchFamily="2" charset="0"/>
                <a:ea typeface="Inter" panose="02000503000000020004" pitchFamily="2" charset="0"/>
              </a:rPr>
              <a:t>billboard </a:t>
            </a:r>
            <a:r>
              <a:rPr lang="id-ID" sz="2200" dirty="0">
                <a:latin typeface="Inter" panose="02000503000000020004" pitchFamily="2" charset="0"/>
                <a:ea typeface="Inter" panose="02000503000000020004" pitchFamily="2" charset="0"/>
              </a:rPr>
              <a:t>tidak langsung dan clear dalam wawasan sebagian masyarakat</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endParaRPr lang="id-ID" sz="2200" i="1" dirty="0">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193848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id-ID" dirty="0"/>
              <a:t>Pembahasan</a:t>
            </a:r>
            <a:endParaRPr dirty="0"/>
          </a:p>
        </p:txBody>
      </p:sp>
      <p:sp>
        <p:nvSpPr>
          <p:cNvPr id="3" name="Google Shape;47;g104f7abbb21_0_309">
            <a:extLst>
              <a:ext uri="{FF2B5EF4-FFF2-40B4-BE49-F238E27FC236}">
                <a16:creationId xmlns:a16="http://schemas.microsoft.com/office/drawing/2014/main" id="{9B6D4FFF-AE23-7B5A-BF38-6B3D3181F8BC}"/>
              </a:ext>
            </a:extLst>
          </p:cNvPr>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a:bodyPr>
          <a:lstStyle/>
          <a:p>
            <a:pPr marL="228600" lvl="0" indent="0" algn="l" rtl="0">
              <a:lnSpc>
                <a:spcPct val="100000"/>
              </a:lnSpc>
              <a:spcBef>
                <a:spcPts val="1000"/>
              </a:spcBef>
              <a:spcAft>
                <a:spcPts val="0"/>
              </a:spcAft>
              <a:buClr>
                <a:schemeClr val="dk1"/>
              </a:buClr>
              <a:buSzPts val="2800"/>
              <a:buNone/>
            </a:pPr>
            <a:r>
              <a:rPr lang="id-ID" sz="2200" b="1" dirty="0">
                <a:latin typeface="Inter" panose="02000503000000020004" pitchFamily="2" charset="0"/>
                <a:ea typeface="Inter" panose="02000503000000020004" pitchFamily="2" charset="0"/>
              </a:rPr>
              <a:t>Efektivitas Desain Grafis</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Irrelevansi foto dan informasi</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Pemilihan diksi, simplifikasi dan penyusunan tipografi</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Memaksimalkan elemen-elemen lokal</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Komposisi, layout dan hirarki</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2813308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104f7abbb21_0_0"/>
          <p:cNvSpPr txBox="1">
            <a:spLocks noGrp="1"/>
          </p:cNvSpPr>
          <p:nvPr>
            <p:ph type="title"/>
          </p:nvPr>
        </p:nvSpPr>
        <p:spPr>
          <a:xfrm>
            <a:off x="166758" y="11333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dirty="0" err="1"/>
              <a:t>Temuan</a:t>
            </a:r>
            <a:r>
              <a:rPr lang="en-US" dirty="0"/>
              <a:t> </a:t>
            </a:r>
            <a:r>
              <a:rPr lang="en-US" dirty="0" err="1"/>
              <a:t>Penting</a:t>
            </a:r>
            <a:r>
              <a:rPr lang="en-US" dirty="0"/>
              <a:t> </a:t>
            </a:r>
            <a:r>
              <a:rPr lang="en-US" dirty="0" err="1"/>
              <a:t>Penelitian</a:t>
            </a:r>
            <a:endParaRPr dirty="0"/>
          </a:p>
        </p:txBody>
      </p:sp>
      <p:sp>
        <p:nvSpPr>
          <p:cNvPr id="3" name="Google Shape;47;g104f7abbb21_0_309">
            <a:extLst>
              <a:ext uri="{FF2B5EF4-FFF2-40B4-BE49-F238E27FC236}">
                <a16:creationId xmlns:a16="http://schemas.microsoft.com/office/drawing/2014/main" id="{48D491A2-0EB6-0347-FDF9-C394352F95FF}"/>
              </a:ext>
            </a:extLst>
          </p:cNvPr>
          <p:cNvSpPr txBox="1">
            <a:spLocks noGrp="1"/>
          </p:cNvSpPr>
          <p:nvPr>
            <p:ph type="body" idx="1"/>
          </p:nvPr>
        </p:nvSpPr>
        <p:spPr>
          <a:xfrm>
            <a:off x="166758" y="1238732"/>
            <a:ext cx="11830877" cy="4710942"/>
          </a:xfrm>
          <a:prstGeom prst="rect">
            <a:avLst/>
          </a:prstGeom>
          <a:noFill/>
          <a:ln>
            <a:noFill/>
          </a:ln>
        </p:spPr>
        <p:txBody>
          <a:bodyPr spcFirstLastPara="1" wrap="square" lIns="91425" tIns="45700" rIns="91425" bIns="45700" anchor="ctr" anchorCtr="0">
            <a:normAutofit/>
          </a:bodyPr>
          <a:lstStyle/>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Billboard masih menjadi media massa luar ruangan yang penting karena jangkauan cakupan yang luas</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Penerapan prinsip-prinsip desain grafis, menarik, jelas, relevan dengan konteks lokal adalah kunci meningkatkan efektivitas komunikasi.</a:t>
            </a: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endParaRPr lang="id-ID" sz="2200" dirty="0">
              <a:latin typeface="Inter" panose="02000503000000020004" pitchFamily="2" charset="0"/>
              <a:ea typeface="Inter" panose="02000503000000020004" pitchFamily="2" charset="0"/>
            </a:endParaRPr>
          </a:p>
          <a:p>
            <a:pPr marL="571500" lvl="0" indent="-342900" algn="l" rtl="0">
              <a:lnSpc>
                <a:spcPct val="100000"/>
              </a:lnSpc>
              <a:spcBef>
                <a:spcPts val="1000"/>
              </a:spcBef>
              <a:spcAft>
                <a:spcPts val="0"/>
              </a:spcAft>
              <a:buClr>
                <a:schemeClr val="dk1"/>
              </a:buClr>
              <a:buSzPts val="2800"/>
              <a:buFont typeface="Arial" panose="020B0604020202020204" pitchFamily="34" charset="0"/>
              <a:buChar char="•"/>
            </a:pPr>
            <a:r>
              <a:rPr lang="id-ID" sz="2200" dirty="0">
                <a:latin typeface="Inter" panose="02000503000000020004" pitchFamily="2" charset="0"/>
                <a:ea typeface="Inter" panose="02000503000000020004" pitchFamily="2" charset="0"/>
              </a:rPr>
              <a:t>Adaptasi sangat penting dilakukan; QR Code, short-link</a:t>
            </a: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12</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Penggunaan Desain Grafis pada Billboard Kampanye Program Pemerintah Kabupaten Sidoarjo: Analisis Efektivitas Komunikasi dalam Pemasaran Media Massa</vt:lpstr>
      <vt:lpstr>Pendahuluan</vt:lpstr>
      <vt:lpstr>Pertanyaan Penelitian (Rumusan Masalah)</vt:lpstr>
      <vt:lpstr>Metode</vt:lpstr>
      <vt:lpstr>Hasil</vt:lpstr>
      <vt:lpstr>Pembahasan</vt:lpstr>
      <vt:lpstr>Pembahasan</vt:lpstr>
      <vt:lpstr>Pembahasan</vt:lpstr>
      <vt:lpstr>Temuan Penting Penelitian</vt:lpstr>
      <vt:lpstr>Manfaat Penelitian</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Penggunaan Desain Grafis pada Billboard Kampanye Program Pemerintah Kabupaten Sidoarjo: Analisis Efektivitas Komunikasi dalam Pemasaran Media Massa</dc:title>
  <dc:creator>Umsida</dc:creator>
  <cp:lastModifiedBy>Fitrah BMF</cp:lastModifiedBy>
  <cp:revision>2</cp:revision>
  <dcterms:created xsi:type="dcterms:W3CDTF">2020-02-15T07:43:00Z</dcterms:created>
  <dcterms:modified xsi:type="dcterms:W3CDTF">2023-05-27T01:16:17Z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