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57" r:id="rId5"/>
    <p:sldId id="268" r:id="rId6"/>
    <p:sldId id="260" r:id="rId7"/>
    <p:sldId id="263" r:id="rId8"/>
    <p:sldId id="266" r:id="rId9"/>
    <p:sldId id="261"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62" r:id="rId27"/>
  </p:sldIdLst>
  <p:sldSz cx="12192000" cy="6858000"/>
  <p:notesSz cx="9144000" cy="6858000"/>
  <p:embeddedFontLst>
    <p:embeddedFont>
      <p:font typeface="Exo"/>
      <p:regular r:id="rId31"/>
      <p:bold r:id="rId32"/>
      <p:italic r:id="rId33"/>
      <p:boldItalic r:id="rId34"/>
    </p:embeddedFont>
    <p:embeddedFont>
      <p:font typeface="Century Gothic" panose="020B0502020202020204"/>
      <p:regular r:id="rId35"/>
      <p:bold r:id="rId36"/>
      <p:italic r:id="rId37"/>
      <p:boldItalic r:id="rId38"/>
    </p:embeddedFont>
    <p:embeddedFont>
      <p:font typeface="Calibri" panose="020F0502020204030204"/>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6" d="100"/>
          <a:sy n="66" d="100"/>
        </p:scale>
        <p:origin x="87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font" Target="fonts/font12.fntdata"/><Relationship Id="rId41" Type="http://schemas.openxmlformats.org/officeDocument/2006/relationships/font" Target="fonts/font11.fntdata"/><Relationship Id="rId40" Type="http://schemas.openxmlformats.org/officeDocument/2006/relationships/font" Target="fonts/font10.fntdata"/><Relationship Id="rId4" Type="http://schemas.openxmlformats.org/officeDocument/2006/relationships/notesMaster" Target="notesMasters/notesMaster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4091"/>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4" name="Google Shape;4;n"/>
          <p:cNvSpPr txBox="1">
            <a:spLocks noGrp="1"/>
          </p:cNvSpPr>
          <p:nvPr>
            <p:ph type="dt" idx="10"/>
          </p:nvPr>
        </p:nvSpPr>
        <p:spPr>
          <a:xfrm>
            <a:off x="5179484" y="0"/>
            <a:ext cx="3962400" cy="344091"/>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5" name="Google Shape;5;n"/>
          <p:cNvSpPr>
            <a:spLocks noGrp="1" noRot="1" noChangeAspect="1"/>
          </p:cNvSpPr>
          <p:nvPr>
            <p:ph type="sldImg" idx="3"/>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22860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22860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22860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22860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22860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22860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22860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22860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7" name="Google Shape;7;n"/>
          <p:cNvSpPr txBox="1">
            <a:spLocks noGrp="1"/>
          </p:cNvSpPr>
          <p:nvPr>
            <p:ph type="ftr" idx="11"/>
          </p:nvPr>
        </p:nvSpPr>
        <p:spPr>
          <a:xfrm>
            <a:off x="0" y="6513910"/>
            <a:ext cx="3962400" cy="34409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8" name="Google Shape;8;n"/>
          <p:cNvSpPr txBox="1">
            <a:spLocks noGrp="1"/>
          </p:cNvSpPr>
          <p:nvPr>
            <p:ph type="sldNum" idx="12"/>
          </p:nvPr>
        </p:nvSpPr>
        <p:spPr>
          <a:xfrm>
            <a:off x="5179484" y="6513910"/>
            <a:ext cx="3962400" cy="34409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panose="020B0604020202020204"/>
              <a:buNone/>
            </a:pPr>
            <a:fld id="{00000000-1234-1234-1234-123412341234}" type="slidenum">
              <a:rPr lang="en-US" sz="1200" b="0" i="0" u="none" strike="noStrike" cap="none">
                <a:solidFill>
                  <a:schemeClr val="dk1"/>
                </a:solidFill>
                <a:latin typeface="Calibri" panose="020F0502020204030204"/>
                <a:ea typeface="Calibri" panose="020F0502020204030204"/>
                <a:cs typeface="Calibri" panose="020F0502020204030204"/>
                <a:sym typeface="Calibri" panose="020F0502020204030204"/>
              </a:rPr>
            </a:fld>
            <a:endParaRPr sz="12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36"/>
        <p:cNvGrpSpPr/>
        <p:nvPr/>
      </p:nvGrpSpPr>
      <p:grpSpPr>
        <a:xfrm>
          <a:off x="0" y="0"/>
          <a:ext cx="0" cy="0"/>
          <a:chOff x="0" y="0"/>
          <a:chExt cx="0" cy="0"/>
        </a:xfrm>
      </p:grpSpPr>
      <p:sp>
        <p:nvSpPr>
          <p:cNvPr id="37" name="Google Shape;37;p1: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
        <p:nvSpPr>
          <p:cNvPr id="38" name="Google Shape;38;p1: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42"/>
        <p:cNvGrpSpPr/>
        <p:nvPr/>
      </p:nvGrpSpPr>
      <p:grpSpPr>
        <a:xfrm>
          <a:off x="0" y="0"/>
          <a:ext cx="0" cy="0"/>
          <a:chOff x="0" y="0"/>
          <a:chExt cx="0" cy="0"/>
        </a:xfrm>
      </p:grpSpPr>
      <p:sp>
        <p:nvSpPr>
          <p:cNvPr id="43" name="Google Shape;43;g104f7abbb21_0_309: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
        <p:nvSpPr>
          <p:cNvPr id="44" name="Google Shape;44;g104f7abbb21_0_309: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0"/>
        <p:cNvGrpSpPr/>
        <p:nvPr/>
      </p:nvGrpSpPr>
      <p:grpSpPr>
        <a:xfrm>
          <a:off x="0" y="0"/>
          <a:ext cx="0" cy="0"/>
          <a:chOff x="0" y="0"/>
          <a:chExt cx="0" cy="0"/>
        </a:xfrm>
      </p:grpSpPr>
      <p:sp>
        <p:nvSpPr>
          <p:cNvPr id="61" name="Google Shape;61;g104f7abbb21_0_297: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Google Shape;62;g104f7abbb21_0_297:notes"/>
          <p:cNvSpPr txBox="1">
            <a:spLocks noGrp="1"/>
          </p:cNvSpPr>
          <p:nvPr>
            <p:ph type="body" idx="1"/>
          </p:nvPr>
        </p:nvSpPr>
        <p:spPr>
          <a:xfrm>
            <a:off x="914400" y="3300412"/>
            <a:ext cx="7315200" cy="27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
        <p:nvSpPr>
          <p:cNvPr id="63" name="Google Shape;63;g104f7abbb21_0_297:notes"/>
          <p:cNvSpPr txBox="1">
            <a:spLocks noGrp="1"/>
          </p:cNvSpPr>
          <p:nvPr>
            <p:ph type="sldNum" idx="12"/>
          </p:nvPr>
        </p:nvSpPr>
        <p:spPr>
          <a:xfrm>
            <a:off x="5179484" y="6513910"/>
            <a:ext cx="3962400" cy="3441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7"/>
        <p:cNvGrpSpPr/>
        <p:nvPr/>
      </p:nvGrpSpPr>
      <p:grpSpPr>
        <a:xfrm>
          <a:off x="0" y="0"/>
          <a:ext cx="0" cy="0"/>
          <a:chOff x="0" y="0"/>
          <a:chExt cx="0" cy="0"/>
        </a:xfrm>
      </p:grpSpPr>
      <p:sp>
        <p:nvSpPr>
          <p:cNvPr id="68" name="Google Shape;68;g104f7abbb21_0_303: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
        <p:nvSpPr>
          <p:cNvPr id="69" name="Google Shape;69;g104f7abbb21_0_303: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3"/>
        <p:cNvGrpSpPr/>
        <p:nvPr/>
      </p:nvGrpSpPr>
      <p:grpSpPr>
        <a:xfrm>
          <a:off x="0" y="0"/>
          <a:ext cx="0" cy="0"/>
          <a:chOff x="0" y="0"/>
          <a:chExt cx="0" cy="0"/>
        </a:xfrm>
      </p:grpSpPr>
      <p:sp>
        <p:nvSpPr>
          <p:cNvPr id="74" name="Google Shape;74;g104f7abbb21_0_95:notes"/>
          <p:cNvSpPr txBox="1">
            <a:spLocks noGrp="1"/>
          </p:cNvSpPr>
          <p:nvPr>
            <p:ph type="body" idx="1"/>
          </p:nvPr>
        </p:nvSpPr>
        <p:spPr>
          <a:xfrm>
            <a:off x="914400" y="3300412"/>
            <a:ext cx="7315200" cy="2700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
        <p:nvSpPr>
          <p:cNvPr id="75" name="Google Shape;75;g104f7abbb21_0_95:notes"/>
          <p:cNvSpPr>
            <a:spLocks noGrp="1" noRot="1" noChangeAspect="1"/>
          </p:cNvSpPr>
          <p:nvPr>
            <p:ph type="sldImg" idx="2"/>
          </p:nvPr>
        </p:nvSpPr>
        <p:spPr>
          <a:xfrm>
            <a:off x="2514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bg>
      <p:bgPr>
        <a:gradFill>
          <a:gsLst>
            <a:gs pos="0">
              <a:srgbClr val="0A2246"/>
            </a:gs>
            <a:gs pos="100000">
              <a:srgbClr val="1D4886"/>
            </a:gs>
          </a:gsLst>
          <a:lin ang="5400000" scaled="0"/>
        </a:gradFill>
        <a:effectLst/>
      </p:bgPr>
    </p:bg>
    <p:spTree>
      <p:nvGrpSpPr>
        <p:cNvPr id="1" name="Shape 15"/>
        <p:cNvGrpSpPr/>
        <p:nvPr/>
      </p:nvGrpSpPr>
      <p:grpSpPr>
        <a:xfrm>
          <a:off x="0" y="0"/>
          <a:ext cx="0" cy="0"/>
          <a:chOff x="0" y="0"/>
          <a:chExt cx="0" cy="0"/>
        </a:xfrm>
      </p:grpSpPr>
      <p:pic>
        <p:nvPicPr>
          <p:cNvPr id="16" name="Google Shape;16;p25"/>
          <p:cNvPicPr preferRelativeResize="0"/>
          <p:nvPr/>
        </p:nvPicPr>
        <p:blipFill rotWithShape="1">
          <a:blip r:embed="rId2">
            <a:alphaModFix amt="60000"/>
          </a:blip>
          <a:srcRect l="46601" t="2654" r="7599"/>
          <a:stretch>
            <a:fillRect/>
          </a:stretch>
        </p:blipFill>
        <p:spPr>
          <a:xfrm>
            <a:off x="-1" y="3509963"/>
            <a:ext cx="3146679" cy="3358083"/>
          </a:xfrm>
          <a:prstGeom prst="rect">
            <a:avLst/>
          </a:prstGeom>
          <a:noFill/>
          <a:ln>
            <a:noFill/>
          </a:ln>
        </p:spPr>
      </p:pic>
      <p:pic>
        <p:nvPicPr>
          <p:cNvPr id="17" name="Google Shape;17;p25"/>
          <p:cNvPicPr preferRelativeResize="0"/>
          <p:nvPr/>
        </p:nvPicPr>
        <p:blipFill rotWithShape="1">
          <a:blip r:embed="rId3"/>
          <a:srcRect l="21878" t="94162" r="21683" b="1155"/>
          <a:stretch>
            <a:fillRect/>
          </a:stretch>
        </p:blipFill>
        <p:spPr>
          <a:xfrm>
            <a:off x="3510723" y="6456981"/>
            <a:ext cx="5170554" cy="321506"/>
          </a:xfrm>
          <a:prstGeom prst="rect">
            <a:avLst/>
          </a:prstGeom>
          <a:noFill/>
          <a:ln>
            <a:noFill/>
          </a:ln>
        </p:spPr>
      </p:pic>
      <p:sp>
        <p:nvSpPr>
          <p:cNvPr id="18" name="Google Shape;18;p25"/>
          <p:cNvSpPr txBox="1">
            <a:spLocks noGrp="1"/>
          </p:cNvSpPr>
          <p:nvPr>
            <p:ph type="ctrTitle"/>
          </p:nvPr>
        </p:nvSpPr>
        <p:spPr>
          <a:xfrm>
            <a:off x="914400" y="1537252"/>
            <a:ext cx="10363200" cy="1972711"/>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Exo"/>
              <a:buNone/>
              <a:defRPr sz="6000">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5"/>
          <p:cNvSpPr txBox="1">
            <a:spLocks noGrp="1"/>
          </p:cNvSpPr>
          <p:nvPr>
            <p:ph type="subTitle" idx="1"/>
          </p:nvPr>
        </p:nvSpPr>
        <p:spPr>
          <a:xfrm>
            <a:off x="1524000" y="3750365"/>
            <a:ext cx="9144000" cy="150743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solidFill>
                  <a:schemeClr val="lt1"/>
                </a:solidFill>
                <a:latin typeface="Exo"/>
                <a:ea typeface="Exo"/>
                <a:cs typeface="Exo"/>
                <a:sym typeface="Exo"/>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25"/>
          <p:cNvSpPr txBox="1">
            <a:spLocks noGrp="1"/>
          </p:cNvSpPr>
          <p:nvPr>
            <p:ph type="dt" idx="10"/>
          </p:nvPr>
        </p:nvSpPr>
        <p:spPr>
          <a:xfrm>
            <a:off x="767523" y="5653019"/>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5"/>
          <p:cNvSpPr txBox="1">
            <a:spLocks noGrp="1"/>
          </p:cNvSpPr>
          <p:nvPr>
            <p:ph type="ftr" idx="11"/>
          </p:nvPr>
        </p:nvSpPr>
        <p:spPr>
          <a:xfrm>
            <a:off x="4038600" y="5653019"/>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5"/>
          <p:cNvSpPr txBox="1">
            <a:spLocks noGrp="1"/>
          </p:cNvSpPr>
          <p:nvPr>
            <p:ph type="sldNum" idx="12"/>
          </p:nvPr>
        </p:nvSpPr>
        <p:spPr>
          <a:xfrm>
            <a:off x="8681277" y="5653019"/>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fld>
            <a:endParaRPr lang="en-US"/>
          </a:p>
        </p:txBody>
      </p:sp>
      <p:sp>
        <p:nvSpPr>
          <p:cNvPr id="23" name="Google Shape;23;p25"/>
          <p:cNvSpPr txBox="1"/>
          <p:nvPr/>
        </p:nvSpPr>
        <p:spPr>
          <a:xfrm>
            <a:off x="6852481" y="465853"/>
            <a:ext cx="2419627"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600"/>
              <a:buFont typeface="Arial" panose="020B0604020202020204"/>
              <a:buNone/>
            </a:pPr>
            <a:r>
              <a:rPr lang="en-US" sz="1600" b="0" i="0" u="none" strike="noStrike" cap="none">
                <a:solidFill>
                  <a:srgbClr val="FFC000"/>
                </a:solidFill>
                <a:latin typeface="Exo"/>
                <a:ea typeface="Exo"/>
                <a:cs typeface="Exo"/>
                <a:sym typeface="Exo"/>
              </a:rPr>
              <a:t>UNIVERSITAS MUHAMMADIYAH SIDOARJO</a:t>
            </a:r>
            <a:endParaRPr sz="1400" b="0" i="0" u="none" strike="noStrike" cap="none">
              <a:solidFill>
                <a:srgbClr val="000000"/>
              </a:solidFill>
              <a:latin typeface="Arial" panose="020B0604020202020204"/>
              <a:ea typeface="Arial" panose="020B0604020202020204"/>
              <a:cs typeface="Arial" panose="020B0604020202020204"/>
              <a:sym typeface="Arial" panose="020B0604020202020204"/>
            </a:endParaRPr>
          </a:p>
        </p:txBody>
      </p:sp>
      <p:pic>
        <p:nvPicPr>
          <p:cNvPr id="24" name="Google Shape;24;p25"/>
          <p:cNvPicPr preferRelativeResize="0"/>
          <p:nvPr/>
        </p:nvPicPr>
        <p:blipFill rotWithShape="1">
          <a:blip r:embed="rId4"/>
          <a:srcRect/>
          <a:stretch>
            <a:fillRect/>
          </a:stretch>
        </p:blipFill>
        <p:spPr>
          <a:xfrm>
            <a:off x="9575247" y="226794"/>
            <a:ext cx="2187844" cy="1005222"/>
          </a:xfrm>
          <a:prstGeom prst="rect">
            <a:avLst/>
          </a:prstGeom>
          <a:noFill/>
          <a:ln>
            <a:noFill/>
          </a:ln>
        </p:spPr>
      </p:pic>
      <p:cxnSp>
        <p:nvCxnSpPr>
          <p:cNvPr id="25" name="Google Shape;25;p25"/>
          <p:cNvCxnSpPr/>
          <p:nvPr/>
        </p:nvCxnSpPr>
        <p:spPr>
          <a:xfrm>
            <a:off x="9372600" y="465853"/>
            <a:ext cx="0" cy="830997"/>
          </a:xfrm>
          <a:prstGeom prst="straightConnector1">
            <a:avLst/>
          </a:prstGeom>
          <a:noFill/>
          <a:ln w="28575" cap="flat" cmpd="sng">
            <a:solidFill>
              <a:srgbClr val="FFC000"/>
            </a:solidFill>
            <a:prstDash val="solid"/>
            <a:miter lim="800000"/>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6"/>
        <p:cNvGrpSpPr/>
        <p:nvPr/>
      </p:nvGrpSpPr>
      <p:grpSpPr>
        <a:xfrm>
          <a:off x="0" y="0"/>
          <a:ext cx="0" cy="0"/>
          <a:chOff x="0" y="0"/>
          <a:chExt cx="0" cy="0"/>
        </a:xfrm>
      </p:grpSpPr>
      <p:pic>
        <p:nvPicPr>
          <p:cNvPr id="27" name="Google Shape;27;p26"/>
          <p:cNvPicPr preferRelativeResize="0"/>
          <p:nvPr/>
        </p:nvPicPr>
        <p:blipFill rotWithShape="1">
          <a:blip r:embed="rId2"/>
          <a:srcRect t="23661"/>
          <a:stretch>
            <a:fillRect/>
          </a:stretch>
        </p:blipFill>
        <p:spPr>
          <a:xfrm>
            <a:off x="144674" y="314231"/>
            <a:ext cx="11830877" cy="6466395"/>
          </a:xfrm>
          <a:prstGeom prst="rect">
            <a:avLst/>
          </a:prstGeom>
          <a:noFill/>
          <a:ln>
            <a:noFill/>
          </a:ln>
        </p:spPr>
      </p:pic>
      <p:sp>
        <p:nvSpPr>
          <p:cNvPr id="28" name="Google Shape;28;p26"/>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4400"/>
              <a:buFont typeface="Exo"/>
              <a:buNone/>
              <a:defRPr>
                <a:solidFill>
                  <a:schemeClr val="lt1"/>
                </a:solidFill>
                <a:latin typeface="Exo"/>
                <a:ea typeface="Exo"/>
                <a:cs typeface="Exo"/>
                <a:sym typeface="Ex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6"/>
          <p:cNvSpPr txBox="1">
            <a:spLocks noGrp="1"/>
          </p:cNvSpPr>
          <p:nvPr>
            <p:ph type="dt" idx="10"/>
          </p:nvPr>
        </p:nvSpPr>
        <p:spPr>
          <a:xfrm>
            <a:off x="10323511" y="6341719"/>
            <a:ext cx="1179375"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6"/>
          <p:cNvSpPr txBox="1">
            <a:spLocks noGrp="1"/>
          </p:cNvSpPr>
          <p:nvPr>
            <p:ph type="ftr" idx="11"/>
          </p:nvPr>
        </p:nvSpPr>
        <p:spPr>
          <a:xfrm>
            <a:off x="4024796" y="5963342"/>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6"/>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Century Gothic" panose="020B0502020202020204"/>
                <a:ea typeface="Century Gothic" panose="020B0502020202020204"/>
                <a:cs typeface="Century Gothic" panose="020B0502020202020204"/>
                <a:sym typeface="Century Gothic" panose="020B0502020202020204"/>
              </a:defRPr>
            </a:lvl1pPr>
            <a:lvl2pPr marL="914400" lvl="1" indent="-381000" algn="l">
              <a:lnSpc>
                <a:spcPct val="90000"/>
              </a:lnSpc>
              <a:spcBef>
                <a:spcPts val="500"/>
              </a:spcBef>
              <a:spcAft>
                <a:spcPts val="0"/>
              </a:spcAft>
              <a:buClr>
                <a:schemeClr val="dk1"/>
              </a:buClr>
              <a:buSzPts val="2400"/>
              <a:buChar char="•"/>
              <a:defRPr>
                <a:latin typeface="Century Gothic" panose="020B0502020202020204"/>
                <a:ea typeface="Century Gothic" panose="020B0502020202020204"/>
                <a:cs typeface="Century Gothic" panose="020B0502020202020204"/>
                <a:sym typeface="Century Gothic" panose="020B0502020202020204"/>
              </a:defRPr>
            </a:lvl2pPr>
            <a:lvl3pPr marL="1371600" lvl="2" indent="-355600" algn="l">
              <a:lnSpc>
                <a:spcPct val="90000"/>
              </a:lnSpc>
              <a:spcBef>
                <a:spcPts val="500"/>
              </a:spcBef>
              <a:spcAft>
                <a:spcPts val="0"/>
              </a:spcAft>
              <a:buClr>
                <a:schemeClr val="dk1"/>
              </a:buClr>
              <a:buSzPts val="2000"/>
              <a:buChar char="•"/>
              <a:defRPr>
                <a:latin typeface="Century Gothic" panose="020B0502020202020204"/>
                <a:ea typeface="Century Gothic" panose="020B0502020202020204"/>
                <a:cs typeface="Century Gothic" panose="020B0502020202020204"/>
                <a:sym typeface="Century Gothic" panose="020B0502020202020204"/>
              </a:defRPr>
            </a:lvl3pPr>
            <a:lvl4pPr marL="1828800" lvl="3" indent="-342900" algn="l">
              <a:lnSpc>
                <a:spcPct val="90000"/>
              </a:lnSpc>
              <a:spcBef>
                <a:spcPts val="500"/>
              </a:spcBef>
              <a:spcAft>
                <a:spcPts val="0"/>
              </a:spcAft>
              <a:buClr>
                <a:schemeClr val="dk1"/>
              </a:buClr>
              <a:buSzPts val="1800"/>
              <a:buChar char="•"/>
              <a:defRPr>
                <a:latin typeface="Century Gothic" panose="020B0502020202020204"/>
                <a:ea typeface="Century Gothic" panose="020B0502020202020204"/>
                <a:cs typeface="Century Gothic" panose="020B0502020202020204"/>
                <a:sym typeface="Century Gothic" panose="020B0502020202020204"/>
              </a:defRPr>
            </a:lvl4pPr>
            <a:lvl5pPr marL="2286000" lvl="4" indent="-342900" algn="l">
              <a:lnSpc>
                <a:spcPct val="90000"/>
              </a:lnSpc>
              <a:spcBef>
                <a:spcPts val="500"/>
              </a:spcBef>
              <a:spcAft>
                <a:spcPts val="0"/>
              </a:spcAft>
              <a:buClr>
                <a:schemeClr val="dk1"/>
              </a:buClr>
              <a:buSzPts val="1800"/>
              <a:buChar char="•"/>
              <a:defRPr>
                <a:latin typeface="Century Gothic" panose="020B0502020202020204"/>
                <a:ea typeface="Century Gothic" panose="020B0502020202020204"/>
                <a:cs typeface="Century Gothic" panose="020B0502020202020204"/>
                <a:sym typeface="Century Gothic" panose="020B0502020202020204"/>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p:txBody>
      </p:sp>
      <p:sp>
        <p:nvSpPr>
          <p:cNvPr id="32" name="Google Shape;32;p26"/>
          <p:cNvSpPr txBox="1"/>
          <p:nvPr/>
        </p:nvSpPr>
        <p:spPr>
          <a:xfrm>
            <a:off x="11427239" y="6332228"/>
            <a:ext cx="522356"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panose="020B0604020202020204"/>
              <a:buNone/>
            </a:pPr>
            <a:fld id="{00000000-1234-1234-1234-123412341234}" type="slidenum">
              <a:rPr lang="en-US" sz="1200" b="0" i="0" u="none" strike="noStrike" cap="none">
                <a:solidFill>
                  <a:srgbClr val="888888"/>
                </a:solidFill>
                <a:latin typeface="Calibri" panose="020F0502020204030204"/>
                <a:ea typeface="Calibri" panose="020F0502020204030204"/>
                <a:cs typeface="Calibri" panose="020F0502020204030204"/>
                <a:sym typeface="Calibri" panose="020F0502020204030204"/>
              </a:rPr>
            </a:fld>
            <a:endPara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endParaRPr>
          </a:p>
        </p:txBody>
      </p:sp>
      <p:pic>
        <p:nvPicPr>
          <p:cNvPr id="33" name="Google Shape;33;p26"/>
          <p:cNvPicPr preferRelativeResize="0"/>
          <p:nvPr/>
        </p:nvPicPr>
        <p:blipFill rotWithShape="1">
          <a:blip r:embed="rId3"/>
          <a:srcRect l="47997" t="2654" r="7599"/>
          <a:stretch>
            <a:fillRect/>
          </a:stretch>
        </p:blipFill>
        <p:spPr>
          <a:xfrm flipH="1">
            <a:off x="10198953" y="4248292"/>
            <a:ext cx="1993047" cy="253896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bg>
      <p:bgPr>
        <a:solidFill>
          <a:srgbClr val="0A2246"/>
        </a:solidFill>
        <a:effectLst/>
      </p:bgPr>
    </p:bg>
    <p:spTree>
      <p:nvGrpSpPr>
        <p:cNvPr id="1" name="Shape 34"/>
        <p:cNvGrpSpPr/>
        <p:nvPr/>
      </p:nvGrpSpPr>
      <p:grpSpPr>
        <a:xfrm>
          <a:off x="0" y="0"/>
          <a:ext cx="0" cy="0"/>
          <a:chOff x="0" y="0"/>
          <a:chExt cx="0" cy="0"/>
        </a:xfrm>
      </p:grpSpPr>
      <p:pic>
        <p:nvPicPr>
          <p:cNvPr id="35" name="Google Shape;35;p27"/>
          <p:cNvPicPr preferRelativeResize="0"/>
          <p:nvPr/>
        </p:nvPicPr>
        <p:blipFill rotWithShape="1">
          <a:blip r:embed="rId2"/>
          <a:srcRect/>
          <a:stretch>
            <a:fillRect/>
          </a:stretch>
        </p:blipFill>
        <p:spPr>
          <a:xfrm>
            <a:off x="4106779" y="2515037"/>
            <a:ext cx="3978442" cy="18279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838200" y="365127"/>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Exo"/>
              <a:buNone/>
              <a:defRPr sz="4400" b="0" i="0" u="none" strike="noStrike" cap="none">
                <a:solidFill>
                  <a:schemeClr val="dk1"/>
                </a:solidFill>
                <a:latin typeface="Exo"/>
                <a:ea typeface="Exo"/>
                <a:cs typeface="Exo"/>
                <a:sym typeface="Exo"/>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a:lstStyle>
          <a:p/>
        </p:txBody>
      </p:sp>
      <p:sp>
        <p:nvSpPr>
          <p:cNvPr id="11" name="Google Shape;11;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panose="020B0604020202020204"/>
              <a:buChar char="•"/>
              <a:defRPr sz="2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1pPr>
            <a:lvl2pPr marL="914400" marR="0" lvl="1" indent="-381000" algn="l" rtl="0">
              <a:lnSpc>
                <a:spcPct val="90000"/>
              </a:lnSpc>
              <a:spcBef>
                <a:spcPts val="500"/>
              </a:spcBef>
              <a:spcAft>
                <a:spcPts val="0"/>
              </a:spcAft>
              <a:buClr>
                <a:schemeClr val="dk1"/>
              </a:buClr>
              <a:buSzPts val="2400"/>
              <a:buFont typeface="Arial" panose="020B0604020202020204"/>
              <a:buChar char="•"/>
              <a:defRPr sz="24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2pPr>
            <a:lvl3pPr marL="1371600" marR="0" lvl="2" indent="-355600" algn="l" rtl="0">
              <a:lnSpc>
                <a:spcPct val="90000"/>
              </a:lnSpc>
              <a:spcBef>
                <a:spcPts val="500"/>
              </a:spcBef>
              <a:spcAft>
                <a:spcPts val="0"/>
              </a:spcAft>
              <a:buClr>
                <a:schemeClr val="dk1"/>
              </a:buClr>
              <a:buSzPts val="2000"/>
              <a:buFont typeface="Arial" panose="020B0604020202020204"/>
              <a:buChar char="•"/>
              <a:defRPr sz="20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3pPr>
            <a:lvl4pPr marL="1828800" marR="0" lvl="3"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4pPr>
            <a:lvl5pPr marL="2286000" marR="0" lvl="4"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entury Gothic" panose="020B0502020202020204"/>
                <a:ea typeface="Century Gothic" panose="020B0502020202020204"/>
                <a:cs typeface="Century Gothic" panose="020B0502020202020204"/>
                <a:sym typeface="Century Gothic" panose="020B0502020202020204"/>
              </a:defRPr>
            </a:lvl5pPr>
            <a:lvl6pPr marL="2743200" marR="0" lvl="5"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342900" algn="l" rtl="0">
              <a:lnSpc>
                <a:spcPct val="90000"/>
              </a:lnSpc>
              <a:spcBef>
                <a:spcPts val="500"/>
              </a:spcBef>
              <a:spcAft>
                <a:spcPts val="0"/>
              </a:spcAft>
              <a:buClr>
                <a:schemeClr val="dk1"/>
              </a:buClr>
              <a:buSzPts val="1800"/>
              <a:buFont typeface="Arial" panose="020B0604020202020204"/>
              <a:buChar char="•"/>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2" name="Google Shape;12;p24"/>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3" name="Google Shape;13;p24"/>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lnSpc>
                <a:spcPct val="100000"/>
              </a:lnSpc>
              <a:spcBef>
                <a:spcPts val="0"/>
              </a:spcBef>
              <a:spcAft>
                <a:spcPts val="0"/>
              </a:spcAft>
              <a:buClr>
                <a:srgbClr val="000000"/>
              </a:buClr>
              <a:buSzPts val="1400"/>
              <a:buFont typeface="Arial" panose="020B0604020202020204"/>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4" name="Google Shape;14;p24"/>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rtl="0">
              <a:lnSpc>
                <a:spcPct val="100000"/>
              </a:lnSpc>
              <a:spcBef>
                <a:spcPts val="0"/>
              </a:spcBef>
              <a:spcAft>
                <a:spcPts val="0"/>
              </a:spcAft>
              <a:buClr>
                <a:srgbClr val="000000"/>
              </a:buClr>
              <a:buSzPts val="1200"/>
              <a:buFont typeface="Arial" panose="020B0604020202020204"/>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A2246"/>
            </a:gs>
            <a:gs pos="31000">
              <a:srgbClr val="0A2246"/>
            </a:gs>
            <a:gs pos="100000">
              <a:srgbClr val="1B4685"/>
            </a:gs>
          </a:gsLst>
          <a:lin ang="5400000" scaled="0"/>
        </a:gradFill>
        <a:effectLst/>
      </p:bgPr>
    </p:bg>
    <p:spTree>
      <p:nvGrpSpPr>
        <p:cNvPr id="1" name="Shape 39"/>
        <p:cNvGrpSpPr/>
        <p:nvPr/>
      </p:nvGrpSpPr>
      <p:grpSpPr>
        <a:xfrm>
          <a:off x="0" y="0"/>
          <a:ext cx="0" cy="0"/>
          <a:chOff x="0" y="0"/>
          <a:chExt cx="0" cy="0"/>
        </a:xfrm>
      </p:grpSpPr>
      <p:sp>
        <p:nvSpPr>
          <p:cNvPr id="40" name="Google Shape;40;p1"/>
          <p:cNvSpPr txBox="1">
            <a:spLocks noGrp="1"/>
          </p:cNvSpPr>
          <p:nvPr>
            <p:ph type="ctrTitle"/>
          </p:nvPr>
        </p:nvSpPr>
        <p:spPr>
          <a:xfrm>
            <a:off x="470322" y="1176445"/>
            <a:ext cx="10737000" cy="1740926"/>
          </a:xfrm>
          <a:prstGeom prst="rect">
            <a:avLst/>
          </a:prstGeom>
          <a:noFill/>
          <a:ln>
            <a:noFill/>
          </a:ln>
        </p:spPr>
        <p:txBody>
          <a:bodyPr spcFirstLastPara="1" wrap="square" lIns="91425" tIns="45700" rIns="91425" bIns="45700" anchor="b" anchorCtr="0">
            <a:noAutofit/>
          </a:bodyPr>
          <a:lstStyle/>
          <a:p>
            <a:r>
              <a:rPr lang="en-US" altLang="en-US" sz="2800" b="1" dirty="0"/>
              <a:t>PENERAPAN BOLA ANGKA DALAM MENINGKATKAN KEMAMPUAN KOGNITIF PADA ANAK USIA 3-4 TAHUN DI KB KUNCUP BUNGA KEPUHKLAGEN WRINGINANOM GRESIK TAHUN PELAJARAN 2025-2026</a:t>
            </a:r>
            <a:endParaRPr lang="en-US" altLang="en-US" sz="2800" b="1" dirty="0"/>
          </a:p>
        </p:txBody>
      </p:sp>
      <p:sp>
        <p:nvSpPr>
          <p:cNvPr id="41" name="Google Shape;41;p1"/>
          <p:cNvSpPr txBox="1">
            <a:spLocks noGrp="1"/>
          </p:cNvSpPr>
          <p:nvPr>
            <p:ph type="subTitle" idx="1"/>
          </p:nvPr>
        </p:nvSpPr>
        <p:spPr>
          <a:xfrm>
            <a:off x="1457322" y="3346231"/>
            <a:ext cx="8763000" cy="10851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2F2F2"/>
              </a:buClr>
              <a:buSzPts val="2400"/>
              <a:buNone/>
            </a:pPr>
            <a:r>
              <a:rPr lang="en-US" sz="2300" dirty="0" err="1" smtClean="0">
                <a:solidFill>
                  <a:srgbClr val="F2F2F2"/>
                </a:solidFill>
                <a:latin typeface="Times New Roman" panose="02020603050405020304"/>
                <a:ea typeface="Times New Roman" panose="02020603050405020304"/>
                <a:cs typeface="Times New Roman" panose="02020603050405020304"/>
                <a:sym typeface="Times New Roman" panose="02020603050405020304"/>
              </a:rPr>
              <a:t>Oleh</a:t>
            </a:r>
            <a:r>
              <a:rPr lang="en-US" sz="2300" dirty="0">
                <a:solidFill>
                  <a:srgbClr val="F2F2F2"/>
                </a:solidFill>
                <a:latin typeface="Times New Roman" panose="02020603050405020304"/>
                <a:ea typeface="Times New Roman" panose="02020603050405020304"/>
                <a:cs typeface="Times New Roman" panose="02020603050405020304"/>
                <a:sym typeface="Times New Roman" panose="02020603050405020304"/>
              </a:rPr>
              <a:t>:</a:t>
            </a:r>
            <a:endParaRPr sz="2300" dirty="0">
              <a:latin typeface="Times New Roman" panose="02020603050405020304"/>
              <a:ea typeface="Times New Roman" panose="02020603050405020304"/>
              <a:cs typeface="Times New Roman" panose="02020603050405020304"/>
              <a:sym typeface="Times New Roman" panose="02020603050405020304"/>
            </a:endParaRPr>
          </a:p>
          <a:p>
            <a:pPr marL="0" lvl="0" indent="0" algn="ctr" rtl="0">
              <a:lnSpc>
                <a:spcPct val="90000"/>
              </a:lnSpc>
              <a:spcBef>
                <a:spcPts val="1000"/>
              </a:spcBef>
              <a:spcAft>
                <a:spcPts val="0"/>
              </a:spcAft>
              <a:buClr>
                <a:schemeClr val="lt1"/>
              </a:buClr>
              <a:buSzPts val="2400"/>
              <a:buNone/>
            </a:pPr>
            <a:r>
              <a:rPr lang="en-US" sz="2300" dirty="0" smtClean="0">
                <a:latin typeface="Times New Roman" panose="02020603050405020304"/>
                <a:ea typeface="Times New Roman" panose="02020603050405020304"/>
                <a:cs typeface="Times New Roman" panose="02020603050405020304"/>
                <a:sym typeface="Times New Roman" panose="02020603050405020304"/>
              </a:rPr>
              <a:t>Nova </a:t>
            </a:r>
            <a:r>
              <a:rPr lang="en-US" sz="2300" dirty="0" err="1" smtClean="0">
                <a:latin typeface="Times New Roman" panose="02020603050405020304"/>
                <a:ea typeface="Times New Roman" panose="02020603050405020304"/>
                <a:cs typeface="Times New Roman" panose="02020603050405020304"/>
                <a:sym typeface="Times New Roman" panose="02020603050405020304"/>
              </a:rPr>
              <a:t>Widihastutik</a:t>
            </a:r>
            <a:endParaRPr lang="en-US" sz="2300" dirty="0" smtClean="0">
              <a:latin typeface="Times New Roman" panose="02020603050405020304"/>
              <a:ea typeface="Times New Roman" panose="02020603050405020304"/>
              <a:cs typeface="Times New Roman" panose="02020603050405020304"/>
              <a:sym typeface="Times New Roman" panose="02020603050405020304"/>
            </a:endParaRPr>
          </a:p>
          <a:p>
            <a:pPr marL="0" lvl="0" indent="0" algn="ctr" rtl="0">
              <a:lnSpc>
                <a:spcPct val="90000"/>
              </a:lnSpc>
              <a:spcBef>
                <a:spcPts val="1000"/>
              </a:spcBef>
              <a:spcAft>
                <a:spcPts val="0"/>
              </a:spcAft>
              <a:buClr>
                <a:schemeClr val="lt1"/>
              </a:buClr>
              <a:buSzPts val="2400"/>
              <a:buNone/>
            </a:pPr>
            <a:r>
              <a:rPr lang="en-US" sz="2300" dirty="0" err="1" smtClean="0">
                <a:latin typeface="Times New Roman" panose="02020603050405020304"/>
                <a:ea typeface="Times New Roman" panose="02020603050405020304"/>
                <a:cs typeface="Times New Roman" panose="02020603050405020304"/>
                <a:sym typeface="Times New Roman" panose="02020603050405020304"/>
              </a:rPr>
              <a:t>Dosen</a:t>
            </a:r>
            <a:r>
              <a:rPr lang="en-US" sz="2300" dirty="0" smtClean="0">
                <a:latin typeface="Times New Roman" panose="02020603050405020304"/>
                <a:ea typeface="Times New Roman" panose="02020603050405020304"/>
                <a:cs typeface="Times New Roman" panose="02020603050405020304"/>
                <a:sym typeface="Times New Roman" panose="02020603050405020304"/>
              </a:rPr>
              <a:t> </a:t>
            </a:r>
            <a:r>
              <a:rPr lang="en-US" sz="2300" dirty="0" err="1" smtClean="0">
                <a:latin typeface="Times New Roman" panose="02020603050405020304"/>
                <a:ea typeface="Times New Roman" panose="02020603050405020304"/>
                <a:cs typeface="Times New Roman" panose="02020603050405020304"/>
                <a:sym typeface="Times New Roman" panose="02020603050405020304"/>
              </a:rPr>
              <a:t>Pembimbing</a:t>
            </a:r>
            <a:r>
              <a:rPr lang="en-US" sz="2300" dirty="0" smtClean="0">
                <a:latin typeface="Times New Roman" panose="02020603050405020304"/>
                <a:ea typeface="Times New Roman" panose="02020603050405020304"/>
                <a:cs typeface="Times New Roman" panose="02020603050405020304"/>
                <a:sym typeface="Times New Roman" panose="02020603050405020304"/>
              </a:rPr>
              <a:t> :</a:t>
            </a:r>
            <a:endParaRPr sz="2300" dirty="0">
              <a:latin typeface="Times New Roman" panose="02020603050405020304"/>
              <a:ea typeface="Times New Roman" panose="02020603050405020304"/>
              <a:cs typeface="Times New Roman" panose="02020603050405020304"/>
              <a:sym typeface="Times New Roman" panose="02020603050405020304"/>
            </a:endParaRPr>
          </a:p>
          <a:p>
            <a:pPr marL="0" lvl="0" indent="0" algn="ctr" rtl="0">
              <a:lnSpc>
                <a:spcPct val="90000"/>
              </a:lnSpc>
              <a:spcBef>
                <a:spcPts val="1000"/>
              </a:spcBef>
              <a:spcAft>
                <a:spcPts val="0"/>
              </a:spcAft>
              <a:buClr>
                <a:schemeClr val="lt1"/>
              </a:buClr>
              <a:buSzPts val="2400"/>
              <a:buNone/>
            </a:pPr>
            <a:r>
              <a:rPr lang="en-US" sz="2300" dirty="0" err="1">
                <a:latin typeface="Times New Roman" panose="02020603050405020304"/>
                <a:ea typeface="Times New Roman" panose="02020603050405020304"/>
                <a:cs typeface="Times New Roman" panose="02020603050405020304"/>
                <a:sym typeface="Times New Roman" panose="02020603050405020304"/>
              </a:rPr>
              <a:t>Choirun</a:t>
            </a:r>
            <a:r>
              <a:rPr lang="en-US" sz="2300" dirty="0">
                <a:latin typeface="Times New Roman" panose="02020603050405020304"/>
                <a:ea typeface="Times New Roman" panose="02020603050405020304"/>
                <a:cs typeface="Times New Roman" panose="02020603050405020304"/>
                <a:sym typeface="Times New Roman" panose="02020603050405020304"/>
              </a:rPr>
              <a:t> </a:t>
            </a:r>
            <a:r>
              <a:rPr lang="en-US" sz="2300" dirty="0" err="1">
                <a:latin typeface="Times New Roman" panose="02020603050405020304"/>
                <a:ea typeface="Times New Roman" panose="02020603050405020304"/>
                <a:cs typeface="Times New Roman" panose="02020603050405020304"/>
                <a:sym typeface="Times New Roman" panose="02020603050405020304"/>
              </a:rPr>
              <a:t>Nisak</a:t>
            </a:r>
            <a:r>
              <a:rPr lang="en-US" sz="2300" dirty="0">
                <a:latin typeface="Times New Roman" panose="02020603050405020304"/>
                <a:ea typeface="Times New Roman" panose="02020603050405020304"/>
                <a:cs typeface="Times New Roman" panose="02020603050405020304"/>
                <a:sym typeface="Times New Roman" panose="02020603050405020304"/>
              </a:rPr>
              <a:t> </a:t>
            </a:r>
            <a:r>
              <a:rPr lang="en-US" sz="2300" dirty="0" err="1" smtClean="0">
                <a:latin typeface="Times New Roman" panose="02020603050405020304"/>
                <a:ea typeface="Times New Roman" panose="02020603050405020304"/>
                <a:cs typeface="Times New Roman" panose="02020603050405020304"/>
                <a:sym typeface="Times New Roman" panose="02020603050405020304"/>
              </a:rPr>
              <a:t>Aulina.M.Pd</a:t>
            </a:r>
            <a:r>
              <a:rPr lang="en-US" sz="2300" dirty="0" smtClean="0">
                <a:latin typeface="Times New Roman" panose="02020603050405020304"/>
                <a:ea typeface="Times New Roman" panose="02020603050405020304"/>
                <a:cs typeface="Times New Roman" panose="02020603050405020304"/>
                <a:sym typeface="Times New Roman" panose="02020603050405020304"/>
              </a:rPr>
              <a:t>.</a:t>
            </a:r>
            <a:endParaRPr sz="2300" dirty="0">
              <a:latin typeface="Times New Roman" panose="02020603050405020304"/>
              <a:ea typeface="Times New Roman" panose="02020603050405020304"/>
              <a:cs typeface="Times New Roman" panose="02020603050405020304"/>
              <a:sym typeface="Times New Roman" panose="02020603050405020304"/>
            </a:endParaRPr>
          </a:p>
          <a:p>
            <a:pPr marL="0" lvl="0" indent="0" algn="ctr" rtl="0">
              <a:lnSpc>
                <a:spcPct val="90000"/>
              </a:lnSpc>
              <a:spcBef>
                <a:spcPts val="1000"/>
              </a:spcBef>
              <a:spcAft>
                <a:spcPts val="0"/>
              </a:spcAft>
              <a:buClr>
                <a:schemeClr val="lt1"/>
              </a:buClr>
              <a:buSzPts val="2400"/>
              <a:buNone/>
            </a:pPr>
            <a:r>
              <a:rPr lang="en-US" b="1" dirty="0" err="1">
                <a:latin typeface="Times New Roman" panose="02020603050405020304"/>
                <a:ea typeface="Times New Roman" panose="02020603050405020304"/>
                <a:cs typeface="Times New Roman" panose="02020603050405020304"/>
                <a:sym typeface="Times New Roman" panose="02020603050405020304"/>
              </a:rPr>
              <a:t>Pendidikan</a:t>
            </a:r>
            <a:r>
              <a:rPr lang="en-US" b="1" dirty="0">
                <a:latin typeface="Times New Roman" panose="02020603050405020304"/>
                <a:ea typeface="Times New Roman" panose="02020603050405020304"/>
                <a:cs typeface="Times New Roman" panose="02020603050405020304"/>
                <a:sym typeface="Times New Roman" panose="02020603050405020304"/>
              </a:rPr>
              <a:t> Guru </a:t>
            </a:r>
            <a:r>
              <a:rPr lang="en-US" b="1" dirty="0" err="1">
                <a:latin typeface="Times New Roman" panose="02020603050405020304"/>
                <a:ea typeface="Times New Roman" panose="02020603050405020304"/>
                <a:cs typeface="Times New Roman" panose="02020603050405020304"/>
                <a:sym typeface="Times New Roman" panose="02020603050405020304"/>
              </a:rPr>
              <a:t>Pendidikan</a:t>
            </a:r>
            <a:r>
              <a:rPr lang="en-US" b="1" dirty="0">
                <a:latin typeface="Times New Roman" panose="02020603050405020304"/>
                <a:ea typeface="Times New Roman" panose="02020603050405020304"/>
                <a:cs typeface="Times New Roman" panose="02020603050405020304"/>
                <a:sym typeface="Times New Roman" panose="02020603050405020304"/>
              </a:rPr>
              <a:t> </a:t>
            </a:r>
            <a:r>
              <a:rPr lang="en-US" b="1" dirty="0" err="1">
                <a:latin typeface="Times New Roman" panose="02020603050405020304"/>
                <a:ea typeface="Times New Roman" panose="02020603050405020304"/>
                <a:cs typeface="Times New Roman" panose="02020603050405020304"/>
                <a:sym typeface="Times New Roman" panose="02020603050405020304"/>
              </a:rPr>
              <a:t>Anak</a:t>
            </a:r>
            <a:r>
              <a:rPr lang="en-US" b="1" dirty="0">
                <a:latin typeface="Times New Roman" panose="02020603050405020304"/>
                <a:ea typeface="Times New Roman" panose="02020603050405020304"/>
                <a:cs typeface="Times New Roman" panose="02020603050405020304"/>
                <a:sym typeface="Times New Roman" panose="02020603050405020304"/>
              </a:rPr>
              <a:t> </a:t>
            </a:r>
            <a:r>
              <a:rPr lang="en-US" b="1" dirty="0" err="1">
                <a:latin typeface="Times New Roman" panose="02020603050405020304"/>
                <a:ea typeface="Times New Roman" panose="02020603050405020304"/>
                <a:cs typeface="Times New Roman" panose="02020603050405020304"/>
                <a:sym typeface="Times New Roman" panose="02020603050405020304"/>
              </a:rPr>
              <a:t>Usia</a:t>
            </a:r>
            <a:r>
              <a:rPr lang="en-US" b="1" dirty="0">
                <a:latin typeface="Times New Roman" panose="02020603050405020304"/>
                <a:ea typeface="Times New Roman" panose="02020603050405020304"/>
                <a:cs typeface="Times New Roman" panose="02020603050405020304"/>
                <a:sym typeface="Times New Roman" panose="02020603050405020304"/>
              </a:rPr>
              <a:t> Dini</a:t>
            </a:r>
            <a:endParaRPr b="1" dirty="0">
              <a:latin typeface="Times New Roman" panose="02020603050405020304"/>
              <a:ea typeface="Times New Roman" panose="02020603050405020304"/>
              <a:cs typeface="Times New Roman" panose="02020603050405020304"/>
              <a:sym typeface="Times New Roman" panose="02020603050405020304"/>
            </a:endParaRPr>
          </a:p>
          <a:p>
            <a:pPr marL="0" lvl="0" indent="0" algn="ctr" rtl="0">
              <a:lnSpc>
                <a:spcPct val="90000"/>
              </a:lnSpc>
              <a:spcBef>
                <a:spcPts val="1000"/>
              </a:spcBef>
              <a:spcAft>
                <a:spcPts val="0"/>
              </a:spcAft>
              <a:buClr>
                <a:srgbClr val="F2F2F2"/>
              </a:buClr>
              <a:buSzPts val="2400"/>
              <a:buNone/>
            </a:pPr>
            <a:r>
              <a:rPr lang="en-US" b="1" dirty="0" err="1">
                <a:solidFill>
                  <a:srgbClr val="F2F2F2"/>
                </a:solidFill>
                <a:latin typeface="Times New Roman" panose="02020603050405020304"/>
                <a:ea typeface="Times New Roman" panose="02020603050405020304"/>
                <a:cs typeface="Times New Roman" panose="02020603050405020304"/>
                <a:sym typeface="Times New Roman" panose="02020603050405020304"/>
              </a:rPr>
              <a:t>Universitas</a:t>
            </a:r>
            <a:r>
              <a:rPr lang="en-US" b="1" dirty="0">
                <a:solidFill>
                  <a:srgbClr val="F2F2F2"/>
                </a:solidFill>
                <a:latin typeface="Times New Roman" panose="02020603050405020304"/>
                <a:ea typeface="Times New Roman" panose="02020603050405020304"/>
                <a:cs typeface="Times New Roman" panose="02020603050405020304"/>
                <a:sym typeface="Times New Roman" panose="02020603050405020304"/>
              </a:rPr>
              <a:t> </a:t>
            </a:r>
            <a:r>
              <a:rPr lang="en-US" b="1" dirty="0" err="1">
                <a:solidFill>
                  <a:srgbClr val="F2F2F2"/>
                </a:solidFill>
                <a:latin typeface="Times New Roman" panose="02020603050405020304"/>
                <a:ea typeface="Times New Roman" panose="02020603050405020304"/>
                <a:cs typeface="Times New Roman" panose="02020603050405020304"/>
                <a:sym typeface="Times New Roman" panose="02020603050405020304"/>
              </a:rPr>
              <a:t>Muhammadiyah</a:t>
            </a:r>
            <a:r>
              <a:rPr lang="en-US" b="1" dirty="0">
                <a:solidFill>
                  <a:srgbClr val="F2F2F2"/>
                </a:solidFill>
                <a:latin typeface="Times New Roman" panose="02020603050405020304"/>
                <a:ea typeface="Times New Roman" panose="02020603050405020304"/>
                <a:cs typeface="Times New Roman" panose="02020603050405020304"/>
                <a:sym typeface="Times New Roman" panose="02020603050405020304"/>
              </a:rPr>
              <a:t> </a:t>
            </a:r>
            <a:r>
              <a:rPr lang="en-US" b="1" dirty="0" err="1">
                <a:solidFill>
                  <a:srgbClr val="F2F2F2"/>
                </a:solidFill>
                <a:latin typeface="Times New Roman" panose="02020603050405020304"/>
                <a:ea typeface="Times New Roman" panose="02020603050405020304"/>
                <a:cs typeface="Times New Roman" panose="02020603050405020304"/>
                <a:sym typeface="Times New Roman" panose="02020603050405020304"/>
              </a:rPr>
              <a:t>Sidoarjo</a:t>
            </a:r>
            <a:r>
              <a:rPr lang="en-US" b="1" dirty="0">
                <a:solidFill>
                  <a:srgbClr val="F2F2F2"/>
                </a:solidFill>
                <a:latin typeface="Times New Roman" panose="02020603050405020304"/>
                <a:ea typeface="Times New Roman" panose="02020603050405020304"/>
                <a:cs typeface="Times New Roman" panose="02020603050405020304"/>
                <a:sym typeface="Times New Roman" panose="02020603050405020304"/>
              </a:rPr>
              <a:t> </a:t>
            </a:r>
            <a:endParaRPr b="1" dirty="0">
              <a:solidFill>
                <a:srgbClr val="F2F2F2"/>
              </a:solidFill>
              <a:latin typeface="Times New Roman" panose="02020603050405020304"/>
              <a:ea typeface="Times New Roman" panose="02020603050405020304"/>
              <a:cs typeface="Times New Roman" panose="02020603050405020304"/>
              <a:sym typeface="Times New Roman" panose="02020603050405020304"/>
            </a:endParaRPr>
          </a:p>
          <a:p>
            <a:pPr marL="0" lvl="0" indent="0" algn="ctr" rtl="0">
              <a:lnSpc>
                <a:spcPct val="90000"/>
              </a:lnSpc>
              <a:spcBef>
                <a:spcPts val="1000"/>
              </a:spcBef>
              <a:spcAft>
                <a:spcPts val="0"/>
              </a:spcAft>
              <a:buClr>
                <a:srgbClr val="F2F2F2"/>
              </a:buClr>
              <a:buSzPts val="2400"/>
              <a:buNone/>
            </a:pPr>
            <a:r>
              <a:rPr lang="en-US" dirty="0" smtClean="0">
                <a:solidFill>
                  <a:srgbClr val="F2F2F2"/>
                </a:solidFill>
                <a:latin typeface="Times New Roman" panose="02020603050405020304"/>
                <a:ea typeface="Times New Roman" panose="02020603050405020304"/>
                <a:cs typeface="Times New Roman" panose="02020603050405020304"/>
                <a:sym typeface="Times New Roman" panose="02020603050405020304"/>
              </a:rPr>
              <a:t>April, </a:t>
            </a:r>
            <a:r>
              <a:rPr lang="en-US" dirty="0">
                <a:solidFill>
                  <a:srgbClr val="F2F2F2"/>
                </a:solidFill>
                <a:latin typeface="Times New Roman" panose="02020603050405020304"/>
                <a:ea typeface="Times New Roman" panose="02020603050405020304"/>
                <a:cs typeface="Times New Roman" panose="02020603050405020304"/>
                <a:sym typeface="Times New Roman" panose="02020603050405020304"/>
              </a:rPr>
              <a:t>2026</a:t>
            </a:r>
            <a:endParaRPr dirty="0">
              <a:solidFill>
                <a:srgbClr val="F2F2F2"/>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6" name="Google Shape;46;g104f7abbb21_0_309"/>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Pendahuluan</a:t>
            </a:r>
            <a:endParaRPr lang="en-US"/>
          </a:p>
        </p:txBody>
      </p:sp>
      <p:sp>
        <p:nvSpPr>
          <p:cNvPr id="47" name="Google Shape;47;g104f7abbb21_0_309"/>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a:bodyPr>
          <a:lstStyle/>
          <a:p>
            <a:pPr marL="0" lvl="0" indent="457200" algn="just">
              <a:buNone/>
            </a:pPr>
            <a:r>
              <a:rPr lang="en-ID" sz="3600" dirty="0" err="1">
                <a:latin typeface="Times New Roman" panose="02020603050405020304" charset="0"/>
                <a:cs typeface="Times New Roman" panose="02020603050405020304" charset="0"/>
              </a:rPr>
              <a:t>Pendidikan</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Anak</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Usia</a:t>
            </a:r>
            <a:r>
              <a:rPr lang="en-ID" sz="3600" dirty="0">
                <a:latin typeface="Times New Roman" panose="02020603050405020304" charset="0"/>
                <a:cs typeface="Times New Roman" panose="02020603050405020304" charset="0"/>
              </a:rPr>
              <a:t> Dini (PAUD) </a:t>
            </a:r>
            <a:r>
              <a:rPr lang="en-ID" sz="3600" dirty="0" err="1">
                <a:latin typeface="Times New Roman" panose="02020603050405020304" charset="0"/>
                <a:cs typeface="Times New Roman" panose="02020603050405020304" charset="0"/>
              </a:rPr>
              <a:t>merupakan</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fondasi</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penting</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dalam</a:t>
            </a:r>
            <a:r>
              <a:rPr lang="en-ID" sz="3600" dirty="0">
                <a:latin typeface="Times New Roman" panose="02020603050405020304" charset="0"/>
                <a:cs typeface="Times New Roman" panose="02020603050405020304" charset="0"/>
              </a:rPr>
              <a:t> proses </a:t>
            </a:r>
            <a:r>
              <a:rPr lang="en-ID" sz="3600" dirty="0" err="1">
                <a:latin typeface="Times New Roman" panose="02020603050405020304" charset="0"/>
                <a:cs typeface="Times New Roman" panose="02020603050405020304" charset="0"/>
              </a:rPr>
              <a:t>perkembangan</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anak</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karena</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pada</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rentang</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usia</a:t>
            </a:r>
            <a:r>
              <a:rPr lang="en-ID" sz="3600" dirty="0">
                <a:latin typeface="Times New Roman" panose="02020603050405020304" charset="0"/>
                <a:cs typeface="Times New Roman" panose="02020603050405020304" charset="0"/>
              </a:rPr>
              <a:t> 0–6 </a:t>
            </a:r>
            <a:r>
              <a:rPr lang="en-ID" sz="3600" dirty="0" err="1">
                <a:latin typeface="Times New Roman" panose="02020603050405020304" charset="0"/>
                <a:cs typeface="Times New Roman" panose="02020603050405020304" charset="0"/>
              </a:rPr>
              <a:t>tahun</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anak</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berada</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pada</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tahap</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keemasan</a:t>
            </a:r>
            <a:r>
              <a:rPr lang="en-ID" sz="3600" dirty="0">
                <a:latin typeface="Times New Roman" panose="02020603050405020304" charset="0"/>
                <a:cs typeface="Times New Roman" panose="02020603050405020304" charset="0"/>
              </a:rPr>
              <a:t> (golden age) yang </a:t>
            </a:r>
            <a:r>
              <a:rPr lang="en-ID" sz="3600" dirty="0" err="1">
                <a:latin typeface="Times New Roman" panose="02020603050405020304" charset="0"/>
                <a:cs typeface="Times New Roman" panose="02020603050405020304" charset="0"/>
              </a:rPr>
              <a:t>ditandai</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dengan</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perkembangan</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pesat</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dalam</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berbagai</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aspek</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baik</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fisik</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kognitif</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sosial-emosional</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bahasa</a:t>
            </a:r>
            <a:r>
              <a:rPr lang="en-ID" sz="3600" dirty="0">
                <a:latin typeface="Times New Roman" panose="02020603050405020304" charset="0"/>
                <a:cs typeface="Times New Roman" panose="02020603050405020304" charset="0"/>
              </a:rPr>
              <a:t>, </a:t>
            </a:r>
            <a:r>
              <a:rPr lang="en-ID" sz="3600" dirty="0" err="1">
                <a:latin typeface="Times New Roman" panose="02020603050405020304" charset="0"/>
                <a:cs typeface="Times New Roman" panose="02020603050405020304" charset="0"/>
              </a:rPr>
              <a:t>maupun</a:t>
            </a:r>
            <a:r>
              <a:rPr lang="en-ID" sz="3600" dirty="0">
                <a:latin typeface="Times New Roman" panose="02020603050405020304" charset="0"/>
                <a:cs typeface="Times New Roman" panose="02020603050405020304" charset="0"/>
              </a:rPr>
              <a:t> moral. </a:t>
            </a:r>
            <a:r>
              <a:rPr lang="nb-NO" sz="3600" dirty="0">
                <a:latin typeface="Times New Roman" panose="02020603050405020304" charset="0"/>
                <a:cs typeface="Times New Roman" panose="02020603050405020304" charset="0"/>
              </a:rPr>
              <a:t>Pada tahap usia 3–4 tahun, anak berada pada masa eksplorasi aktif, di mana mereka belajar melalui pengalaman langsung, bermain, dan interaksi dengan lingkungan</a:t>
            </a:r>
            <a:r>
              <a:rPr lang="en-US" sz="3600" dirty="0" smtClean="0">
                <a:latin typeface="Times New Roman" panose="02020603050405020304" charset="0"/>
                <a:ea typeface="Times New Roman" panose="02020603050405020304"/>
                <a:cs typeface="Times New Roman" panose="02020603050405020304" charset="0"/>
                <a:sym typeface="Times New Roman" panose="02020603050405020304"/>
              </a:rPr>
              <a:t>.</a:t>
            </a:r>
            <a:endParaRPr lang="en-US" sz="3600" dirty="0" smtClean="0">
              <a:latin typeface="Times New Roman" panose="02020603050405020304" charset="0"/>
              <a:ea typeface="Times New Roman" panose="02020603050405020304"/>
              <a:cs typeface="Times New Roman" panose="02020603050405020304" charset="0"/>
              <a:sym typeface="Times New Roman" panose="02020603050405020304"/>
            </a:endParaRPr>
          </a:p>
          <a:p>
            <a:pPr marL="0" lvl="0" indent="457200" algn="just">
              <a:buNone/>
            </a:pPr>
            <a:endParaRPr lang="en-US" altLang="en-US" sz="3600" dirty="0" smtClean="0">
              <a:latin typeface="Times New Roman" panose="02020603050405020304" charset="0"/>
              <a:ea typeface="Times New Roman" panose="02020603050405020304"/>
              <a:cs typeface="Times New Roman" panose="02020603050405020304" charset="0"/>
              <a:sym typeface="Times New Roman" panose="020206030504050203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Pendahuluan</a:t>
            </a:r>
            <a:endParaRPr lang="en-US"/>
          </a:p>
        </p:txBody>
      </p:sp>
      <p:sp>
        <p:nvSpPr>
          <p:cNvPr id="3" name="Text Placeholder 2"/>
          <p:cNvSpPr>
            <a:spLocks noGrp="1"/>
          </p:cNvSpPr>
          <p:nvPr>
            <p:ph type="body" idx="1"/>
          </p:nvPr>
        </p:nvSpPr>
        <p:spPr/>
        <p:txBody>
          <a:bodyPr/>
          <a:p>
            <a:pPr marL="0" lvl="0" indent="457200" algn="just">
              <a:buNone/>
            </a:pPr>
            <a:r>
              <a:rPr lang="en-US" altLang="en-US" sz="3600" dirty="0" smtClean="0">
                <a:latin typeface="Times New Roman" panose="02020603050405020304"/>
                <a:ea typeface="Times New Roman" panose="02020603050405020304"/>
                <a:cs typeface="Times New Roman" panose="02020603050405020304"/>
                <a:sym typeface="Times New Roman" panose="02020603050405020304"/>
              </a:rPr>
              <a:t>Penggunaan permainan konkret juga memiliki keterkaitan dengan teori perkembangan kognitif Jean Piaget. Anak usia 3–4 tahun yang berada dalam tahap praoperasional masih membutuhkan pengalaman nyata untuk membantu memahami suatu konsep.</a:t>
            </a:r>
            <a:endParaRPr lang="en-US" altLang="en-US" sz="3600" dirty="0" smtClean="0">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64"/>
        <p:cNvGrpSpPr/>
        <p:nvPr/>
      </p:nvGrpSpPr>
      <p:grpSpPr>
        <a:xfrm>
          <a:off x="0" y="0"/>
          <a:ext cx="0" cy="0"/>
          <a:chOff x="0" y="0"/>
          <a:chExt cx="0" cy="0"/>
        </a:xfrm>
      </p:grpSpPr>
      <p:sp>
        <p:nvSpPr>
          <p:cNvPr id="65" name="Google Shape;65;g104f7abbb21_0_297"/>
          <p:cNvSpPr txBox="1">
            <a:spLocks noGrp="1"/>
          </p:cNvSpPr>
          <p:nvPr>
            <p:ph type="title"/>
          </p:nvPr>
        </p:nvSpPr>
        <p:spPr>
          <a:xfrm>
            <a:off x="166758" y="67616"/>
            <a:ext cx="11830800" cy="1042200"/>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en-US" dirty="0" err="1" smtClean="0"/>
              <a:t>Pendahuluan</a:t>
            </a:r>
            <a:endParaRPr dirty="0"/>
          </a:p>
        </p:txBody>
      </p:sp>
      <p:sp>
        <p:nvSpPr>
          <p:cNvPr id="66" name="Google Shape;66;g104f7abbb21_0_297"/>
          <p:cNvSpPr txBox="1"/>
          <p:nvPr/>
        </p:nvSpPr>
        <p:spPr>
          <a:xfrm>
            <a:off x="428625" y="1478750"/>
            <a:ext cx="11251500" cy="4671900"/>
          </a:xfrm>
          <a:prstGeom prst="rect">
            <a:avLst/>
          </a:prstGeom>
          <a:noFill/>
          <a:ln>
            <a:noFill/>
          </a:ln>
        </p:spPr>
        <p:txBody>
          <a:bodyPr spcFirstLastPara="1" wrap="square" lIns="91425" tIns="91425" rIns="91425" bIns="91425" anchor="t" anchorCtr="0">
            <a:noAutofit/>
          </a:bodyPr>
          <a:lstStyle/>
          <a:p>
            <a:pPr marL="82550" lvl="0" algn="just">
              <a:buClr>
                <a:schemeClr val="dk1"/>
              </a:buClr>
              <a:buSzPts val="2300"/>
            </a:pPr>
            <a:r>
              <a:rPr lang="en-ID" sz="3200" dirty="0" err="1"/>
              <a:t>Permainan</a:t>
            </a:r>
            <a:r>
              <a:rPr lang="en-ID" sz="3200" dirty="0"/>
              <a:t> bola </a:t>
            </a:r>
            <a:r>
              <a:rPr lang="en-ID" sz="3200" dirty="0" err="1"/>
              <a:t>angka</a:t>
            </a:r>
            <a:r>
              <a:rPr lang="en-ID" sz="3200" dirty="0"/>
              <a:t> </a:t>
            </a:r>
            <a:r>
              <a:rPr lang="en-ID" sz="3200" dirty="0" err="1"/>
              <a:t>merupakan</a:t>
            </a:r>
            <a:r>
              <a:rPr lang="en-ID" sz="3200" dirty="0"/>
              <a:t> </a:t>
            </a:r>
            <a:r>
              <a:rPr lang="en-ID" sz="3200" dirty="0" err="1"/>
              <a:t>salah</a:t>
            </a:r>
            <a:r>
              <a:rPr lang="en-ID" sz="3200" dirty="0"/>
              <a:t> </a:t>
            </a:r>
            <a:r>
              <a:rPr lang="en-ID" sz="3200" dirty="0" err="1"/>
              <a:t>satu</a:t>
            </a:r>
            <a:r>
              <a:rPr lang="en-ID" sz="3200" dirty="0"/>
              <a:t> </a:t>
            </a:r>
            <a:r>
              <a:rPr lang="en-ID" sz="3200" dirty="0" err="1"/>
              <a:t>bentuk</a:t>
            </a:r>
            <a:r>
              <a:rPr lang="en-ID" sz="3200" dirty="0"/>
              <a:t> </a:t>
            </a:r>
            <a:r>
              <a:rPr lang="en-ID" sz="3200" dirty="0" err="1"/>
              <a:t>permainan</a:t>
            </a:r>
            <a:r>
              <a:rPr lang="en-ID" sz="3200" dirty="0"/>
              <a:t> </a:t>
            </a:r>
            <a:r>
              <a:rPr lang="en-ID" sz="3200" dirty="0" err="1"/>
              <a:t>edukatif</a:t>
            </a:r>
            <a:r>
              <a:rPr lang="en-ID" sz="3200" dirty="0"/>
              <a:t> yang </a:t>
            </a:r>
            <a:r>
              <a:rPr lang="en-ID" sz="3200" dirty="0" err="1"/>
              <a:t>menggunakan</a:t>
            </a:r>
            <a:r>
              <a:rPr lang="en-ID" sz="3200" dirty="0"/>
              <a:t> media bola yang </a:t>
            </a:r>
            <a:r>
              <a:rPr lang="en-ID" sz="3200" dirty="0" err="1"/>
              <a:t>diberi</a:t>
            </a:r>
            <a:r>
              <a:rPr lang="en-ID" sz="3200" dirty="0"/>
              <a:t> </a:t>
            </a:r>
            <a:r>
              <a:rPr lang="en-ID" sz="3200" dirty="0" err="1"/>
              <a:t>simbol</a:t>
            </a:r>
            <a:r>
              <a:rPr lang="en-ID" sz="3200" dirty="0"/>
              <a:t> </a:t>
            </a:r>
            <a:r>
              <a:rPr lang="en-ID" sz="3200" dirty="0" err="1"/>
              <a:t>angka</a:t>
            </a:r>
            <a:r>
              <a:rPr lang="en-ID" sz="3200" dirty="0"/>
              <a:t> </a:t>
            </a:r>
            <a:r>
              <a:rPr lang="en-ID" sz="3200" dirty="0" err="1"/>
              <a:t>sebagai</a:t>
            </a:r>
            <a:r>
              <a:rPr lang="en-ID" sz="3200" dirty="0"/>
              <a:t> </a:t>
            </a:r>
            <a:r>
              <a:rPr lang="en-ID" sz="3200" dirty="0" err="1"/>
              <a:t>sarana</a:t>
            </a:r>
            <a:r>
              <a:rPr lang="en-ID" sz="3200" dirty="0"/>
              <a:t> </a:t>
            </a:r>
            <a:r>
              <a:rPr lang="en-ID" sz="3200" dirty="0" err="1"/>
              <a:t>pembelajaran</a:t>
            </a:r>
            <a:r>
              <a:rPr lang="en-ID" sz="3200" dirty="0"/>
              <a:t> </a:t>
            </a:r>
            <a:r>
              <a:rPr lang="en-ID" sz="3200" dirty="0" err="1"/>
              <a:t>untuk</a:t>
            </a:r>
            <a:r>
              <a:rPr lang="en-ID" sz="3200" dirty="0"/>
              <a:t> </a:t>
            </a:r>
            <a:r>
              <a:rPr lang="en-ID" sz="3200" dirty="0" err="1"/>
              <a:t>mengenalkan</a:t>
            </a:r>
            <a:r>
              <a:rPr lang="en-ID" sz="3200" dirty="0"/>
              <a:t> </a:t>
            </a:r>
            <a:r>
              <a:rPr lang="en-ID" sz="3200" dirty="0" err="1"/>
              <a:t>konsep</a:t>
            </a:r>
            <a:r>
              <a:rPr lang="en-ID" sz="3200" dirty="0"/>
              <a:t> </a:t>
            </a:r>
            <a:r>
              <a:rPr lang="en-ID" sz="3200" dirty="0" err="1"/>
              <a:t>bilangan</a:t>
            </a:r>
            <a:r>
              <a:rPr lang="en-ID" sz="3200" dirty="0"/>
              <a:t> </a:t>
            </a:r>
            <a:r>
              <a:rPr lang="en-ID" sz="3200" dirty="0" err="1"/>
              <a:t>kepada</a:t>
            </a:r>
            <a:r>
              <a:rPr lang="en-ID" sz="3200" dirty="0"/>
              <a:t> </a:t>
            </a:r>
            <a:r>
              <a:rPr lang="en-ID" sz="3200" dirty="0" err="1"/>
              <a:t>anak</a:t>
            </a:r>
            <a:r>
              <a:rPr lang="en-ID" sz="3200" dirty="0"/>
              <a:t> </a:t>
            </a:r>
            <a:r>
              <a:rPr lang="en-ID" sz="3200" dirty="0" err="1"/>
              <a:t>usia</a:t>
            </a:r>
            <a:r>
              <a:rPr lang="en-ID" sz="3200" dirty="0"/>
              <a:t> </a:t>
            </a:r>
            <a:r>
              <a:rPr lang="en-ID" sz="3200" dirty="0" err="1"/>
              <a:t>dini</a:t>
            </a:r>
            <a:r>
              <a:rPr lang="en-ID" sz="3200" dirty="0"/>
              <a:t>. </a:t>
            </a:r>
            <a:r>
              <a:rPr lang="en-ID" sz="3200" dirty="0" err="1"/>
              <a:t>Permainan</a:t>
            </a:r>
            <a:r>
              <a:rPr lang="en-ID" sz="3200" dirty="0"/>
              <a:t> </a:t>
            </a:r>
            <a:r>
              <a:rPr lang="en-ID" sz="3200" dirty="0" err="1"/>
              <a:t>ini</a:t>
            </a:r>
            <a:r>
              <a:rPr lang="en-ID" sz="3200" dirty="0"/>
              <a:t> </a:t>
            </a:r>
            <a:r>
              <a:rPr lang="en-ID" sz="3200" dirty="0" err="1"/>
              <a:t>dirancang</a:t>
            </a:r>
            <a:r>
              <a:rPr lang="en-ID" sz="3200" dirty="0"/>
              <a:t> </a:t>
            </a:r>
            <a:r>
              <a:rPr lang="en-ID" sz="3200" dirty="0" err="1"/>
              <a:t>dengan</a:t>
            </a:r>
            <a:r>
              <a:rPr lang="en-ID" sz="3200" dirty="0"/>
              <a:t> </a:t>
            </a:r>
            <a:r>
              <a:rPr lang="en-ID" sz="3200" dirty="0" err="1"/>
              <a:t>prinsip</a:t>
            </a:r>
            <a:r>
              <a:rPr lang="en-ID" sz="3200" dirty="0"/>
              <a:t> </a:t>
            </a:r>
            <a:r>
              <a:rPr lang="en-ID" sz="3200" i="1" dirty="0" err="1"/>
              <a:t>belajar</a:t>
            </a:r>
            <a:r>
              <a:rPr lang="en-ID" sz="3200" i="1" dirty="0"/>
              <a:t> </a:t>
            </a:r>
            <a:r>
              <a:rPr lang="en-ID" sz="3200" i="1" dirty="0" err="1"/>
              <a:t>sambil</a:t>
            </a:r>
            <a:r>
              <a:rPr lang="en-ID" sz="3200" i="1" dirty="0"/>
              <a:t> </a:t>
            </a:r>
            <a:r>
              <a:rPr lang="en-ID" sz="3200" i="1" dirty="0" err="1"/>
              <a:t>bermain</a:t>
            </a:r>
            <a:r>
              <a:rPr lang="en-ID" sz="3200" dirty="0"/>
              <a:t> (</a:t>
            </a:r>
            <a:r>
              <a:rPr lang="en-ID" sz="3200" i="1" dirty="0"/>
              <a:t>learning through play</a:t>
            </a:r>
            <a:r>
              <a:rPr lang="en-ID" sz="3200" dirty="0"/>
              <a:t>), </a:t>
            </a:r>
            <a:r>
              <a:rPr lang="en-ID" sz="3200" dirty="0" err="1"/>
              <a:t>sehingga</a:t>
            </a:r>
            <a:r>
              <a:rPr lang="en-ID" sz="3200" dirty="0"/>
              <a:t> </a:t>
            </a:r>
            <a:r>
              <a:rPr lang="en-ID" sz="3200" dirty="0" err="1"/>
              <a:t>anak</a:t>
            </a:r>
            <a:r>
              <a:rPr lang="en-ID" sz="3200" dirty="0"/>
              <a:t> </a:t>
            </a:r>
            <a:r>
              <a:rPr lang="en-ID" sz="3200" dirty="0" err="1"/>
              <a:t>memperoleh</a:t>
            </a:r>
            <a:r>
              <a:rPr lang="en-ID" sz="3200" dirty="0"/>
              <a:t> </a:t>
            </a:r>
            <a:r>
              <a:rPr lang="en-ID" sz="3200" dirty="0" err="1"/>
              <a:t>pengalaman</a:t>
            </a:r>
            <a:r>
              <a:rPr lang="en-ID" sz="3200" dirty="0"/>
              <a:t> </a:t>
            </a:r>
            <a:r>
              <a:rPr lang="en-ID" sz="3200" dirty="0" err="1"/>
              <a:t>belajar</a:t>
            </a:r>
            <a:r>
              <a:rPr lang="en-ID" sz="3200" dirty="0"/>
              <a:t> yang </a:t>
            </a:r>
            <a:r>
              <a:rPr lang="en-ID" sz="3200" dirty="0" err="1"/>
              <a:t>konkret</a:t>
            </a:r>
            <a:r>
              <a:rPr lang="en-ID" sz="3200" dirty="0"/>
              <a:t>, </a:t>
            </a:r>
            <a:r>
              <a:rPr lang="en-ID" sz="3200" dirty="0" err="1"/>
              <a:t>menyenangkan</a:t>
            </a:r>
            <a:r>
              <a:rPr lang="en-ID" sz="3200" dirty="0"/>
              <a:t>, </a:t>
            </a:r>
            <a:r>
              <a:rPr lang="en-ID" sz="3200" dirty="0" err="1"/>
              <a:t>dan</a:t>
            </a:r>
            <a:r>
              <a:rPr lang="en-ID" sz="3200" dirty="0"/>
              <a:t> </a:t>
            </a:r>
            <a:r>
              <a:rPr lang="en-ID" sz="3200" dirty="0" err="1"/>
              <a:t>sesuai</a:t>
            </a:r>
            <a:r>
              <a:rPr lang="en-ID" sz="3200" dirty="0"/>
              <a:t> </a:t>
            </a:r>
            <a:r>
              <a:rPr lang="en-ID" sz="3200" dirty="0" err="1"/>
              <a:t>dengan</a:t>
            </a:r>
            <a:r>
              <a:rPr lang="en-ID" sz="3200" dirty="0"/>
              <a:t> </a:t>
            </a:r>
            <a:r>
              <a:rPr lang="en-ID" sz="3200" dirty="0" err="1"/>
              <a:t>tahap</a:t>
            </a:r>
            <a:r>
              <a:rPr lang="en-ID" sz="3200" dirty="0"/>
              <a:t> </a:t>
            </a:r>
            <a:r>
              <a:rPr lang="en-ID" sz="3200" dirty="0" err="1"/>
              <a:t>perkembangannya</a:t>
            </a:r>
            <a:endParaRPr lang="en-ID" sz="3200" dirty="0" err="1">
              <a:solidFill>
                <a:schemeClr val="dk1"/>
              </a:solidFill>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Pendahuluan</a:t>
            </a:r>
            <a:endParaRPr lang="en-US" dirty="0"/>
          </a:p>
        </p:txBody>
      </p:sp>
      <p:sp>
        <p:nvSpPr>
          <p:cNvPr id="3" name="Text Placeholder 2"/>
          <p:cNvSpPr>
            <a:spLocks noGrp="1"/>
          </p:cNvSpPr>
          <p:nvPr>
            <p:ph type="body" idx="1"/>
          </p:nvPr>
        </p:nvSpPr>
        <p:spPr/>
        <p:txBody>
          <a:bodyPr/>
          <a:lstStyle/>
          <a:p>
            <a:pPr marL="50800" indent="0">
              <a:buNone/>
            </a:pPr>
            <a:r>
              <a:rPr lang="en-ID" dirty="0"/>
              <a:t>Di KB </a:t>
            </a:r>
            <a:r>
              <a:rPr lang="en-ID" dirty="0" err="1"/>
              <a:t>Kuncup</a:t>
            </a:r>
            <a:r>
              <a:rPr lang="en-ID" dirty="0"/>
              <a:t> </a:t>
            </a:r>
            <a:r>
              <a:rPr lang="en-ID" dirty="0" err="1"/>
              <a:t>Bunga</a:t>
            </a:r>
            <a:r>
              <a:rPr lang="en-ID" dirty="0"/>
              <a:t>, </a:t>
            </a:r>
            <a:r>
              <a:rPr lang="en-ID" dirty="0" err="1"/>
              <a:t>pembelajaran</a:t>
            </a:r>
            <a:r>
              <a:rPr lang="en-ID" dirty="0"/>
              <a:t> </a:t>
            </a:r>
            <a:r>
              <a:rPr lang="en-ID" dirty="0" err="1"/>
              <a:t>pengenalan</a:t>
            </a:r>
            <a:r>
              <a:rPr lang="en-ID" dirty="0"/>
              <a:t> </a:t>
            </a:r>
            <a:r>
              <a:rPr lang="en-ID" dirty="0" err="1"/>
              <a:t>angka</a:t>
            </a:r>
            <a:r>
              <a:rPr lang="en-ID" dirty="0"/>
              <a:t> </a:t>
            </a:r>
            <a:r>
              <a:rPr lang="en-ID" dirty="0" err="1"/>
              <a:t>pada</a:t>
            </a:r>
            <a:r>
              <a:rPr lang="en-ID" dirty="0"/>
              <a:t> </a:t>
            </a:r>
            <a:r>
              <a:rPr lang="en-ID" dirty="0" err="1"/>
              <a:t>anak</a:t>
            </a:r>
            <a:r>
              <a:rPr lang="en-ID" dirty="0"/>
              <a:t> </a:t>
            </a:r>
            <a:r>
              <a:rPr lang="en-ID" dirty="0" err="1"/>
              <a:t>usia</a:t>
            </a:r>
            <a:r>
              <a:rPr lang="en-ID" dirty="0"/>
              <a:t> 3–4 </a:t>
            </a:r>
            <a:r>
              <a:rPr lang="en-ID" dirty="0" err="1"/>
              <a:t>tahun</a:t>
            </a:r>
            <a:r>
              <a:rPr lang="en-ID" dirty="0"/>
              <a:t> </a:t>
            </a:r>
            <a:r>
              <a:rPr lang="en-ID" dirty="0" err="1"/>
              <a:t>masih</a:t>
            </a:r>
            <a:r>
              <a:rPr lang="en-ID" dirty="0"/>
              <a:t> </a:t>
            </a:r>
            <a:r>
              <a:rPr lang="en-ID" dirty="0" err="1"/>
              <a:t>memerlukan</a:t>
            </a:r>
            <a:r>
              <a:rPr lang="en-ID" dirty="0"/>
              <a:t> </a:t>
            </a:r>
            <a:r>
              <a:rPr lang="en-ID" dirty="0" err="1"/>
              <a:t>variasi</a:t>
            </a:r>
            <a:r>
              <a:rPr lang="en-ID" dirty="0"/>
              <a:t> </a:t>
            </a:r>
            <a:r>
              <a:rPr lang="en-ID" dirty="0" err="1"/>
              <a:t>metode</a:t>
            </a:r>
            <a:r>
              <a:rPr lang="en-ID" dirty="0"/>
              <a:t> yang </a:t>
            </a:r>
            <a:r>
              <a:rPr lang="en-ID" dirty="0" err="1"/>
              <a:t>lebih</a:t>
            </a:r>
            <a:r>
              <a:rPr lang="en-ID" dirty="0"/>
              <a:t> </a:t>
            </a:r>
            <a:r>
              <a:rPr lang="en-ID" dirty="0" err="1"/>
              <a:t>inovatif</a:t>
            </a:r>
            <a:r>
              <a:rPr lang="en-ID" dirty="0"/>
              <a:t> </a:t>
            </a:r>
            <a:r>
              <a:rPr lang="en-ID" dirty="0" err="1"/>
              <a:t>dan</a:t>
            </a:r>
            <a:r>
              <a:rPr lang="en-ID" dirty="0"/>
              <a:t> </a:t>
            </a:r>
            <a:r>
              <a:rPr lang="en-ID" dirty="0" err="1"/>
              <a:t>menyenangkan</a:t>
            </a:r>
            <a:r>
              <a:rPr lang="en-ID" dirty="0"/>
              <a:t>. </a:t>
            </a:r>
            <a:r>
              <a:rPr lang="nb-NO" dirty="0"/>
              <a:t>Sebagian anak masih mengalami kesulitan dalam mengenali simbol angka dan memahami konsep jumlah. Hal ini menunjukkan perlunya strategi pembelajaran yang lebih konkret dan berbasis permainan agar kemampuan kognitif anak dapat berkembang secara optimal</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PENDAHULUAN</a:t>
            </a:r>
            <a:endParaRPr lang="en-US"/>
          </a:p>
        </p:txBody>
      </p:sp>
      <p:sp>
        <p:nvSpPr>
          <p:cNvPr id="3" name="Text Placeholder 2"/>
          <p:cNvSpPr>
            <a:spLocks noGrp="1"/>
          </p:cNvSpPr>
          <p:nvPr>
            <p:ph type="body" idx="1"/>
          </p:nvPr>
        </p:nvSpPr>
        <p:spPr/>
        <p:txBody>
          <a:bodyPr/>
          <a:p>
            <a:r>
              <a:rPr lang="en-US" altLang="en-US"/>
              <a:t>penerapan permainan bola angka dalam membantu anak mengenal simbol angka, memahami konsep jumlah, melakukan kegiatan berhitung sederhana,</a:t>
            </a:r>
            <a:endParaRPr lang="en-US" altLang="en-US"/>
          </a:p>
          <a:p>
            <a:r>
              <a:rPr lang="en-US" altLang="en-US"/>
              <a:t>mengembangkan kemampuan kognitif melalui pengalaman bermain yang konkret dan menyenangkan</a:t>
            </a:r>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g104f7abbb21_0_303"/>
          <p:cNvSpPr txBox="1">
            <a:spLocks noGrp="1"/>
          </p:cNvSpPr>
          <p:nvPr>
            <p:ph type="title"/>
          </p:nvPr>
        </p:nvSpPr>
        <p:spPr>
          <a:xfrm>
            <a:off x="166758" y="113336"/>
            <a:ext cx="11830877" cy="1042123"/>
          </a:xfrm>
          <a:prstGeom prst="rect">
            <a:avLst/>
          </a:prstGeom>
          <a:solidFill>
            <a:srgbClr val="1B4685"/>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400"/>
              <a:buFont typeface="Exo"/>
              <a:buNone/>
            </a:pPr>
            <a:r>
              <a:rPr lang="en-US"/>
              <a:t>Metode</a:t>
            </a:r>
            <a:endParaRPr lang="en-US"/>
          </a:p>
        </p:txBody>
      </p:sp>
      <p:sp>
        <p:nvSpPr>
          <p:cNvPr id="72" name="Google Shape;72;g104f7abbb21_0_303"/>
          <p:cNvSpPr txBox="1">
            <a:spLocks noGrp="1"/>
          </p:cNvSpPr>
          <p:nvPr>
            <p:ph type="body" idx="1"/>
          </p:nvPr>
        </p:nvSpPr>
        <p:spPr>
          <a:xfrm>
            <a:off x="166758" y="1238732"/>
            <a:ext cx="11830877" cy="5089734"/>
          </a:xfrm>
          <a:prstGeom prst="rect">
            <a:avLst/>
          </a:prstGeom>
          <a:noFill/>
          <a:ln>
            <a:noFill/>
          </a:ln>
        </p:spPr>
        <p:txBody>
          <a:bodyPr spcFirstLastPara="1" wrap="square" lIns="91425" tIns="45700" rIns="91425" bIns="45700" anchor="t" anchorCtr="0">
            <a:normAutofit/>
          </a:bodyPr>
          <a:lstStyle/>
          <a:p>
            <a:pPr marL="0" lvl="0" indent="0" algn="just">
              <a:buNone/>
            </a:pPr>
            <a:r>
              <a:rPr lang="en-US" altLang="en-US" sz="4000" dirty="0">
                <a:latin typeface="Times New Roman" panose="02020603050405020304"/>
                <a:ea typeface="Times New Roman" panose="02020603050405020304"/>
                <a:cs typeface="Times New Roman" panose="02020603050405020304"/>
                <a:sym typeface="Times New Roman" panose="02020603050405020304"/>
              </a:rPr>
              <a:t>Penelitian dilaksanakan dengan desain Penelitian Tindakan Kelas (PTK) untuk memperbaiki kemampuan kognitif anak usia 3–4 tahun, terutama kemampuan mengenal angka melalui permainan bola angka. Tindakan penelitian dirancang dalam dua siklus. Setiap siklus mengikuti empat langkah, yakni perencanaan (planning), pelaksanaan (acting), observasi (observing), dan refleksi (reflecting)</a:t>
            </a:r>
            <a:endParaRPr lang="en-US" altLang="en-US" sz="4000" dirty="0">
              <a:latin typeface="Times New Roman" panose="02020603050405020304"/>
              <a:ea typeface="Times New Roman" panose="02020603050405020304"/>
              <a:cs typeface="Times New Roman" panose="02020603050405020304"/>
              <a:sym typeface="Times New Roman" panose="020206030504050203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Metode Penelitian</a:t>
            </a:r>
            <a:endParaRPr lang="en-US"/>
          </a:p>
        </p:txBody>
      </p:sp>
      <p:sp>
        <p:nvSpPr>
          <p:cNvPr id="3" name="Text Placeholder 2"/>
          <p:cNvSpPr>
            <a:spLocks noGrp="1"/>
          </p:cNvSpPr>
          <p:nvPr>
            <p:ph type="body" idx="1"/>
          </p:nvPr>
        </p:nvSpPr>
        <p:spPr/>
        <p:txBody>
          <a:bodyPr/>
          <a:p>
            <a:r>
              <a:rPr lang="en-US" altLang="en-US"/>
              <a:t>Subjek dalam penelitian ini berjumlah 15 anak usia 3–4 tahun yang mengikuti kegiatan pembelajaran di KB Kuncup Bunga Kepuhklagen Wringinanom Gresik. Subjek tersebut terdiri dari 6 anak laki-laki dan 9 anak perempuan. Penelitian dilaksanakan pada semester genap tahun ajaran berjalan dan dilakukan dalam kegiatan pembelajaran rutin pada kelompok bermain.</a:t>
            </a:r>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METODE PENELITIAN</a:t>
            </a:r>
            <a:endParaRPr lang="en-US"/>
          </a:p>
        </p:txBody>
      </p:sp>
      <p:sp>
        <p:nvSpPr>
          <p:cNvPr id="3" name="Text Placeholder 2"/>
          <p:cNvSpPr>
            <a:spLocks noGrp="1"/>
          </p:cNvSpPr>
          <p:nvPr>
            <p:ph type="body" idx="1"/>
          </p:nvPr>
        </p:nvSpPr>
        <p:spPr/>
        <p:txBody>
          <a:bodyPr>
            <a:normAutofit lnSpcReduction="20000"/>
          </a:bodyPr>
          <a:p>
            <a:r>
              <a:rPr lang="en-US" altLang="en-US"/>
              <a:t>Instrumen Penelitian</a:t>
            </a:r>
            <a:endParaRPr lang="en-US" altLang="en-US"/>
          </a:p>
          <a:p>
            <a:pPr marL="50800" indent="0">
              <a:buNone/>
            </a:pPr>
            <a:r>
              <a:rPr lang="en-US" altLang="en-US"/>
              <a:t>Instrumen penelitian merupakan perangkat yang digunakan untuk memperoleh dan mencatat data selama pelaksanaan tindakan. Instrumen yang digunakan dalam penelitian ini terdiri atas:</a:t>
            </a:r>
            <a:endParaRPr lang="en-US" altLang="en-US"/>
          </a:p>
          <a:p>
            <a:pPr marL="565150" indent="-514350">
              <a:buAutoNum type="arabicPeriod"/>
            </a:pPr>
            <a:r>
              <a:rPr lang="en-US" altLang="en-US"/>
              <a:t>lembar observasi perkembangan kemampuan kognitif anak dalam mengenal angka;</a:t>
            </a:r>
            <a:endParaRPr lang="en-US" altLang="en-US"/>
          </a:p>
          <a:p>
            <a:pPr marL="565150" indent="-514350">
              <a:buAutoNum type="arabicPeriod"/>
            </a:pPr>
            <a:r>
              <a:rPr lang="en-US" altLang="en-US"/>
              <a:t>lembar observasi aktivitas anak selama mengikuti permainan bola angka;</a:t>
            </a:r>
            <a:endParaRPr lang="en-US" altLang="en-US"/>
          </a:p>
          <a:p>
            <a:pPr marL="565150" indent="-514350">
              <a:buAutoNum type="arabicPeriod"/>
            </a:pPr>
            <a:r>
              <a:rPr lang="en-US" altLang="en-US"/>
              <a:t>catatan lapangan untuk mencatat berbagai kejadian penting yang muncul selama proses pembelajaran; dan</a:t>
            </a:r>
            <a:endParaRPr lang="en-US" altLang="en-US"/>
          </a:p>
          <a:p>
            <a:pPr marL="565150" indent="-514350">
              <a:buAutoNum type="arabicPeriod"/>
            </a:pPr>
            <a:r>
              <a:rPr lang="en-US" altLang="en-US"/>
              <a:t>dokumentasi berupa foto kegiatan pembelajaran sebagai bukti pelaksanaan tindakan.</a:t>
            </a:r>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METODE PENELITIAN</a:t>
            </a:r>
            <a:endParaRPr lang="en-US"/>
          </a:p>
        </p:txBody>
      </p:sp>
      <p:sp>
        <p:nvSpPr>
          <p:cNvPr id="3" name="Text Placeholder 2"/>
          <p:cNvSpPr>
            <a:spLocks noGrp="1"/>
          </p:cNvSpPr>
          <p:nvPr>
            <p:ph type="body" idx="1"/>
          </p:nvPr>
        </p:nvSpPr>
        <p:spPr/>
        <p:txBody>
          <a:bodyPr>
            <a:normAutofit fontScale="60000"/>
          </a:bodyPr>
          <a:p>
            <a:r>
              <a:rPr lang="en-US" altLang="en-US"/>
              <a:t>Teknik Analisis Data</a:t>
            </a:r>
            <a:endParaRPr lang="en-US" altLang="en-US"/>
          </a:p>
          <a:p>
            <a:pPr marL="50800" indent="0">
              <a:buNone/>
            </a:pPr>
            <a:r>
              <a:rPr lang="en-US" altLang="en-US"/>
              <a:t>Data yang diperoleh selama penelitian dianalisis secara bertahap. Analisis dilakukan melalui proses reduksi data, penyajian data, dan penarikan kesimpulan. Reduksi data dilakukan dengan memilih, memusatkan, dan menyederhanakan data yang relevan dengan fokus penelitian.</a:t>
            </a:r>
            <a:endParaRPr lang="en-US" altLang="en-US"/>
          </a:p>
          <a:p>
            <a:pPr marL="50800" indent="0">
              <a:buNone/>
            </a:pPr>
            <a:r>
              <a:rPr lang="en-US" altLang="en-US"/>
              <a:t>Selain analisis deskriptif, penelitian ini juga menggunakan perhitungan kuantitatif sederhana berupa persentase. Perhitungan tersebut digunakan untuk mengetahui tingkat pencapaian kemampuan mengenal angka pada anak dan membandingkan perkembangan yang terjadi antara kondisi awal dan siklus I.</a:t>
            </a:r>
            <a:endParaRPr lang="en-US" altLang="en-US"/>
          </a:p>
          <a:p>
            <a:pPr marL="50800" indent="0">
              <a:buNone/>
            </a:pPr>
            <a:r>
              <a:rPr lang="en-US" altLang="en-US"/>
              <a:t>Persentase pencapaian kemampuan anak dihitung menggunakan rumus:</a:t>
            </a:r>
            <a:endParaRPr lang="en-US" altLang="en-US"/>
          </a:p>
          <a:p>
            <a:pPr marL="50800" indent="0">
              <a:buNone/>
            </a:pPr>
            <a:r>
              <a:rPr lang="en-US" altLang="en-US" b="1"/>
              <a:t>P = (f/N) × 100%</a:t>
            </a:r>
            <a:endParaRPr lang="en-US" altLang="en-US" b="1"/>
          </a:p>
          <a:p>
            <a:pPr marL="50800" indent="0">
              <a:buNone/>
            </a:pPr>
            <a:r>
              <a:rPr lang="en-US" altLang="en-US"/>
              <a:t>Keterangan:</a:t>
            </a:r>
            <a:endParaRPr lang="en-US" altLang="en-US"/>
          </a:p>
          <a:p>
            <a:pPr marL="50800" indent="0">
              <a:buNone/>
            </a:pPr>
            <a:r>
              <a:rPr lang="en-US" altLang="en-US"/>
              <a:t>P = persentase pencapaian kemampuan anak</a:t>
            </a:r>
            <a:endParaRPr lang="en-US" altLang="en-US"/>
          </a:p>
          <a:p>
            <a:pPr marL="50800" indent="0">
              <a:buNone/>
            </a:pPr>
            <a:r>
              <a:rPr lang="en-US" altLang="en-US"/>
              <a:t>f = jumlah anak yang mencapai indikator yang ditetapkan</a:t>
            </a:r>
            <a:endParaRPr lang="en-US" altLang="en-US"/>
          </a:p>
          <a:p>
            <a:pPr marL="50800" indent="0">
              <a:buNone/>
            </a:pPr>
            <a:r>
              <a:rPr lang="en-US" altLang="en-US"/>
              <a:t>N = jumlah keseluruhan anak</a:t>
            </a:r>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METODE PENELITIAN</a:t>
            </a:r>
            <a:endParaRPr lang="en-US"/>
          </a:p>
        </p:txBody>
      </p:sp>
      <p:sp>
        <p:nvSpPr>
          <p:cNvPr id="3" name="Text Placeholder 2"/>
          <p:cNvSpPr>
            <a:spLocks noGrp="1"/>
          </p:cNvSpPr>
          <p:nvPr>
            <p:ph type="body" idx="1"/>
          </p:nvPr>
        </p:nvSpPr>
        <p:spPr/>
        <p:txBody>
          <a:bodyPr/>
          <a:p>
            <a:pPr marL="50800" indent="0">
              <a:buNone/>
            </a:pPr>
            <a:r>
              <a:rPr lang="en-US" altLang="en-US"/>
              <a:t>Untuk memastikan data penelitian memiliki tingkat kepercayaan yang memadai, peneliti menggunakan teknik triangulasi. Triangulasi dilakukan dengan membandingkan informasi yang diperoleh melalui beberapa sumber dan teknik pengumpulan data. Triangulasi sumber dilakukan dengan membandingkan hasil pengamatan dari peneliti dan guru kolaborator, sedangkan triangulasi metode dilakukan dengan membandingkan data hasil observasi, catatan lapangan, dan dokumentasi.</a:t>
            </a:r>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HASIL DAN PEMBAHASAN</a:t>
            </a:r>
            <a:endParaRPr lang="en-US"/>
          </a:p>
        </p:txBody>
      </p:sp>
      <p:sp>
        <p:nvSpPr>
          <p:cNvPr id="3" name="Text Placeholder 2"/>
          <p:cNvSpPr>
            <a:spLocks noGrp="1"/>
          </p:cNvSpPr>
          <p:nvPr>
            <p:ph type="body" idx="1"/>
          </p:nvPr>
        </p:nvSpPr>
        <p:spPr/>
        <p:txBody>
          <a:bodyPr/>
          <a:p>
            <a:r>
              <a:rPr lang="en-US" altLang="en-US"/>
              <a:t>A.Pra Siklus </a:t>
            </a:r>
            <a:endParaRPr lang="en-US" altLang="en-US"/>
          </a:p>
          <a:p>
            <a:pPr marL="50800" indent="0" algn="just">
              <a:buNone/>
            </a:pPr>
            <a:r>
              <a:rPr lang="en-US" altLang="en-US"/>
              <a:t>Pada tahap pra siklus, peneliti melakukan observasi awal untuk memperoleh gambaran mengenai kemampuan kognitif anak dalam mengenal angka sebelum diberikan tindakan pembelajaran melalui permainan bola angka. Kegiatan ini dilakukan untuk mengetahui kondisi awal kemampuan anak sekaligus menjadi dasar dalam mengukur perkembangan yang terjadi setelah penerapan tindakan pada tahap selanjutnya.</a:t>
            </a:r>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p>
            <a:r>
              <a:rPr lang="en-US" altLang="en-US" sz="2000"/>
              <a:t>dapun data ketuntasan kemampuan kognitif anak usia 3–4 tahun dalam mengenal angka pada tahap pra siklus di KB Kuncup Bunga dapat disajikan pada tabel berikut.</a:t>
            </a:r>
            <a:endParaRPr lang="en-US" altLang="en-US" sz="2000"/>
          </a:p>
        </p:txBody>
      </p:sp>
      <p:graphicFrame>
        <p:nvGraphicFramePr>
          <p:cNvPr id="4" name="Table 3"/>
          <p:cNvGraphicFramePr/>
          <p:nvPr/>
        </p:nvGraphicFramePr>
        <p:xfrm>
          <a:off x="1277620" y="2030730"/>
          <a:ext cx="9153525" cy="3760470"/>
        </p:xfrm>
        <a:graphic>
          <a:graphicData uri="http://schemas.openxmlformats.org/drawingml/2006/table">
            <a:tbl>
              <a:tblPr/>
              <a:tblGrid>
                <a:gridCol w="572770"/>
                <a:gridCol w="1159510"/>
                <a:gridCol w="1267460"/>
                <a:gridCol w="1422400"/>
                <a:gridCol w="1701165"/>
                <a:gridCol w="1020445"/>
                <a:gridCol w="1344930"/>
                <a:gridCol w="664845"/>
              </a:tblGrid>
              <a:tr h="0">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No.</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Nama</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Mampu Menyebutkan Angka</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Mampu Membilang</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Mampu Mencocokkan Jumlah Benda dengan Angka yang Sesuai</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Jumlah</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Persentase (%)</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Ket.</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41,67%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33,33%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8</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8</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9</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9</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41,67%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33,33%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8</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66,67%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Jumlah</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15 anak</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41</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39</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43</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118</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Rata-rata</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2,73</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2,60</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2,87</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7,87</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65,56%</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spcBef>
                          <a:spcPct val="0"/>
                        </a:spcBef>
                        <a:spcAft>
                          <a:spcPct val="0"/>
                        </a:spcAft>
                      </a:pPr>
                      <a:endParaRPr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normAutofit/>
          </a:bodyPr>
          <a:p>
            <a:pPr marL="50800" indent="0">
              <a:buNone/>
            </a:pPr>
            <a:r>
              <a:rPr lang="en-US" altLang="en-US" sz="2400"/>
              <a:t>Pada indikator kemampuan menyebutkan angka, diperoleh jumlah skor 41 dengan nilai rata-rata 2,73. Pada indikator kemampuan membilang, jumlah skor yang diperoleh adalah 39 dengan nilai rata-rata 2,60. Sementara itu, pada indikator mencocokkan jumlah benda dengan angka yang sesuai diperoleh jumlah skor 43 dengan nilai rata-rata 2,87. Dari ketiga indikator tersebut, kemampuan mencocokkan jumlah benda dengan angka memperoleh rata-rata skor paling tinggi, sedangkan kemampuan membilang memperoleh rata-rata skor paling rendah. Berdasarkan kriteria ketuntasan yang telah ditentukan, yaitu anak dinyatakan tuntas apabila mencapai minimal 75%, terdapat 5 anak yang memperoleh kategori Tuntas (T), sedangkan 10 anak lainnya masih berada pada kategori Belum Tuntas (BT). Jika dilihat secara klasikal, ketuntasan pada tahap pra-siklus baru mencapai 33,33%, sedangkan 66,67% anak masih belum mencapai kriteria ketuntasan yang ditetapkan.</a:t>
            </a:r>
            <a:endParaRPr lang="en-US" altLang="en-US"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p>
            <a:r>
              <a:rPr lang="en-US"/>
              <a:t>siklus I</a:t>
            </a:r>
            <a:endParaRPr lang="en-US"/>
          </a:p>
          <a:p>
            <a:pPr marL="50800" indent="0">
              <a:buNone/>
            </a:pPr>
            <a:r>
              <a:rPr lang="en-US" altLang="en-US"/>
              <a:t>Tindakan pada Siklus I dilaksanakan dan diamati melalui tiga kali pertemuan pada satu minggu, yaitu tanggal 10, 12, dan 14 Mei 2026. Kegiatan pembelajaran berlangsung pada pukul 07.30–09.30, dengan alokasi waktu sekitar 60 menit untuk kegiatan pembelajaran menggunakan permainan bola angka pada setiap pertemuan. Pelaksanaan siklus I diawali dengan tahap perencanaan. Pada tahap ini, peneliti mempersiapkan seluruh kebutuhan pembelajaran, mulai dari menyusun rancangan kegiatan, menentukan langkah-langkah pembelajaran, hingga mempersiapkan permainan bola angka beserta alat dan bahan pendukung yang akan digunakan selama kegiatan berlangsung</a:t>
            </a:r>
            <a:endParaRPr lang="en-US"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p>
            <a:r>
              <a:rPr lang="en-US" altLang="en-US" sz="2000"/>
              <a:t>Adapun hasil pengamatan mengenai kemampuan kognitif anak usia 3–4 tahun dalam mengenal angka melalui penerapan permainan bola angka pada siklus I disajikan dalam tabel berikut.</a:t>
            </a:r>
            <a:endParaRPr lang="en-US" altLang="en-US" sz="2000"/>
          </a:p>
          <a:p>
            <a:pPr marL="50800" indent="0">
              <a:buNone/>
            </a:pPr>
            <a:endParaRPr lang="en-US" altLang="en-US" sz="2000"/>
          </a:p>
        </p:txBody>
      </p:sp>
      <p:graphicFrame>
        <p:nvGraphicFramePr>
          <p:cNvPr id="4" name="Table 3"/>
          <p:cNvGraphicFramePr/>
          <p:nvPr/>
        </p:nvGraphicFramePr>
        <p:xfrm>
          <a:off x="1993265" y="2210435"/>
          <a:ext cx="8205470" cy="3760470"/>
        </p:xfrm>
        <a:graphic>
          <a:graphicData uri="http://schemas.openxmlformats.org/drawingml/2006/table">
            <a:tbl>
              <a:tblPr/>
              <a:tblGrid>
                <a:gridCol w="513080"/>
                <a:gridCol w="1039495"/>
                <a:gridCol w="1136650"/>
                <a:gridCol w="1275080"/>
                <a:gridCol w="1524635"/>
                <a:gridCol w="914400"/>
                <a:gridCol w="1205865"/>
                <a:gridCol w="596265"/>
              </a:tblGrid>
              <a:tr h="0">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No.</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Nama</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Mampu Menyebutkan Angka</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Mampu Membilang</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Mampu Mencocokkan Jumlah Benda dengan Angka yang Sesuai</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Jumlah</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Persentase (%)</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nSpc>
                          <a:spcPct val="107000"/>
                        </a:lnSpc>
                        <a:spcBef>
                          <a:spcPct val="0"/>
                        </a:spcBef>
                        <a:spcAft>
                          <a:spcPct val="0"/>
                        </a:spcAft>
                      </a:pPr>
                      <a:r>
                        <a:rPr lang="en-US" altLang="zh-CN" sz="1100" b="1">
                          <a:latin typeface="Times New Roman" panose="02020603050405020304"/>
                          <a:ea typeface="Times New Roman" panose="02020603050405020304"/>
                        </a:rPr>
                        <a:t>Ket.</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Calibri" panose="020F0502020204030204"/>
                        </a:rPr>
                        <a:t>58,33</a:t>
                      </a:r>
                      <a:r>
                        <a:rPr lang="en-US" altLang="zh-CN" sz="1100">
                          <a:latin typeface="Times New Roman" panose="02020603050405020304"/>
                          <a:ea typeface="Times New Roman" panose="02020603050405020304"/>
                        </a:rPr>
                        <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Calibri" panose="020F0502020204030204"/>
                        </a:rPr>
                        <a:t>58,33</a:t>
                      </a:r>
                      <a:r>
                        <a:rPr lang="en-US" altLang="zh-CN" sz="1100">
                          <a:latin typeface="Times New Roman" panose="02020603050405020304"/>
                          <a:ea typeface="Times New Roman" panose="02020603050405020304"/>
                        </a:rPr>
                        <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Calibri" panose="020F0502020204030204"/>
                        </a:rPr>
                        <a:t>58.33</a:t>
                      </a:r>
                      <a:r>
                        <a:rPr lang="en-US" altLang="zh-CN" sz="1100">
                          <a:latin typeface="Times New Roman" panose="02020603050405020304"/>
                          <a:ea typeface="Times New Roman" panose="02020603050405020304"/>
                        </a:rPr>
                        <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t"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t"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8</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8</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t"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9</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9</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Calibri" panose="020F0502020204030204"/>
                        </a:rPr>
                        <a:t>50</a:t>
                      </a:r>
                      <a:r>
                        <a:rPr lang="en-US" altLang="zh-CN" sz="1100">
                          <a:latin typeface="Times New Roman" panose="02020603050405020304"/>
                          <a:ea typeface="Times New Roman" panose="02020603050405020304"/>
                        </a:rPr>
                        <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9</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9</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BT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JUMLAH</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49</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148</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RATA-RATA</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81,67%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86,67%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82,22%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82,22%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0">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 </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ctr">
                        <a:spcBef>
                          <a:spcPct val="0"/>
                        </a:spcBef>
                        <a:spcAft>
                          <a:spcPct val="0"/>
                        </a:spcAft>
                      </a:pPr>
                      <a:endParaRPr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normAutofit fontScale="60000"/>
          </a:bodyPr>
          <a:p>
            <a:r>
              <a:rPr lang="en-US" altLang="en-US"/>
              <a:t>Hasil penilaian menunjukkan bahwa indikator menyebutkan angka memperoleh jumlah skor sebesar 49 dari skor maksimal 60, dengan persentase ketercapaian sebesar 81,67%. Pada indikator mampu membilang, diperoleh jumlah skor sebesar 47 dari skor maksimal 60, dengan persentase ketercapaian sebesar 78,33%. Sementara itu, pada indikator mampu mencocokkan jumlah benda dengan angka yang sesuai diperoleh jumlah skor sebesar 52 dari skor maksimal 60, dengan persentase ketercapaian sebesar 86,67%.</a:t>
            </a:r>
            <a:endParaRPr lang="en-US" altLang="en-US"/>
          </a:p>
          <a:p>
            <a:r>
              <a:rPr lang="en-US" altLang="en-US"/>
              <a:t>Secara keseluruhan, jumlah skor yang diperoleh seluruh anak adalah 148 dari skor maksimal 180, sehingga persentase ketercapaian kemampuan kognitif pada Siklus I mencapai 82,22%, dengan rata-rata skor sebesar 9,87 dari skor maksimal 12 per anak. Hasil tersebut menunjukkan bahwa penerapan permainan bola angka dapat memberikan stimulasi yang cukup baik terhadap kemampuan kognitif anak, terutama dalam mengenal lambang bilangan, membilang, serta menghubungkan jumlah benda dengan angka yang sesuai.</a:t>
            </a:r>
            <a:endParaRPr lang="en-US" altLang="en-US"/>
          </a:p>
          <a:p>
            <a:r>
              <a:rPr lang="en-US" altLang="en-US"/>
              <a:t>Berdasarkan hasil penilaian individu, terdapat 10 anak yang memperoleh skor 9–12, yaitu Subjek 2, Subjek 5, Subjek 6, Subjek 7, Subjek 8, Subjek 9, Subjek 12, Subjek 13, Subjek 14, dan Subjek 15. Dengan demikian, sebanyak 10 anak atau 66,67% telah mencapai kriteria ketuntasan. Sementara itu, terdapat 5 anak atau 33,33% yang belum mencapai kriteria ketuntasan, yaitu Subjek 1, Subjek 3, Subjek 4, Subjek 10, dan Subjek 11.</a:t>
            </a:r>
            <a:endParaRPr lang="en-US"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p>
            <a:r>
              <a:rPr lang="en-US" altLang="en-US"/>
              <a:t>Rekapitulasi peningkatan kemampuan kognitif anak dalam mengenal angka pada setiap siklus disajikan pada tabel berikut:</a:t>
            </a:r>
            <a:endParaRPr lang="en-US" altLang="en-US"/>
          </a:p>
          <a:p>
            <a:pPr marL="50800" indent="0">
              <a:buNone/>
            </a:pPr>
            <a:endParaRPr lang="en-US" altLang="en-US"/>
          </a:p>
        </p:txBody>
      </p:sp>
      <p:graphicFrame>
        <p:nvGraphicFramePr>
          <p:cNvPr id="4" name="Table 3"/>
          <p:cNvGraphicFramePr/>
          <p:nvPr/>
        </p:nvGraphicFramePr>
        <p:xfrm>
          <a:off x="1425575" y="2199640"/>
          <a:ext cx="9719945" cy="3942080"/>
        </p:xfrm>
        <a:graphic>
          <a:graphicData uri="http://schemas.openxmlformats.org/drawingml/2006/table">
            <a:tbl>
              <a:tblPr/>
              <a:tblGrid>
                <a:gridCol w="970280"/>
                <a:gridCol w="2183130"/>
                <a:gridCol w="1594485"/>
                <a:gridCol w="1593215"/>
                <a:gridCol w="1732915"/>
                <a:gridCol w="1645920"/>
              </a:tblGrid>
              <a:tr h="246380">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No.</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gn="ctr">
                        <a:lnSpc>
                          <a:spcPct val="107000"/>
                        </a:lnSpc>
                        <a:spcBef>
                          <a:spcPct val="0"/>
                        </a:spcBef>
                        <a:spcAft>
                          <a:spcPct val="0"/>
                        </a:spcAft>
                      </a:pPr>
                      <a:r>
                        <a:rPr lang="en-US" altLang="zh-CN" sz="1100" b="1">
                          <a:latin typeface="Times New Roman" panose="02020603050405020304"/>
                          <a:ea typeface="Times New Roman" panose="02020603050405020304"/>
                        </a:rPr>
                        <a:t>Nama</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Pra-Siklus</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Siklus I</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Peningkatan</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c>
                  <a:txBody>
                    <a:bodyPr/>
                    <a:p>
                      <a:pPr algn="ctr">
                        <a:lnSpc>
                          <a:spcPct val="107000"/>
                        </a:lnSpc>
                        <a:spcBef>
                          <a:spcPct val="0"/>
                        </a:spcBef>
                        <a:spcAft>
                          <a:spcPct val="0"/>
                        </a:spcAft>
                      </a:pPr>
                      <a:r>
                        <a:rPr lang="en-US" altLang="zh-CN" sz="1100" b="1">
                          <a:latin typeface="Times New Roman" panose="02020603050405020304"/>
                          <a:ea typeface="Times New Roman" panose="02020603050405020304"/>
                        </a:rPr>
                        <a:t>Keterangan</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solidFill>
                      <a:srgbClr val="E7E6E6"/>
                    </a:solid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41,67%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16,66%</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0%</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Tetap</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8,33%</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33,33%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25,00%</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0%</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Tetap</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6</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50,00%</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50,00%</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8</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8</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41,67%</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9</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9</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0%</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Tetap</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10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41,67%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16,66%</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11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11</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33,33%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16,67%</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12</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0%</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Tetap</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13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100%</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0%</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Tetap</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14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14</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58,33%</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16,67%</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r h="246380">
                <a:tc>
                  <a:txBody>
                    <a:bodyPr/>
                    <a:p>
                      <a:pPr algn="ctr">
                        <a:lnSpc>
                          <a:spcPct val="107000"/>
                        </a:lnSpc>
                        <a:spcBef>
                          <a:spcPct val="0"/>
                        </a:spcBef>
                        <a:spcAft>
                          <a:spcPct val="0"/>
                        </a:spcAft>
                      </a:pPr>
                      <a:r>
                        <a:rPr lang="en-US" altLang="zh-CN" sz="1100">
                          <a:latin typeface="Times New Roman" panose="02020603050405020304"/>
                          <a:ea typeface="Times New Roman" panose="02020603050405020304"/>
                        </a:rPr>
                        <a:t>15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Subjek 15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66,67%</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a:latin typeface="Times New Roman" panose="02020603050405020304"/>
                          <a:ea typeface="Times New Roman" panose="02020603050405020304"/>
                        </a:rPr>
                        <a:t>75%</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gn="r">
                        <a:lnSpc>
                          <a:spcPct val="107000"/>
                        </a:lnSpc>
                        <a:spcBef>
                          <a:spcPct val="0"/>
                        </a:spcBef>
                        <a:spcAft>
                          <a:spcPct val="0"/>
                        </a:spcAft>
                      </a:pPr>
                      <a:r>
                        <a:rPr lang="en-US" altLang="zh-CN" sz="1100" b="1">
                          <a:latin typeface="Times New Roman" panose="02020603050405020304"/>
                          <a:ea typeface="Times New Roman" panose="02020603050405020304"/>
                        </a:rPr>
                        <a:t>8,33%</a:t>
                      </a:r>
                      <a:endParaRPr lang="en-US" altLang="zh-CN" sz="1100" b="1">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c>
                  <a:txBody>
                    <a:bodyPr/>
                    <a:p>
                      <a:pPr>
                        <a:lnSpc>
                          <a:spcPct val="107000"/>
                        </a:lnSpc>
                        <a:spcBef>
                          <a:spcPct val="0"/>
                        </a:spcBef>
                        <a:spcAft>
                          <a:spcPct val="0"/>
                        </a:spcAft>
                      </a:pPr>
                      <a:r>
                        <a:rPr lang="en-US" altLang="zh-CN" sz="1100">
                          <a:latin typeface="Times New Roman" panose="02020603050405020304"/>
                          <a:ea typeface="Times New Roman" panose="02020603050405020304"/>
                        </a:rPr>
                        <a:t>Meningkat</a:t>
                      </a:r>
                      <a:endParaRPr lang="en-US" altLang="zh-CN" sz="1100">
                        <a:latin typeface="Times New Roman" panose="02020603050405020304"/>
                        <a:ea typeface="Times New Roman" panose="02020603050405020304"/>
                      </a:endParaRPr>
                    </a:p>
                  </a:txBody>
                  <a:tcPr marL="0" marR="0" marT="0" marB="0" anchor="ctr" anchorCtr="0">
                    <a:lnL>
                      <a:noFill/>
                    </a:lnL>
                    <a:lnR>
                      <a:noFill/>
                    </a:lnR>
                    <a:lnT>
                      <a:noFill/>
                    </a:lnT>
                    <a:lnB>
                      <a:noFill/>
                    </a:lnB>
                    <a:no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normAutofit lnSpcReduction="20000"/>
          </a:bodyPr>
          <a:p>
            <a:r>
              <a:rPr lang="en-US" altLang="en-US"/>
              <a:t>Secara umum, data memperlihatkan bahwa setelah permainan bola angka digunakan, capaian kemampuan mengenal angka mengalami perubahan positif, yang ditunjukkan melalui kemampuan menyebutkan angka, membilang, serta mencocokkan jumlah benda dengan angka yang sesuai.</a:t>
            </a:r>
            <a:endParaRPr lang="en-US" altLang="en-US"/>
          </a:p>
          <a:p>
            <a:r>
              <a:rPr lang="en-US" altLang="en-US"/>
              <a:t>Persentase yang dapat dilihat dari data tabel di atas pada tahap pra-siklus adalah sebesar 65,56%, sedangkan pada Siklus I meningkat menjadi 82,22%. Dengan demikian, terjadi peningkatan kemampuan kognitif anak dalam mengenal angka sebesar 16,66 poin persentase dari pra-siklus ke Siklus I. Peningkatan tersebut menunjukkan bahwa penerapan permainan bola angka mulai memberikan dampak positif terhadap kemampuan anak dalam menyebutkan angka, membilang, dan mencocokkan jumlah benda dengan angka yang sesuai.</a:t>
            </a:r>
            <a:endParaRPr lang="en-US"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p>
            <a:r>
              <a:rPr lang="en-US"/>
              <a:t>GRAFIK KEMAMPUAN KOGNITIF ANAK </a:t>
            </a:r>
            <a:endParaRPr lang="en-US"/>
          </a:p>
          <a:p>
            <a:endParaRPr lang="en-US"/>
          </a:p>
        </p:txBody>
      </p:sp>
      <p:pic>
        <p:nvPicPr>
          <p:cNvPr id="4" name="Picture 2" descr="C:\Users\hape\Downloads\Peningkatan Kemampuan Kognitif Anak dalam Mengenal Angka.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a:xfrm>
            <a:off x="1758315" y="1821180"/>
            <a:ext cx="8064500" cy="452564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normAutofit fontScale="70000"/>
          </a:bodyPr>
          <a:p>
            <a:pPr algn="just"/>
            <a:r>
              <a:rPr lang="en-US" altLang="en-US"/>
              <a:t>Grafik memperlihatkan perubahan capaian kemampuan mengenal angka pada anak usia 3–4 tahun dari kondisi pra-siklus menuju Siklus I. Sebelum pelaksanaan tindakan, kemampuan kognitif anak dalam mengenal angka masih belum berkembang secara optimal. Berdasarkan hasil pengamatan pada tahap pra-siklus, diperoleh persentase kemampuan sebesar 65,56%. Kondisi tersebut menunjukkan bahwa sebagian anak masih mengalami kesulitan dalam menyebutkan angka, membilang, serta mencocokkan jumlah benda dengan angka yang sesuai. Hal ini menunjukkan bahwa diperlukan kegiatan pembelajaran yang lebih menarik, konkret, dan sesuai dengan karakteristik belajar anak usia dini agar anak lebih mudah memahami konsep bilangan.</a:t>
            </a:r>
            <a:endParaRPr lang="en-US" altLang="en-US"/>
          </a:p>
          <a:p>
            <a:pPr algn="just"/>
            <a:r>
              <a:rPr lang="en-US" altLang="en-US"/>
              <a:t>Peningkatan kemampuan kognitif anak mulai terlihat setelah diterapkannya permainan bola angka sebagai media pembelajaran. Pada tahap Siklus I, persentase kemampuan kognitif anak dalam mengenal angka meningkat menjadi 82,22%. Dengan demikian, terjadi peningkatan sebesar 16,66 poin persentase dibandingkan dengan hasil pada tahap pra-siklus. Peningkatan tersebut menunjukkan bahwa permainan bola angka dapat memberikan pengalaman belajar yang lebih menarik, konkret, menyenangkan, dan bermakna bagi anak.</a:t>
            </a:r>
            <a:endParaRPr lang="en-US"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sym typeface="+mn-ea"/>
              </a:rPr>
              <a:t>HASIL DAN PEMBAHASAN</a:t>
            </a:r>
            <a:endParaRPr lang="en-US"/>
          </a:p>
        </p:txBody>
      </p:sp>
      <p:sp>
        <p:nvSpPr>
          <p:cNvPr id="3" name="Text Placeholder 2"/>
          <p:cNvSpPr>
            <a:spLocks noGrp="1"/>
          </p:cNvSpPr>
          <p:nvPr>
            <p:ph type="body" idx="1"/>
          </p:nvPr>
        </p:nvSpPr>
        <p:spPr/>
        <p:txBody>
          <a:bodyPr>
            <a:normAutofit lnSpcReduction="10000"/>
          </a:bodyPr>
          <a:p>
            <a:pPr algn="just"/>
            <a:r>
              <a:rPr lang="en-US" altLang="en-US"/>
              <a:t>Secara keseluruhan, peningkatan yang terjadi dari tahap pra-siklus ke Siklus I menunjukkan bahwa penggunaan permainan bola angka dapat membantu mengembangkan kemampuan kognitif anak usia 3–4 tahun di KB Kuncup Bunga Kepuhklagen Wringinanom Gresik. Peningkatan dari 65,56% menjadi 82,22% membuktikan bahwa permainan bola angka dapat menjadi salah satu alternatif kegiatan pembelajaran yang efektif dan menyenangkan dalam membantu anak mengenal angka, membilang, serta memahami hubungan antara lambang bilangan dan jumlah benda. Meskipun demikian, tindakan masih perlu dilanjutkan pada Siklus II untuk memperoleh hasil yang lebih optimal dan memastikan seluruh indikator kemampuan kognitif anak dapat berkembang sesuai dengan kriteria keberhasilan yang telah ditetapkan.</a:t>
            </a:r>
            <a:endParaRPr lang="en-US" alt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t>KESIMPULAN</a:t>
            </a:r>
            <a:endParaRPr lang="en-US"/>
          </a:p>
        </p:txBody>
      </p:sp>
      <p:sp>
        <p:nvSpPr>
          <p:cNvPr id="3" name="Text Placeholder 2"/>
          <p:cNvSpPr>
            <a:spLocks noGrp="1"/>
          </p:cNvSpPr>
          <p:nvPr>
            <p:ph type="body" idx="1"/>
          </p:nvPr>
        </p:nvSpPr>
        <p:spPr/>
        <p:txBody>
          <a:bodyPr>
            <a:normAutofit fontScale="90000" lnSpcReduction="20000"/>
          </a:bodyPr>
          <a:p>
            <a:pPr algn="just"/>
            <a:r>
              <a:rPr lang="en-US" altLang="en-US"/>
              <a:t>Hasil PTK mengenai penggunaan permainan bola angka pada anak usia 3–4 tahun di KB Kuncup Bunga Kepuhklagen Wringinanom Gresik Tahun Pelajaran 2025–2026 memperlihatkan perubahan capaian kemampuan mengenal angka. Pada kondisi awal, persentase kemampuan berada pada 65,56%. Setelah tindakan pada Siklus I, capaian meningkat menjadi 82,22%, atau bertambah 16,66 poin persentase. Perubahan tersebut terlihat pada kemampuan menyebutkan angka, membilang, dan menghubungkan jumlah benda dengan lambang bilangan. Selama kegiatan, anak memperoleh pengalaman langsung dengan media bola angka sehingga pembelajaran berlangsung lebih konkret dan memberi kesempatan kepada anak untuk terlibat secara aktif. Anak juga menunjukkan ketertarikan dan antusiasme ketika mengikuti aktivitas permainan. Berdasarkan data yang tersedia dalam penelitian ini, permainan bola angka dapat dimanfaatkan sebagai salah satu kegiatan pembelajaran untuk memberikan stimulasi pada kemampuan kognitif anak dalam mengenal konsep bilangan.</a:t>
            </a:r>
            <a:endParaRPr lang="en-US" alt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14002</Words>
  <Application>WPS Presentation</Application>
  <PresentationFormat>Widescreen</PresentationFormat>
  <Paragraphs>902</Paragraphs>
  <Slides>24</Slides>
  <Notes>7</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Arial</vt:lpstr>
      <vt:lpstr>SimSun</vt:lpstr>
      <vt:lpstr>Wingdings</vt:lpstr>
      <vt:lpstr>Arial</vt:lpstr>
      <vt:lpstr>Exo</vt:lpstr>
      <vt:lpstr>Century Gothic</vt:lpstr>
      <vt:lpstr>Calibri</vt:lpstr>
      <vt:lpstr>Times New Roman</vt:lpstr>
      <vt:lpstr>Times New Roman</vt:lpstr>
      <vt:lpstr>Microsoft YaHei</vt:lpstr>
      <vt:lpstr>Arial Unicode MS</vt:lpstr>
      <vt:lpstr>Office Theme</vt:lpstr>
      <vt:lpstr>PENERAPAN BOLA ANGKA DALAM MENINGKATKAN KEMAMPUAN KOGNITIF PADA ANAK USIA 3-4 TAHUN DI KB KUNCUP BUNGA KEPUHKLAGEN WRINGINANOM GRESIK TAHUN PELAJARAN 2025-2026</vt:lpstr>
      <vt:lpstr>Pendahuluan</vt:lpstr>
      <vt:lpstr>Pendahuluan</vt:lpstr>
      <vt:lpstr>Pendahuluan</vt:lpstr>
      <vt:lpstr>Pendahuluan</vt:lpstr>
      <vt:lpstr>PENDAHULUAN</vt:lpstr>
      <vt:lpstr>Metode</vt:lpstr>
      <vt:lpstr>Metode Penelitian</vt:lpstr>
      <vt:lpstr>METODE PENELITIAN</vt:lpstr>
      <vt:lpstr>METODE PENELITIAN</vt:lpstr>
      <vt:lpstr>METODE PENELITIAN</vt:lpstr>
      <vt:lpstr>HASIL DAN PEMBAHASAN</vt:lpstr>
      <vt:lpstr>HASIL DAN PEMBAHASAN</vt:lpstr>
      <vt:lpstr>HASIL DAN PEMBAHASAN</vt:lpstr>
      <vt:lpstr>HASIL DAN PEMBAHASAN</vt:lpstr>
      <vt:lpstr>HASIL DAN PEMBAHASAN</vt:lpstr>
      <vt:lpstr>HASIL DAN PEMBAHASAN</vt:lpstr>
      <vt:lpstr>HASIL DAN PEMBAHASAN</vt:lpstr>
      <vt:lpstr>HASIL DAN PEMBAHASAN</vt:lpstr>
      <vt:lpstr>HASIL DAN PEMBAHASAN</vt:lpstr>
      <vt:lpstr>HASIL DAN PEMBAHASAN</vt:lpstr>
      <vt:lpstr>HASIL DAN PEMBAHASAN</vt:lpstr>
      <vt:lpstr>KESIMPULAN</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ANALISIS IMPLEMENTASI PERMAINAN BOLA ANGKA DALAM MENGEMBANGKAN KEMAMPUAN KOGNITIF PADA ANAK USIA 3-4 TAHUN DI KB KUNCUP BUNGA KEPUHKLAGEN WRINGINANOM GRESIK TAHUN PELAJARAN 2025-2026</dc:title>
  <dc:creator>Umsida</dc:creator>
  <cp:lastModifiedBy>hape</cp:lastModifiedBy>
  <cp:revision>3</cp:revision>
  <dcterms:created xsi:type="dcterms:W3CDTF">2020-02-15T07:43:00Z</dcterms:created>
  <dcterms:modified xsi:type="dcterms:W3CDTF">2026-09-24T05:43:19Z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1F79E5C64A7B42C7A2A95C2B19AD3C59_13</vt:lpwstr>
  </property>
</Properties>
</file>