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League Spartan" panose="020B0604020202020204" charset="0"/>
      <p:regular r:id="rId12"/>
    </p:embeddedFont>
    <p:embeddedFont>
      <p:font typeface="Montserrat Heavy" panose="020B0604020202020204" charset="0"/>
      <p:regular r:id="rId13"/>
    </p:embeddedFont>
    <p:embeddedFont>
      <p:font typeface="Montserrat Semi-Bold" panose="020B0604020202020204" charset="0"/>
      <p:regular r:id="rId14"/>
    </p:embeddedFont>
    <p:embeddedFont>
      <p:font typeface="Now" panose="020B0604020202020204" charset="0"/>
      <p:regular r:id="rId15"/>
    </p:embeddedFont>
    <p:embeddedFont>
      <p:font typeface="Now Bold" panose="020B0604020202020204" charset="0"/>
      <p:regular r:id="rId16"/>
    </p:embeddedFont>
    <p:embeddedFont>
      <p:font typeface="Open Sans Bold" panose="020B0604020202020204" charset="0"/>
      <p:regular r:id="rId17"/>
    </p:embeddedFont>
    <p:embeddedFont>
      <p:font typeface="Poppins" panose="00000500000000000000" pitchFamily="2" charset="0"/>
      <p:regular r:id="rId18"/>
    </p:embeddedFont>
    <p:embeddedFont>
      <p:font typeface="Poppins Bold" panose="020B0604020202020204" charset="0"/>
      <p:regular r:id="rId19"/>
    </p:embeddedFont>
    <p:embeddedFont>
      <p:font typeface="Poppins Bold Italics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2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sv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8.sv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68716">
            <a:off x="6076042" y="-7065016"/>
            <a:ext cx="11751047" cy="1175104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0675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3459268"/>
            <a:ext cx="9062723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200"/>
              </a:lnSpc>
            </a:pPr>
            <a:r>
              <a:rPr lang="en-US" sz="10200" b="1" dirty="0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UJIAN</a:t>
            </a:r>
          </a:p>
          <a:p>
            <a:pPr algn="l">
              <a:lnSpc>
                <a:spcPts val="10200"/>
              </a:lnSpc>
            </a:pPr>
            <a:r>
              <a:rPr lang="en-US" sz="10200" b="1" dirty="0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SKRIPSI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190884" y="-7065016"/>
            <a:ext cx="15430027" cy="14174385"/>
            <a:chOff x="0" y="0"/>
            <a:chExt cx="812800" cy="74665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746657"/>
            </a:xfrm>
            <a:custGeom>
              <a:avLst/>
              <a:gdLst/>
              <a:ahLst/>
              <a:cxnLst/>
              <a:rect l="l" t="t" r="r" b="b"/>
              <a:pathLst>
                <a:path w="812800" h="746657">
                  <a:moveTo>
                    <a:pt x="406400" y="0"/>
                  </a:moveTo>
                  <a:lnTo>
                    <a:pt x="812800" y="373329"/>
                  </a:lnTo>
                  <a:lnTo>
                    <a:pt x="406400" y="746657"/>
                  </a:lnTo>
                  <a:lnTo>
                    <a:pt x="0" y="373329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t="-4429" b="-4429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 flipV="1">
            <a:off x="0" y="9310743"/>
            <a:ext cx="8190884" cy="1105769"/>
          </a:xfrm>
          <a:custGeom>
            <a:avLst/>
            <a:gdLst/>
            <a:ahLst/>
            <a:cxnLst/>
            <a:rect l="l" t="t" r="r" b="b"/>
            <a:pathLst>
              <a:path w="8190884" h="1105769">
                <a:moveTo>
                  <a:pt x="0" y="1105769"/>
                </a:moveTo>
                <a:lnTo>
                  <a:pt x="8190884" y="1105769"/>
                </a:lnTo>
                <a:lnTo>
                  <a:pt x="8190884" y="0"/>
                </a:lnTo>
                <a:lnTo>
                  <a:pt x="0" y="0"/>
                </a:lnTo>
                <a:lnTo>
                  <a:pt x="0" y="11057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148573" y="2557590"/>
            <a:ext cx="7729410" cy="7729410"/>
          </a:xfrm>
          <a:custGeom>
            <a:avLst/>
            <a:gdLst/>
            <a:ahLst/>
            <a:cxnLst/>
            <a:rect l="l" t="t" r="r" b="b"/>
            <a:pathLst>
              <a:path w="7729410" h="7729410">
                <a:moveTo>
                  <a:pt x="0" y="0"/>
                </a:moveTo>
                <a:lnTo>
                  <a:pt x="7729410" y="0"/>
                </a:lnTo>
                <a:lnTo>
                  <a:pt x="7729410" y="7729410"/>
                </a:lnTo>
                <a:lnTo>
                  <a:pt x="0" y="77294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2276689"/>
            <a:ext cx="4894942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>
                <a:solidFill>
                  <a:srgbClr val="F5B30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PRESENTASI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6356528"/>
            <a:ext cx="9062723" cy="123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050F0C"/>
                </a:solidFill>
                <a:latin typeface="Now Bold"/>
                <a:ea typeface="Now Bold"/>
                <a:cs typeface="Now Bold"/>
                <a:sym typeface="Now Bold"/>
              </a:rPr>
              <a:t>PENINGKATAN KEMAMPUAN MOTORIK HALUS MELALUI AKTIVITAS MENGGAMBAR DAN MEWARNAI PADA ANAK USIA DINI DI KB MUTIARA REJOMULYO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8114954"/>
            <a:ext cx="5378328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Oleh : YUNINGSIH_258620700177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100921" y="9461401"/>
            <a:ext cx="6043079" cy="26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6"/>
              </a:lnSpc>
              <a:spcBef>
                <a:spcPct val="0"/>
              </a:spcBef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DOS</a:t>
            </a:r>
            <a:r>
              <a:rPr lang="en-US" sz="1800" b="1" u="none" strike="noStrike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 PEMBIMBING: AGUS SALIM, M.PSI.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00921" y="9073206"/>
            <a:ext cx="6043079" cy="26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26"/>
              </a:lnSpc>
              <a:spcBef>
                <a:spcPct val="0"/>
              </a:spcBef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PROGRAM STUDI :</a:t>
            </a:r>
            <a:r>
              <a:rPr lang="en-US" sz="1800" b="1" u="none" strike="noStrike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PENDIDIKAN GURU PAUD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12000"/>
            </a:blip>
            <a:srcRect t="7706" b="770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flipV="1">
            <a:off x="0" y="9310743"/>
            <a:ext cx="8190884" cy="1105769"/>
          </a:xfrm>
          <a:custGeom>
            <a:avLst/>
            <a:gdLst/>
            <a:ahLst/>
            <a:cxnLst/>
            <a:rect l="l" t="t" r="r" b="b"/>
            <a:pathLst>
              <a:path w="8190884" h="1105769">
                <a:moveTo>
                  <a:pt x="0" y="1105769"/>
                </a:moveTo>
                <a:lnTo>
                  <a:pt x="8190884" y="1105769"/>
                </a:lnTo>
                <a:lnTo>
                  <a:pt x="8190884" y="0"/>
                </a:lnTo>
                <a:lnTo>
                  <a:pt x="0" y="0"/>
                </a:lnTo>
                <a:lnTo>
                  <a:pt x="0" y="11057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44334" y="3551302"/>
            <a:ext cx="11859952" cy="1363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10200" b="1">
                <a:solidFill>
                  <a:srgbClr val="FFFFFF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TERIMA KASIH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96529" y="2330339"/>
            <a:ext cx="4894942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>
                <a:solidFill>
                  <a:srgbClr val="F5B308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SEKIAN DAN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490147" y="5048638"/>
            <a:ext cx="13963863" cy="184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20"/>
              </a:lnSpc>
            </a:pPr>
            <a:endParaRPr/>
          </a:p>
          <a:p>
            <a:pPr algn="ctr">
              <a:lnSpc>
                <a:spcPts val="3720"/>
              </a:lnSpc>
            </a:pPr>
            <a:r>
              <a:rPr lang="en-US" sz="265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Semoga penelitian ini dapat memberikan manfaat bagi pengembangan pembelajaran dan kemampuan motorik halus anak usia dini.</a:t>
            </a:r>
          </a:p>
          <a:p>
            <a:pPr algn="just">
              <a:lnSpc>
                <a:spcPts val="3720"/>
              </a:lnSpc>
            </a:pPr>
            <a:endParaRPr lang="en-US" sz="2657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399363" y="9467351"/>
            <a:ext cx="5378328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Now"/>
                <a:ea typeface="Now"/>
                <a:cs typeface="Now"/>
                <a:sym typeface="Now"/>
              </a:rPr>
              <a:t>Oleh : YUNINGSIH_258620700177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572169" y="-357648"/>
            <a:ext cx="6419568" cy="10816891"/>
            <a:chOff x="0" y="0"/>
            <a:chExt cx="2015349" cy="3395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15349" cy="3395838"/>
            </a:xfrm>
            <a:custGeom>
              <a:avLst/>
              <a:gdLst/>
              <a:ahLst/>
              <a:cxnLst/>
              <a:rect l="l" t="t" r="r" b="b"/>
              <a:pathLst>
                <a:path w="2015349" h="3395838">
                  <a:moveTo>
                    <a:pt x="34974" y="0"/>
                  </a:moveTo>
                  <a:lnTo>
                    <a:pt x="1980376" y="0"/>
                  </a:lnTo>
                  <a:cubicBezTo>
                    <a:pt x="1989651" y="0"/>
                    <a:pt x="1998547" y="3685"/>
                    <a:pt x="2005106" y="10244"/>
                  </a:cubicBezTo>
                  <a:cubicBezTo>
                    <a:pt x="2011665" y="16802"/>
                    <a:pt x="2015349" y="25698"/>
                    <a:pt x="2015349" y="34974"/>
                  </a:cubicBezTo>
                  <a:lnTo>
                    <a:pt x="2015349" y="3360865"/>
                  </a:lnTo>
                  <a:cubicBezTo>
                    <a:pt x="2015349" y="3380180"/>
                    <a:pt x="1999691" y="3395838"/>
                    <a:pt x="1980376" y="3395838"/>
                  </a:cubicBezTo>
                  <a:lnTo>
                    <a:pt x="34974" y="3395838"/>
                  </a:lnTo>
                  <a:cubicBezTo>
                    <a:pt x="15658" y="3395838"/>
                    <a:pt x="0" y="3380180"/>
                    <a:pt x="0" y="3360865"/>
                  </a:cubicBezTo>
                  <a:lnTo>
                    <a:pt x="0" y="34974"/>
                  </a:lnTo>
                  <a:cubicBezTo>
                    <a:pt x="0" y="15658"/>
                    <a:pt x="15658" y="0"/>
                    <a:pt x="34974" y="0"/>
                  </a:cubicBezTo>
                  <a:close/>
                </a:path>
              </a:pathLst>
            </a:custGeom>
            <a:solidFill>
              <a:srgbClr val="20675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15349" cy="3433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24648" y="2734504"/>
            <a:ext cx="3035923" cy="5718550"/>
            <a:chOff x="0" y="0"/>
            <a:chExt cx="431508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1508" cy="812800"/>
            </a:xfrm>
            <a:custGeom>
              <a:avLst/>
              <a:gdLst/>
              <a:ahLst/>
              <a:cxnLst/>
              <a:rect l="l" t="t" r="r" b="b"/>
              <a:pathLst>
                <a:path w="431508" h="812800">
                  <a:moveTo>
                    <a:pt x="130055" y="0"/>
                  </a:moveTo>
                  <a:lnTo>
                    <a:pt x="301452" y="0"/>
                  </a:lnTo>
                  <a:cubicBezTo>
                    <a:pt x="335945" y="0"/>
                    <a:pt x="369025" y="13702"/>
                    <a:pt x="393415" y="38092"/>
                  </a:cubicBezTo>
                  <a:cubicBezTo>
                    <a:pt x="417806" y="62482"/>
                    <a:pt x="431508" y="95562"/>
                    <a:pt x="431508" y="130055"/>
                  </a:cubicBezTo>
                  <a:lnTo>
                    <a:pt x="431508" y="682745"/>
                  </a:lnTo>
                  <a:cubicBezTo>
                    <a:pt x="431508" y="717238"/>
                    <a:pt x="417806" y="750318"/>
                    <a:pt x="393415" y="774708"/>
                  </a:cubicBezTo>
                  <a:cubicBezTo>
                    <a:pt x="369025" y="799098"/>
                    <a:pt x="335945" y="812800"/>
                    <a:pt x="301452" y="812800"/>
                  </a:cubicBezTo>
                  <a:lnTo>
                    <a:pt x="130055" y="812800"/>
                  </a:lnTo>
                  <a:cubicBezTo>
                    <a:pt x="95562" y="812800"/>
                    <a:pt x="62482" y="799098"/>
                    <a:pt x="38092" y="774708"/>
                  </a:cubicBezTo>
                  <a:cubicBezTo>
                    <a:pt x="13702" y="750318"/>
                    <a:pt x="0" y="717238"/>
                    <a:pt x="0" y="682745"/>
                  </a:cubicBezTo>
                  <a:lnTo>
                    <a:pt x="0" y="130055"/>
                  </a:lnTo>
                  <a:cubicBezTo>
                    <a:pt x="0" y="95562"/>
                    <a:pt x="13702" y="62482"/>
                    <a:pt x="38092" y="38092"/>
                  </a:cubicBezTo>
                  <a:cubicBezTo>
                    <a:pt x="62482" y="13702"/>
                    <a:pt x="95562" y="0"/>
                    <a:pt x="130055" y="0"/>
                  </a:cubicBezTo>
                  <a:close/>
                </a:path>
              </a:pathLst>
            </a:custGeom>
            <a:blipFill>
              <a:blip r:embed="rId3"/>
              <a:stretch>
                <a:fillRect l="-44181" r="-4418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2181049" y="2734504"/>
            <a:ext cx="3035923" cy="5718550"/>
            <a:chOff x="0" y="0"/>
            <a:chExt cx="431508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1508" cy="812800"/>
            </a:xfrm>
            <a:custGeom>
              <a:avLst/>
              <a:gdLst/>
              <a:ahLst/>
              <a:cxnLst/>
              <a:rect l="l" t="t" r="r" b="b"/>
              <a:pathLst>
                <a:path w="431508" h="812800">
                  <a:moveTo>
                    <a:pt x="130055" y="0"/>
                  </a:moveTo>
                  <a:lnTo>
                    <a:pt x="301452" y="0"/>
                  </a:lnTo>
                  <a:cubicBezTo>
                    <a:pt x="335945" y="0"/>
                    <a:pt x="369025" y="13702"/>
                    <a:pt x="393415" y="38092"/>
                  </a:cubicBezTo>
                  <a:cubicBezTo>
                    <a:pt x="417806" y="62482"/>
                    <a:pt x="431508" y="95562"/>
                    <a:pt x="431508" y="130055"/>
                  </a:cubicBezTo>
                  <a:lnTo>
                    <a:pt x="431508" y="682745"/>
                  </a:lnTo>
                  <a:cubicBezTo>
                    <a:pt x="431508" y="717238"/>
                    <a:pt x="417806" y="750318"/>
                    <a:pt x="393415" y="774708"/>
                  </a:cubicBezTo>
                  <a:cubicBezTo>
                    <a:pt x="369025" y="799098"/>
                    <a:pt x="335945" y="812800"/>
                    <a:pt x="301452" y="812800"/>
                  </a:cubicBezTo>
                  <a:lnTo>
                    <a:pt x="130055" y="812800"/>
                  </a:lnTo>
                  <a:cubicBezTo>
                    <a:pt x="95562" y="812800"/>
                    <a:pt x="62482" y="799098"/>
                    <a:pt x="38092" y="774708"/>
                  </a:cubicBezTo>
                  <a:cubicBezTo>
                    <a:pt x="13702" y="750318"/>
                    <a:pt x="0" y="717238"/>
                    <a:pt x="0" y="682745"/>
                  </a:cubicBezTo>
                  <a:lnTo>
                    <a:pt x="0" y="130055"/>
                  </a:lnTo>
                  <a:cubicBezTo>
                    <a:pt x="0" y="95562"/>
                    <a:pt x="13702" y="62482"/>
                    <a:pt x="38092" y="38092"/>
                  </a:cubicBezTo>
                  <a:cubicBezTo>
                    <a:pt x="62482" y="13702"/>
                    <a:pt x="95562" y="0"/>
                    <a:pt x="130055" y="0"/>
                  </a:cubicBezTo>
                  <a:close/>
                </a:path>
              </a:pathLst>
            </a:custGeom>
            <a:blipFill>
              <a:blip r:embed="rId4"/>
              <a:stretch>
                <a:fillRect l="-91626" r="-91626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028700" y="2292106"/>
            <a:ext cx="6813437" cy="1990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LATAR BELAKANG</a:t>
            </a:r>
          </a:p>
        </p:txBody>
      </p:sp>
      <p:sp>
        <p:nvSpPr>
          <p:cNvPr id="11" name="Freeform 11"/>
          <p:cNvSpPr/>
          <p:nvPr/>
        </p:nvSpPr>
        <p:spPr>
          <a:xfrm>
            <a:off x="6646307" y="-530887"/>
            <a:ext cx="3838983" cy="3119174"/>
          </a:xfrm>
          <a:custGeom>
            <a:avLst/>
            <a:gdLst/>
            <a:ahLst/>
            <a:cxnLst/>
            <a:rect l="l" t="t" r="r" b="b"/>
            <a:pathLst>
              <a:path w="3838983" h="3119174">
                <a:moveTo>
                  <a:pt x="0" y="0"/>
                </a:moveTo>
                <a:lnTo>
                  <a:pt x="3838983" y="0"/>
                </a:lnTo>
                <a:lnTo>
                  <a:pt x="3838983" y="3119174"/>
                </a:lnTo>
                <a:lnTo>
                  <a:pt x="0" y="3119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Freeform 12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30647" y="4585760"/>
            <a:ext cx="10620547" cy="5425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Motorik halus merupakan aspek penting dalam perkembangan anak usia dini.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Kemampuan ini berkaitan dengan koordinasi otot-otot kecil, terutama jari dan tangan, serta koordinasi mata dan tangan.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Hasil pengamatan awal di KB Mutiara Rejomulyo menunjukkan kemampuan motorik halus anak belum optimal.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Sebanyak 43% anak mulai berkembang, sedangkan 57% anak masih mengalami kesulitan dalam menggambar, mewarnai, dan mengikuti garis.</a:t>
            </a:r>
          </a:p>
          <a:p>
            <a:pPr marL="518165" lvl="1" indent="-259082" algn="just">
              <a:lnSpc>
                <a:spcPts val="3360"/>
              </a:lnSpc>
              <a:buFont typeface="Arial"/>
              <a:buChar char="•"/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Aktivitas menggambar dan mewarnai dipilih sebagai stimulasi untuk meningkatkan koordinasi mata-tangan, kontrol gerakan, ketelitian, dan kerapian anak.</a:t>
            </a:r>
          </a:p>
          <a:p>
            <a:pPr algn="just">
              <a:lnSpc>
                <a:spcPts val="3360"/>
              </a:lnSpc>
            </a:pPr>
            <a:endParaRPr lang="en-US" sz="2400">
              <a:solidFill>
                <a:srgbClr val="050F0C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204698" y="-679373"/>
            <a:ext cx="9376233" cy="7032174"/>
            <a:chOff x="0" y="0"/>
            <a:chExt cx="812800" cy="609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20675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47625"/>
              <a:ext cx="609600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4288012">
            <a:off x="12878512" y="-17763"/>
            <a:ext cx="5803336" cy="78413"/>
          </a:xfrm>
          <a:custGeom>
            <a:avLst/>
            <a:gdLst/>
            <a:ahLst/>
            <a:cxnLst/>
            <a:rect l="l" t="t" r="r" b="b"/>
            <a:pathLst>
              <a:path w="5803336" h="78413">
                <a:moveTo>
                  <a:pt x="0" y="0"/>
                </a:moveTo>
                <a:lnTo>
                  <a:pt x="5803336" y="0"/>
                </a:lnTo>
                <a:lnTo>
                  <a:pt x="5803336" y="78413"/>
                </a:lnTo>
                <a:lnTo>
                  <a:pt x="0" y="784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444961"/>
            </a:stretch>
          </a:blipFill>
        </p:spPr>
      </p:sp>
      <p:sp>
        <p:nvSpPr>
          <p:cNvPr id="7" name="Freeform 7"/>
          <p:cNvSpPr/>
          <p:nvPr/>
        </p:nvSpPr>
        <p:spPr>
          <a:xfrm rot="5456228" flipH="1">
            <a:off x="-350786" y="8068235"/>
            <a:ext cx="3521628" cy="3947645"/>
          </a:xfrm>
          <a:custGeom>
            <a:avLst/>
            <a:gdLst/>
            <a:ahLst/>
            <a:cxnLst/>
            <a:rect l="l" t="t" r="r" b="b"/>
            <a:pathLst>
              <a:path w="3521628" h="3947645">
                <a:moveTo>
                  <a:pt x="3521628" y="0"/>
                </a:moveTo>
                <a:lnTo>
                  <a:pt x="0" y="0"/>
                </a:lnTo>
                <a:lnTo>
                  <a:pt x="0" y="3947645"/>
                </a:lnTo>
                <a:lnTo>
                  <a:pt x="3521628" y="3947645"/>
                </a:lnTo>
                <a:lnTo>
                  <a:pt x="352162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56228" flipV="1">
            <a:off x="5946700" y="-1973822"/>
            <a:ext cx="3521628" cy="3947645"/>
          </a:xfrm>
          <a:custGeom>
            <a:avLst/>
            <a:gdLst/>
            <a:ahLst/>
            <a:cxnLst/>
            <a:rect l="l" t="t" r="r" b="b"/>
            <a:pathLst>
              <a:path w="3521628" h="3947645">
                <a:moveTo>
                  <a:pt x="0" y="3947644"/>
                </a:moveTo>
                <a:lnTo>
                  <a:pt x="3521628" y="3947644"/>
                </a:lnTo>
                <a:lnTo>
                  <a:pt x="3521628" y="0"/>
                </a:lnTo>
                <a:lnTo>
                  <a:pt x="0" y="0"/>
                </a:lnTo>
                <a:lnTo>
                  <a:pt x="0" y="394764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370478">
            <a:off x="12425577" y="5056220"/>
            <a:ext cx="5343526" cy="5343526"/>
          </a:xfrm>
          <a:custGeom>
            <a:avLst/>
            <a:gdLst/>
            <a:ahLst/>
            <a:cxnLst/>
            <a:rect l="l" t="t" r="r" b="b"/>
            <a:pathLst>
              <a:path w="5343526" h="5343526">
                <a:moveTo>
                  <a:pt x="0" y="0"/>
                </a:moveTo>
                <a:lnTo>
                  <a:pt x="5343526" y="0"/>
                </a:lnTo>
                <a:lnTo>
                  <a:pt x="5343526" y="5343527"/>
                </a:lnTo>
                <a:lnTo>
                  <a:pt x="0" y="53435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86048" y="2375176"/>
            <a:ext cx="13242932" cy="1990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RUMUSAN MASALAH &amp; TUJUAN PENELITIAN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33739" y="5333237"/>
            <a:ext cx="10364223" cy="789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10"/>
              </a:lnSpc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Bagaimana aktivitas menggambar dan mewarnai dapat meningkatkan kemampuan motorik halus anak usia dini di KB Mutiara Rejomulyo?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33739" y="7459660"/>
            <a:ext cx="10513735" cy="2036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210"/>
              </a:lnSpc>
            </a:pP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Untuk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mengetahui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penerapan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aktivitas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menggambar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dan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mewarnai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dapat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meningkatkan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kemampuan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motorik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halus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anak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usia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dini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di KB Mutiara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Rejomulyo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serta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untuk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meningkatkan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kemampuan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motorik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halus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anak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usia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dini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melalui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aktivitas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menggambar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dan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mewarnai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di KB Mutiara </a:t>
            </a:r>
            <a:r>
              <a:rPr lang="en-US" sz="2293" dirty="0" err="1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Rejomulyo</a:t>
            </a:r>
            <a:r>
              <a:rPr lang="en-US" sz="2293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33739" y="4806054"/>
            <a:ext cx="4324316" cy="422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4B0000"/>
                </a:solidFill>
                <a:latin typeface="Now Bold"/>
                <a:ea typeface="Now Bold"/>
                <a:cs typeface="Now Bold"/>
                <a:sym typeface="Now Bold"/>
              </a:rPr>
              <a:t>Rumusan Masalah: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33739" y="6913782"/>
            <a:ext cx="4324316" cy="422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4B0000"/>
                </a:solidFill>
                <a:latin typeface="Now Bold"/>
                <a:ea typeface="Now Bold"/>
                <a:cs typeface="Now Bold"/>
                <a:sym typeface="Now Bold"/>
              </a:rPr>
              <a:t>Tujuan Penelitian: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13291" y="7284478"/>
            <a:ext cx="3521628" cy="3947645"/>
          </a:xfrm>
          <a:custGeom>
            <a:avLst/>
            <a:gdLst/>
            <a:ahLst/>
            <a:cxnLst/>
            <a:rect l="l" t="t" r="r" b="b"/>
            <a:pathLst>
              <a:path w="3521628" h="3947645">
                <a:moveTo>
                  <a:pt x="0" y="0"/>
                </a:moveTo>
                <a:lnTo>
                  <a:pt x="3521628" y="0"/>
                </a:lnTo>
                <a:lnTo>
                  <a:pt x="3521628" y="3947644"/>
                </a:lnTo>
                <a:lnTo>
                  <a:pt x="0" y="39476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14965" y="4618586"/>
            <a:ext cx="8898108" cy="4926848"/>
            <a:chOff x="0" y="0"/>
            <a:chExt cx="2438306" cy="13500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306" cy="1350080"/>
            </a:xfrm>
            <a:custGeom>
              <a:avLst/>
              <a:gdLst/>
              <a:ahLst/>
              <a:cxnLst/>
              <a:rect l="l" t="t" r="r" b="b"/>
              <a:pathLst>
                <a:path w="2438306" h="1350080">
                  <a:moveTo>
                    <a:pt x="25232" y="0"/>
                  </a:moveTo>
                  <a:lnTo>
                    <a:pt x="2413074" y="0"/>
                  </a:lnTo>
                  <a:cubicBezTo>
                    <a:pt x="2427009" y="0"/>
                    <a:pt x="2438306" y="11297"/>
                    <a:pt x="2438306" y="25232"/>
                  </a:cubicBezTo>
                  <a:lnTo>
                    <a:pt x="2438306" y="1324849"/>
                  </a:lnTo>
                  <a:cubicBezTo>
                    <a:pt x="2438306" y="1338784"/>
                    <a:pt x="2427009" y="1350080"/>
                    <a:pt x="2413074" y="1350080"/>
                  </a:cubicBezTo>
                  <a:lnTo>
                    <a:pt x="25232" y="1350080"/>
                  </a:lnTo>
                  <a:cubicBezTo>
                    <a:pt x="11297" y="1350080"/>
                    <a:pt x="0" y="1338784"/>
                    <a:pt x="0" y="1324849"/>
                  </a:cubicBezTo>
                  <a:lnTo>
                    <a:pt x="0" y="25232"/>
                  </a:lnTo>
                  <a:cubicBezTo>
                    <a:pt x="0" y="11297"/>
                    <a:pt x="11297" y="0"/>
                    <a:pt x="25232" y="0"/>
                  </a:cubicBezTo>
                  <a:close/>
                </a:path>
              </a:pathLst>
            </a:custGeom>
            <a:solidFill>
              <a:srgbClr val="F5B308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438306" cy="13881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89266" y="4618586"/>
            <a:ext cx="7509047" cy="4926848"/>
            <a:chOff x="0" y="0"/>
            <a:chExt cx="2057668" cy="13500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57668" cy="1350080"/>
            </a:xfrm>
            <a:custGeom>
              <a:avLst/>
              <a:gdLst/>
              <a:ahLst/>
              <a:cxnLst/>
              <a:rect l="l" t="t" r="r" b="b"/>
              <a:pathLst>
                <a:path w="2057668" h="1350080">
                  <a:moveTo>
                    <a:pt x="29899" y="0"/>
                  </a:moveTo>
                  <a:lnTo>
                    <a:pt x="2027769" y="0"/>
                  </a:lnTo>
                  <a:cubicBezTo>
                    <a:pt x="2035698" y="0"/>
                    <a:pt x="2043304" y="3150"/>
                    <a:pt x="2048911" y="8757"/>
                  </a:cubicBezTo>
                  <a:cubicBezTo>
                    <a:pt x="2054518" y="14365"/>
                    <a:pt x="2057668" y="21970"/>
                    <a:pt x="2057668" y="29899"/>
                  </a:cubicBezTo>
                  <a:lnTo>
                    <a:pt x="2057668" y="1320181"/>
                  </a:lnTo>
                  <a:cubicBezTo>
                    <a:pt x="2057668" y="1328111"/>
                    <a:pt x="2054518" y="1335716"/>
                    <a:pt x="2048911" y="1341323"/>
                  </a:cubicBezTo>
                  <a:cubicBezTo>
                    <a:pt x="2043304" y="1346930"/>
                    <a:pt x="2035698" y="1350080"/>
                    <a:pt x="2027769" y="1350080"/>
                  </a:cubicBezTo>
                  <a:lnTo>
                    <a:pt x="29899" y="1350080"/>
                  </a:lnTo>
                  <a:cubicBezTo>
                    <a:pt x="21970" y="1350080"/>
                    <a:pt x="14365" y="1346930"/>
                    <a:pt x="8757" y="1341323"/>
                  </a:cubicBezTo>
                  <a:cubicBezTo>
                    <a:pt x="3150" y="1335716"/>
                    <a:pt x="0" y="1328111"/>
                    <a:pt x="0" y="1320181"/>
                  </a:cubicBezTo>
                  <a:lnTo>
                    <a:pt x="0" y="29899"/>
                  </a:lnTo>
                  <a:cubicBezTo>
                    <a:pt x="0" y="21970"/>
                    <a:pt x="3150" y="14365"/>
                    <a:pt x="8757" y="8757"/>
                  </a:cubicBezTo>
                  <a:cubicBezTo>
                    <a:pt x="14365" y="3150"/>
                    <a:pt x="21970" y="0"/>
                    <a:pt x="29899" y="0"/>
                  </a:cubicBezTo>
                  <a:close/>
                </a:path>
              </a:pathLst>
            </a:custGeom>
            <a:solidFill>
              <a:srgbClr val="F5B30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057668" cy="13881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927217" y="4901204"/>
            <a:ext cx="4084543" cy="568958"/>
            <a:chOff x="0" y="0"/>
            <a:chExt cx="1119268" cy="15590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19268" cy="155909"/>
            </a:xfrm>
            <a:custGeom>
              <a:avLst/>
              <a:gdLst/>
              <a:ahLst/>
              <a:cxnLst/>
              <a:rect l="l" t="t" r="r" b="b"/>
              <a:pathLst>
                <a:path w="1119268" h="155909">
                  <a:moveTo>
                    <a:pt x="54967" y="0"/>
                  </a:moveTo>
                  <a:lnTo>
                    <a:pt x="1064301" y="0"/>
                  </a:lnTo>
                  <a:cubicBezTo>
                    <a:pt x="1078879" y="0"/>
                    <a:pt x="1092860" y="5791"/>
                    <a:pt x="1103168" y="16100"/>
                  </a:cubicBezTo>
                  <a:cubicBezTo>
                    <a:pt x="1113477" y="26408"/>
                    <a:pt x="1119268" y="40389"/>
                    <a:pt x="1119268" y="54967"/>
                  </a:cubicBezTo>
                  <a:lnTo>
                    <a:pt x="1119268" y="100942"/>
                  </a:lnTo>
                  <a:cubicBezTo>
                    <a:pt x="1119268" y="131299"/>
                    <a:pt x="1094658" y="155909"/>
                    <a:pt x="1064301" y="155909"/>
                  </a:cubicBezTo>
                  <a:lnTo>
                    <a:pt x="54967" y="155909"/>
                  </a:lnTo>
                  <a:cubicBezTo>
                    <a:pt x="40389" y="155909"/>
                    <a:pt x="26408" y="150118"/>
                    <a:pt x="16100" y="139809"/>
                  </a:cubicBezTo>
                  <a:cubicBezTo>
                    <a:pt x="5791" y="129501"/>
                    <a:pt x="0" y="115520"/>
                    <a:pt x="0" y="100942"/>
                  </a:cubicBezTo>
                  <a:lnTo>
                    <a:pt x="0" y="54967"/>
                  </a:lnTo>
                  <a:cubicBezTo>
                    <a:pt x="0" y="40389"/>
                    <a:pt x="5791" y="26408"/>
                    <a:pt x="16100" y="16100"/>
                  </a:cubicBezTo>
                  <a:cubicBezTo>
                    <a:pt x="26408" y="5791"/>
                    <a:pt x="40389" y="0"/>
                    <a:pt x="549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119268" cy="194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101518" y="4901204"/>
            <a:ext cx="4084543" cy="568958"/>
            <a:chOff x="0" y="0"/>
            <a:chExt cx="1119268" cy="15590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19268" cy="155909"/>
            </a:xfrm>
            <a:custGeom>
              <a:avLst/>
              <a:gdLst/>
              <a:ahLst/>
              <a:cxnLst/>
              <a:rect l="l" t="t" r="r" b="b"/>
              <a:pathLst>
                <a:path w="1119268" h="155909">
                  <a:moveTo>
                    <a:pt x="54967" y="0"/>
                  </a:moveTo>
                  <a:lnTo>
                    <a:pt x="1064301" y="0"/>
                  </a:lnTo>
                  <a:cubicBezTo>
                    <a:pt x="1078879" y="0"/>
                    <a:pt x="1092860" y="5791"/>
                    <a:pt x="1103168" y="16100"/>
                  </a:cubicBezTo>
                  <a:cubicBezTo>
                    <a:pt x="1113477" y="26408"/>
                    <a:pt x="1119268" y="40389"/>
                    <a:pt x="1119268" y="54967"/>
                  </a:cubicBezTo>
                  <a:lnTo>
                    <a:pt x="1119268" y="100942"/>
                  </a:lnTo>
                  <a:cubicBezTo>
                    <a:pt x="1119268" y="131299"/>
                    <a:pt x="1094658" y="155909"/>
                    <a:pt x="1064301" y="155909"/>
                  </a:cubicBezTo>
                  <a:lnTo>
                    <a:pt x="54967" y="155909"/>
                  </a:lnTo>
                  <a:cubicBezTo>
                    <a:pt x="40389" y="155909"/>
                    <a:pt x="26408" y="150118"/>
                    <a:pt x="16100" y="139809"/>
                  </a:cubicBezTo>
                  <a:cubicBezTo>
                    <a:pt x="5791" y="129501"/>
                    <a:pt x="0" y="115520"/>
                    <a:pt x="0" y="100942"/>
                  </a:cubicBezTo>
                  <a:lnTo>
                    <a:pt x="0" y="54967"/>
                  </a:lnTo>
                  <a:cubicBezTo>
                    <a:pt x="0" y="40389"/>
                    <a:pt x="5791" y="26408"/>
                    <a:pt x="16100" y="16100"/>
                  </a:cubicBezTo>
                  <a:cubicBezTo>
                    <a:pt x="26408" y="5791"/>
                    <a:pt x="40389" y="0"/>
                    <a:pt x="549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119268" cy="194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flipH="1">
            <a:off x="15192008" y="-620052"/>
            <a:ext cx="3521628" cy="3947645"/>
          </a:xfrm>
          <a:custGeom>
            <a:avLst/>
            <a:gdLst/>
            <a:ahLst/>
            <a:cxnLst/>
            <a:rect l="l" t="t" r="r" b="b"/>
            <a:pathLst>
              <a:path w="3521628" h="3947645">
                <a:moveTo>
                  <a:pt x="3521628" y="0"/>
                </a:moveTo>
                <a:lnTo>
                  <a:pt x="0" y="0"/>
                </a:lnTo>
                <a:lnTo>
                  <a:pt x="0" y="3947645"/>
                </a:lnTo>
                <a:lnTo>
                  <a:pt x="3521628" y="3947645"/>
                </a:lnTo>
                <a:lnTo>
                  <a:pt x="352162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591265" y="1985512"/>
            <a:ext cx="14276455" cy="1427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1"/>
              </a:lnSpc>
            </a:pPr>
            <a:r>
              <a:rPr lang="en-US" sz="5461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KAJIAN TEORI &amp; HIPOTESIS PENELITIAN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32508" y="3755584"/>
            <a:ext cx="14422983" cy="396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50F0C"/>
                </a:solidFill>
                <a:latin typeface="Now"/>
                <a:ea typeface="Now"/>
                <a:cs typeface="Now"/>
                <a:sym typeface="Now"/>
              </a:rPr>
              <a:t>Adapun kajian teori dan hipotesis dalam penelitian ini adalah sebagai berikut.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74332" y="4998982"/>
            <a:ext cx="2990314" cy="354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2"/>
              </a:lnSpc>
            </a:pPr>
            <a:r>
              <a:rPr lang="en-US" sz="2255" b="1">
                <a:solidFill>
                  <a:srgbClr val="3E1C28"/>
                </a:solidFill>
                <a:latin typeface="Poppins Bold"/>
                <a:ea typeface="Poppins Bold"/>
                <a:cs typeface="Poppins Bold"/>
                <a:sym typeface="Poppins Bold"/>
              </a:rPr>
              <a:t>KAJIAN TEORI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290361" y="4998982"/>
            <a:ext cx="3706858" cy="354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2"/>
              </a:lnSpc>
            </a:pPr>
            <a:r>
              <a:rPr lang="en-US" sz="2255" b="1">
                <a:solidFill>
                  <a:srgbClr val="3E1C28"/>
                </a:solidFill>
                <a:latin typeface="Poppins Bold"/>
                <a:ea typeface="Poppins Bold"/>
                <a:cs typeface="Poppins Bold"/>
                <a:sym typeface="Poppins Bold"/>
              </a:rPr>
              <a:t>HIPOTESIS PENELITIAN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47523" y="5546362"/>
            <a:ext cx="7953768" cy="382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2504" lvl="1" indent="-231252" algn="just">
              <a:lnSpc>
                <a:spcPts val="2527"/>
              </a:lnSpc>
              <a:buFont typeface="Arial"/>
              <a:buChar char="•"/>
            </a:pPr>
            <a:r>
              <a:rPr lang="en-US" sz="214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Motorik halus adalah kemampuan menggunakan otot-otot kecil, terutama jari dan tangan, yang membutuhkan koordinasi mata-tangan dan kecermatan.</a:t>
            </a:r>
          </a:p>
          <a:p>
            <a:pPr marL="462504" lvl="1" indent="-231252" algn="just">
              <a:lnSpc>
                <a:spcPts val="2527"/>
              </a:lnSpc>
              <a:buFont typeface="Arial"/>
              <a:buChar char="•"/>
            </a:pPr>
            <a:r>
              <a:rPr lang="en-US" sz="214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Menggambar melatih koordinasi tangan dan mata serta menjadi sarana ekspresi kreativitas anak.</a:t>
            </a:r>
          </a:p>
          <a:p>
            <a:pPr marL="462504" lvl="1" indent="-231252" algn="just">
              <a:lnSpc>
                <a:spcPts val="2527"/>
              </a:lnSpc>
              <a:buFont typeface="Arial"/>
              <a:buChar char="•"/>
            </a:pPr>
            <a:r>
              <a:rPr lang="en-US" sz="214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Mewarnai melatih kekuatan otot jari, kontrol gerakan, koordinasi mata-tangan, konsentrasi, dan ketelitian.</a:t>
            </a:r>
          </a:p>
          <a:p>
            <a:pPr marL="462504" lvl="1" indent="-231252" algn="just">
              <a:lnSpc>
                <a:spcPts val="2527"/>
              </a:lnSpc>
              <a:buFont typeface="Arial"/>
              <a:buChar char="•"/>
            </a:pPr>
            <a:r>
              <a:rPr lang="en-US" sz="214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Aktivitas menggambar dan mewarnai secara terarah dan berulang dapat membantu meningkatkan kemampuan motorik halus anak.</a:t>
            </a:r>
          </a:p>
          <a:p>
            <a:pPr algn="just">
              <a:lnSpc>
                <a:spcPts val="2527"/>
              </a:lnSpc>
            </a:pPr>
            <a:endParaRPr lang="en-US" sz="2142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938351" y="6595813"/>
            <a:ext cx="6410877" cy="1358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2"/>
              </a:lnSpc>
            </a:pPr>
            <a:r>
              <a:rPr lang="en-US" sz="2255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Aktivitas menggambar dan mewarnai dapat meningkatkan kemampuan motorik halus anak usia dini di KB Mutiara Rejomulyo.</a:t>
            </a:r>
          </a:p>
        </p:txBody>
      </p:sp>
      <p:sp>
        <p:nvSpPr>
          <p:cNvPr id="23" name="Freeform 23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044483" y="7344988"/>
            <a:ext cx="5243517" cy="966295"/>
            <a:chOff x="0" y="0"/>
            <a:chExt cx="1436856" cy="2647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36856" cy="264789"/>
            </a:xfrm>
            <a:custGeom>
              <a:avLst/>
              <a:gdLst/>
              <a:ahLst/>
              <a:cxnLst/>
              <a:rect l="l" t="t" r="r" b="b"/>
              <a:pathLst>
                <a:path w="1436856" h="264789">
                  <a:moveTo>
                    <a:pt x="42818" y="0"/>
                  </a:moveTo>
                  <a:lnTo>
                    <a:pt x="1394038" y="0"/>
                  </a:lnTo>
                  <a:cubicBezTo>
                    <a:pt x="1405394" y="0"/>
                    <a:pt x="1416285" y="4511"/>
                    <a:pt x="1424315" y="12541"/>
                  </a:cubicBezTo>
                  <a:cubicBezTo>
                    <a:pt x="1432344" y="20571"/>
                    <a:pt x="1436856" y="31462"/>
                    <a:pt x="1436856" y="42818"/>
                  </a:cubicBezTo>
                  <a:lnTo>
                    <a:pt x="1436856" y="221971"/>
                  </a:lnTo>
                  <a:cubicBezTo>
                    <a:pt x="1436856" y="245619"/>
                    <a:pt x="1417685" y="264789"/>
                    <a:pt x="1394038" y="264789"/>
                  </a:cubicBezTo>
                  <a:lnTo>
                    <a:pt x="42818" y="264789"/>
                  </a:lnTo>
                  <a:cubicBezTo>
                    <a:pt x="31462" y="264789"/>
                    <a:pt x="20571" y="260278"/>
                    <a:pt x="12541" y="252248"/>
                  </a:cubicBezTo>
                  <a:cubicBezTo>
                    <a:pt x="4511" y="244218"/>
                    <a:pt x="0" y="233327"/>
                    <a:pt x="0" y="221971"/>
                  </a:cubicBezTo>
                  <a:lnTo>
                    <a:pt x="0" y="42818"/>
                  </a:lnTo>
                  <a:cubicBezTo>
                    <a:pt x="0" y="31462"/>
                    <a:pt x="4511" y="20571"/>
                    <a:pt x="12541" y="12541"/>
                  </a:cubicBezTo>
                  <a:cubicBezTo>
                    <a:pt x="20571" y="4511"/>
                    <a:pt x="31462" y="0"/>
                    <a:pt x="4281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436856" cy="302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31650" y="501315"/>
            <a:ext cx="7315200" cy="682752"/>
          </a:xfrm>
          <a:custGeom>
            <a:avLst/>
            <a:gdLst/>
            <a:ahLst/>
            <a:cxnLst/>
            <a:rect l="l" t="t" r="r" b="b"/>
            <a:pathLst>
              <a:path w="7315200" h="682752">
                <a:moveTo>
                  <a:pt x="0" y="0"/>
                </a:moveTo>
                <a:lnTo>
                  <a:pt x="7315200" y="0"/>
                </a:lnTo>
                <a:lnTo>
                  <a:pt x="7315200" y="682752"/>
                </a:lnTo>
                <a:lnTo>
                  <a:pt x="0" y="682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705294" y="9825026"/>
            <a:ext cx="7315200" cy="682752"/>
          </a:xfrm>
          <a:custGeom>
            <a:avLst/>
            <a:gdLst/>
            <a:ahLst/>
            <a:cxnLst/>
            <a:rect l="l" t="t" r="r" b="b"/>
            <a:pathLst>
              <a:path w="7315200" h="682752">
                <a:moveTo>
                  <a:pt x="0" y="0"/>
                </a:moveTo>
                <a:lnTo>
                  <a:pt x="7315200" y="0"/>
                </a:lnTo>
                <a:lnTo>
                  <a:pt x="7315200" y="682752"/>
                </a:lnTo>
                <a:lnTo>
                  <a:pt x="0" y="682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314066" y="2160872"/>
            <a:ext cx="11724038" cy="101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METODE PENELITIAN</a:t>
            </a:r>
          </a:p>
        </p:txBody>
      </p:sp>
      <p:sp>
        <p:nvSpPr>
          <p:cNvPr id="9" name="Freeform 9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grpSp>
        <p:nvGrpSpPr>
          <p:cNvPr id="11" name="Group 11"/>
          <p:cNvGrpSpPr/>
          <p:nvPr/>
        </p:nvGrpSpPr>
        <p:grpSpPr>
          <a:xfrm rot="-5400000">
            <a:off x="13899654" y="4060802"/>
            <a:ext cx="3255777" cy="4966117"/>
            <a:chOff x="0" y="0"/>
            <a:chExt cx="1016214" cy="155005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6214" cy="1550057"/>
            </a:xfrm>
            <a:custGeom>
              <a:avLst/>
              <a:gdLst/>
              <a:ahLst/>
              <a:cxnLst/>
              <a:rect l="l" t="t" r="r" b="b"/>
              <a:pathLst>
                <a:path w="1016214" h="1550057">
                  <a:moveTo>
                    <a:pt x="101579" y="0"/>
                  </a:moveTo>
                  <a:lnTo>
                    <a:pt x="914636" y="0"/>
                  </a:lnTo>
                  <a:cubicBezTo>
                    <a:pt x="941576" y="0"/>
                    <a:pt x="967413" y="10702"/>
                    <a:pt x="986463" y="29752"/>
                  </a:cubicBezTo>
                  <a:cubicBezTo>
                    <a:pt x="1005512" y="48801"/>
                    <a:pt x="1016214" y="74638"/>
                    <a:pt x="1016214" y="101579"/>
                  </a:cubicBezTo>
                  <a:lnTo>
                    <a:pt x="1016214" y="1448478"/>
                  </a:lnTo>
                  <a:cubicBezTo>
                    <a:pt x="1016214" y="1475419"/>
                    <a:pt x="1005512" y="1501255"/>
                    <a:pt x="986463" y="1520305"/>
                  </a:cubicBezTo>
                  <a:cubicBezTo>
                    <a:pt x="967413" y="1539355"/>
                    <a:pt x="941576" y="1550057"/>
                    <a:pt x="914636" y="1550057"/>
                  </a:cubicBezTo>
                  <a:lnTo>
                    <a:pt x="101579" y="1550057"/>
                  </a:lnTo>
                  <a:cubicBezTo>
                    <a:pt x="74638" y="1550057"/>
                    <a:pt x="48801" y="1539355"/>
                    <a:pt x="29752" y="1520305"/>
                  </a:cubicBezTo>
                  <a:cubicBezTo>
                    <a:pt x="10702" y="1501255"/>
                    <a:pt x="0" y="1475419"/>
                    <a:pt x="0" y="1448478"/>
                  </a:cubicBezTo>
                  <a:lnTo>
                    <a:pt x="0" y="101579"/>
                  </a:lnTo>
                  <a:cubicBezTo>
                    <a:pt x="0" y="74638"/>
                    <a:pt x="10702" y="48801"/>
                    <a:pt x="29752" y="29752"/>
                  </a:cubicBezTo>
                  <a:cubicBezTo>
                    <a:pt x="48801" y="10702"/>
                    <a:pt x="74638" y="0"/>
                    <a:pt x="101579" y="0"/>
                  </a:cubicBezTo>
                  <a:close/>
                </a:path>
              </a:pathLst>
            </a:custGeom>
            <a:solidFill>
              <a:srgbClr val="FFD643"/>
            </a:solidFill>
            <a:ln cap="rnd">
              <a:noFill/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1016214" cy="16072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3242" y="3365230"/>
            <a:ext cx="748740" cy="74874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5235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flipH="1">
            <a:off x="15442509" y="2997968"/>
            <a:ext cx="1468852" cy="1468852"/>
          </a:xfrm>
          <a:custGeom>
            <a:avLst/>
            <a:gdLst/>
            <a:ahLst/>
            <a:cxnLst/>
            <a:rect l="l" t="t" r="r" b="b"/>
            <a:pathLst>
              <a:path w="1468852" h="1468852">
                <a:moveTo>
                  <a:pt x="1468851" y="0"/>
                </a:moveTo>
                <a:lnTo>
                  <a:pt x="0" y="0"/>
                </a:lnTo>
                <a:lnTo>
                  <a:pt x="0" y="1468852"/>
                </a:lnTo>
                <a:lnTo>
                  <a:pt x="1468851" y="1468852"/>
                </a:lnTo>
                <a:lnTo>
                  <a:pt x="146885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069576" y="3308080"/>
            <a:ext cx="15193398" cy="133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Jenis Penelitian:</a:t>
            </a:r>
          </a:p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Penelitian Tindakan Kelas (PTK) model Kemmis dan McTaggart dengan 2 siklus:</a:t>
            </a:r>
          </a:p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Perencanaan → Pelaksanaan Tindakan → Observasi → Refleksi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069576" y="4792307"/>
            <a:ext cx="8524570" cy="88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Subjek Penelitian:</a:t>
            </a:r>
          </a:p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18 anak usia 4–5 tahun di KB Mutiara Rejomulyo.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069576" y="5868741"/>
            <a:ext cx="7911228" cy="88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Sampel Penelitian:</a:t>
            </a:r>
          </a:p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9 anak laki-laki dan 9 anak perempuan.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6081" y="3430631"/>
            <a:ext cx="423063" cy="683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sz="4042">
                <a:solidFill>
                  <a:srgbClr val="F6F6F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943242" y="4809295"/>
            <a:ext cx="748740" cy="74874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5235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106081" y="4839772"/>
            <a:ext cx="423063" cy="683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sz="4042">
                <a:solidFill>
                  <a:srgbClr val="F6F6F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943242" y="5882894"/>
            <a:ext cx="748740" cy="74874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5235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106081" y="5948295"/>
            <a:ext cx="423063" cy="683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sz="4042">
                <a:solidFill>
                  <a:srgbClr val="F6F6F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930647" y="6993584"/>
            <a:ext cx="748740" cy="748740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5235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093486" y="7058985"/>
            <a:ext cx="423063" cy="683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sz="4042">
                <a:solidFill>
                  <a:srgbClr val="F6F6F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069576" y="6967213"/>
            <a:ext cx="12785310" cy="885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Teknik Pengumpulan Data:</a:t>
            </a:r>
          </a:p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- Observasi  -Wawancara  - Dokumentasi  - Catatan lapangan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943242" y="8066175"/>
            <a:ext cx="748740" cy="74874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5235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093486" y="8131576"/>
            <a:ext cx="423063" cy="683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8"/>
              </a:lnSpc>
            </a:pPr>
            <a:r>
              <a:rPr lang="en-US" sz="4042">
                <a:solidFill>
                  <a:srgbClr val="F6F6F6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069576" y="8043647"/>
            <a:ext cx="6306059" cy="2226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69"/>
              </a:lnSpc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Teknik Analisis Data:</a:t>
            </a:r>
          </a:p>
          <a:p>
            <a:pPr marL="550437" lvl="1" indent="-275218" algn="l">
              <a:lnSpc>
                <a:spcPts val="3569"/>
              </a:lnSpc>
              <a:buFont typeface="Arial"/>
              <a:buChar char="•"/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Analisis deskriptif kuantitatif</a:t>
            </a:r>
          </a:p>
          <a:p>
            <a:pPr marL="550437" lvl="1" indent="-275218" algn="l">
              <a:lnSpc>
                <a:spcPts val="3569"/>
              </a:lnSpc>
              <a:buFont typeface="Arial"/>
              <a:buChar char="•"/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Analisis deskriptif kualitatif</a:t>
            </a:r>
          </a:p>
          <a:p>
            <a:pPr marL="550437" lvl="1" indent="-275218" algn="l">
              <a:lnSpc>
                <a:spcPts val="3569"/>
              </a:lnSpc>
              <a:buFont typeface="Arial"/>
              <a:buChar char="•"/>
            </a:pPr>
            <a:r>
              <a:rPr lang="en-US" sz="2549">
                <a:solidFill>
                  <a:srgbClr val="4B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Persentase: P = f/N × 100%</a:t>
            </a:r>
          </a:p>
          <a:p>
            <a:pPr algn="l">
              <a:lnSpc>
                <a:spcPts val="3569"/>
              </a:lnSpc>
            </a:pPr>
            <a:endParaRPr lang="en-US" sz="2549">
              <a:solidFill>
                <a:srgbClr val="4B0000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3610323" y="5229066"/>
            <a:ext cx="4111838" cy="321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77"/>
              </a:lnSpc>
            </a:pPr>
            <a:r>
              <a:rPr lang="en-US" sz="2221" b="1" spc="6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INDIKATOR YANG DIAMATI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349025" y="5791832"/>
            <a:ext cx="4373135" cy="188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1286" lvl="1" indent="-235643" algn="l">
              <a:lnSpc>
                <a:spcPts val="3056"/>
              </a:lnSpc>
              <a:buFont typeface="Arial"/>
              <a:buChar char="•"/>
            </a:pPr>
            <a:r>
              <a:rPr lang="en-US" sz="218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memegang alat tulis </a:t>
            </a:r>
          </a:p>
          <a:p>
            <a:pPr marL="471286" lvl="1" indent="-235643" algn="l">
              <a:lnSpc>
                <a:spcPts val="3056"/>
              </a:lnSpc>
              <a:buFont typeface="Arial"/>
              <a:buChar char="•"/>
            </a:pPr>
            <a:r>
              <a:rPr lang="en-US" sz="218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membuat garis/coretan sederhana</a:t>
            </a:r>
          </a:p>
          <a:p>
            <a:pPr marL="471286" lvl="1" indent="-235643" algn="l">
              <a:lnSpc>
                <a:spcPts val="3056"/>
              </a:lnSpc>
              <a:buFont typeface="Arial"/>
              <a:buChar char="•"/>
            </a:pPr>
            <a:r>
              <a:rPr lang="en-US" sz="218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koordinasi mata-tangan, </a:t>
            </a:r>
          </a:p>
          <a:p>
            <a:pPr marL="471286" lvl="1" indent="-235643" algn="l">
              <a:lnSpc>
                <a:spcPts val="3056"/>
              </a:lnSpc>
              <a:buFont typeface="Arial"/>
              <a:buChar char="•"/>
            </a:pPr>
            <a:r>
              <a:rPr lang="en-US" sz="218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mengontrol gerakan tangan,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18488" y="2235161"/>
            <a:ext cx="10018588" cy="1016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HASIL PENELITIAN</a:t>
            </a:r>
          </a:p>
        </p:txBody>
      </p:sp>
      <p:sp>
        <p:nvSpPr>
          <p:cNvPr id="4" name="Freeform 4"/>
          <p:cNvSpPr/>
          <p:nvPr/>
        </p:nvSpPr>
        <p:spPr>
          <a:xfrm>
            <a:off x="11437076" y="-841699"/>
            <a:ext cx="3838983" cy="3119174"/>
          </a:xfrm>
          <a:custGeom>
            <a:avLst/>
            <a:gdLst/>
            <a:ahLst/>
            <a:cxnLst/>
            <a:rect l="l" t="t" r="r" b="b"/>
            <a:pathLst>
              <a:path w="3838983" h="3119174">
                <a:moveTo>
                  <a:pt x="0" y="0"/>
                </a:moveTo>
                <a:lnTo>
                  <a:pt x="3838983" y="0"/>
                </a:lnTo>
                <a:lnTo>
                  <a:pt x="3838983" y="3119174"/>
                </a:lnTo>
                <a:lnTo>
                  <a:pt x="0" y="3119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3263998" y="8349962"/>
            <a:ext cx="3838983" cy="3119174"/>
          </a:xfrm>
          <a:custGeom>
            <a:avLst/>
            <a:gdLst/>
            <a:ahLst/>
            <a:cxnLst/>
            <a:rect l="l" t="t" r="r" b="b"/>
            <a:pathLst>
              <a:path w="3838983" h="3119174">
                <a:moveTo>
                  <a:pt x="0" y="0"/>
                </a:moveTo>
                <a:lnTo>
                  <a:pt x="3838983" y="0"/>
                </a:lnTo>
                <a:lnTo>
                  <a:pt x="3838983" y="3119173"/>
                </a:lnTo>
                <a:lnTo>
                  <a:pt x="0" y="31191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13104023" y="9604248"/>
            <a:ext cx="7315200" cy="682752"/>
          </a:xfrm>
          <a:custGeom>
            <a:avLst/>
            <a:gdLst/>
            <a:ahLst/>
            <a:cxnLst/>
            <a:rect l="l" t="t" r="r" b="b"/>
            <a:pathLst>
              <a:path w="7315200" h="682752">
                <a:moveTo>
                  <a:pt x="0" y="0"/>
                </a:moveTo>
                <a:lnTo>
                  <a:pt x="7315200" y="0"/>
                </a:lnTo>
                <a:lnTo>
                  <a:pt x="7315200" y="682752"/>
                </a:lnTo>
                <a:lnTo>
                  <a:pt x="0" y="6827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157387" y="3423114"/>
            <a:ext cx="8898108" cy="4926848"/>
            <a:chOff x="0" y="0"/>
            <a:chExt cx="2438306" cy="13500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306" cy="1350080"/>
            </a:xfrm>
            <a:custGeom>
              <a:avLst/>
              <a:gdLst/>
              <a:ahLst/>
              <a:cxnLst/>
              <a:rect l="l" t="t" r="r" b="b"/>
              <a:pathLst>
                <a:path w="2438306" h="1350080">
                  <a:moveTo>
                    <a:pt x="25232" y="0"/>
                  </a:moveTo>
                  <a:lnTo>
                    <a:pt x="2413074" y="0"/>
                  </a:lnTo>
                  <a:cubicBezTo>
                    <a:pt x="2427009" y="0"/>
                    <a:pt x="2438306" y="11297"/>
                    <a:pt x="2438306" y="25232"/>
                  </a:cubicBezTo>
                  <a:lnTo>
                    <a:pt x="2438306" y="1324849"/>
                  </a:lnTo>
                  <a:cubicBezTo>
                    <a:pt x="2438306" y="1338784"/>
                    <a:pt x="2427009" y="1350080"/>
                    <a:pt x="2413074" y="1350080"/>
                  </a:cubicBezTo>
                  <a:lnTo>
                    <a:pt x="25232" y="1350080"/>
                  </a:lnTo>
                  <a:cubicBezTo>
                    <a:pt x="11297" y="1350080"/>
                    <a:pt x="0" y="1338784"/>
                    <a:pt x="0" y="1324849"/>
                  </a:cubicBezTo>
                  <a:lnTo>
                    <a:pt x="0" y="25232"/>
                  </a:lnTo>
                  <a:cubicBezTo>
                    <a:pt x="0" y="11297"/>
                    <a:pt x="11297" y="0"/>
                    <a:pt x="25232" y="0"/>
                  </a:cubicBezTo>
                  <a:close/>
                </a:path>
              </a:pathLst>
            </a:custGeom>
            <a:solidFill>
              <a:srgbClr val="F5B30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438306" cy="13881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331689" y="3423114"/>
            <a:ext cx="7509047" cy="4926848"/>
            <a:chOff x="0" y="0"/>
            <a:chExt cx="2057668" cy="13500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7668" cy="1350080"/>
            </a:xfrm>
            <a:custGeom>
              <a:avLst/>
              <a:gdLst/>
              <a:ahLst/>
              <a:cxnLst/>
              <a:rect l="l" t="t" r="r" b="b"/>
              <a:pathLst>
                <a:path w="2057668" h="1350080">
                  <a:moveTo>
                    <a:pt x="29899" y="0"/>
                  </a:moveTo>
                  <a:lnTo>
                    <a:pt x="2027769" y="0"/>
                  </a:lnTo>
                  <a:cubicBezTo>
                    <a:pt x="2035698" y="0"/>
                    <a:pt x="2043304" y="3150"/>
                    <a:pt x="2048911" y="8757"/>
                  </a:cubicBezTo>
                  <a:cubicBezTo>
                    <a:pt x="2054518" y="14365"/>
                    <a:pt x="2057668" y="21970"/>
                    <a:pt x="2057668" y="29899"/>
                  </a:cubicBezTo>
                  <a:lnTo>
                    <a:pt x="2057668" y="1320181"/>
                  </a:lnTo>
                  <a:cubicBezTo>
                    <a:pt x="2057668" y="1328111"/>
                    <a:pt x="2054518" y="1335716"/>
                    <a:pt x="2048911" y="1341323"/>
                  </a:cubicBezTo>
                  <a:cubicBezTo>
                    <a:pt x="2043304" y="1346930"/>
                    <a:pt x="2035698" y="1350080"/>
                    <a:pt x="2027769" y="1350080"/>
                  </a:cubicBezTo>
                  <a:lnTo>
                    <a:pt x="29899" y="1350080"/>
                  </a:lnTo>
                  <a:cubicBezTo>
                    <a:pt x="21970" y="1350080"/>
                    <a:pt x="14365" y="1346930"/>
                    <a:pt x="8757" y="1341323"/>
                  </a:cubicBezTo>
                  <a:cubicBezTo>
                    <a:pt x="3150" y="1335716"/>
                    <a:pt x="0" y="1328111"/>
                    <a:pt x="0" y="1320181"/>
                  </a:cubicBezTo>
                  <a:lnTo>
                    <a:pt x="0" y="29899"/>
                  </a:lnTo>
                  <a:cubicBezTo>
                    <a:pt x="0" y="21970"/>
                    <a:pt x="3150" y="14365"/>
                    <a:pt x="8757" y="8757"/>
                  </a:cubicBezTo>
                  <a:cubicBezTo>
                    <a:pt x="14365" y="3150"/>
                    <a:pt x="21970" y="0"/>
                    <a:pt x="29899" y="0"/>
                  </a:cubicBezTo>
                  <a:close/>
                </a:path>
              </a:pathLst>
            </a:custGeom>
            <a:solidFill>
              <a:srgbClr val="F5B308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057668" cy="13881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89945" y="3610340"/>
            <a:ext cx="8498824" cy="588151"/>
            <a:chOff x="0" y="0"/>
            <a:chExt cx="2328892" cy="1611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328892" cy="161168"/>
            </a:xfrm>
            <a:custGeom>
              <a:avLst/>
              <a:gdLst/>
              <a:ahLst/>
              <a:cxnLst/>
              <a:rect l="l" t="t" r="r" b="b"/>
              <a:pathLst>
                <a:path w="2328892" h="161168">
                  <a:moveTo>
                    <a:pt x="26417" y="0"/>
                  </a:moveTo>
                  <a:lnTo>
                    <a:pt x="2302475" y="0"/>
                  </a:lnTo>
                  <a:cubicBezTo>
                    <a:pt x="2309481" y="0"/>
                    <a:pt x="2316200" y="2783"/>
                    <a:pt x="2321154" y="7737"/>
                  </a:cubicBezTo>
                  <a:cubicBezTo>
                    <a:pt x="2326109" y="12692"/>
                    <a:pt x="2328892" y="19411"/>
                    <a:pt x="2328892" y="26417"/>
                  </a:cubicBezTo>
                  <a:lnTo>
                    <a:pt x="2328892" y="134751"/>
                  </a:lnTo>
                  <a:cubicBezTo>
                    <a:pt x="2328892" y="141757"/>
                    <a:pt x="2326109" y="148476"/>
                    <a:pt x="2321154" y="153431"/>
                  </a:cubicBezTo>
                  <a:cubicBezTo>
                    <a:pt x="2316200" y="158385"/>
                    <a:pt x="2309481" y="161168"/>
                    <a:pt x="2302475" y="161168"/>
                  </a:cubicBezTo>
                  <a:lnTo>
                    <a:pt x="26417" y="161168"/>
                  </a:lnTo>
                  <a:cubicBezTo>
                    <a:pt x="11827" y="161168"/>
                    <a:pt x="0" y="149341"/>
                    <a:pt x="0" y="134751"/>
                  </a:cubicBezTo>
                  <a:lnTo>
                    <a:pt x="0" y="26417"/>
                  </a:lnTo>
                  <a:cubicBezTo>
                    <a:pt x="0" y="11827"/>
                    <a:pt x="11827" y="0"/>
                    <a:pt x="2641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328892" cy="1992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043941" y="3705732"/>
            <a:ext cx="4084543" cy="568958"/>
            <a:chOff x="0" y="0"/>
            <a:chExt cx="1119268" cy="15590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19268" cy="155909"/>
            </a:xfrm>
            <a:custGeom>
              <a:avLst/>
              <a:gdLst/>
              <a:ahLst/>
              <a:cxnLst/>
              <a:rect l="l" t="t" r="r" b="b"/>
              <a:pathLst>
                <a:path w="1119268" h="155909">
                  <a:moveTo>
                    <a:pt x="54967" y="0"/>
                  </a:moveTo>
                  <a:lnTo>
                    <a:pt x="1064301" y="0"/>
                  </a:lnTo>
                  <a:cubicBezTo>
                    <a:pt x="1078879" y="0"/>
                    <a:pt x="1092860" y="5791"/>
                    <a:pt x="1103168" y="16100"/>
                  </a:cubicBezTo>
                  <a:cubicBezTo>
                    <a:pt x="1113477" y="26408"/>
                    <a:pt x="1119268" y="40389"/>
                    <a:pt x="1119268" y="54967"/>
                  </a:cubicBezTo>
                  <a:lnTo>
                    <a:pt x="1119268" y="100942"/>
                  </a:lnTo>
                  <a:cubicBezTo>
                    <a:pt x="1119268" y="131299"/>
                    <a:pt x="1094658" y="155909"/>
                    <a:pt x="1064301" y="155909"/>
                  </a:cubicBezTo>
                  <a:lnTo>
                    <a:pt x="54967" y="155909"/>
                  </a:lnTo>
                  <a:cubicBezTo>
                    <a:pt x="40389" y="155909"/>
                    <a:pt x="26408" y="150118"/>
                    <a:pt x="16100" y="139809"/>
                  </a:cubicBezTo>
                  <a:cubicBezTo>
                    <a:pt x="5791" y="129501"/>
                    <a:pt x="0" y="115520"/>
                    <a:pt x="0" y="100942"/>
                  </a:cubicBezTo>
                  <a:lnTo>
                    <a:pt x="0" y="54967"/>
                  </a:lnTo>
                  <a:cubicBezTo>
                    <a:pt x="0" y="40389"/>
                    <a:pt x="5791" y="26408"/>
                    <a:pt x="16100" y="16100"/>
                  </a:cubicBezTo>
                  <a:cubicBezTo>
                    <a:pt x="26408" y="5791"/>
                    <a:pt x="40389" y="0"/>
                    <a:pt x="5496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119268" cy="194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81472" y="3736782"/>
            <a:ext cx="9515771" cy="339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2"/>
              </a:lnSpc>
            </a:pPr>
            <a:r>
              <a:rPr lang="en-US" sz="2255" b="1">
                <a:solidFill>
                  <a:srgbClr val="3E1C28"/>
                </a:solidFill>
                <a:latin typeface="Now Bold"/>
                <a:ea typeface="Now Bold"/>
                <a:cs typeface="Now Bold"/>
                <a:sym typeface="Now Bold"/>
              </a:rPr>
              <a:t>PENINGKATAN KEMAMPUAN MOTORIK HALUS ANAK: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32783" y="3822560"/>
            <a:ext cx="3706858" cy="339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2"/>
              </a:lnSpc>
            </a:pPr>
            <a:r>
              <a:rPr lang="en-US" sz="2255" b="1">
                <a:solidFill>
                  <a:srgbClr val="3E1C28"/>
                </a:solidFill>
                <a:latin typeface="Now Bold"/>
                <a:ea typeface="Now Bold"/>
                <a:cs typeface="Now Bold"/>
                <a:sym typeface="Now Bold"/>
              </a:rPr>
              <a:t>HASIL PENELITIAN 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65045" y="4511508"/>
            <a:ext cx="7466466" cy="400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7067" lvl="1" indent="-243534" algn="just">
              <a:lnSpc>
                <a:spcPts val="2662"/>
              </a:lnSpc>
              <a:buFont typeface="Arial"/>
              <a:buChar char="•"/>
            </a:pPr>
            <a:r>
              <a:rPr lang="en-US" sz="2255" b="1">
                <a:solidFill>
                  <a:srgbClr val="000000"/>
                </a:solidFill>
                <a:latin typeface="Now Bold"/>
                <a:ea typeface="Now Bold"/>
                <a:cs typeface="Now Bold"/>
                <a:sym typeface="Now Bold"/>
              </a:rPr>
              <a:t>Pra-siklus: kemampuan anak masih dalam kategori Mulai Berkembang (MB).</a:t>
            </a:r>
          </a:p>
          <a:p>
            <a:pPr marL="487067" lvl="1" indent="-243534" algn="just">
              <a:lnSpc>
                <a:spcPts val="2662"/>
              </a:lnSpc>
              <a:buFont typeface="Arial"/>
              <a:buChar char="•"/>
            </a:pPr>
            <a:r>
              <a:rPr lang="en-US" sz="2255" b="1">
                <a:solidFill>
                  <a:srgbClr val="000000"/>
                </a:solidFill>
                <a:latin typeface="Now Bold"/>
                <a:ea typeface="Now Bold"/>
                <a:cs typeface="Now Bold"/>
                <a:sym typeface="Now Bold"/>
              </a:rPr>
              <a:t>Siklus I: kemampuan meningkat menjadi 65%, tetapi belum mencapai target keberhasilan ≥76%.</a:t>
            </a:r>
          </a:p>
          <a:p>
            <a:pPr marL="487067" lvl="1" indent="-243534" algn="just">
              <a:lnSpc>
                <a:spcPts val="2662"/>
              </a:lnSpc>
              <a:buFont typeface="Arial"/>
              <a:buChar char="•"/>
            </a:pPr>
            <a:r>
              <a:rPr lang="en-US" sz="2255" b="1">
                <a:solidFill>
                  <a:srgbClr val="000000"/>
                </a:solidFill>
                <a:latin typeface="Now Bold"/>
                <a:ea typeface="Now Bold"/>
                <a:cs typeface="Now Bold"/>
                <a:sym typeface="Now Bold"/>
              </a:rPr>
              <a:t>Siklus II: meningkat menjadi 85% dan telah melampaui indikator keberhasilan.</a:t>
            </a:r>
          </a:p>
          <a:p>
            <a:pPr marL="487067" lvl="1" indent="-243534" algn="just">
              <a:lnSpc>
                <a:spcPts val="2662"/>
              </a:lnSpc>
              <a:buFont typeface="Arial"/>
              <a:buChar char="•"/>
            </a:pPr>
            <a:r>
              <a:rPr lang="en-US" sz="2255" b="1">
                <a:solidFill>
                  <a:srgbClr val="000000"/>
                </a:solidFill>
                <a:latin typeface="Now Bold"/>
                <a:ea typeface="Now Bold"/>
                <a:cs typeface="Now Bold"/>
                <a:sym typeface="Now Bold"/>
              </a:rPr>
              <a:t>Pada Siklus II, 100% anak berada pada kategori Berkembang Sesuai Harapan (BSH) berdasarkan distribusi kategori yang dilaporkan dalam penelitian.</a:t>
            </a:r>
          </a:p>
          <a:p>
            <a:pPr algn="just">
              <a:lnSpc>
                <a:spcPts val="2662"/>
              </a:lnSpc>
            </a:pPr>
            <a:endParaRPr lang="en-US" sz="2255" b="1">
              <a:solidFill>
                <a:srgbClr val="000000"/>
              </a:solidFill>
              <a:latin typeface="Now Bold"/>
              <a:ea typeface="Now Bold"/>
              <a:cs typeface="Now Bold"/>
              <a:sym typeface="Now Bold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2669417" y="4480613"/>
            <a:ext cx="2767164" cy="739644"/>
            <a:chOff x="0" y="0"/>
            <a:chExt cx="728800" cy="19480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642133" y="4480613"/>
            <a:ext cx="2767164" cy="739644"/>
            <a:chOff x="0" y="0"/>
            <a:chExt cx="728800" cy="19480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3131387" y="4654335"/>
            <a:ext cx="1792242" cy="354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Tahap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851344" y="4654335"/>
            <a:ext cx="2503273" cy="354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Persentase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2669417" y="5429807"/>
            <a:ext cx="2767164" cy="739644"/>
            <a:chOff x="0" y="0"/>
            <a:chExt cx="728800" cy="19480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5642133" y="5429807"/>
            <a:ext cx="2767164" cy="739644"/>
            <a:chOff x="0" y="0"/>
            <a:chExt cx="728800" cy="19480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C6000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3131387" y="5603529"/>
            <a:ext cx="1843224" cy="354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 Siklus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19985" y="5603529"/>
            <a:ext cx="611461" cy="354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43 %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2669417" y="6379001"/>
            <a:ext cx="2767164" cy="739644"/>
            <a:chOff x="0" y="0"/>
            <a:chExt cx="728800" cy="194803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5642133" y="6379001"/>
            <a:ext cx="2767164" cy="739644"/>
            <a:chOff x="0" y="0"/>
            <a:chExt cx="728800" cy="194803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FFED00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3552869" y="6552723"/>
            <a:ext cx="1000261" cy="354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Siklus 1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719985" y="6552723"/>
            <a:ext cx="611461" cy="354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65 %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2669417" y="7328195"/>
            <a:ext cx="2767164" cy="739644"/>
            <a:chOff x="0" y="0"/>
            <a:chExt cx="728800" cy="194803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5642133" y="7328195"/>
            <a:ext cx="2767164" cy="739644"/>
            <a:chOff x="0" y="0"/>
            <a:chExt cx="728800" cy="194803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728800" cy="194803"/>
            </a:xfrm>
            <a:custGeom>
              <a:avLst/>
              <a:gdLst/>
              <a:ahLst/>
              <a:cxnLst/>
              <a:rect l="l" t="t" r="r" b="b"/>
              <a:pathLst>
                <a:path w="728800" h="194803">
                  <a:moveTo>
                    <a:pt x="97402" y="0"/>
                  </a:moveTo>
                  <a:lnTo>
                    <a:pt x="631399" y="0"/>
                  </a:lnTo>
                  <a:cubicBezTo>
                    <a:pt x="657231" y="0"/>
                    <a:pt x="682006" y="10262"/>
                    <a:pt x="700272" y="28528"/>
                  </a:cubicBezTo>
                  <a:cubicBezTo>
                    <a:pt x="718539" y="46795"/>
                    <a:pt x="728800" y="71569"/>
                    <a:pt x="728800" y="97402"/>
                  </a:cubicBezTo>
                  <a:lnTo>
                    <a:pt x="728800" y="97402"/>
                  </a:lnTo>
                  <a:cubicBezTo>
                    <a:pt x="728800" y="151195"/>
                    <a:pt x="685192" y="194803"/>
                    <a:pt x="631399" y="194803"/>
                  </a:cubicBezTo>
                  <a:lnTo>
                    <a:pt x="97402" y="194803"/>
                  </a:lnTo>
                  <a:cubicBezTo>
                    <a:pt x="71569" y="194803"/>
                    <a:pt x="46795" y="184541"/>
                    <a:pt x="28528" y="166275"/>
                  </a:cubicBezTo>
                  <a:cubicBezTo>
                    <a:pt x="10262" y="148009"/>
                    <a:pt x="0" y="123234"/>
                    <a:pt x="0" y="97402"/>
                  </a:cubicBezTo>
                  <a:lnTo>
                    <a:pt x="0" y="97402"/>
                  </a:lnTo>
                  <a:cubicBezTo>
                    <a:pt x="0" y="71569"/>
                    <a:pt x="10262" y="46795"/>
                    <a:pt x="28528" y="28528"/>
                  </a:cubicBezTo>
                  <a:cubicBezTo>
                    <a:pt x="46795" y="10262"/>
                    <a:pt x="71569" y="0"/>
                    <a:pt x="97402" y="0"/>
                  </a:cubicBezTo>
                  <a:close/>
                </a:path>
              </a:pathLst>
            </a:custGeom>
            <a:solidFill>
              <a:srgbClr val="00C626"/>
            </a:solidFill>
          </p:spPr>
        </p:sp>
        <p:sp>
          <p:nvSpPr>
            <p:cNvPr id="53" name="TextBox 53"/>
            <p:cNvSpPr txBox="1"/>
            <p:nvPr/>
          </p:nvSpPr>
          <p:spPr>
            <a:xfrm>
              <a:off x="0" y="0"/>
              <a:ext cx="728800" cy="1948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3552869" y="7501917"/>
            <a:ext cx="1000261" cy="354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Siklus 2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6719985" y="7501917"/>
            <a:ext cx="611461" cy="354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8"/>
              </a:lnSpc>
            </a:pPr>
            <a:r>
              <a:rPr lang="en-US" sz="2091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85 %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59529" y="4068719"/>
            <a:ext cx="16517606" cy="5567662"/>
            <a:chOff x="0" y="0"/>
            <a:chExt cx="4562563" cy="15379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62563" cy="1537923"/>
            </a:xfrm>
            <a:custGeom>
              <a:avLst/>
              <a:gdLst/>
              <a:ahLst/>
              <a:cxnLst/>
              <a:rect l="l" t="t" r="r" b="b"/>
              <a:pathLst>
                <a:path w="4562563" h="1537923">
                  <a:moveTo>
                    <a:pt x="13593" y="0"/>
                  </a:moveTo>
                  <a:lnTo>
                    <a:pt x="4548970" y="0"/>
                  </a:lnTo>
                  <a:cubicBezTo>
                    <a:pt x="4556477" y="0"/>
                    <a:pt x="4562563" y="6086"/>
                    <a:pt x="4562563" y="13593"/>
                  </a:cubicBezTo>
                  <a:lnTo>
                    <a:pt x="4562563" y="1524330"/>
                  </a:lnTo>
                  <a:cubicBezTo>
                    <a:pt x="4562563" y="1527935"/>
                    <a:pt x="4561131" y="1531393"/>
                    <a:pt x="4558581" y="1533942"/>
                  </a:cubicBezTo>
                  <a:cubicBezTo>
                    <a:pt x="4556032" y="1536491"/>
                    <a:pt x="4552575" y="1537923"/>
                    <a:pt x="4548970" y="1537923"/>
                  </a:cubicBezTo>
                  <a:lnTo>
                    <a:pt x="13593" y="1537923"/>
                  </a:lnTo>
                  <a:cubicBezTo>
                    <a:pt x="6086" y="1537923"/>
                    <a:pt x="0" y="1531837"/>
                    <a:pt x="0" y="1524330"/>
                  </a:cubicBezTo>
                  <a:lnTo>
                    <a:pt x="0" y="13593"/>
                  </a:lnTo>
                  <a:cubicBezTo>
                    <a:pt x="0" y="6086"/>
                    <a:pt x="6086" y="0"/>
                    <a:pt x="13593" y="0"/>
                  </a:cubicBezTo>
                  <a:close/>
                </a:path>
              </a:pathLst>
            </a:custGeom>
            <a:solidFill>
              <a:srgbClr val="F5B30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562563" cy="15760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10864" y="2953713"/>
            <a:ext cx="4051215" cy="405121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5187" r="-25187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4208768" y="8439989"/>
            <a:ext cx="10019129" cy="966963"/>
            <a:chOff x="0" y="0"/>
            <a:chExt cx="2767526" cy="26709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67526" cy="267099"/>
            </a:xfrm>
            <a:custGeom>
              <a:avLst/>
              <a:gdLst/>
              <a:ahLst/>
              <a:cxnLst/>
              <a:rect l="l" t="t" r="r" b="b"/>
              <a:pathLst>
                <a:path w="2767526" h="267099">
                  <a:moveTo>
                    <a:pt x="22409" y="0"/>
                  </a:moveTo>
                  <a:lnTo>
                    <a:pt x="2745117" y="0"/>
                  </a:lnTo>
                  <a:cubicBezTo>
                    <a:pt x="2757493" y="0"/>
                    <a:pt x="2767526" y="10033"/>
                    <a:pt x="2767526" y="22409"/>
                  </a:cubicBezTo>
                  <a:lnTo>
                    <a:pt x="2767526" y="244690"/>
                  </a:lnTo>
                  <a:cubicBezTo>
                    <a:pt x="2767526" y="250633"/>
                    <a:pt x="2765165" y="256333"/>
                    <a:pt x="2760963" y="260535"/>
                  </a:cubicBezTo>
                  <a:cubicBezTo>
                    <a:pt x="2756760" y="264738"/>
                    <a:pt x="2751061" y="267099"/>
                    <a:pt x="2745117" y="267099"/>
                  </a:cubicBezTo>
                  <a:lnTo>
                    <a:pt x="22409" y="267099"/>
                  </a:lnTo>
                  <a:cubicBezTo>
                    <a:pt x="10033" y="267099"/>
                    <a:pt x="0" y="257066"/>
                    <a:pt x="0" y="244690"/>
                  </a:cubicBezTo>
                  <a:lnTo>
                    <a:pt x="0" y="22409"/>
                  </a:lnTo>
                  <a:cubicBezTo>
                    <a:pt x="0" y="10033"/>
                    <a:pt x="10033" y="0"/>
                    <a:pt x="2240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767526" cy="3051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5192008" y="172623"/>
            <a:ext cx="3521628" cy="3947645"/>
          </a:xfrm>
          <a:custGeom>
            <a:avLst/>
            <a:gdLst/>
            <a:ahLst/>
            <a:cxnLst/>
            <a:rect l="l" t="t" r="r" b="b"/>
            <a:pathLst>
              <a:path w="3521628" h="3947645">
                <a:moveTo>
                  <a:pt x="3521628" y="0"/>
                </a:moveTo>
                <a:lnTo>
                  <a:pt x="0" y="0"/>
                </a:lnTo>
                <a:lnTo>
                  <a:pt x="0" y="3947645"/>
                </a:lnTo>
                <a:lnTo>
                  <a:pt x="3521628" y="3947645"/>
                </a:lnTo>
                <a:lnTo>
                  <a:pt x="352162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862080" y="2368065"/>
            <a:ext cx="9212502" cy="101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PEMBAHASAN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70340" y="4691491"/>
            <a:ext cx="12306795" cy="3748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0555" lvl="1" indent="-245277" algn="l">
              <a:lnSpc>
                <a:spcPts val="2681"/>
              </a:lnSpc>
              <a:buFont typeface="Arial"/>
              <a:buChar char="•"/>
            </a:pPr>
            <a:r>
              <a:rPr lang="en-US" sz="227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Aktivitas menggambar dan mewarnai terbukti meningkatkan kemampuan motorik halus anak.</a:t>
            </a:r>
          </a:p>
          <a:p>
            <a:pPr marL="490555" lvl="1" indent="-245277" algn="l">
              <a:lnSpc>
                <a:spcPts val="2681"/>
              </a:lnSpc>
              <a:buFont typeface="Arial"/>
              <a:buChar char="•"/>
            </a:pPr>
            <a:r>
              <a:rPr lang="en-US" sz="227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Anak menjadi lebih terampil dalam memegang alat tulis dan mengontrol gerakan tangan.</a:t>
            </a:r>
          </a:p>
          <a:p>
            <a:pPr marL="490555" lvl="1" indent="-245277" algn="l">
              <a:lnSpc>
                <a:spcPts val="2681"/>
              </a:lnSpc>
              <a:buFont typeface="Arial"/>
              <a:buChar char="•"/>
            </a:pPr>
            <a:r>
              <a:rPr lang="en-US" sz="227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Koordinasi mata dan tangan menjadi lebih baik.</a:t>
            </a:r>
          </a:p>
          <a:p>
            <a:pPr marL="490555" lvl="1" indent="-245277" algn="l">
              <a:lnSpc>
                <a:spcPts val="2681"/>
              </a:lnSpc>
              <a:buFont typeface="Arial"/>
              <a:buChar char="•"/>
            </a:pPr>
            <a:r>
              <a:rPr lang="en-US" sz="227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Anak semakin mampu mengikuti garis dan mewarnai dengan lebih rapi.</a:t>
            </a:r>
          </a:p>
          <a:p>
            <a:pPr marL="490555" lvl="1" indent="-245277" algn="l">
              <a:lnSpc>
                <a:spcPts val="2681"/>
              </a:lnSpc>
              <a:buFont typeface="Arial"/>
              <a:buChar char="•"/>
            </a:pPr>
            <a:r>
              <a:rPr lang="en-US" sz="227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Perbaikan pada Siklus II melalui variasi media, pemanasan jari dan tangan, motivasi, apresiasi, serta kesempatan berlatih memberikan hasil yang lebih optimal.</a:t>
            </a:r>
          </a:p>
          <a:p>
            <a:pPr marL="490555" lvl="1" indent="-245277" algn="l">
              <a:lnSpc>
                <a:spcPts val="2681"/>
              </a:lnSpc>
              <a:buFont typeface="Arial"/>
              <a:buChar char="•"/>
            </a:pPr>
            <a:r>
              <a:rPr lang="en-US" sz="2272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Selain motorik halus, kegiatan juga mendukung kreativitas, konsentrasi, kemandirian, dan kepercayaan diri anak.</a:t>
            </a:r>
          </a:p>
          <a:p>
            <a:pPr algn="l">
              <a:lnSpc>
                <a:spcPts val="2681"/>
              </a:lnSpc>
            </a:pPr>
            <a:endParaRPr lang="en-US" sz="2272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731014" y="8667013"/>
            <a:ext cx="8974636" cy="493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0"/>
              </a:lnSpc>
            </a:pPr>
            <a:r>
              <a:rPr lang="en-US" sz="3170" b="1" i="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HIPOTESIS PENELITIAN TERBUKTI BERHASIL.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70347" y="1971403"/>
            <a:ext cx="8524675" cy="1985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KESIMPULAN</a:t>
            </a:r>
          </a:p>
          <a:p>
            <a:pPr algn="l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&amp; SARAN</a:t>
            </a:r>
          </a:p>
        </p:txBody>
      </p:sp>
      <p:sp>
        <p:nvSpPr>
          <p:cNvPr id="4" name="AutoShape 4"/>
          <p:cNvSpPr/>
          <p:nvPr/>
        </p:nvSpPr>
        <p:spPr>
          <a:xfrm>
            <a:off x="1170347" y="3941314"/>
            <a:ext cx="3447231" cy="0"/>
          </a:xfrm>
          <a:prstGeom prst="line">
            <a:avLst/>
          </a:prstGeom>
          <a:ln w="114300" cap="flat">
            <a:solidFill>
              <a:srgbClr val="F5B30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5086041" y="3739530"/>
            <a:ext cx="2257720" cy="403568"/>
          </a:xfrm>
          <a:custGeom>
            <a:avLst/>
            <a:gdLst/>
            <a:ahLst/>
            <a:cxnLst/>
            <a:rect l="l" t="t" r="r" b="b"/>
            <a:pathLst>
              <a:path w="2257720" h="403568">
                <a:moveTo>
                  <a:pt x="0" y="0"/>
                </a:moveTo>
                <a:lnTo>
                  <a:pt x="2257721" y="0"/>
                </a:lnTo>
                <a:lnTo>
                  <a:pt x="2257721" y="403567"/>
                </a:lnTo>
                <a:lnTo>
                  <a:pt x="0" y="4035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191490" y="-314716"/>
            <a:ext cx="14135621" cy="10601716"/>
            <a:chOff x="0" y="0"/>
            <a:chExt cx="812800" cy="609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5D4A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47625"/>
              <a:ext cx="609600" cy="657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95022" y="0"/>
            <a:ext cx="10335599" cy="10412681"/>
            <a:chOff x="0" y="0"/>
            <a:chExt cx="605087" cy="6096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5087" cy="609600"/>
            </a:xfrm>
            <a:custGeom>
              <a:avLst/>
              <a:gdLst/>
              <a:ahLst/>
              <a:cxnLst/>
              <a:rect l="l" t="t" r="r" b="b"/>
              <a:pathLst>
                <a:path w="605087" h="609600">
                  <a:moveTo>
                    <a:pt x="401887" y="0"/>
                  </a:moveTo>
                  <a:lnTo>
                    <a:pt x="0" y="0"/>
                  </a:lnTo>
                  <a:lnTo>
                    <a:pt x="203200" y="609600"/>
                  </a:lnTo>
                  <a:lnTo>
                    <a:pt x="605087" y="609600"/>
                  </a:lnTo>
                  <a:lnTo>
                    <a:pt x="401887" y="0"/>
                  </a:lnTo>
                  <a:close/>
                </a:path>
              </a:pathLst>
            </a:custGeom>
            <a:blipFill>
              <a:blip r:embed="rId4"/>
              <a:stretch>
                <a:fillRect l="-25748" r="-25748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-6441375">
            <a:off x="14831410" y="-353922"/>
            <a:ext cx="5803336" cy="78413"/>
          </a:xfrm>
          <a:custGeom>
            <a:avLst/>
            <a:gdLst/>
            <a:ahLst/>
            <a:cxnLst/>
            <a:rect l="l" t="t" r="r" b="b"/>
            <a:pathLst>
              <a:path w="5803336" h="78413">
                <a:moveTo>
                  <a:pt x="0" y="0"/>
                </a:moveTo>
                <a:lnTo>
                  <a:pt x="5803335" y="0"/>
                </a:lnTo>
                <a:lnTo>
                  <a:pt x="5803335" y="78413"/>
                </a:lnTo>
                <a:lnTo>
                  <a:pt x="0" y="784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444961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2790" y="4592909"/>
            <a:ext cx="10364223" cy="398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061" lvl="1" indent="-247531" algn="just">
              <a:lnSpc>
                <a:spcPts val="3210"/>
              </a:lnSpc>
              <a:buFont typeface="Arial"/>
              <a:buChar char="•"/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Aktivitas menggambar dan mewarnai dapat meningkatkan kemampuan motorik halus anak usia dini di KB Mutiara Rejomulyo.</a:t>
            </a:r>
          </a:p>
          <a:p>
            <a:pPr marL="495061" lvl="1" indent="-247531" algn="just">
              <a:lnSpc>
                <a:spcPts val="3210"/>
              </a:lnSpc>
              <a:buFont typeface="Arial"/>
              <a:buChar char="•"/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Peningkatan terlihat dari 43% pada Pra-Siklus, 65% pada Siklus I, dan 85% pada Siklus II.</a:t>
            </a:r>
          </a:p>
          <a:p>
            <a:pPr marL="495061" lvl="1" indent="-247531" algn="just">
              <a:lnSpc>
                <a:spcPts val="3210"/>
              </a:lnSpc>
              <a:buFont typeface="Arial"/>
              <a:buChar char="•"/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Kegiatan yang dilakukan secara terarah, berulang, dan menyenangkan mampu meningkatkan koordinasi mata-tangan, kontrol gerakan, ketelitian, dan kerapian anak.</a:t>
            </a:r>
          </a:p>
          <a:p>
            <a:pPr marL="495061" lvl="1" indent="-247531" algn="just">
              <a:lnSpc>
                <a:spcPts val="3210"/>
              </a:lnSpc>
              <a:buFont typeface="Arial"/>
              <a:buChar char="•"/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Kegiatan ini juga mendukung kreativitas, konsentrasi, kemandirian, dan kepercayaan diri anak</a:t>
            </a:r>
          </a:p>
          <a:p>
            <a:pPr algn="just">
              <a:lnSpc>
                <a:spcPts val="3210"/>
              </a:lnSpc>
            </a:pPr>
            <a:endParaRPr lang="en-US" sz="2293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32790" y="8826504"/>
            <a:ext cx="16751304" cy="158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5061" lvl="1" indent="-247531" algn="just">
              <a:lnSpc>
                <a:spcPts val="3210"/>
              </a:lnSpc>
              <a:buFont typeface="Arial"/>
              <a:buChar char="•"/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Guru dapat menggunakan kegiatan menggambar dan mewarnai sebagai alternatif stimulasi motorik halus. Kegiatan sebaiknya dilakukan secara rutin, bertahap, menyenangkan, dan menggunakan media yang bervariasi.</a:t>
            </a:r>
          </a:p>
          <a:p>
            <a:pPr marL="495061" lvl="1" indent="-247531" algn="just">
              <a:lnSpc>
                <a:spcPts val="3210"/>
              </a:lnSpc>
              <a:buFont typeface="Arial"/>
              <a:buChar char="•"/>
            </a:pPr>
            <a:r>
              <a:rPr lang="en-US" sz="2293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Guru perlu memberikan bimbingan, motivasi, dan apresiasi sesuai kebutuhan perkembangan setiap anak.</a:t>
            </a:r>
          </a:p>
          <a:p>
            <a:pPr algn="just">
              <a:lnSpc>
                <a:spcPts val="3210"/>
              </a:lnSpc>
            </a:pPr>
            <a:endParaRPr lang="en-US" sz="2293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70347" y="4199246"/>
            <a:ext cx="4324316" cy="422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4B0000"/>
                </a:solidFill>
                <a:latin typeface="Now Bold"/>
                <a:ea typeface="Now Bold"/>
                <a:cs typeface="Now Bold"/>
                <a:sym typeface="Now Bold"/>
              </a:rPr>
              <a:t>Kesimpulan 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70347" y="8347116"/>
            <a:ext cx="4324316" cy="422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4B0000"/>
                </a:solidFill>
                <a:latin typeface="Now Bold"/>
                <a:ea typeface="Now Bold"/>
                <a:cs typeface="Now Bold"/>
                <a:sym typeface="Now Bold"/>
              </a:rPr>
              <a:t>Saran 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339809" y="-263791"/>
            <a:ext cx="3838983" cy="3119174"/>
          </a:xfrm>
          <a:custGeom>
            <a:avLst/>
            <a:gdLst/>
            <a:ahLst/>
            <a:cxnLst/>
            <a:rect l="l" t="t" r="r" b="b"/>
            <a:pathLst>
              <a:path w="3838983" h="3119174">
                <a:moveTo>
                  <a:pt x="0" y="0"/>
                </a:moveTo>
                <a:lnTo>
                  <a:pt x="3838982" y="0"/>
                </a:lnTo>
                <a:lnTo>
                  <a:pt x="3838982" y="3119174"/>
                </a:lnTo>
                <a:lnTo>
                  <a:pt x="0" y="31191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flipH="1">
            <a:off x="-276189" y="7698713"/>
            <a:ext cx="3838983" cy="3119174"/>
          </a:xfrm>
          <a:custGeom>
            <a:avLst/>
            <a:gdLst/>
            <a:ahLst/>
            <a:cxnLst/>
            <a:rect l="l" t="t" r="r" b="b"/>
            <a:pathLst>
              <a:path w="3838983" h="3119174">
                <a:moveTo>
                  <a:pt x="3838983" y="0"/>
                </a:moveTo>
                <a:lnTo>
                  <a:pt x="0" y="0"/>
                </a:lnTo>
                <a:lnTo>
                  <a:pt x="0" y="3119174"/>
                </a:lnTo>
                <a:lnTo>
                  <a:pt x="3838983" y="3119174"/>
                </a:lnTo>
                <a:lnTo>
                  <a:pt x="383898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>
            <a:off x="930647" y="527178"/>
            <a:ext cx="1270888" cy="1270888"/>
          </a:xfrm>
          <a:custGeom>
            <a:avLst/>
            <a:gdLst/>
            <a:ahLst/>
            <a:cxnLst/>
            <a:rect l="l" t="t" r="r" b="b"/>
            <a:pathLst>
              <a:path w="1270888" h="1270888">
                <a:moveTo>
                  <a:pt x="0" y="0"/>
                </a:moveTo>
                <a:lnTo>
                  <a:pt x="1270887" y="0"/>
                </a:lnTo>
                <a:lnTo>
                  <a:pt x="1270887" y="1270887"/>
                </a:lnTo>
                <a:lnTo>
                  <a:pt x="0" y="12708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01534" y="4540282"/>
            <a:ext cx="6107801" cy="4061688"/>
          </a:xfrm>
          <a:custGeom>
            <a:avLst/>
            <a:gdLst/>
            <a:ahLst/>
            <a:cxnLst/>
            <a:rect l="l" t="t" r="r" b="b"/>
            <a:pathLst>
              <a:path w="6107801" h="4061688">
                <a:moveTo>
                  <a:pt x="0" y="0"/>
                </a:moveTo>
                <a:lnTo>
                  <a:pt x="6107802" y="0"/>
                </a:lnTo>
                <a:lnTo>
                  <a:pt x="6107802" y="4061688"/>
                </a:lnTo>
                <a:lnTo>
                  <a:pt x="0" y="4061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881663" y="2116799"/>
            <a:ext cx="8524675" cy="1985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68"/>
              </a:lnSpc>
            </a:pPr>
            <a:r>
              <a:rPr lang="en-US" sz="7668" b="1">
                <a:solidFill>
                  <a:srgbClr val="206754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UCAPAN TERIMA KASIH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90147" y="784776"/>
            <a:ext cx="2630329" cy="744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UNIVERSITAS MUHAMMADIYAH</a:t>
            </a:r>
          </a:p>
          <a:p>
            <a:pPr marL="0" lvl="0" indent="0" algn="l">
              <a:lnSpc>
                <a:spcPts val="1926"/>
              </a:lnSpc>
            </a:pPr>
            <a:r>
              <a:rPr lang="en-US" sz="1800" b="1" spc="53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SIDOARJO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14779" y="4824051"/>
            <a:ext cx="9229545" cy="3417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4"/>
              </a:lnSpc>
            </a:pPr>
            <a:r>
              <a:rPr lang="en-US" sz="228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TERIMA KASIH</a:t>
            </a:r>
          </a:p>
          <a:p>
            <a:pPr algn="ctr">
              <a:lnSpc>
                <a:spcPts val="3434"/>
              </a:lnSpc>
            </a:pPr>
            <a:r>
              <a:rPr lang="en-US" sz="22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Terima kasih kepada semua pihak yang telah memberikan dukungan dan bantuan dalam pelaksanaan penelitian dan penyusunan karya ilmiah ini.</a:t>
            </a:r>
          </a:p>
          <a:p>
            <a:pPr algn="ctr">
              <a:lnSpc>
                <a:spcPts val="3434"/>
              </a:lnSpc>
            </a:pPr>
            <a:r>
              <a:rPr lang="en-US" sz="228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Terima kasih kepada:</a:t>
            </a:r>
          </a:p>
          <a:p>
            <a:pPr algn="ctr">
              <a:lnSpc>
                <a:spcPts val="3434"/>
              </a:lnSpc>
            </a:pPr>
            <a:r>
              <a:rPr lang="en-US" sz="22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Dosen Pembimbing • Pihak Lembaga • Guru • Peserta Didik • Semua pihak yang telah berkontribusi</a:t>
            </a:r>
          </a:p>
          <a:p>
            <a:pPr algn="ctr">
              <a:lnSpc>
                <a:spcPts val="3434"/>
              </a:lnSpc>
            </a:pPr>
            <a:endParaRPr lang="en-US" sz="228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823</Words>
  <Application>Microsoft Office PowerPoint</Application>
  <PresentationFormat>Custom</PresentationFormat>
  <Paragraphs>114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Calibri</vt:lpstr>
      <vt:lpstr>Open Sans Bold</vt:lpstr>
      <vt:lpstr>Poppins Bold</vt:lpstr>
      <vt:lpstr>Montserrat Heavy</vt:lpstr>
      <vt:lpstr>Now Bold</vt:lpstr>
      <vt:lpstr>Arial</vt:lpstr>
      <vt:lpstr>Poppins Bold Italics</vt:lpstr>
      <vt:lpstr>Montserrat Semi-Bold</vt:lpstr>
      <vt:lpstr>Now</vt:lpstr>
      <vt:lpstr>Poppins</vt:lpstr>
      <vt:lpstr>League Spartan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PPT_UJIAN SKRIPSI_YUNINGSIH_258620700177</dc:title>
  <cp:lastModifiedBy>User</cp:lastModifiedBy>
  <cp:revision>3</cp:revision>
  <dcterms:created xsi:type="dcterms:W3CDTF">2006-08-16T00:00:00Z</dcterms:created>
  <dcterms:modified xsi:type="dcterms:W3CDTF">2026-08-12T14:38:53Z</dcterms:modified>
  <dc:identifier>DAHRGTa-tEQ</dc:identifier>
</cp:coreProperties>
</file>