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9" r:id="rId5"/>
    <p:sldId id="259" r:id="rId6"/>
    <p:sldId id="270" r:id="rId7"/>
    <p:sldId id="271" r:id="rId8"/>
    <p:sldId id="272" r:id="rId9"/>
    <p:sldId id="273" r:id="rId10"/>
    <p:sldId id="274" r:id="rId11"/>
    <p:sldId id="275" r:id="rId12"/>
    <p:sldId id="268" r:id="rId13"/>
  </p:sldIdLst>
  <p:sldSz cx="12192000" cy="6858000"/>
  <p:notesSz cx="10018713" cy="6888163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Century751 SeBd BT" pitchFamily="2" charset="0"/>
      <p:regular r:id="rId19"/>
      <p:italic r:id="rId20"/>
    </p:embeddedFont>
    <p:embeddedFont>
      <p:font typeface="Estrangelo Edessa" panose="03080600000000000000" pitchFamily="66" charset="0"/>
      <p:regular r:id="rId21"/>
    </p:embeddedFont>
    <p:embeddedFont>
      <p:font typeface="Exo" panose="020B0604020202020204" charset="0"/>
      <p:regular r:id="rId22"/>
      <p:bold r:id="rId23"/>
      <p:italic r:id="rId24"/>
      <p:boldItalic r:id="rId25"/>
    </p:embeddedFont>
    <p:embeddedFont>
      <p:font typeface="Georgia Pro Cond Semibold" panose="02040706050405020303" pitchFamily="18" charset="0"/>
      <p:bold r:id="rId26"/>
      <p:boldItalic r:id="rId27"/>
    </p:embeddedFont>
    <p:embeddedFont>
      <p:font typeface="Noto Sans HK Medium" panose="020B0200000000000000" pitchFamily="34" charset="-128"/>
      <p:regular r:id="rId28"/>
    </p:embeddedFont>
    <p:embeddedFont>
      <p:font typeface="Titania" panose="02000506020000020004" pitchFamily="2" charset="0"/>
      <p:regular r:id="rId29"/>
    </p:embeddedFont>
    <p:embeddedFont>
      <p:font typeface="Verdana Pro Black" panose="020B0A04030504040204" pitchFamily="34" charset="0"/>
      <p:bold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iWLQu1BWDizw9NNMACuqHLHWD2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3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341442" cy="34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74952" y="1"/>
            <a:ext cx="4341442" cy="34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42560"/>
            <a:ext cx="4341442" cy="345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65CD7A3C-322B-7824-A48B-A6D041950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9FC07B57-0F31-5DA9-9CB5-AA8E22B50D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61AFBC5E-14D6-C826-70EB-25CB589AD1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C47FFA83-FBC1-F9BD-0C38-A54D3E9FF2A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403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AA3E3722-FB00-CE66-7F63-E94FFD5D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A0FFD1D7-CAEF-FA0A-6CBF-EC6A470E1F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98391F98-322A-17A3-6929-C768EA3424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0E60DE61-3D61-0ED3-26F6-3B47E8DFA8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9153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2C42CFBD-E266-0B9C-A7AA-994192DC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BCF1D07F-A388-8FE4-EA92-050EF18AF6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FAE08504-8FDF-F307-E6DB-D5E358053B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93B28B73-3FB5-0E55-5F5F-41EF107AF0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0948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FB4DD9CC-8377-7238-D034-7A591142F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125B42B0-E64F-E715-3BF9-5C0A290C0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35668472-EC17-46A8-63D4-3B1B79E45D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B96C1365-FB17-ABEC-E760-5972E0580A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599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AD4D7341-4AE6-569C-BA72-0E76FE8CE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47F63724-7260-8CE1-4564-4F9AEAFD44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82BD90F8-7DF7-E1DA-4BC8-B27CFF6777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5C951574-D0E5-6A11-7814-96B4220E66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5546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DECDD2A1-F51F-3692-2C41-9D6501BD3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FDCB8D49-620E-986B-3803-78A1D4A27E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6F6D746A-9E65-4784-D122-BA3BB58AB7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5FC1805F-5A0E-57AB-C5A1-EF838AE3765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1348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DCF7E605-79EB-970E-55A1-9494B51B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>
            <a:extLst>
              <a:ext uri="{FF2B5EF4-FFF2-40B4-BE49-F238E27FC236}">
                <a16:creationId xmlns:a16="http://schemas.microsoft.com/office/drawing/2014/main" id="{6E16FB7A-27F8-98AD-89C1-38282D5AAF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60425"/>
            <a:ext cx="4135437" cy="2325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>
            <a:extLst>
              <a:ext uri="{FF2B5EF4-FFF2-40B4-BE49-F238E27FC236}">
                <a16:creationId xmlns:a16="http://schemas.microsoft.com/office/drawing/2014/main" id="{A8B52CEB-8C42-FB30-E5FA-B031012BE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1872" y="3314928"/>
            <a:ext cx="8014970" cy="2712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" name="Google Shape;51;g104f7abbb21_0_297:notes">
            <a:extLst>
              <a:ext uri="{FF2B5EF4-FFF2-40B4-BE49-F238E27FC236}">
                <a16:creationId xmlns:a16="http://schemas.microsoft.com/office/drawing/2014/main" id="{4192AB54-0D9A-633D-D078-E9A9CA1AC8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674952" y="6542560"/>
            <a:ext cx="4341442" cy="34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91" tIns="48282" rIns="96591" bIns="48282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317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7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841822" y="1408242"/>
            <a:ext cx="10736956" cy="193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br>
              <a:rPr lang="id-ID" sz="3600" dirty="0">
                <a:latin typeface="Century751 SeBd BT" pitchFamily="2" charset="0"/>
                <a:cs typeface="Estrangelo Edessa" panose="03080600000000000000" pitchFamily="66" charset="0"/>
              </a:rPr>
            </a:br>
            <a:r>
              <a:rPr lang="id-ID" sz="3600" dirty="0">
                <a:latin typeface="Century751 SeBd BT" pitchFamily="2" charset="0"/>
                <a:cs typeface="Estrangelo Edessa" panose="03080600000000000000" pitchFamily="66" charset="0"/>
              </a:rPr>
              <a:t> </a:t>
            </a:r>
            <a:r>
              <a:rPr lang="id-ID" sz="3600" b="1" dirty="0">
                <a:latin typeface="Century751 SeBd BT" pitchFamily="2" charset="0"/>
                <a:cs typeface="Estrangelo Edessa" panose="03080600000000000000" pitchFamily="66" charset="0"/>
              </a:rPr>
              <a:t>PERAN GURU DALAM MENINGKATKAN KARAKTER DISIPLIN ANAK USIA DINI DI KB MUSLIMAT NU 74 TSAMROTUL ULUM </a:t>
            </a:r>
            <a:r>
              <a:rPr lang="id-ID" sz="3600" dirty="0">
                <a:latin typeface="Century751 SeBd BT" pitchFamily="2" charset="0"/>
                <a:cs typeface="Estrangelo Edessa" panose="03080600000000000000" pitchFamily="66" charset="0"/>
              </a:rPr>
              <a:t>TAJUNGWIDORO BUNGAH GRESIK </a:t>
            </a:r>
            <a:endParaRPr lang="sv-SE" sz="3600" dirty="0">
              <a:latin typeface="Century751 SeBd BT" pitchFamily="2" charset="0"/>
              <a:cs typeface="Estrangelo Edessa" panose="03080600000000000000" pitchFamily="66" charset="0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631373" y="3517049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2200" dirty="0">
                <a:solidFill>
                  <a:srgbClr val="F2F2F2"/>
                </a:solidFill>
                <a:latin typeface="Noto Sans HK Medium" panose="020B0200000000000000" pitchFamily="34" charset="-128"/>
                <a:ea typeface="Noto Sans HK Medium" panose="020B0200000000000000" pitchFamily="34" charset="-128"/>
                <a:sym typeface="Exo"/>
              </a:rPr>
              <a:t>Oleh</a:t>
            </a:r>
            <a:r>
              <a:rPr lang="id-ID" sz="2200" dirty="0">
                <a:solidFill>
                  <a:srgbClr val="F2F2F2"/>
                </a:solidFill>
                <a:latin typeface="Noto Sans HK Medium" panose="020B0200000000000000" pitchFamily="34" charset="-128"/>
                <a:ea typeface="Noto Sans HK Medium" panose="020B0200000000000000" pitchFamily="34" charset="-128"/>
                <a:sym typeface="Exo"/>
              </a:rPr>
              <a:t> </a:t>
            </a:r>
            <a:r>
              <a:rPr lang="en-US" sz="2200" dirty="0">
                <a:solidFill>
                  <a:srgbClr val="F2F2F2"/>
                </a:solidFill>
                <a:latin typeface="Noto Sans HK Medium" panose="020B0200000000000000" pitchFamily="34" charset="-128"/>
                <a:ea typeface="Noto Sans HK Medium" panose="020B0200000000000000" pitchFamily="34" charset="-128"/>
                <a:sym typeface="Exo"/>
              </a:rPr>
              <a:t>:</a:t>
            </a:r>
            <a:r>
              <a:rPr lang="id-ID" sz="2200" dirty="0">
                <a:solidFill>
                  <a:srgbClr val="F2F2F2"/>
                </a:solidFill>
                <a:latin typeface="Noto Sans HK Medium" panose="020B0200000000000000" pitchFamily="34" charset="-128"/>
                <a:ea typeface="Noto Sans HK Medium" panose="020B0200000000000000" pitchFamily="34" charset="-128"/>
                <a:sym typeface="Exo"/>
              </a:rPr>
              <a:t> </a:t>
            </a:r>
            <a:r>
              <a:rPr lang="id-ID" sz="2200" dirty="0">
                <a:solidFill>
                  <a:srgbClr val="F2F2F2"/>
                </a:solidFill>
                <a:latin typeface="Noto Sans HK Medium" panose="020B0200000000000000" pitchFamily="34" charset="-128"/>
                <a:ea typeface="Noto Sans HK Medium" panose="020B0200000000000000" pitchFamily="34" charset="-128"/>
              </a:rPr>
              <a:t>Lailatul Fitriyah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sz="2200" dirty="0">
                <a:latin typeface="Noto Sans HK Medium" panose="020B0200000000000000" pitchFamily="34" charset="-128"/>
                <a:ea typeface="Noto Sans HK Medium" panose="020B0200000000000000" pitchFamily="34" charset="-128"/>
              </a:rPr>
              <a:t>Dosen Pembimbing :  </a:t>
            </a:r>
            <a:r>
              <a:rPr lang="id-ID" dirty="0"/>
              <a:t>Luluk </a:t>
            </a:r>
            <a:r>
              <a:rPr lang="id-ID" dirty="0" err="1"/>
              <a:t>Iffatur</a:t>
            </a:r>
            <a:r>
              <a:rPr lang="id-ID" dirty="0"/>
              <a:t> </a:t>
            </a:r>
            <a:r>
              <a:rPr lang="id-ID" dirty="0" err="1"/>
              <a:t>Rocmah</a:t>
            </a:r>
            <a:endParaRPr lang="id-ID" sz="2200" dirty="0">
              <a:latin typeface="Noto Sans HK Medium" panose="020B0200000000000000" pitchFamily="34" charset="-128"/>
              <a:ea typeface="Noto Sans HK Medium" panose="020B0200000000000000" pitchFamily="34" charset="-128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2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Pendidikan Guru Pendidikan Anak </a:t>
            </a:r>
            <a:r>
              <a:rPr lang="en-US" dirty="0" err="1"/>
              <a:t>Usia</a:t>
            </a:r>
            <a:r>
              <a:rPr lang="en-US" dirty="0"/>
              <a:t> Dini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dirty="0">
                <a:solidFill>
                  <a:srgbClr val="F2F2F2"/>
                </a:solidFill>
              </a:rPr>
              <a:t>Agustus</a:t>
            </a:r>
            <a:r>
              <a:rPr lang="en-US" dirty="0">
                <a:solidFill>
                  <a:srgbClr val="F2F2F2"/>
                </a:solidFill>
              </a:rPr>
              <a:t>, 2026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45976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id-ID" dirty="0">
                <a:latin typeface="Titania" panose="02000506020000020004" pitchFamily="2" charset="0"/>
              </a:rPr>
              <a:t>Pendahuluan </a:t>
            </a:r>
            <a:r>
              <a:rPr lang="id-ID" dirty="0"/>
              <a:t> 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id-ID" sz="1800" b="1" dirty="0"/>
          </a:p>
          <a:p>
            <a:pPr marL="22860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id-ID" sz="2400" b="1" dirty="0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0457EC6E-C3EE-A2A9-16F4-E015E3E8429B}"/>
              </a:ext>
            </a:extLst>
          </p:cNvPr>
          <p:cNvSpPr/>
          <p:nvPr/>
        </p:nvSpPr>
        <p:spPr>
          <a:xfrm>
            <a:off x="1170709" y="1317432"/>
            <a:ext cx="9850581" cy="43018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Pendidikan Anak Usia Dini (PAUD) merupakan masa </a:t>
            </a:r>
            <a:r>
              <a:rPr lang="id-ID" altLang="id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golden</a:t>
            </a: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id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yaitu masa yang tepat untuk membentuk karakter anak, termasuk karakter disiplin.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 disiplin membantu anak belajar mematuhi aturan, bertanggung jawab, dan menghargai waktu.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 memiliki peran penting sebagai teladan dan pembimbing melalui kegiatan pembiasaan yang dilakukan setiap hari.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r>
              <a:rPr lang="id-ID" alt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KB Muslimat NU 74 Tsamrotul Ulum masih ditemukan beberapa anak yang belum konsisten dalam menerapkan disiplin sehingga diperlukan peran guru yang optimal.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q"/>
            </a:pPr>
            <a:endParaRPr lang="id-ID" alt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d-ID" sz="1200" dirty="0">
              <a:solidFill>
                <a:schemeClr val="tx1"/>
              </a:solidFill>
              <a:latin typeface="Georgia Pro Cond Semibold" panose="02040706050405020303" pitchFamily="18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13B2E91-23A2-6604-5979-9DF44A417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22" y="1381973"/>
            <a:ext cx="2279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d-ID" alt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45976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>
                <a:latin typeface="Titania" panose="02000506020000020004" pitchFamily="2" charset="0"/>
              </a:rPr>
              <a:t>Rumusan</a:t>
            </a:r>
            <a:r>
              <a:rPr lang="en-US" dirty="0">
                <a:latin typeface="Titania" panose="02000506020000020004" pitchFamily="2" charset="0"/>
              </a:rPr>
              <a:t> </a:t>
            </a:r>
            <a:r>
              <a:rPr lang="en-US" dirty="0" err="1">
                <a:latin typeface="Titania" panose="02000506020000020004" pitchFamily="2" charset="0"/>
              </a:rPr>
              <a:t>Masalah</a:t>
            </a:r>
            <a:endParaRPr dirty="0">
              <a:latin typeface="Titania" panose="02000506020000020004" pitchFamily="2" charset="0"/>
            </a:endParaRPr>
          </a:p>
        </p:txBody>
      </p:sp>
      <p:sp>
        <p:nvSpPr>
          <p:cNvPr id="3" name="Persegi Panjang 2">
            <a:extLst>
              <a:ext uri="{FF2B5EF4-FFF2-40B4-BE49-F238E27FC236}">
                <a16:creationId xmlns:a16="http://schemas.microsoft.com/office/drawing/2014/main" id="{DBDA3571-8A31-5F1A-FE24-31BC10C1E5B3}"/>
              </a:ext>
            </a:extLst>
          </p:cNvPr>
          <p:cNvSpPr/>
          <p:nvPr/>
        </p:nvSpPr>
        <p:spPr>
          <a:xfrm>
            <a:off x="1035638" y="1753325"/>
            <a:ext cx="10093037" cy="9247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1. </a:t>
            </a:r>
            <a:r>
              <a:rPr lang="id-ID" altLang="id-ID" sz="2000" dirty="0">
                <a:solidFill>
                  <a:schemeClr val="tx1"/>
                </a:solidFill>
                <a:latin typeface="Arial" panose="020B0604020202020204" pitchFamily="34" charset="0"/>
              </a:rPr>
              <a:t>Bagaimana peran guru dalam meningkatkan karakter disiplin anak usia dini di KB Muslimat NU 74 Tsamrotul Ulum </a:t>
            </a:r>
            <a:r>
              <a:rPr lang="id-ID" altLang="id-ID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Tajungwidoro</a:t>
            </a:r>
            <a:r>
              <a:rPr lang="id-ID" altLang="id-ID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d-ID" altLang="id-ID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Bungah</a:t>
            </a:r>
            <a:r>
              <a:rPr lang="id-ID" altLang="id-ID" sz="2000" dirty="0">
                <a:solidFill>
                  <a:schemeClr val="tx1"/>
                </a:solidFill>
                <a:latin typeface="Arial" panose="020B0604020202020204" pitchFamily="34" charset="0"/>
              </a:rPr>
              <a:t> Gresik? </a:t>
            </a: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8519BE67-FFC6-D875-AA7D-A2C9124B04F8}"/>
              </a:ext>
            </a:extLst>
          </p:cNvPr>
          <p:cNvSpPr/>
          <p:nvPr/>
        </p:nvSpPr>
        <p:spPr>
          <a:xfrm>
            <a:off x="1035638" y="3171016"/>
            <a:ext cx="10093037" cy="9247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2. </a:t>
            </a:r>
            <a:r>
              <a:rPr lang="id-ID" altLang="id-ID" sz="2000" dirty="0">
                <a:solidFill>
                  <a:schemeClr val="tx1"/>
                </a:solidFill>
                <a:latin typeface="Arial" panose="020B0604020202020204" pitchFamily="34" charset="0"/>
              </a:rPr>
              <a:t>Apa saja kendala yang dihadapi guru dalam meningkatkan karakter disiplin anak usia dini di KB Muslimat NU 74 Tsamrotul Ulum? </a:t>
            </a:r>
          </a:p>
        </p:txBody>
      </p:sp>
      <p:sp>
        <p:nvSpPr>
          <p:cNvPr id="5" name="Persegi Panjang 4">
            <a:extLst>
              <a:ext uri="{FF2B5EF4-FFF2-40B4-BE49-F238E27FC236}">
                <a16:creationId xmlns:a16="http://schemas.microsoft.com/office/drawing/2014/main" id="{812C9AA1-6966-5E20-5CEE-EE8F5D798072}"/>
              </a:ext>
            </a:extLst>
          </p:cNvPr>
          <p:cNvSpPr/>
          <p:nvPr/>
        </p:nvSpPr>
        <p:spPr>
          <a:xfrm>
            <a:off x="1049481" y="4498317"/>
            <a:ext cx="10093037" cy="9247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d-ID" alt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3. </a:t>
            </a:r>
            <a:r>
              <a:rPr lang="id-ID" altLang="id-ID" sz="2000" dirty="0">
                <a:solidFill>
                  <a:schemeClr val="tx1"/>
                </a:solidFill>
                <a:latin typeface="Arial" panose="020B0604020202020204" pitchFamily="34" charset="0"/>
              </a:rPr>
              <a:t>Bagaimana upaya yang dilakukan guru untuk mengatasi kendala dalam meningkatkan karakter disiplin anak usia dini di KB Muslimat NU 74 Tsamrotul Ulum?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7CCDEC91-C8F0-E737-83B8-ACB7BFF1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3CEF034F-302C-3155-26B4-6B330DD6A6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976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dirty="0">
                <a:latin typeface="Estrangelo Edessa" panose="03080600000000000000" pitchFamily="66" charset="0"/>
                <a:cs typeface="Estrangelo Edessa" panose="03080600000000000000" pitchFamily="66" charset="0"/>
              </a:rPr>
              <a:t>Kajian Teori</a:t>
            </a:r>
            <a:endParaRPr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60F23A37-315D-F733-93D1-F60474330C33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2000" dirty="0"/>
              <a:t>Karakter disiplin: kebiasaan menaati aturan, bertanggung jawab, mampu menunggu giliran, menjaga ketertiban, dan mengendalikan perilaku.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2000" dirty="0"/>
              <a:t>Pembentukan disiplin pada anak usia dini lebih efektif melalui pengalaman konkret, pembiasaan berulang, keteladanan, dan bimbingan daripada hukuman.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2000" dirty="0"/>
              <a:t>Guru berperan sebagai teladan, pembimbing, pendidik, dan pengawas.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2000" dirty="0"/>
              <a:t>Kolaborasi sekolah dan keluarga diperlukan agar kebiasaan disiplin konsisten di rumah dan sekolah</a:t>
            </a:r>
            <a:endParaRPr lang="id-ID" altLang="id-ID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727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>
                <a:latin typeface="Titania" panose="02000506020000020004" pitchFamily="2" charset="0"/>
              </a:rPr>
              <a:t>Metode</a:t>
            </a:r>
            <a:endParaRPr dirty="0">
              <a:latin typeface="Titania" panose="02000506020000020004" pitchFamily="2" charset="0"/>
            </a:endParaRPr>
          </a:p>
        </p:txBody>
      </p:sp>
      <p:sp>
        <p:nvSpPr>
          <p:cNvPr id="59" name="Google Shape;59;g104f7abbb21_0_303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buNone/>
            </a:pPr>
            <a:endParaRPr lang="id-ID" sz="2000" dirty="0"/>
          </a:p>
          <a:p>
            <a:pPr marL="0" lvl="0" indent="0">
              <a:buNone/>
            </a:pPr>
            <a:endParaRPr lang="id-ID" dirty="0"/>
          </a:p>
          <a:p>
            <a:pPr marL="0" lvl="0" indent="0">
              <a:buNone/>
            </a:pPr>
            <a:endParaRPr dirty="0"/>
          </a:p>
        </p:txBody>
      </p:sp>
      <p:sp>
        <p:nvSpPr>
          <p:cNvPr id="2" name="Persegi Panjang 1">
            <a:extLst>
              <a:ext uri="{FF2B5EF4-FFF2-40B4-BE49-F238E27FC236}">
                <a16:creationId xmlns:a16="http://schemas.microsoft.com/office/drawing/2014/main" id="{344315D7-4407-ECE9-07AC-0494A221C966}"/>
              </a:ext>
            </a:extLst>
          </p:cNvPr>
          <p:cNvSpPr/>
          <p:nvPr/>
        </p:nvSpPr>
        <p:spPr>
          <a:xfrm>
            <a:off x="2209800" y="1800466"/>
            <a:ext cx="8146472" cy="8624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Penelitian ini Menggunakan metode Penelitian Kualitatif. </a:t>
            </a:r>
          </a:p>
          <a:p>
            <a:pPr algn="ctr"/>
            <a:r>
              <a:rPr 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Desain : Studi kasus</a:t>
            </a:r>
            <a:endParaRPr lang="id-ID" dirty="0"/>
          </a:p>
        </p:txBody>
      </p:sp>
      <p:sp>
        <p:nvSpPr>
          <p:cNvPr id="3" name="Persegi Panjang 2">
            <a:extLst>
              <a:ext uri="{FF2B5EF4-FFF2-40B4-BE49-F238E27FC236}">
                <a16:creationId xmlns:a16="http://schemas.microsoft.com/office/drawing/2014/main" id="{4F8A6E46-E393-28EB-6131-4A1B942E9279}"/>
              </a:ext>
            </a:extLst>
          </p:cNvPr>
          <p:cNvSpPr/>
          <p:nvPr/>
        </p:nvSpPr>
        <p:spPr>
          <a:xfrm>
            <a:off x="639185" y="3041765"/>
            <a:ext cx="3340534" cy="24799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d-ID" sz="2000" dirty="0">
                <a:solidFill>
                  <a:schemeClr val="tx1"/>
                </a:solidFill>
                <a:latin typeface="Georgia Pro Cond Semibold" panose="02040706050405020303" pitchFamily="18" charset="0"/>
              </a:rPr>
              <a:t>Teknik Pengumpulan Data ada 3 yaitu :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Wawancara 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Dokumentasi </a:t>
            </a:r>
          </a:p>
          <a:p>
            <a:pPr marL="806450" lvl="1" indent="-342900">
              <a:buFont typeface="+mj-lt"/>
              <a:buAutoNum type="alphaLcPeriod"/>
            </a:pPr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lvl="1"/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ED63CA5B-0004-671C-72D9-9B526398475D}"/>
              </a:ext>
            </a:extLst>
          </p:cNvPr>
          <p:cNvSpPr/>
          <p:nvPr/>
        </p:nvSpPr>
        <p:spPr>
          <a:xfrm>
            <a:off x="4350496" y="3041765"/>
            <a:ext cx="3446268" cy="24799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Teknik Analisis Data </a:t>
            </a:r>
            <a:r>
              <a:rPr lang="es-E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analisis Miles dan Huberman, </a:t>
            </a:r>
            <a:r>
              <a:rPr lang="id-ID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Reduksi 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Penyajian Data </a:t>
            </a:r>
          </a:p>
          <a:p>
            <a:pPr marL="806450" lvl="1" indent="-342900">
              <a:buFont typeface="+mj-lt"/>
              <a:buAutoNum type="alphaLcPeriod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Penarikan Kesimpulan </a:t>
            </a:r>
          </a:p>
          <a:p>
            <a:pPr marL="806450" lvl="1" indent="-342900">
              <a:buFont typeface="+mj-lt"/>
              <a:buAutoNum type="alphaLcPeriod"/>
            </a:pPr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lvl="1"/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ersegi Panjang 4">
            <a:extLst>
              <a:ext uri="{FF2B5EF4-FFF2-40B4-BE49-F238E27FC236}">
                <a16:creationId xmlns:a16="http://schemas.microsoft.com/office/drawing/2014/main" id="{12947FBA-A513-BC25-9392-D93ABDAD9BBF}"/>
              </a:ext>
            </a:extLst>
          </p:cNvPr>
          <p:cNvSpPr/>
          <p:nvPr/>
        </p:nvSpPr>
        <p:spPr>
          <a:xfrm>
            <a:off x="8127306" y="3041766"/>
            <a:ext cx="3446268" cy="24799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Validitas hasil penelitian, digunakan 3 teknik triangulasi antara lain :</a:t>
            </a:r>
          </a:p>
          <a:p>
            <a:pPr marL="539750" lvl="5" indent="103188">
              <a:lnSpc>
                <a:spcPct val="150000"/>
              </a:lnSpc>
              <a:buFont typeface="+mj-lt"/>
              <a:buAutoNum type="alphaLcPeriod"/>
            </a:pPr>
            <a:r>
              <a:rPr lang="id-ID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Trianggulasi</a:t>
            </a: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Sumber</a:t>
            </a:r>
          </a:p>
          <a:p>
            <a:pPr marL="539750" lvl="5" indent="103188">
              <a:lnSpc>
                <a:spcPct val="150000"/>
              </a:lnSpc>
              <a:buFont typeface="+mj-lt"/>
              <a:buAutoNum type="alphaLcPeriod"/>
            </a:pPr>
            <a:r>
              <a:rPr lang="id-ID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Trianggulasi</a:t>
            </a: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Teknik</a:t>
            </a:r>
          </a:p>
          <a:p>
            <a:pPr marL="539750" lvl="5" indent="103188">
              <a:lnSpc>
                <a:spcPct val="150000"/>
              </a:lnSpc>
              <a:buFont typeface="+mj-lt"/>
              <a:buAutoNum type="alphaLcPeriod"/>
            </a:pPr>
            <a:r>
              <a:rPr lang="id-ID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Trianggulasi</a:t>
            </a:r>
            <a:r>
              <a:rPr lang="id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Waktu</a:t>
            </a:r>
          </a:p>
          <a:p>
            <a:pPr marL="463550" lvl="1"/>
            <a:endParaRPr lang="id-ID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8ED473CB-B0A4-1FC5-74B8-1C49FE6A4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B5F38412-CB99-0462-547C-0B61CDFED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976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Hasil Penelitian: Bentuk Pembiasaan Disiplin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AB0992E6-D5B7-3636-0286-742C56C758A1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Datang tepat waktu.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Berbaris dan berdoa secara tertib sebelum kegiatan.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Menaati aturan pembelajaran dan kesepakatan kelas.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Menunggu giliran dan menggunakan alat bermain secara bergantian.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Merawat serta merapikan alat permainan setelah digunakan.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Menjaga sikap ketika berinteraksi dengan guru dan teman.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Guru memberikan contoh, pengingat, arahan, dan pendampingan sesuai kemampuan anak.</a:t>
            </a:r>
            <a:endParaRPr lang="id-ID" altLang="id-ID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25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D7B348C8-859D-C3D0-D012-ACF29AC1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05D0B265-37A8-3ED2-25F4-EEEBFAA195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976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Hasil Penelitian: Peran Guru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98E477B1-EB08-3B9C-785B-926573B48A41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q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Guru sebagai Teladan — menunjukkan sikap tertib, sabar, konsisten, dan bertanggung jawab agar dapat ditiru anak.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q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Guru sebagai Pembimbing — memberi instruksi sederhana, pengulangan, contoh, dan pendampingan sesuai kebutuhan anak.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q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Guru sebagai Pendidik — membentuk sikap, perilaku, kemandirian, tanggung jawab, dan karakter melalui kegiatan sehari-hari.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q"/>
              <a:defRPr sz="1900" b="0">
                <a:solidFill>
                  <a:srgbClr val="23282D"/>
                </a:solidFill>
              </a:defRPr>
            </a:pPr>
            <a:r>
              <a:rPr lang="id-ID" sz="2000" dirty="0"/>
              <a:t>Guru sebagai Pengawas — mengamati perilaku anak, memberi pengingat dan arahan, serta membantu anak memahami aturan.</a:t>
            </a:r>
          </a:p>
        </p:txBody>
      </p:sp>
    </p:spTree>
    <p:extLst>
      <p:ext uri="{BB962C8B-B14F-4D97-AF65-F5344CB8AC3E}">
        <p14:creationId xmlns:p14="http://schemas.microsoft.com/office/powerpoint/2010/main" val="3569709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1AE9F73B-0C6B-F032-3310-A2A90205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8F3CBA78-34EE-27D4-2AE3-EC32F4BB0C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976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Kendala dalam Penerapan Disiplin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2EA704E6-0CE0-B52A-8C47-D6B07159BFA0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Perbedaan karakteristik dan kemampuan anak; ada anak yang cepat memahami arahan, sementara yang lain membutuhkan pengulangan dan pendampingan.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Dukungan orang tua belum selalu sejalan dengan pembiasaan disiplin di sekolah.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Keterbatasan waktu dapat menjadi tantangan dalam memberikan pendampingan secara individual.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Sarana pendukung yang terbatas mendorong guru mengoptimalkan aktivitas dan fasilitas yang tersedia.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v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Kendala tersebut menuntut guru untuk bersikap kreatif, sabar, konsisten, dan menyesuaikan strategi dengan kebutuhan anak.</a:t>
            </a:r>
          </a:p>
          <a:p>
            <a:pPr>
              <a:lnSpc>
                <a:spcPct val="150000"/>
              </a:lnSpc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93082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5CF962A3-E254-B2DB-7AE7-8C5D14B75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57729F86-BF44-8A6E-F8F7-309E5AA43E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4709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Solusi Dalam Penerapan Disiplin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99FAEFB7-5D4F-1B2E-C827-B0695761E949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Temuan menunjukkan bahwa disiplin anak berkembang melalui pengalaman nyata dan pembiasaan yang dilakukan berulang.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Keteladanan guru menjadi contoh konkret yang mudah diamati dan ditiru anak.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Pendekatan positif lebih sesuai dengan karakteristik anak usia dini karena tidak menimbulkan rasa takut atau tekanan.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Pengawasan bukan sekadar mengontrol, tetapi membantu anak memahami tindakan yang sesuai dan tidak sesuai dengan aturan.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Pembiasaan disiplin juga mendukung tanggung jawab, kemandirian, pengendalian diri, dan kemampuan beradaptasi.</a:t>
            </a:r>
          </a:p>
          <a:p>
            <a:pPr marL="285750" indent="-285750" algn="just">
              <a:spcAft>
                <a:spcPts val="1000"/>
              </a:spcAft>
              <a:buFont typeface="Wingdings" panose="05000000000000000000" pitchFamily="2" charset="2"/>
              <a:buChar char="Ø"/>
              <a:defRPr sz="1700" b="0">
                <a:solidFill>
                  <a:srgbClr val="23282D"/>
                </a:solidFill>
              </a:defRPr>
            </a:pPr>
            <a:r>
              <a:rPr lang="id-ID" sz="1800" dirty="0"/>
              <a:t>Konsistensi antara sekolah dan keluarga menjadi faktor penting agar perilaku disiplin dapat dipertahankan.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82D"/>
                </a:solidFill>
              </a:defRPr>
            </a:pP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503372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53D9D4F3-4C59-DB5D-D5BA-6388B0F62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48BFFC3E-88EC-D752-7FEE-7C234DC70B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4709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Kesimpulan 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5081AFC7-3A45-38C9-8547-04C5D247B082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Guru memiliki peran strategis dalam meningkatkan karakter disiplin anak melalui keteladanan, pembiasaan, bimbingan, pendidikan, pengawasan, arahan, dan penguatan positif.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Disiplin diterapkan melalui rutinitas konkret: datang tepat waktu, berbaris, berdoa, mengikuti aturan, menunggu giliran, bergantian menggunakan alat, dan merapikan perlengkapan.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Pembentukan disiplin berlangsung bertahap sesuai karakter dan kemampuan masing-masing anak.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Kendala utama meliputi perbedaan karakter anak, kesinambungan pembiasaan di rumah, keterbatasan waktu, dan sarana.</a:t>
            </a: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3282D"/>
                </a:solidFill>
              </a:defRPr>
            </a:pPr>
            <a:r>
              <a:rPr lang="id-ID" sz="1800" dirty="0"/>
              <a:t>Kolaborasi guru dan orang tua serta strategi yang kreatif dan konsisten diperlukan untuk memperkuat karakter disiplin anak.</a:t>
            </a:r>
          </a:p>
        </p:txBody>
      </p:sp>
    </p:spTree>
    <p:extLst>
      <p:ext uri="{BB962C8B-B14F-4D97-AF65-F5344CB8AC3E}">
        <p14:creationId xmlns:p14="http://schemas.microsoft.com/office/powerpoint/2010/main" val="171010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2">
          <a:extLst>
            <a:ext uri="{FF2B5EF4-FFF2-40B4-BE49-F238E27FC236}">
              <a16:creationId xmlns:a16="http://schemas.microsoft.com/office/drawing/2014/main" id="{7634DD2E-F059-97F3-86CA-D025F297A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>
            <a:extLst>
              <a:ext uri="{FF2B5EF4-FFF2-40B4-BE49-F238E27FC236}">
                <a16:creationId xmlns:a16="http://schemas.microsoft.com/office/drawing/2014/main" id="{9D63A722-CDD3-7D54-2C43-022C81762D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04709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id-ID" sz="2800" b="1" dirty="0"/>
              <a:t>Saran </a:t>
            </a:r>
            <a:endParaRPr sz="2800" b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7B90D1C6-0294-9D5A-0EEB-9FB423844C23}"/>
              </a:ext>
            </a:extLst>
          </p:cNvPr>
          <p:cNvSpPr/>
          <p:nvPr/>
        </p:nvSpPr>
        <p:spPr>
          <a:xfrm>
            <a:off x="249382" y="1246909"/>
            <a:ext cx="11481954" cy="46862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1800" dirty="0"/>
              <a:t>Guru: mempertahankan pembiasaan positif, keteladanan, pendampingan individual, dan penguatan positif secara konsisten.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1800" dirty="0"/>
              <a:t>Sekolah: mendukung guru dengan lingkungan dan fasilitas yang menunjang pembiasaan disiplin.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1800" dirty="0"/>
              <a:t>Orang tua: melanjutkan kebiasaan disiplin yang dibangun di sekolah di lingkungan rumah.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id-ID" sz="1800" dirty="0"/>
              <a:t>Peneliti selanjutnya: dapat mengembangkan penelitian pada konteks, kelompok usia, atau strategi pembiasaan yang berbeda.</a:t>
            </a:r>
          </a:p>
        </p:txBody>
      </p:sp>
    </p:spTree>
    <p:extLst>
      <p:ext uri="{BB962C8B-B14F-4D97-AF65-F5344CB8AC3E}">
        <p14:creationId xmlns:p14="http://schemas.microsoft.com/office/powerpoint/2010/main" val="1499437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B998B678-5E6A-8BAC-AEBF-E34AB2BE7BA0}"/>
              </a:ext>
            </a:extLst>
          </p:cNvPr>
          <p:cNvSpPr txBox="1"/>
          <p:nvPr/>
        </p:nvSpPr>
        <p:spPr>
          <a:xfrm>
            <a:off x="3047134" y="1402774"/>
            <a:ext cx="676188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8000" dirty="0">
                <a:solidFill>
                  <a:schemeClr val="accent1">
                    <a:lumMod val="50000"/>
                  </a:schemeClr>
                </a:solidFill>
                <a:latin typeface="Verdana Pro Black" panose="020B0A04030504040204" pitchFamily="34" charset="0"/>
              </a:rPr>
              <a:t>TERIMA KASIH </a:t>
            </a:r>
          </a:p>
        </p:txBody>
      </p:sp>
    </p:spTree>
    <p:extLst>
      <p:ext uri="{BB962C8B-B14F-4D97-AF65-F5344CB8AC3E}">
        <p14:creationId xmlns:p14="http://schemas.microsoft.com/office/powerpoint/2010/main" val="139260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820</Words>
  <Application>Microsoft Office PowerPoint</Application>
  <PresentationFormat>Layar Lebar</PresentationFormat>
  <Paragraphs>85</Paragraphs>
  <Slides>12</Slides>
  <Notes>11</Notes>
  <HiddenSlides>0</HiddenSlides>
  <MMClips>0</MMClips>
  <ScaleCrop>false</ScaleCrop>
  <HeadingPairs>
    <vt:vector size="6" baseType="variant">
      <vt:variant>
        <vt:lpstr>Font Dipakai</vt:lpstr>
      </vt:variant>
      <vt:variant>
        <vt:i4>12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12</vt:i4>
      </vt:variant>
    </vt:vector>
  </HeadingPairs>
  <TitlesOfParts>
    <vt:vector size="25" baseType="lpstr">
      <vt:lpstr>Century751 SeBd BT</vt:lpstr>
      <vt:lpstr>Verdana Pro Black</vt:lpstr>
      <vt:lpstr>Calibri</vt:lpstr>
      <vt:lpstr>Georgia Pro Cond Semibold</vt:lpstr>
      <vt:lpstr>Estrangelo Edessa</vt:lpstr>
      <vt:lpstr>Century Gothic</vt:lpstr>
      <vt:lpstr>Exo</vt:lpstr>
      <vt:lpstr>Noto Sans HK Medium</vt:lpstr>
      <vt:lpstr>Arial</vt:lpstr>
      <vt:lpstr>Titania</vt:lpstr>
      <vt:lpstr>Wingdings</vt:lpstr>
      <vt:lpstr>Times New Roman</vt:lpstr>
      <vt:lpstr>Office Theme</vt:lpstr>
      <vt:lpstr>  PERAN GURU DALAM MENINGKATKAN KARAKTER DISIPLIN ANAK USIA DINI DI KB MUSLIMAT NU 74 TSAMROTUL ULUM TAJUNGWIDORO BUNGAH GRESIK </vt:lpstr>
      <vt:lpstr>Pendahuluan  </vt:lpstr>
      <vt:lpstr>Rumusan Masalah</vt:lpstr>
      <vt:lpstr>Kajian Teori</vt:lpstr>
      <vt:lpstr>Metode</vt:lpstr>
      <vt:lpstr>Hasil Penelitian: Bentuk Pembiasaan Disiplin</vt:lpstr>
      <vt:lpstr>Hasil Penelitian: Peran Guru</vt:lpstr>
      <vt:lpstr>Kendala dalam Penerapan Disiplin</vt:lpstr>
      <vt:lpstr>Solusi Dalam Penerapan Disiplin</vt:lpstr>
      <vt:lpstr>Kesimpulan </vt:lpstr>
      <vt:lpstr>Saran 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Umsida</dc:creator>
  <cp:lastModifiedBy>imroatul qoniah</cp:lastModifiedBy>
  <cp:revision>8</cp:revision>
  <cp:lastPrinted>2026-03-05T11:56:23Z</cp:lastPrinted>
  <dcterms:created xsi:type="dcterms:W3CDTF">2020-02-15T07:43:00Z</dcterms:created>
  <dcterms:modified xsi:type="dcterms:W3CDTF">2026-08-12T13:48:40Z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