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3" r:id="rId9"/>
    <p:sldId id="265" r:id="rId10"/>
  </p:sldIdLst>
  <p:sldSz cx="12192000" cy="6858000"/>
  <p:notesSz cx="9144000" cy="6858000"/>
  <p:embeddedFontLst>
    <p:embeddedFont>
      <p:font typeface="Century Gothic" panose="020B0604020202020204" charset="0"/>
      <p:regular r:id="rId12"/>
      <p:bold r:id="rId13"/>
      <p:italic r:id="rId14"/>
      <p:boldItalic r:id="rId15"/>
    </p:embeddedFont>
    <p:embeddedFont>
      <p:font typeface="Touvlo" panose="020B0604020202020204" charset="0"/>
      <p:regular r:id="rId16"/>
    </p:embeddedFont>
    <p:embeddedFont>
      <p:font typeface="Exo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Touvlo Bold" panose="020B060402020202020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>
          <a:extLst>
            <a:ext uri="{FF2B5EF4-FFF2-40B4-BE49-F238E27FC236}">
              <a16:creationId xmlns:a16="http://schemas.microsoft.com/office/drawing/2014/main" id="{5ACBE591-011D-D02F-F93E-3A158A214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>
            <a:extLst>
              <a:ext uri="{FF2B5EF4-FFF2-40B4-BE49-F238E27FC236}">
                <a16:creationId xmlns:a16="http://schemas.microsoft.com/office/drawing/2014/main" id="{1009B92F-A153-F57D-1322-E9CF488B23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>
            <a:extLst>
              <a:ext uri="{FF2B5EF4-FFF2-40B4-BE49-F238E27FC236}">
                <a16:creationId xmlns:a16="http://schemas.microsoft.com/office/drawing/2014/main" id="{5E39979D-BC26-8609-3F9F-2A38991C8F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881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g104f7abbb21_0_297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g104f7abbb21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4f7abbb21_0_3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104f7abbb2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4f7abbb21_0_7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104f7abbb2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4f7abbb21_0_31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04f7abbb21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817418" y="1108364"/>
            <a:ext cx="10258123" cy="2585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</a:pPr>
            <a:r>
              <a:rPr lang="en-US" sz="4400" dirty="0" smtClean="0"/>
              <a:t>PERAN GURU DALAM PEMERINTAHAN LOOSE PARTS UNTUK MENSTIMULASI KREATIVITAS ANAK USIA 4-5 TAHUN DI TK THARIQUL ‘ILMI</a:t>
            </a:r>
            <a:endParaRPr sz="4400" dirty="0"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714500" y="3693695"/>
            <a:ext cx="8763000" cy="108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Oleh: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err="1" smtClean="0"/>
              <a:t>Imroatul</a:t>
            </a:r>
            <a:r>
              <a:rPr lang="en-US" dirty="0" smtClean="0"/>
              <a:t> </a:t>
            </a:r>
            <a:r>
              <a:rPr lang="en-US" dirty="0" err="1" smtClean="0"/>
              <a:t>Azizah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smtClean="0"/>
              <a:t>Dr. Ria </a:t>
            </a:r>
            <a:r>
              <a:rPr lang="en-US" dirty="0" err="1" smtClean="0"/>
              <a:t>Wulandari</a:t>
            </a:r>
            <a:r>
              <a:rPr lang="en-US" dirty="0" smtClean="0"/>
              <a:t>, </a:t>
            </a:r>
            <a:r>
              <a:rPr lang="en-US" dirty="0" err="1"/>
              <a:t>M.Pd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err="1"/>
              <a:t>Progam</a:t>
            </a:r>
            <a:r>
              <a:rPr lang="en-US" dirty="0"/>
              <a:t> Studi Pendidikan Guru Pendidikan Anak </a:t>
            </a:r>
            <a:r>
              <a:rPr lang="en-US" dirty="0" err="1"/>
              <a:t>Usia</a:t>
            </a:r>
            <a:r>
              <a:rPr lang="en-US" dirty="0"/>
              <a:t> Dini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 Muhammadiyah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</a:rPr>
              <a:t>Agustus, 2026</a:t>
            </a:r>
            <a:endParaRPr dirty="0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Pendahuluan</a:t>
            </a:r>
            <a:endParaRPr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374148"/>
                </a:solidFill>
              </a:defRPr>
            </a:pP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Pendidikan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anak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usia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dini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membutuhkan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pengalaman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belajar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yang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konkret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aman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menyenangkan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sesuai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karakteristik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perkembangan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anak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374148"/>
                </a:solidFill>
              </a:defRPr>
            </a:pP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Kreativitas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penting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karena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membantu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anak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menghasilkan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gagasan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mencoba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alternatif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menyelesaikan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masalah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sederhana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melalui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kegiatan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bermain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374148"/>
                </a:solidFill>
              </a:defRPr>
            </a:pP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Loose parts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memiliki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karakteristik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terbuka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sehingga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anak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dapat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memilih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mencoba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mengombinasikan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memodifikasi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bahan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secara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mandiri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374148"/>
                </a:solidFill>
              </a:defRPr>
            </a:pP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Keberhasilan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loose parts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tidak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hanya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ditentukan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oleh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keberagaman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bahan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tetapi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juga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oleh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bagaimana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guru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merancang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memfasilitasi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pengalaman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belajar</a:t>
            </a:r>
            <a:r>
              <a:rPr lang="en-US" sz="2400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.</a:t>
            </a:r>
            <a:endParaRPr lang="en-US" sz="2400" dirty="0">
              <a:solidFill>
                <a:srgbClr val="0070C0"/>
              </a:solidFill>
              <a:latin typeface="Touvlo" panose="020B0604020202020204" charset="0"/>
              <a:cs typeface="Touvlo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>
          <a:extLst>
            <a:ext uri="{FF2B5EF4-FFF2-40B4-BE49-F238E27FC236}">
              <a16:creationId xmlns:a16="http://schemas.microsoft.com/office/drawing/2014/main" id="{F9E14D29-1AA2-0C31-284A-62185029F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>
            <a:extLst>
              <a:ext uri="{FF2B5EF4-FFF2-40B4-BE49-F238E27FC236}">
                <a16:creationId xmlns:a16="http://schemas.microsoft.com/office/drawing/2014/main" id="{00225653-6FF8-F411-172A-BA42DEC700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Pendahuluan</a:t>
            </a:r>
            <a:endParaRPr/>
          </a:p>
        </p:txBody>
      </p:sp>
      <p:sp>
        <p:nvSpPr>
          <p:cNvPr id="47" name="Google Shape;47;g104f7abbb21_0_309">
            <a:extLst>
              <a:ext uri="{FF2B5EF4-FFF2-40B4-BE49-F238E27FC236}">
                <a16:creationId xmlns:a16="http://schemas.microsoft.com/office/drawing/2014/main" id="{0C3F0548-E517-AF89-B7EA-310F1E381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350" b="0">
                <a:solidFill>
                  <a:srgbClr val="374148"/>
                </a:solidFill>
              </a:defRPr>
            </a:pPr>
            <a:endParaRPr lang="en-US" sz="1350" kern="1200" dirty="0">
              <a:solidFill>
                <a:srgbClr val="374148"/>
              </a:solidFill>
              <a:latin typeface="Calibri"/>
              <a:ea typeface="+mn-ea"/>
              <a:cs typeface="+mn-cs"/>
            </a:endParaRP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ClrTx/>
              <a:buSzTx/>
              <a:defRPr sz="1350" b="0">
                <a:solidFill>
                  <a:srgbClr val="374148"/>
                </a:solidFill>
              </a:defRPr>
            </a:pPr>
            <a:r>
              <a:rPr lang="en-US" sz="3200" dirty="0" err="1">
                <a:solidFill>
                  <a:srgbClr val="0070C0"/>
                </a:solidFill>
                <a:latin typeface="Touvlo "/>
              </a:rPr>
              <a:t>Pada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7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Februari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2026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terhadap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15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anak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usia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4–5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tahun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bahan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loose parts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sudah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tersedia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dan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digunakan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dalam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pembelajaran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.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Namun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anak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masih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sering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menunggu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arahan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dan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meniru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ouvlo "/>
              </a:rPr>
              <a:t>contoh</a:t>
            </a:r>
            <a:r>
              <a:rPr lang="en-US" sz="3200" dirty="0">
                <a:solidFill>
                  <a:srgbClr val="0070C0"/>
                </a:solidFill>
                <a:latin typeface="Touvlo "/>
              </a:rPr>
              <a:t> </a:t>
            </a:r>
            <a:r>
              <a:rPr lang="en-US" sz="3200" dirty="0" smtClean="0">
                <a:solidFill>
                  <a:srgbClr val="0070C0"/>
                </a:solidFill>
                <a:latin typeface="Touvlo "/>
              </a:rPr>
              <a:t>guru</a:t>
            </a:r>
            <a:endParaRPr lang="en-US" sz="3200" kern="1200" dirty="0">
              <a:solidFill>
                <a:srgbClr val="0070C0"/>
              </a:solidFill>
              <a:latin typeface="Touvlo "/>
              <a:ea typeface="+mn-ea"/>
              <a:cs typeface="+mn-cs"/>
            </a:endParaRP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ClrTx/>
              <a:buSzTx/>
              <a:defRPr sz="1350" b="0">
                <a:solidFill>
                  <a:srgbClr val="374148"/>
                </a:solidFill>
              </a:defRPr>
            </a:pPr>
            <a:endParaRPr lang="en-US" sz="3200" kern="1200" dirty="0" smtClean="0">
              <a:solidFill>
                <a:srgbClr val="0070C0"/>
              </a:solidFill>
              <a:latin typeface="Touvlo "/>
              <a:ea typeface="+mn-ea"/>
              <a:cs typeface="+mn-cs"/>
            </a:endParaRP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ClrTx/>
              <a:buSzTx/>
              <a:defRPr sz="1350" b="0">
                <a:solidFill>
                  <a:srgbClr val="374148"/>
                </a:solidFill>
              </a:defRPr>
            </a:pPr>
            <a:r>
              <a:rPr lang="en-US" sz="3200" kern="1200" dirty="0" smtClean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Guru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memperlihatkan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contoh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karya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dengan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susunan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dan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teknik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yang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cukup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rinci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.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Sebagian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besar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anak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kemudian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menggunakan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bahan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dan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menghasilkan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bentuk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yang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hampir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sama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dengan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 </a:t>
            </a:r>
            <a:r>
              <a:rPr lang="en-US" sz="3200" kern="1200" dirty="0" err="1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contoh</a:t>
            </a:r>
            <a:r>
              <a:rPr lang="en-US" sz="3200" kern="1200" dirty="0">
                <a:solidFill>
                  <a:srgbClr val="0070C0"/>
                </a:solidFill>
                <a:latin typeface="Touvlo "/>
                <a:ea typeface="+mn-ea"/>
                <a:cs typeface="+mn-cs"/>
              </a:rPr>
              <a:t>.</a:t>
            </a: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1231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/>
          <p:cNvSpPr txBox="1">
            <a:spLocks noGrp="1"/>
          </p:cNvSpPr>
          <p:nvPr>
            <p:ph type="title"/>
          </p:nvPr>
        </p:nvSpPr>
        <p:spPr>
          <a:xfrm>
            <a:off x="166758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Pertanyaan Penelitian (Rumusan Masalah)</a:t>
            </a: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FF0090-9A03-8C7A-C396-60D892C1B5C2}"/>
              </a:ext>
            </a:extLst>
          </p:cNvPr>
          <p:cNvSpPr txBox="1"/>
          <p:nvPr/>
        </p:nvSpPr>
        <p:spPr>
          <a:xfrm>
            <a:off x="514646" y="1495465"/>
            <a:ext cx="8386796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748"/>
              </a:lnSpc>
            </a:pPr>
            <a:r>
              <a:rPr lang="en-US" sz="2800" b="1" dirty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1.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Bagaimana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peran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guru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dalam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pemanfaatan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loose parts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untuk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menstimulasi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kreativitas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anak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usia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4-5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tahun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di TK </a:t>
            </a:r>
            <a:r>
              <a:rPr lang="en-US" sz="2800" b="1" dirty="0" err="1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Thariqul</a:t>
            </a:r>
            <a:r>
              <a:rPr lang="en-US" sz="2800" b="1" dirty="0" smtClean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Touvlo" panose="020B0604020202020204" charset="0"/>
                <a:ea typeface="Touvlo Bold"/>
                <a:cs typeface="Touvlo" panose="020B0604020202020204" charset="0"/>
                <a:sym typeface="Touvlo Bold"/>
              </a:rPr>
              <a:t>'Ilmi 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033F98-D71D-1B27-331B-5BDF02B38D80}"/>
              </a:ext>
            </a:extLst>
          </p:cNvPr>
          <p:cNvSpPr txBox="1"/>
          <p:nvPr/>
        </p:nvSpPr>
        <p:spPr>
          <a:xfrm>
            <a:off x="3245004" y="3396914"/>
            <a:ext cx="8581236" cy="19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748"/>
              </a:lnSpc>
            </a:pPr>
            <a:r>
              <a:rPr lang="en-US" sz="2800" b="1" dirty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2.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Apa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saja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factor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pendukung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dan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factor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penghambat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dalam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pemanfaatn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loose parts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untuk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menstimulasi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kreativitas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anak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usia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4-5 </a:t>
            </a:r>
            <a:r>
              <a:rPr lang="en-US" sz="2800" b="1" dirty="0" err="1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tahun</a:t>
            </a:r>
            <a:r>
              <a:rPr lang="en-US" sz="2800" b="1" dirty="0" smtClean="0">
                <a:solidFill>
                  <a:srgbClr val="0070C0"/>
                </a:solidFill>
                <a:latin typeface="Touvlo "/>
                <a:ea typeface="Touvlo Bold"/>
                <a:cs typeface="Touvlo Bold"/>
                <a:sym typeface="Touvlo Bold"/>
              </a:rPr>
              <a:t> ?</a:t>
            </a:r>
            <a:endParaRPr lang="en-US" sz="2800" b="1" dirty="0">
              <a:solidFill>
                <a:srgbClr val="0070C0"/>
              </a:solidFill>
              <a:latin typeface="Touvlo "/>
              <a:ea typeface="Touvlo Bold"/>
              <a:cs typeface="Touvlo Bold"/>
              <a:sym typeface="Touvlo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Metode</a:t>
            </a:r>
            <a:endParaRPr/>
          </a:p>
        </p:txBody>
      </p:sp>
      <p:sp>
        <p:nvSpPr>
          <p:cNvPr id="59" name="Google Shape;59;g104f7abbb21_0_303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indent="0">
              <a:lnSpc>
                <a:spcPts val="5694"/>
              </a:lnSpc>
              <a:buNone/>
            </a:pPr>
            <a:r>
              <a:rPr lang="en-US" dirty="0" err="1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Penelitian</a:t>
            </a:r>
            <a:r>
              <a:rPr lang="en-US" dirty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ini</a:t>
            </a:r>
            <a:r>
              <a:rPr lang="en-US" dirty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menggunakan</a:t>
            </a:r>
            <a:r>
              <a:rPr lang="en-US" dirty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metode</a:t>
            </a:r>
            <a:r>
              <a:rPr lang="en-US" dirty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Penelitian</a:t>
            </a:r>
            <a:r>
              <a:rPr lang="en-US" dirty="0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kualitatif</a:t>
            </a:r>
            <a:r>
              <a:rPr lang="en-US" dirty="0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dengan</a:t>
            </a:r>
            <a:r>
              <a:rPr lang="en-US" dirty="0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desain</a:t>
            </a:r>
            <a:r>
              <a:rPr lang="en-US" dirty="0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deskriptif</a:t>
            </a:r>
            <a:r>
              <a:rPr lang="en-US" dirty="0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dengan</a:t>
            </a:r>
            <a:r>
              <a:rPr lang="en-US" dirty="0" smtClean="0">
                <a:solidFill>
                  <a:srgbClr val="0070C0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ea typeface="Touvlo"/>
                <a:cs typeface="Touvlo" panose="020B0604020202020204" charset="0"/>
              </a:rPr>
              <a:t>a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ktivitas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15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anak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usia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4–5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tahun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diamati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untuk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melihat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keterlibatan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respons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dan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perilaku</a:t>
            </a:r>
            <a:r>
              <a:rPr lang="en-US" dirty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kreativitas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.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Pengumpulan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data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menggunakan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observasi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wawancara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dokumentasi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,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untuk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keabsahan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data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menggunakan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triangulasi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teknik</a:t>
            </a:r>
            <a:r>
              <a:rPr lang="en-US" dirty="0" smtClean="0">
                <a:solidFill>
                  <a:srgbClr val="0070C0"/>
                </a:solidFill>
                <a:latin typeface="Touvlo" panose="020B0604020202020204" charset="0"/>
                <a:cs typeface="Touvlo" panose="020B0604020202020204" charset="0"/>
              </a:rPr>
              <a:t>.</a:t>
            </a:r>
            <a:endParaRPr lang="en-US" dirty="0">
              <a:solidFill>
                <a:srgbClr val="0070C0"/>
              </a:solidFill>
              <a:latin typeface="Touvlo" panose="020B0604020202020204" charset="0"/>
              <a:cs typeface="Touvlo" panose="020B060402020202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04f7abbb21_0_3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Hasil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61123" y="1155459"/>
            <a:ext cx="11183177" cy="5089734"/>
          </a:xfrm>
        </p:spPr>
        <p:txBody>
          <a:bodyPr/>
          <a:lstStyle/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defRPr sz="1700">
                <a:solidFill>
                  <a:srgbClr val="374148"/>
                </a:solidFill>
              </a:defRPr>
            </a:pP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Guru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berperan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sebagai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perencana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fasilitator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motivator,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pembimbing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evaluasi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dalam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pemanfaatan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loose parts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defRPr sz="1700">
                <a:solidFill>
                  <a:srgbClr val="374148"/>
                </a:solidFill>
              </a:defRPr>
            </a:pP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Tersedia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berbagai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bahan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loose parts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seperti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batu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daun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ranting,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kapas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cotton bud,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kertas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origami,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tutup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botol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yang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mendukung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eksplorasi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anak</a:t>
            </a:r>
            <a:endParaRPr lang="en-US" kern="1200" dirty="0" smtClean="0">
              <a:solidFill>
                <a:srgbClr val="0070C0"/>
              </a:solidFill>
              <a:latin typeface="Touvlo" panose="020B0604020202020204" charset="0"/>
              <a:ea typeface="+mn-ea"/>
              <a:cs typeface="Touvlo" panose="020B0604020202020204" charset="0"/>
            </a:endParaRP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defRPr sz="1700">
                <a:solidFill>
                  <a:srgbClr val="374148"/>
                </a:solidFill>
              </a:defRPr>
            </a:pP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Dari 15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anak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10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anak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masih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mengikuti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contoh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guru,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sedangkan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5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anak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mampu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mengembangkan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karya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dengan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ide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bahan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yang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berbeda</a:t>
            </a:r>
            <a:endParaRPr lang="en-US" kern="1200" dirty="0" smtClean="0">
              <a:solidFill>
                <a:srgbClr val="0070C0"/>
              </a:solidFill>
              <a:latin typeface="Touvlo" panose="020B0604020202020204" charset="0"/>
              <a:ea typeface="+mn-ea"/>
              <a:cs typeface="Touvlo" panose="020B0604020202020204" charset="0"/>
            </a:endParaRP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defRPr sz="1700">
                <a:solidFill>
                  <a:srgbClr val="374148"/>
                </a:solidFill>
              </a:defRPr>
            </a:pP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Kreativitas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terlihat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melalui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kemampuan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menghasilkan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ide,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menggunakan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bahan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secara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bervariasi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memodifikasi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karya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menambahkan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detail,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memecahkan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masalah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sederhana</a:t>
            </a:r>
            <a:endParaRPr lang="en-US" kern="1200" dirty="0" smtClean="0">
              <a:solidFill>
                <a:srgbClr val="0070C0"/>
              </a:solidFill>
              <a:latin typeface="Touvlo" panose="020B0604020202020204" charset="0"/>
              <a:ea typeface="+mn-ea"/>
              <a:cs typeface="Touvlo" panose="020B0604020202020204" charset="0"/>
            </a:endParaRP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defRPr sz="1700">
                <a:solidFill>
                  <a:srgbClr val="374148"/>
                </a:solidFill>
              </a:defRPr>
            </a:pP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Kendala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: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contoh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guru yang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terlalu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rinci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membuat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eksplorasi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dan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kebebasan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anak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masih</a:t>
            </a:r>
            <a:r>
              <a:rPr lang="en-US" kern="1200" dirty="0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 </a:t>
            </a:r>
            <a:r>
              <a:rPr lang="en-US" kern="1200" dirty="0" err="1" smtClean="0">
                <a:solidFill>
                  <a:srgbClr val="0070C0"/>
                </a:solidFill>
                <a:latin typeface="Touvlo" panose="020B0604020202020204" charset="0"/>
                <a:ea typeface="+mn-ea"/>
                <a:cs typeface="Touvlo" panose="020B0604020202020204" charset="0"/>
              </a:rPr>
              <a:t>terbatas</a:t>
            </a:r>
            <a:endParaRPr lang="en-US" kern="1200" dirty="0">
              <a:solidFill>
                <a:srgbClr val="0070C0"/>
              </a:solidFill>
              <a:latin typeface="Touvlo" panose="020B0604020202020204" charset="0"/>
              <a:ea typeface="+mn-ea"/>
              <a:cs typeface="Touvlo" panose="020B060402020202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4f7abbb21_0_7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Pembahasan</a:t>
            </a:r>
            <a:endParaRPr/>
          </a:p>
        </p:txBody>
      </p:sp>
      <p:sp>
        <p:nvSpPr>
          <p:cNvPr id="71" name="Google Shape;71;g104f7abbb21_0_70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0800" indent="0" algn="just">
              <a:lnSpc>
                <a:spcPts val="4393"/>
              </a:lnSpc>
              <a:buNone/>
            </a:pP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Hasil </a:t>
            </a:r>
            <a:r>
              <a:rPr lang="en-US" sz="1800" dirty="0" err="1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penelitian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menunjukkan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bahwa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peran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guru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sangat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penting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dalam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merencanakan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,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memfasilitasi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,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membimbing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,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memotivasi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mengevaluasi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pembelajaran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loose parts, loose parts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dapat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membantu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anak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mengeksplorasi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bahan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mengembangkan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ide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kreatif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.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Namun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contoh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guru yang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terlalu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rinci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membuat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sebagian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anak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masih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cenderung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meniru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. Guru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perlu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memberikan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kebebasan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,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pertanyaan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terbuka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,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kesempatan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bereksplorasi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agar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kreativitas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anak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lebih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optimal.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04f7abbb21_0_315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Manfaat Penelitian</a:t>
            </a:r>
            <a:endParaRPr/>
          </a:p>
        </p:txBody>
      </p:sp>
      <p:sp>
        <p:nvSpPr>
          <p:cNvPr id="84" name="Google Shape;84;g104f7abbb21_0_315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350" b="0">
                <a:solidFill>
                  <a:srgbClr val="374148"/>
                </a:solidFill>
              </a:defRPr>
            </a:pP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1. </a:t>
            </a:r>
            <a:r>
              <a:rPr lang="en-US" sz="1800" dirty="0" err="1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Bagi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guru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: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Memberikan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dasar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praktis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untuk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mengembangkan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pembelajaran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loose parts yang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lebih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terbuka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dan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berpusat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pada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proses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kreatif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350" kern="1200" dirty="0" err="1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anak</a:t>
            </a:r>
            <a:r>
              <a:rPr lang="en-US" sz="1350" kern="1200" dirty="0">
                <a:solidFill>
                  <a:srgbClr val="374148"/>
                </a:solidFill>
                <a:latin typeface="Calibri"/>
                <a:ea typeface="+mn-ea"/>
                <a:cs typeface="+mn-cs"/>
              </a:rPr>
              <a:t>.</a:t>
            </a:r>
          </a:p>
          <a:p>
            <a:pPr marL="50800" indent="0">
              <a:lnSpc>
                <a:spcPts val="4981"/>
              </a:lnSpc>
              <a:buNone/>
            </a:pP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2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. </a:t>
            </a:r>
            <a:r>
              <a:rPr lang="en-US" sz="1800" dirty="0" err="1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Bagi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sekolah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: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Memberikan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masukan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mengenai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pengelolaan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bahan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,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dukungan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lingkungan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belajar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,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penguasaan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strategi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pembelajaran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berbasis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loose parts</a:t>
            </a:r>
          </a:p>
          <a:p>
            <a:pPr marL="50800" indent="0">
              <a:lnSpc>
                <a:spcPts val="4981"/>
              </a:lnSpc>
              <a:buNone/>
            </a:pP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3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. </a:t>
            </a:r>
            <a:r>
              <a:rPr lang="en-US" sz="1800" dirty="0" err="1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Bagi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Pengembangan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Ilmu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: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Memberikan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kontribusi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pada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kajian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PAUD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mengenai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peran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guru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dalam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mengoptimalkan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karakter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open-ended loose part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dan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menjadi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referensi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penelitian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 </a:t>
            </a:r>
            <a:r>
              <a:rPr lang="en-US" sz="1800" dirty="0" err="1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selanjutnya</a:t>
            </a:r>
            <a:r>
              <a:rPr lang="en-US" sz="1800" dirty="0" smtClean="0">
                <a:solidFill>
                  <a:srgbClr val="141B8A"/>
                </a:solidFill>
                <a:latin typeface="Touvlo"/>
                <a:ea typeface="Touvlo"/>
                <a:cs typeface="Touvlo"/>
                <a:sym typeface="Touvlo"/>
              </a:rPr>
              <a:t>.</a:t>
            </a:r>
            <a:endParaRPr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518</Words>
  <Application>Microsoft Office PowerPoint</Application>
  <PresentationFormat>Widescreen</PresentationFormat>
  <Paragraphs>35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Touvlo </vt:lpstr>
      <vt:lpstr>Century Gothic</vt:lpstr>
      <vt:lpstr>Touvlo</vt:lpstr>
      <vt:lpstr>Exo</vt:lpstr>
      <vt:lpstr>Calibri</vt:lpstr>
      <vt:lpstr>Touvlo Bold</vt:lpstr>
      <vt:lpstr>Office Theme</vt:lpstr>
      <vt:lpstr>PERAN GURU DALAM PEMERINTAHAN LOOSE PARTS UNTUK MENSTIMULASI KREATIVITAS ANAK USIA 4-5 TAHUN DI TK THARIQUL ‘ILMI</vt:lpstr>
      <vt:lpstr>Pendahuluan</vt:lpstr>
      <vt:lpstr>Pendahuluan</vt:lpstr>
      <vt:lpstr>Pertanyaan Penelitian (Rumusan Masalah)</vt:lpstr>
      <vt:lpstr>Metode</vt:lpstr>
      <vt:lpstr>Hasil</vt:lpstr>
      <vt:lpstr>Pembahasan</vt:lpstr>
      <vt:lpstr>Manfaat Penelitian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 GURU DALAM PEMERINTAHAN LOOSE PARTS UNTUK MENSTIMULASI KREATIVITAS ANAK USIA 4-5 TAHUN DI TK THARIQUL ‘ILMI</dc:title>
  <dc:creator>Umsida</dc:creator>
  <cp:lastModifiedBy>user</cp:lastModifiedBy>
  <cp:revision>8</cp:revision>
  <dcterms:created xsi:type="dcterms:W3CDTF">2020-02-15T07:43:00Z</dcterms:created>
  <dcterms:modified xsi:type="dcterms:W3CDTF">2026-08-14T06:46:24Z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