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6" r:id="rId8"/>
    <p:sldId id="267" r:id="rId9"/>
    <p:sldId id="262" r:id="rId10"/>
    <p:sldId id="268" r:id="rId11"/>
    <p:sldId id="269" r:id="rId12"/>
    <p:sldId id="263" r:id="rId13"/>
    <p:sldId id="264" r:id="rId14"/>
    <p:sldId id="270" r:id="rId15"/>
    <p:sldId id="265" r:id="rId16"/>
  </p:sldIdLst>
  <p:sldSz cx="12192000" cy="6858000"/>
  <p:notesSz cx="9144000" cy="6858000"/>
  <p:embeddedFontLst>
    <p:embeddedFont>
      <p:font typeface="Exo" panose="020B0604020202020204" charset="0"/>
      <p:regular r:id="rId18"/>
      <p:bold r:id="rId19"/>
      <p:italic r:id="rId20"/>
      <p:boldItalic r:id="rId21"/>
    </p:embeddedFont>
    <p:embeddedFont>
      <p:font typeface="MS Mincho" panose="02020609040205080304" pitchFamily="49" charset="-128"/>
      <p:regular r:id="rId22"/>
    </p:embeddedFont>
    <p:embeddedFont>
      <p:font typeface="Calibri" panose="020F0502020204030204" pitchFamily="34" charset="0"/>
      <p:regular r:id="rId23"/>
      <p:bold r:id="rId24"/>
      <p:italic r:id="rId25"/>
      <p:boldItalic r:id="rId26"/>
    </p:embeddedFont>
    <p:embeddedFont>
      <p:font typeface="MS Gothic" panose="020B0609070205080204" pitchFamily="49" charset="-128"/>
      <p:regular r:id="rId27"/>
    </p:embeddedFont>
    <p:embeddedFont>
      <p:font typeface="Century Gothic" panose="020B050202020202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103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8653173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104f7abbb21_0_29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 name="Google Shape;50;g104f7abbb21_0_29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 name="Google Shape;51;g104f7abbb21_0_29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04f7abbb21_0_3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 name="Google Shape;62;g104f7abbb21_0_3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04f7abbb21_0_70: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 name="Google Shape;68;g104f7abbb21_0_7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04f7abbb21_0_0: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 name="Google Shape;74;g104f7abbb21_0_0: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 name="Google Shape;75;g104f7abbb21_0_0: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04f7abbb21_0_315: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104f7abbb21_0_31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04f7abbb21_0_61: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104f7abbb21_0_6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204686"/>
            <a:ext cx="10736956" cy="2489009"/>
          </a:xfrm>
          <a:prstGeom prst="rect">
            <a:avLst/>
          </a:prstGeom>
          <a:noFill/>
          <a:ln>
            <a:noFill/>
          </a:ln>
        </p:spPr>
        <p:txBody>
          <a:bodyPr spcFirstLastPara="1" wrap="square" lIns="91425" tIns="45700" rIns="91425" bIns="45700" anchor="b" anchorCtr="0">
            <a:normAutofit fontScale="90000"/>
          </a:bodyPr>
          <a:lstStyle/>
          <a:p>
            <a:pPr lvl="0"/>
            <a:r>
              <a:rPr lang="id-ID" sz="4000" b="1"/>
              <a:t>Pengaruh Disiplin Kerja Motivasi Kerja dan Kepuasan Kerja terhadap Kinerja Karyawan di PT Harapan Sejahtera Karya Utama Sidoarjo</a:t>
            </a:r>
            <a:r>
              <a:rPr lang="id-ID" b="1"/>
              <a:t>.</a:t>
            </a:r>
            <a:endParaRPr>
              <a:latin typeface="Exo"/>
              <a:ea typeface="Exo"/>
              <a:cs typeface="Exo"/>
              <a:sym typeface="Exo"/>
            </a:endParaRPr>
          </a:p>
        </p:txBody>
      </p:sp>
      <p:sp>
        <p:nvSpPr>
          <p:cNvPr id="41" name="Google Shape;41;p1"/>
          <p:cNvSpPr txBox="1">
            <a:spLocks noGrp="1"/>
          </p:cNvSpPr>
          <p:nvPr>
            <p:ph type="subTitle" idx="1"/>
          </p:nvPr>
        </p:nvSpPr>
        <p:spPr>
          <a:xfrm>
            <a:off x="1714500" y="3693694"/>
            <a:ext cx="9566076" cy="2687633"/>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a:solidFill>
                  <a:srgbClr val="F2F2F2"/>
                </a:solidFill>
                <a:latin typeface="Exo"/>
                <a:ea typeface="Exo"/>
                <a:cs typeface="Exo"/>
                <a:sym typeface="Exo"/>
              </a:rPr>
              <a:t>Oleh:</a:t>
            </a:r>
            <a:endParaRPr/>
          </a:p>
          <a:p>
            <a:pPr marL="0" lvl="0" indent="0" algn="ctr" rtl="0">
              <a:lnSpc>
                <a:spcPct val="90000"/>
              </a:lnSpc>
              <a:spcBef>
                <a:spcPts val="1000"/>
              </a:spcBef>
              <a:spcAft>
                <a:spcPts val="0"/>
              </a:spcAft>
              <a:buClr>
                <a:schemeClr val="lt1"/>
              </a:buClr>
              <a:buSzPts val="2400"/>
              <a:buNone/>
            </a:pPr>
            <a:r>
              <a:rPr lang="en-US" smtClean="0"/>
              <a:t>Lisna Amalia Darmayanti</a:t>
            </a:r>
          </a:p>
          <a:p>
            <a:pPr marL="0" lvl="0" indent="0" algn="ctr" rtl="0">
              <a:lnSpc>
                <a:spcPct val="90000"/>
              </a:lnSpc>
              <a:spcBef>
                <a:spcPts val="1000"/>
              </a:spcBef>
              <a:spcAft>
                <a:spcPts val="0"/>
              </a:spcAft>
              <a:buClr>
                <a:schemeClr val="lt1"/>
              </a:buClr>
              <a:buSzPts val="2400"/>
              <a:buNone/>
            </a:pPr>
            <a:r>
              <a:rPr lang="en-US" smtClean="0"/>
              <a:t>Vera Firdaus</a:t>
            </a:r>
          </a:p>
          <a:p>
            <a:pPr marL="0" lvl="0" indent="0" algn="ctr" rtl="0">
              <a:lnSpc>
                <a:spcPct val="90000"/>
              </a:lnSpc>
              <a:spcBef>
                <a:spcPts val="1000"/>
              </a:spcBef>
              <a:spcAft>
                <a:spcPts val="0"/>
              </a:spcAft>
              <a:buClr>
                <a:schemeClr val="lt1"/>
              </a:buClr>
              <a:buSzPts val="2400"/>
              <a:buNone/>
            </a:pPr>
            <a:r>
              <a:rPr lang="en-US" smtClean="0"/>
              <a:t>Manajemen</a:t>
            </a:r>
          </a:p>
          <a:p>
            <a:pPr marL="0" lvl="0" indent="0" algn="ctr" rtl="0">
              <a:lnSpc>
                <a:spcPct val="90000"/>
              </a:lnSpc>
              <a:spcBef>
                <a:spcPts val="1000"/>
              </a:spcBef>
              <a:spcAft>
                <a:spcPts val="0"/>
              </a:spcAft>
              <a:buClr>
                <a:schemeClr val="lt1"/>
              </a:buClr>
              <a:buSzPts val="2400"/>
              <a:buNone/>
            </a:pPr>
            <a:r>
              <a:rPr lang="en-US" smtClean="0"/>
              <a:t>Universitas Muhammadiyah Sidoarjo</a:t>
            </a:r>
          </a:p>
          <a:p>
            <a:pPr marL="0" lvl="0" indent="0" algn="ctr" rtl="0">
              <a:lnSpc>
                <a:spcPct val="90000"/>
              </a:lnSpc>
              <a:spcBef>
                <a:spcPts val="1000"/>
              </a:spcBef>
              <a:spcAft>
                <a:spcPts val="0"/>
              </a:spcAft>
              <a:buClr>
                <a:schemeClr val="lt1"/>
              </a:buClr>
              <a:buSzPts val="2400"/>
              <a:buNone/>
            </a:pPr>
            <a:r>
              <a:rPr lang="en-US" smtClean="0"/>
              <a:t>Mei 2023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Hasil </a:t>
            </a:r>
            <a:endParaRPr lang="id-ID"/>
          </a:p>
        </p:txBody>
      </p:sp>
      <p:sp>
        <p:nvSpPr>
          <p:cNvPr id="3" name="Text Placeholder 2"/>
          <p:cNvSpPr>
            <a:spLocks noGrp="1"/>
          </p:cNvSpPr>
          <p:nvPr>
            <p:ph type="body" idx="1"/>
          </p:nvPr>
        </p:nvSpPr>
        <p:spPr/>
        <p:txBody>
          <a:bodyPr>
            <a:normAutofit/>
          </a:bodyPr>
          <a:lstStyle/>
          <a:p>
            <a:pPr marL="50800" indent="0" algn="ctr">
              <a:buNone/>
            </a:pPr>
            <a:r>
              <a:rPr lang="en-US" sz="1800" smtClean="0">
                <a:latin typeface="Times New Roman" panose="02020603050405020304" pitchFamily="18" charset="0"/>
                <a:cs typeface="Times New Roman" panose="02020603050405020304" pitchFamily="18" charset="0"/>
              </a:rPr>
              <a:t>nalisi regresi linier</a:t>
            </a:r>
          </a:p>
          <a:p>
            <a:pPr marL="50800" indent="0" algn="ctr">
              <a:buNone/>
            </a:pPr>
            <a:endParaRPr lang="en-US" sz="1200">
              <a:latin typeface="Times New Roman" panose="02020603050405020304" pitchFamily="18" charset="0"/>
              <a:cs typeface="Times New Roman" panose="02020603050405020304" pitchFamily="18" charset="0"/>
            </a:endParaRPr>
          </a:p>
          <a:p>
            <a:pPr marL="50800" indent="0" algn="ctr">
              <a:buNone/>
            </a:pPr>
            <a:endParaRPr lang="en-US" sz="1200" smtClean="0">
              <a:latin typeface="Times New Roman" panose="02020603050405020304" pitchFamily="18" charset="0"/>
              <a:cs typeface="Times New Roman" panose="02020603050405020304" pitchFamily="18" charset="0"/>
            </a:endParaRPr>
          </a:p>
          <a:p>
            <a:pPr marL="50800" indent="0" algn="ctr">
              <a:buNone/>
            </a:pPr>
            <a:endParaRPr lang="en-US" sz="120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44676148"/>
              </p:ext>
            </p:extLst>
          </p:nvPr>
        </p:nvGraphicFramePr>
        <p:xfrm>
          <a:off x="1775520" y="2060848"/>
          <a:ext cx="8712966" cy="3600400"/>
        </p:xfrm>
        <a:graphic>
          <a:graphicData uri="http://schemas.openxmlformats.org/drawingml/2006/table">
            <a:tbl>
              <a:tblPr firstRow="1" firstCol="1" bandRow="1">
                <a:tableStyleId>{5C22544A-7EE6-4342-B048-85BDC9FD1C3A}</a:tableStyleId>
              </a:tblPr>
              <a:tblGrid>
                <a:gridCol w="1520314"/>
                <a:gridCol w="1520314"/>
                <a:gridCol w="906946"/>
                <a:gridCol w="1526428"/>
                <a:gridCol w="1526428"/>
                <a:gridCol w="856268"/>
                <a:gridCol w="856268"/>
              </a:tblGrid>
              <a:tr h="257172">
                <a:tc gridSpan="7">
                  <a:txBody>
                    <a:bodyPr/>
                    <a:lstStyle/>
                    <a:p>
                      <a:pPr algn="ctr">
                        <a:spcAft>
                          <a:spcPts val="0"/>
                        </a:spcAft>
                      </a:pPr>
                      <a:r>
                        <a:rPr lang="id-ID" sz="1200">
                          <a:effectLst/>
                        </a:rPr>
                        <a:t>Coefficients</a:t>
                      </a:r>
                      <a:r>
                        <a:rPr lang="id-ID" sz="1200" baseline="30000">
                          <a:effectLst/>
                        </a:rPr>
                        <a:t>a</a:t>
                      </a:r>
                      <a:endParaRPr lang="id-ID" sz="1200">
                        <a:effectLst/>
                        <a:latin typeface="Times New Roman"/>
                        <a:ea typeface="Times New Roman"/>
                      </a:endParaRPr>
                    </a:p>
                  </a:txBody>
                  <a:tcPr marL="68580" marR="68580" marT="0" marB="0" anchor="ct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1028686">
                <a:tc rowSpan="2" gridSpan="2">
                  <a:txBody>
                    <a:bodyPr/>
                    <a:lstStyle/>
                    <a:p>
                      <a:pPr>
                        <a:spcAft>
                          <a:spcPts val="0"/>
                        </a:spcAft>
                      </a:pPr>
                      <a:r>
                        <a:rPr lang="id-ID" sz="1200">
                          <a:effectLst/>
                        </a:rPr>
                        <a:t>Model</a:t>
                      </a:r>
                      <a:endParaRPr lang="id-ID" sz="1200">
                        <a:effectLst/>
                        <a:latin typeface="Times New Roman"/>
                        <a:ea typeface="Times New Roman"/>
                      </a:endParaRPr>
                    </a:p>
                  </a:txBody>
                  <a:tcPr marL="68580" marR="68580" marT="0" marB="0" anchor="ctr"/>
                </a:tc>
                <a:tc rowSpan="2" hMerge="1">
                  <a:txBody>
                    <a:bodyPr/>
                    <a:lstStyle/>
                    <a:p>
                      <a:endParaRPr lang="id-ID"/>
                    </a:p>
                  </a:txBody>
                  <a:tcPr/>
                </a:tc>
                <a:tc gridSpan="2">
                  <a:txBody>
                    <a:bodyPr/>
                    <a:lstStyle/>
                    <a:p>
                      <a:pPr algn="ctr">
                        <a:spcAft>
                          <a:spcPts val="0"/>
                        </a:spcAft>
                      </a:pPr>
                      <a:r>
                        <a:rPr lang="id-ID" sz="1200">
                          <a:effectLst/>
                        </a:rPr>
                        <a:t>Unstandardized Coefficients</a:t>
                      </a:r>
                      <a:endParaRPr lang="id-ID" sz="1200">
                        <a:effectLst/>
                        <a:latin typeface="Times New Roman"/>
                        <a:ea typeface="Times New Roman"/>
                      </a:endParaRPr>
                    </a:p>
                  </a:txBody>
                  <a:tcPr marL="68580" marR="68580" marT="0" marB="0" anchor="ctr"/>
                </a:tc>
                <a:tc hMerge="1">
                  <a:txBody>
                    <a:bodyPr/>
                    <a:lstStyle/>
                    <a:p>
                      <a:endParaRPr lang="id-ID"/>
                    </a:p>
                  </a:txBody>
                  <a:tcPr/>
                </a:tc>
                <a:tc>
                  <a:txBody>
                    <a:bodyPr/>
                    <a:lstStyle/>
                    <a:p>
                      <a:pPr algn="ctr">
                        <a:spcAft>
                          <a:spcPts val="0"/>
                        </a:spcAft>
                      </a:pPr>
                      <a:r>
                        <a:rPr lang="id-ID" sz="1200">
                          <a:effectLst/>
                        </a:rPr>
                        <a:t>Standardized Coefficients</a:t>
                      </a:r>
                      <a:endParaRPr lang="id-ID" sz="1200">
                        <a:effectLst/>
                        <a:latin typeface="Times New Roman"/>
                        <a:ea typeface="Times New Roman"/>
                      </a:endParaRPr>
                    </a:p>
                  </a:txBody>
                  <a:tcPr marL="68580" marR="68580" marT="0" marB="0" anchor="ctr"/>
                </a:tc>
                <a:tc rowSpan="2">
                  <a:txBody>
                    <a:bodyPr/>
                    <a:lstStyle/>
                    <a:p>
                      <a:pPr algn="ctr">
                        <a:spcAft>
                          <a:spcPts val="0"/>
                        </a:spcAft>
                      </a:pPr>
                      <a:r>
                        <a:rPr lang="id-ID" sz="1200">
                          <a:effectLst/>
                        </a:rPr>
                        <a:t>t</a:t>
                      </a:r>
                      <a:endParaRPr lang="id-ID" sz="1200">
                        <a:effectLst/>
                        <a:latin typeface="Times New Roman"/>
                        <a:ea typeface="Times New Roman"/>
                      </a:endParaRPr>
                    </a:p>
                  </a:txBody>
                  <a:tcPr marL="68580" marR="68580" marT="0" marB="0" anchor="ctr"/>
                </a:tc>
                <a:tc rowSpan="2">
                  <a:txBody>
                    <a:bodyPr/>
                    <a:lstStyle/>
                    <a:p>
                      <a:pPr algn="ctr">
                        <a:spcAft>
                          <a:spcPts val="0"/>
                        </a:spcAft>
                      </a:pPr>
                      <a:r>
                        <a:rPr lang="id-ID" sz="1200">
                          <a:effectLst/>
                        </a:rPr>
                        <a:t>Sig.</a:t>
                      </a:r>
                      <a:endParaRPr lang="id-ID" sz="1200">
                        <a:effectLst/>
                        <a:latin typeface="Times New Roman"/>
                        <a:ea typeface="Times New Roman"/>
                      </a:endParaRPr>
                    </a:p>
                  </a:txBody>
                  <a:tcPr marL="68580" marR="68580" marT="0" marB="0" anchor="ctr"/>
                </a:tc>
              </a:tr>
              <a:tr h="257172">
                <a:tc gridSpan="2" vMerge="1">
                  <a:txBody>
                    <a:bodyPr/>
                    <a:lstStyle/>
                    <a:p>
                      <a:endParaRPr lang="id-ID"/>
                    </a:p>
                  </a:txBody>
                  <a:tcPr/>
                </a:tc>
                <a:tc hMerge="1" vMerge="1">
                  <a:txBody>
                    <a:bodyPr/>
                    <a:lstStyle/>
                    <a:p>
                      <a:endParaRPr lang="id-ID"/>
                    </a:p>
                  </a:txBody>
                  <a:tcPr/>
                </a:tc>
                <a:tc>
                  <a:txBody>
                    <a:bodyPr/>
                    <a:lstStyle/>
                    <a:p>
                      <a:pPr algn="ctr">
                        <a:spcAft>
                          <a:spcPts val="0"/>
                        </a:spcAft>
                      </a:pPr>
                      <a:r>
                        <a:rPr lang="id-ID" sz="1200">
                          <a:effectLst/>
                        </a:rPr>
                        <a:t>B</a:t>
                      </a:r>
                      <a:endParaRPr lang="id-ID" sz="1200">
                        <a:effectLst/>
                        <a:latin typeface="Times New Roman"/>
                        <a:ea typeface="Times New Roman"/>
                      </a:endParaRPr>
                    </a:p>
                  </a:txBody>
                  <a:tcPr marL="68580" marR="68580" marT="0" marB="0" anchor="ctr"/>
                </a:tc>
                <a:tc>
                  <a:txBody>
                    <a:bodyPr/>
                    <a:lstStyle/>
                    <a:p>
                      <a:pPr algn="ctr">
                        <a:spcAft>
                          <a:spcPts val="0"/>
                        </a:spcAft>
                      </a:pPr>
                      <a:r>
                        <a:rPr lang="id-ID" sz="1200">
                          <a:effectLst/>
                        </a:rPr>
                        <a:t>Std. Error</a:t>
                      </a:r>
                      <a:endParaRPr lang="id-ID" sz="1200">
                        <a:effectLst/>
                        <a:latin typeface="Times New Roman"/>
                        <a:ea typeface="Times New Roman"/>
                      </a:endParaRPr>
                    </a:p>
                  </a:txBody>
                  <a:tcPr marL="68580" marR="68580" marT="0" marB="0" anchor="ctr"/>
                </a:tc>
                <a:tc>
                  <a:txBody>
                    <a:bodyPr/>
                    <a:lstStyle/>
                    <a:p>
                      <a:pPr algn="ctr">
                        <a:spcAft>
                          <a:spcPts val="0"/>
                        </a:spcAft>
                      </a:pPr>
                      <a:r>
                        <a:rPr lang="id-ID" sz="1200">
                          <a:effectLst/>
                        </a:rPr>
                        <a:t>Beta</a:t>
                      </a:r>
                      <a:endParaRPr lang="id-ID" sz="1200">
                        <a:effectLst/>
                        <a:latin typeface="Times New Roman"/>
                        <a:ea typeface="Times New Roman"/>
                      </a:endParaRPr>
                    </a:p>
                  </a:txBody>
                  <a:tcPr marL="68580" marR="68580" marT="0" marB="0" anchor="ctr"/>
                </a:tc>
                <a:tc vMerge="1">
                  <a:txBody>
                    <a:bodyPr/>
                    <a:lstStyle/>
                    <a:p>
                      <a:endParaRPr lang="id-ID"/>
                    </a:p>
                  </a:txBody>
                  <a:tcPr/>
                </a:tc>
                <a:tc vMerge="1">
                  <a:txBody>
                    <a:bodyPr/>
                    <a:lstStyle/>
                    <a:p>
                      <a:endParaRPr lang="id-ID"/>
                    </a:p>
                  </a:txBody>
                  <a:tcPr/>
                </a:tc>
              </a:tr>
              <a:tr h="257172">
                <a:tc rowSpan="4">
                  <a:txBody>
                    <a:bodyPr/>
                    <a:lstStyle/>
                    <a:p>
                      <a:pPr algn="r">
                        <a:spcAft>
                          <a:spcPts val="0"/>
                        </a:spcAft>
                      </a:pPr>
                      <a:r>
                        <a:rPr lang="id-ID" sz="1200">
                          <a:effectLst/>
                        </a:rPr>
                        <a:t>1</a:t>
                      </a:r>
                      <a:endParaRPr lang="id-ID" sz="1200">
                        <a:effectLst/>
                        <a:latin typeface="Times New Roman"/>
                        <a:ea typeface="Times New Roman"/>
                      </a:endParaRPr>
                    </a:p>
                  </a:txBody>
                  <a:tcPr marL="68580" marR="68580" marT="0" marB="0" anchor="ctr"/>
                </a:tc>
                <a:tc>
                  <a:txBody>
                    <a:bodyPr/>
                    <a:lstStyle/>
                    <a:p>
                      <a:pPr>
                        <a:spcAft>
                          <a:spcPts val="0"/>
                        </a:spcAft>
                      </a:pPr>
                      <a:r>
                        <a:rPr lang="id-ID" sz="1200">
                          <a:effectLst/>
                        </a:rPr>
                        <a:t>(Constant)</a:t>
                      </a:r>
                      <a:endParaRPr lang="id-ID" sz="1200">
                        <a:effectLst/>
                        <a:latin typeface="Times New Roman"/>
                        <a:ea typeface="Times New Roman"/>
                      </a:endParaRPr>
                    </a:p>
                  </a:txBody>
                  <a:tcPr marL="68580" marR="68580" marT="0" marB="0" anchor="ctr"/>
                </a:tc>
                <a:tc>
                  <a:txBody>
                    <a:bodyPr/>
                    <a:lstStyle/>
                    <a:p>
                      <a:pPr algn="r">
                        <a:spcAft>
                          <a:spcPts val="0"/>
                        </a:spcAft>
                      </a:pPr>
                      <a:r>
                        <a:rPr lang="en-US" sz="1200">
                          <a:effectLst/>
                        </a:rPr>
                        <a:t>8,994</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2,445</a:t>
                      </a:r>
                      <a:endParaRPr lang="id-ID" sz="1200">
                        <a:effectLst/>
                        <a:latin typeface="Times New Roman"/>
                        <a:ea typeface="Times New Roman"/>
                      </a:endParaRPr>
                    </a:p>
                  </a:txBody>
                  <a:tcPr marL="68580" marR="68580" marT="0" marB="0" anchor="ctr"/>
                </a:tc>
                <a:tc>
                  <a:txBody>
                    <a:bodyPr/>
                    <a:lstStyle/>
                    <a:p>
                      <a:pPr>
                        <a:spcAft>
                          <a:spcPts val="0"/>
                        </a:spcAft>
                      </a:pPr>
                      <a:r>
                        <a:rPr lang="id-ID" sz="1200">
                          <a:effectLst/>
                        </a:rPr>
                        <a:t> </a:t>
                      </a:r>
                      <a:endParaRPr lang="id-ID" sz="1200">
                        <a:effectLst/>
                        <a:latin typeface="Times New Roman"/>
                        <a:ea typeface="Times New Roman"/>
                      </a:endParaRPr>
                    </a:p>
                  </a:txBody>
                  <a:tcPr marL="68580" marR="68580" marT="0" marB="0" anchor="ctr"/>
                </a:tc>
                <a:tc>
                  <a:txBody>
                    <a:bodyPr/>
                    <a:lstStyle/>
                    <a:p>
                      <a:pPr algn="r">
                        <a:spcAft>
                          <a:spcPts val="0"/>
                        </a:spcAft>
                      </a:pPr>
                      <a:r>
                        <a:rPr lang="en-US" sz="1200">
                          <a:effectLst/>
                        </a:rPr>
                        <a:t>3,678</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a:t>
                      </a:r>
                      <a:endParaRPr lang="id-ID" sz="1200">
                        <a:effectLst/>
                        <a:latin typeface="Times New Roman"/>
                        <a:ea typeface="Times New Roman"/>
                      </a:endParaRPr>
                    </a:p>
                  </a:txBody>
                  <a:tcPr marL="68580" marR="68580" marT="0" marB="0" anchor="ctr"/>
                </a:tc>
              </a:tr>
              <a:tr h="514342">
                <a:tc vMerge="1">
                  <a:txBody>
                    <a:bodyPr/>
                    <a:lstStyle/>
                    <a:p>
                      <a:endParaRPr lang="id-ID"/>
                    </a:p>
                  </a:txBody>
                  <a:tcPr/>
                </a:tc>
                <a:tc>
                  <a:txBody>
                    <a:bodyPr/>
                    <a:lstStyle/>
                    <a:p>
                      <a:pPr>
                        <a:spcAft>
                          <a:spcPts val="0"/>
                        </a:spcAft>
                      </a:pPr>
                      <a:r>
                        <a:rPr lang="en-US" sz="1200">
                          <a:effectLst/>
                        </a:rPr>
                        <a:t>Disiplin Kerja (X1)</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0,259</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0,075</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0,311</a:t>
                      </a:r>
                      <a:endParaRPr lang="id-ID" sz="1200">
                        <a:effectLst/>
                        <a:latin typeface="Times New Roman"/>
                        <a:ea typeface="Times New Roman"/>
                      </a:endParaRPr>
                    </a:p>
                  </a:txBody>
                  <a:tcPr marL="68580" marR="68580" marT="0" marB="0" anchor="ctr"/>
                </a:tc>
                <a:tc>
                  <a:txBody>
                    <a:bodyPr/>
                    <a:lstStyle/>
                    <a:p>
                      <a:pPr algn="r">
                        <a:spcAft>
                          <a:spcPts val="0"/>
                        </a:spcAft>
                      </a:pPr>
                      <a:r>
                        <a:rPr lang="en-US" sz="1200">
                          <a:effectLst/>
                        </a:rPr>
                        <a:t>3,477</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0,001</a:t>
                      </a:r>
                      <a:endParaRPr lang="id-ID" sz="1200">
                        <a:effectLst/>
                        <a:latin typeface="Times New Roman"/>
                        <a:ea typeface="Times New Roman"/>
                      </a:endParaRPr>
                    </a:p>
                  </a:txBody>
                  <a:tcPr marL="68580" marR="68580" marT="0" marB="0" anchor="ctr"/>
                </a:tc>
              </a:tr>
              <a:tr h="514342">
                <a:tc vMerge="1">
                  <a:txBody>
                    <a:bodyPr/>
                    <a:lstStyle/>
                    <a:p>
                      <a:endParaRPr lang="id-ID"/>
                    </a:p>
                  </a:txBody>
                  <a:tcPr/>
                </a:tc>
                <a:tc>
                  <a:txBody>
                    <a:bodyPr/>
                    <a:lstStyle/>
                    <a:p>
                      <a:pPr>
                        <a:spcAft>
                          <a:spcPts val="0"/>
                        </a:spcAft>
                      </a:pPr>
                      <a:r>
                        <a:rPr lang="en-US" sz="1200">
                          <a:effectLst/>
                        </a:rPr>
                        <a:t>Motivasi Kerja (X2)</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0,154</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0,075</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0,187</a:t>
                      </a:r>
                      <a:endParaRPr lang="id-ID" sz="1200">
                        <a:effectLst/>
                        <a:latin typeface="Times New Roman"/>
                        <a:ea typeface="Times New Roman"/>
                      </a:endParaRPr>
                    </a:p>
                  </a:txBody>
                  <a:tcPr marL="68580" marR="68580" marT="0" marB="0" anchor="ctr"/>
                </a:tc>
                <a:tc>
                  <a:txBody>
                    <a:bodyPr/>
                    <a:lstStyle/>
                    <a:p>
                      <a:pPr algn="r">
                        <a:spcAft>
                          <a:spcPts val="0"/>
                        </a:spcAft>
                      </a:pPr>
                      <a:r>
                        <a:rPr lang="en-US" sz="1200">
                          <a:effectLst/>
                        </a:rPr>
                        <a:t>2,065</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0,042</a:t>
                      </a:r>
                      <a:endParaRPr lang="id-ID" sz="1200">
                        <a:effectLst/>
                        <a:latin typeface="Times New Roman"/>
                        <a:ea typeface="Times New Roman"/>
                      </a:endParaRPr>
                    </a:p>
                  </a:txBody>
                  <a:tcPr marL="68580" marR="68580" marT="0" marB="0" anchor="ctr"/>
                </a:tc>
              </a:tr>
              <a:tr h="514342">
                <a:tc vMerge="1">
                  <a:txBody>
                    <a:bodyPr/>
                    <a:lstStyle/>
                    <a:p>
                      <a:endParaRPr lang="id-ID"/>
                    </a:p>
                  </a:txBody>
                  <a:tcPr/>
                </a:tc>
                <a:tc>
                  <a:txBody>
                    <a:bodyPr/>
                    <a:lstStyle/>
                    <a:p>
                      <a:pPr>
                        <a:spcAft>
                          <a:spcPts val="0"/>
                        </a:spcAft>
                      </a:pPr>
                      <a:r>
                        <a:rPr lang="en-US" sz="1200">
                          <a:effectLst/>
                        </a:rPr>
                        <a:t>Kepuasan Kerja (X3)</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0,266</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0,083</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0,296</a:t>
                      </a:r>
                      <a:endParaRPr lang="id-ID" sz="1200">
                        <a:effectLst/>
                        <a:latin typeface="Times New Roman"/>
                        <a:ea typeface="Times New Roman"/>
                      </a:endParaRPr>
                    </a:p>
                  </a:txBody>
                  <a:tcPr marL="68580" marR="68580" marT="0" marB="0" anchor="ctr"/>
                </a:tc>
                <a:tc>
                  <a:txBody>
                    <a:bodyPr/>
                    <a:lstStyle/>
                    <a:p>
                      <a:pPr algn="r">
                        <a:spcAft>
                          <a:spcPts val="0"/>
                        </a:spcAft>
                      </a:pPr>
                      <a:r>
                        <a:rPr lang="en-US" sz="1200">
                          <a:effectLst/>
                        </a:rPr>
                        <a:t>3,198</a:t>
                      </a:r>
                      <a:endParaRPr lang="id-ID" sz="1200">
                        <a:effectLst/>
                        <a:latin typeface="Times New Roman"/>
                        <a:ea typeface="Times New Roman"/>
                      </a:endParaRPr>
                    </a:p>
                  </a:txBody>
                  <a:tcPr marL="68580" marR="68580" marT="0" marB="0" anchor="ctr"/>
                </a:tc>
                <a:tc>
                  <a:txBody>
                    <a:bodyPr/>
                    <a:lstStyle/>
                    <a:p>
                      <a:pPr algn="r">
                        <a:spcAft>
                          <a:spcPts val="0"/>
                        </a:spcAft>
                      </a:pPr>
                      <a:r>
                        <a:rPr lang="id-ID" sz="1200">
                          <a:effectLst/>
                        </a:rPr>
                        <a:t>0,002</a:t>
                      </a:r>
                      <a:endParaRPr lang="id-ID" sz="1200">
                        <a:effectLst/>
                        <a:latin typeface="Times New Roman"/>
                        <a:ea typeface="Times New Roman"/>
                      </a:endParaRPr>
                    </a:p>
                  </a:txBody>
                  <a:tcPr marL="68580" marR="68580" marT="0" marB="0" anchor="ctr"/>
                </a:tc>
              </a:tr>
              <a:tr h="257172">
                <a:tc gridSpan="7">
                  <a:txBody>
                    <a:bodyPr/>
                    <a:lstStyle/>
                    <a:p>
                      <a:pPr>
                        <a:spcAft>
                          <a:spcPts val="0"/>
                        </a:spcAft>
                      </a:pPr>
                      <a:r>
                        <a:rPr lang="id-ID" sz="1200">
                          <a:effectLst/>
                        </a:rPr>
                        <a:t>a. Dependent Variable: Kinerja Karyawan (Y)</a:t>
                      </a:r>
                      <a:endParaRPr lang="id-ID" sz="1200">
                        <a:effectLst/>
                        <a:latin typeface="Times New Roman"/>
                        <a:ea typeface="Times New Roman"/>
                      </a:endParaRPr>
                    </a:p>
                  </a:txBody>
                  <a:tcPr marL="68580" marR="68580" marT="0" marB="0" anchor="ct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bl>
          </a:graphicData>
        </a:graphic>
      </p:graphicFrame>
    </p:spTree>
    <p:extLst>
      <p:ext uri="{BB962C8B-B14F-4D97-AF65-F5344CB8AC3E}">
        <p14:creationId xmlns:p14="http://schemas.microsoft.com/office/powerpoint/2010/main" val="4169801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6758" y="332656"/>
            <a:ext cx="11830877" cy="5995810"/>
          </a:xfrm>
        </p:spPr>
        <p:txBody>
          <a:bodyPr>
            <a:noAutofit/>
          </a:bodyPr>
          <a:lstStyle/>
          <a:p>
            <a:pPr marL="50800" indent="0">
              <a:buNone/>
            </a:pPr>
            <a:r>
              <a:rPr lang="id-ID" sz="1600">
                <a:latin typeface="Times New Roman" panose="02020603050405020304" pitchFamily="18" charset="0"/>
                <a:cs typeface="Times New Roman" panose="02020603050405020304" pitchFamily="18" charset="0"/>
              </a:rPr>
              <a:t>Model Analisis regresi linier berganda dalam penelitian ini adalah: </a:t>
            </a:r>
          </a:p>
          <a:p>
            <a:pPr marL="50800" indent="0">
              <a:buNone/>
            </a:pPr>
            <a:r>
              <a:rPr lang="id-ID" sz="1600">
                <a:latin typeface="Times New Roman" panose="02020603050405020304" pitchFamily="18" charset="0"/>
                <a:cs typeface="Times New Roman" panose="02020603050405020304" pitchFamily="18" charset="0"/>
              </a:rPr>
              <a:t>Y = a + b1.X1 + b2.X2 + b3.X3+e</a:t>
            </a:r>
          </a:p>
          <a:p>
            <a:pPr marL="50800" indent="0">
              <a:buNone/>
            </a:pPr>
            <a:r>
              <a:rPr lang="id-ID" sz="1600">
                <a:latin typeface="Times New Roman" panose="02020603050405020304" pitchFamily="18" charset="0"/>
                <a:cs typeface="Times New Roman" panose="02020603050405020304" pitchFamily="18" charset="0"/>
              </a:rPr>
              <a:t>Y = 8,994 + 0,259X1 + 0,154X2 + 0,266X3 + e</a:t>
            </a:r>
          </a:p>
          <a:p>
            <a:pPr marL="50800" indent="0">
              <a:buNone/>
            </a:pPr>
            <a:r>
              <a:rPr lang="id-ID" sz="1600">
                <a:latin typeface="Times New Roman" panose="02020603050405020304" pitchFamily="18" charset="0"/>
                <a:cs typeface="Times New Roman" panose="02020603050405020304" pitchFamily="18" charset="0"/>
              </a:rPr>
              <a:t>Berdasarkan persamaan di atas, arti dari setiap angka dapat dijelaskan sebagai berikut :</a:t>
            </a:r>
          </a:p>
          <a:p>
            <a:pPr marL="50800" indent="0">
              <a:buNone/>
            </a:pPr>
            <a:r>
              <a:rPr lang="id-ID" sz="1600">
                <a:latin typeface="Times New Roman" panose="02020603050405020304" pitchFamily="18" charset="0"/>
                <a:cs typeface="Times New Roman" panose="02020603050405020304" pitchFamily="18" charset="0"/>
              </a:rPr>
              <a:t>a. Constan </a:t>
            </a:r>
          </a:p>
          <a:p>
            <a:pPr marL="50800" indent="0">
              <a:buNone/>
            </a:pPr>
            <a:r>
              <a:rPr lang="id-ID" sz="1600">
                <a:latin typeface="Times New Roman" panose="02020603050405020304" pitchFamily="18" charset="0"/>
                <a:cs typeface="Times New Roman" panose="02020603050405020304" pitchFamily="18" charset="0"/>
              </a:rPr>
              <a:t>       Nilai konstanta dari (a) bernilai positif sebesar 8,994 yang menunjukkan bahwa tanpa pengaruh variabel disiplin kerja (X1), motivasi kerja (X2), dan kepuasan kerja (X3), maka nilai variabel terikat yaitu kinerja karyawan (Y) tetap tidak berubah sebesar 8,994.</a:t>
            </a:r>
          </a:p>
          <a:p>
            <a:pPr marL="50800" indent="0">
              <a:buNone/>
            </a:pPr>
            <a:r>
              <a:rPr lang="id-ID" sz="1600">
                <a:latin typeface="Times New Roman" panose="02020603050405020304" pitchFamily="18" charset="0"/>
                <a:cs typeface="Times New Roman" panose="02020603050405020304" pitchFamily="18" charset="0"/>
              </a:rPr>
              <a:t>b. Disiplin Kerja</a:t>
            </a:r>
          </a:p>
          <a:p>
            <a:pPr marL="50800" indent="0">
              <a:buNone/>
            </a:pPr>
            <a:r>
              <a:rPr lang="id-ID" sz="1600">
                <a:latin typeface="Times New Roman" panose="02020603050405020304" pitchFamily="18" charset="0"/>
                <a:cs typeface="Times New Roman" panose="02020603050405020304" pitchFamily="18" charset="0"/>
              </a:rPr>
              <a:t>Koefisien antara disiplin kerja (X1) dengan kinerja pegawai (Y) memiliki nilai positif sebesar 0,259. Oleh karena itu, dapat diartikan  variabel tersebut memiliki hubungan positifsehingga bisa dikatakan bahwa jika variabel disiplin kerja meningkat sebesar 1% maka variabel kinerja pegawai meningkat sebesar 25,9%.</a:t>
            </a:r>
          </a:p>
          <a:p>
            <a:pPr marL="50800" indent="0">
              <a:buNone/>
            </a:pPr>
            <a:r>
              <a:rPr lang="id-ID" sz="1600">
                <a:latin typeface="Times New Roman" panose="02020603050405020304" pitchFamily="18" charset="0"/>
                <a:cs typeface="Times New Roman" panose="02020603050405020304" pitchFamily="18" charset="0"/>
              </a:rPr>
              <a:t>c. Motivasi Kerja</a:t>
            </a:r>
          </a:p>
          <a:p>
            <a:pPr marL="50800" indent="0">
              <a:buNone/>
            </a:pPr>
            <a:r>
              <a:rPr lang="id-ID" sz="1600">
                <a:latin typeface="Times New Roman" panose="02020603050405020304" pitchFamily="18" charset="0"/>
                <a:cs typeface="Times New Roman" panose="02020603050405020304" pitchFamily="18" charset="0"/>
              </a:rPr>
              <a:t>        Koefisien motivasi kerja (X2) dan kinerja (Y) bernilai positif yaitu  0,154. Oleh karena itu, bisa disimplukan bahwa variabel-variabel itu mempunyai hubungan positif. Dengan demikian bisa diartikan bahwa jika variabel motivasi kerja meningkat sebesar 1% maka variabel kinerja karyawan meningkat sebesar 15,4%.</a:t>
            </a:r>
          </a:p>
          <a:p>
            <a:pPr marL="50800" indent="0">
              <a:buNone/>
            </a:pPr>
            <a:r>
              <a:rPr lang="id-ID" sz="1600">
                <a:latin typeface="Times New Roman" panose="02020603050405020304" pitchFamily="18" charset="0"/>
                <a:cs typeface="Times New Roman" panose="02020603050405020304" pitchFamily="18" charset="0"/>
              </a:rPr>
              <a:t>d. Kepuasan Kerja</a:t>
            </a:r>
          </a:p>
          <a:p>
            <a:pPr marL="50800" indent="0">
              <a:buNone/>
            </a:pPr>
            <a:r>
              <a:rPr lang="id-ID" sz="1600">
                <a:latin typeface="Times New Roman" panose="02020603050405020304" pitchFamily="18" charset="0"/>
                <a:cs typeface="Times New Roman" panose="02020603050405020304" pitchFamily="18" charset="0"/>
              </a:rPr>
              <a:t>Terdapat koefisien positif sebesar 0,266 antara variabel kepuasan kerja (X3) dan kinerja karyawan (Y). Oleh karena itu, bisa diismpulkan variabel itu mempunyai hubungan yang positif. Sehingga bisa dikatakan  bahwa jika variabel kepuasan kerja meningkat sebesar 1% maka variabel kinerja karyawan meningkat sebesar 26,6%.</a:t>
            </a:r>
          </a:p>
          <a:p>
            <a:pPr marL="50800" indent="0">
              <a:buNone/>
            </a:pPr>
            <a:endParaRPr lang="id-ID" sz="1600"/>
          </a:p>
        </p:txBody>
      </p:sp>
    </p:spTree>
    <p:extLst>
      <p:ext uri="{BB962C8B-B14F-4D97-AF65-F5344CB8AC3E}">
        <p14:creationId xmlns:p14="http://schemas.microsoft.com/office/powerpoint/2010/main" val="3702108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104f7abbb21_0_315"/>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smtClean="0"/>
              <a:t>Kesimpulan </a:t>
            </a:r>
            <a:endParaRPr/>
          </a:p>
        </p:txBody>
      </p:sp>
      <p:sp>
        <p:nvSpPr>
          <p:cNvPr id="84" name="Google Shape;84;g104f7abbb21_0_315"/>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lvl="0"/>
            <a:r>
              <a:rPr lang="en-US" sz="2400">
                <a:latin typeface="Times New Roman" panose="02020603050405020304" pitchFamily="18" charset="0"/>
                <a:cs typeface="Times New Roman" panose="02020603050405020304" pitchFamily="18" charset="0"/>
              </a:rPr>
              <a:t>Hasil analisis penguji hipotesi 1 menunjukkan secara parsial bahwa jika disiplin  kerja berpengaruh positif serta  signifikan terhadap kinerja karyawan PT Harapan Sejahtera Karya Utama Sidoarjo.</a:t>
            </a:r>
            <a:endParaRPr lang="id-ID" sz="2400">
              <a:latin typeface="Times New Roman" panose="02020603050405020304" pitchFamily="18" charset="0"/>
              <a:cs typeface="Times New Roman" panose="02020603050405020304" pitchFamily="18" charset="0"/>
            </a:endParaRPr>
          </a:p>
          <a:p>
            <a:pPr lvl="0"/>
            <a:r>
              <a:rPr lang="en-US" sz="2400">
                <a:latin typeface="Times New Roman" panose="02020603050405020304" pitchFamily="18" charset="0"/>
                <a:cs typeface="Times New Roman" panose="02020603050405020304" pitchFamily="18" charset="0"/>
              </a:rPr>
              <a:t>Hasil analisis penguji hipotesis  2 menujukkan secara parsial bahwa jika motivasi kerja berpengaruh positif serta signifikan terhadap kinerja karyawan PT Harapan Sejahtera Karya Utama Sidoarjo.</a:t>
            </a:r>
            <a:endParaRPr lang="id-ID" sz="2400">
              <a:latin typeface="Times New Roman" panose="02020603050405020304" pitchFamily="18" charset="0"/>
              <a:cs typeface="Times New Roman" panose="02020603050405020304" pitchFamily="18" charset="0"/>
            </a:endParaRPr>
          </a:p>
          <a:p>
            <a:pPr lvl="0"/>
            <a:r>
              <a:rPr lang="en-US" sz="2400">
                <a:latin typeface="Times New Roman" panose="02020603050405020304" pitchFamily="18" charset="0"/>
                <a:cs typeface="Times New Roman" panose="02020603050405020304" pitchFamily="18" charset="0"/>
              </a:rPr>
              <a:t>Hasil analisis penguji hipotesis 3 menunjukkan secara parsial bahwa jika kepuasan kerja berpengaruuh positif serta signifikan terhadap kinerja karyawan PT Harapan Sejahtera Karya Utama Sidoarjo.</a:t>
            </a:r>
            <a:endParaRPr lang="id-ID" sz="2400">
              <a:latin typeface="Times New Roman" panose="02020603050405020304" pitchFamily="18" charset="0"/>
              <a:cs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104f7abbb21_0_61"/>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Referensi</a:t>
            </a:r>
            <a:endParaRPr/>
          </a:p>
        </p:txBody>
      </p:sp>
      <p:sp>
        <p:nvSpPr>
          <p:cNvPr id="90" name="Google Shape;90;g104f7abbb21_0_61"/>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fontScale="62500" lnSpcReduction="20000"/>
          </a:bodyPr>
          <a:lstStyle/>
          <a:p>
            <a:r>
              <a:rPr lang="en-US">
                <a:latin typeface="Times New Roman" panose="02020603050405020304" pitchFamily="18" charset="0"/>
                <a:cs typeface="Times New Roman" panose="02020603050405020304" pitchFamily="18" charset="0"/>
              </a:rPr>
              <a:t>[1] </a:t>
            </a:r>
            <a:r>
              <a:rPr lang="id-ID">
                <a:latin typeface="Times New Roman" panose="02020603050405020304" pitchFamily="18" charset="0"/>
                <a:cs typeface="Times New Roman" panose="02020603050405020304" pitchFamily="18" charset="0"/>
              </a:rPr>
              <a:t>Hariyono, V</a:t>
            </a:r>
            <a:r>
              <a:rPr lang="en-US">
                <a:latin typeface="Times New Roman" panose="02020603050405020304" pitchFamily="18" charset="0"/>
                <a:cs typeface="Times New Roman" panose="02020603050405020304" pitchFamily="18" charset="0"/>
              </a:rPr>
              <a:t>. </a:t>
            </a:r>
            <a:r>
              <a:rPr lang="id-ID">
                <a:latin typeface="Times New Roman" panose="02020603050405020304" pitchFamily="18" charset="0"/>
                <a:cs typeface="Times New Roman" panose="02020603050405020304" pitchFamily="18" charset="0"/>
              </a:rPr>
              <a:t>(2017). Strategi Pengembangan Bisnis Pt Harapan Sejahtera Karya Utama Sidoarjo. </a:t>
            </a:r>
            <a:r>
              <a:rPr lang="id-ID" i="1">
                <a:latin typeface="Times New Roman" panose="02020603050405020304" pitchFamily="18" charset="0"/>
                <a:cs typeface="Times New Roman" panose="02020603050405020304" pitchFamily="18" charset="0"/>
              </a:rPr>
              <a:t>Agora - Online Graduate Humanities Journal</a:t>
            </a:r>
            <a:r>
              <a:rPr lang="id-ID">
                <a:latin typeface="Times New Roman" panose="02020603050405020304" pitchFamily="18" charset="0"/>
                <a:cs typeface="Times New Roman" panose="02020603050405020304" pitchFamily="18" charset="0"/>
              </a:rPr>
              <a:t>, </a:t>
            </a:r>
            <a:r>
              <a:rPr lang="id-ID" i="1">
                <a:latin typeface="Times New Roman" panose="02020603050405020304" pitchFamily="18" charset="0"/>
                <a:cs typeface="Times New Roman" panose="02020603050405020304" pitchFamily="18" charset="0"/>
              </a:rPr>
              <a:t>5</a:t>
            </a:r>
            <a:r>
              <a:rPr lang="id-ID">
                <a:latin typeface="Times New Roman" panose="02020603050405020304" pitchFamily="18" charset="0"/>
                <a:cs typeface="Times New Roman" panose="02020603050405020304" pitchFamily="18" charset="0"/>
              </a:rPr>
              <a:t>(1).</a:t>
            </a:r>
          </a:p>
          <a:p>
            <a:r>
              <a:rPr lang="en-US">
                <a:latin typeface="Times New Roman" panose="02020603050405020304" pitchFamily="18" charset="0"/>
                <a:cs typeface="Times New Roman" panose="02020603050405020304" pitchFamily="18" charset="0"/>
              </a:rPr>
              <a:t>[2] Husain, Bachtiar, Arifudin. (2018). Pengaruh Disiplin Kerja terhadap Kinerja Karyawan ( Pada PT. Bank Danamon TBK Cabang Bintaro ). Jurnal Disrupsi Bisnis Vol 1, No 1. Fakultas Ekonomi, Universitas Pemulang.</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[3] Wasiman, Selly. (2021). Pengaruh Lingkungan Kerja dan Kedisiplinan terhadap Kinerja Karyawan di PT Transcal Suntech Internasional. Jurnal Internasional, Sinergi, 6(2), 53-67. Fakultas Ekonomi, Universitas Putera Batam.</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[4] Can, Afni dan Yasri. (2016). Pengaruh Motivasi Kerja, Kepuasan Kerja, dan Komitmen Organisasi terhadap  Kinerja Karyawan pada Batik Nagari. Jurnal Riset Manajemen Bisnis dan Publik Vol 4. No 1. Fakultas Ekonomi, Universitas Negeri Padang.</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[5] </a:t>
            </a:r>
            <a:r>
              <a:rPr lang="id-ID">
                <a:latin typeface="Times New Roman" panose="02020603050405020304" pitchFamily="18" charset="0"/>
                <a:cs typeface="Times New Roman" panose="02020603050405020304" pitchFamily="18" charset="0"/>
              </a:rPr>
              <a:t>Sedarmayanti, M.Pd, APU. </a:t>
            </a:r>
            <a:r>
              <a:rPr lang="en-US">
                <a:latin typeface="Times New Roman" panose="02020603050405020304" pitchFamily="18" charset="0"/>
                <a:cs typeface="Times New Roman" panose="02020603050405020304" pitchFamily="18" charset="0"/>
              </a:rPr>
              <a:t>(</a:t>
            </a:r>
            <a:r>
              <a:rPr lang="id-ID">
                <a:latin typeface="Times New Roman" panose="02020603050405020304" pitchFamily="18" charset="0"/>
                <a:cs typeface="Times New Roman" panose="02020603050405020304" pitchFamily="18" charset="0"/>
              </a:rPr>
              <a:t>2009</a:t>
            </a:r>
            <a:r>
              <a:rPr lang="en-US">
                <a:latin typeface="Times New Roman" panose="02020603050405020304" pitchFamily="18" charset="0"/>
                <a:cs typeface="Times New Roman" panose="02020603050405020304" pitchFamily="18" charset="0"/>
              </a:rPr>
              <a:t>)</a:t>
            </a:r>
            <a:r>
              <a:rPr lang="id-ID">
                <a:latin typeface="Times New Roman" panose="02020603050405020304" pitchFamily="18" charset="0"/>
                <a:cs typeface="Times New Roman" panose="02020603050405020304" pitchFamily="18" charset="0"/>
              </a:rPr>
              <a:t>. </a:t>
            </a:r>
            <a:r>
              <a:rPr lang="id-ID" i="1">
                <a:latin typeface="Times New Roman" panose="02020603050405020304" pitchFamily="18" charset="0"/>
                <a:cs typeface="Times New Roman" panose="02020603050405020304" pitchFamily="18" charset="0"/>
              </a:rPr>
              <a:t>Sumber Daya Manusia dan Produktivitas Kerja</a:t>
            </a:r>
            <a:r>
              <a:rPr lang="id-ID">
                <a:latin typeface="Times New Roman" panose="02020603050405020304" pitchFamily="18" charset="0"/>
                <a:cs typeface="Times New Roman" panose="02020603050405020304" pitchFamily="18" charset="0"/>
              </a:rPr>
              <a:t>. Mandar Maju</a:t>
            </a:r>
            <a:r>
              <a:rPr lang="en-US">
                <a:latin typeface="Times New Roman" panose="02020603050405020304" pitchFamily="18" charset="0"/>
                <a:cs typeface="Times New Roman" panose="02020603050405020304" pitchFamily="18" charset="0"/>
              </a:rPr>
              <a:t>.</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[6] </a:t>
            </a:r>
            <a:r>
              <a:rPr lang="id-ID">
                <a:latin typeface="Times New Roman" panose="02020603050405020304" pitchFamily="18" charset="0"/>
                <a:cs typeface="Times New Roman" panose="02020603050405020304" pitchFamily="18" charset="0"/>
              </a:rPr>
              <a:t>Sugiyono.</a:t>
            </a:r>
            <a:r>
              <a:rPr lang="en-US">
                <a:latin typeface="Times New Roman" panose="02020603050405020304" pitchFamily="18" charset="0"/>
                <a:cs typeface="Times New Roman" panose="02020603050405020304" pitchFamily="18" charset="0"/>
              </a:rPr>
              <a:t> (</a:t>
            </a:r>
            <a:r>
              <a:rPr lang="id-ID">
                <a:latin typeface="Times New Roman" panose="02020603050405020304" pitchFamily="18" charset="0"/>
                <a:cs typeface="Times New Roman" panose="02020603050405020304" pitchFamily="18" charset="0"/>
              </a:rPr>
              <a:t>2017</a:t>
            </a:r>
            <a:r>
              <a:rPr lang="en-US">
                <a:latin typeface="Times New Roman" panose="02020603050405020304" pitchFamily="18" charset="0"/>
                <a:cs typeface="Times New Roman" panose="02020603050405020304" pitchFamily="18" charset="0"/>
              </a:rPr>
              <a:t>)</a:t>
            </a:r>
            <a:r>
              <a:rPr lang="id-ID">
                <a:latin typeface="Times New Roman" panose="02020603050405020304" pitchFamily="18" charset="0"/>
                <a:cs typeface="Times New Roman" panose="02020603050405020304" pitchFamily="18" charset="0"/>
              </a:rPr>
              <a:t>. </a:t>
            </a:r>
            <a:r>
              <a:rPr lang="id-ID" i="1">
                <a:latin typeface="Times New Roman" panose="02020603050405020304" pitchFamily="18" charset="0"/>
                <a:cs typeface="Times New Roman" panose="02020603050405020304" pitchFamily="18" charset="0"/>
              </a:rPr>
              <a:t>Metode Penelitian Kuantitatif, Kualitatif, Dan R &amp; D.</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[7] </a:t>
            </a:r>
            <a:r>
              <a:rPr lang="id-ID">
                <a:latin typeface="Times New Roman" panose="02020603050405020304" pitchFamily="18" charset="0"/>
                <a:cs typeface="Times New Roman" panose="02020603050405020304" pitchFamily="18" charset="0"/>
              </a:rPr>
              <a:t>Sugiyono. </a:t>
            </a:r>
            <a:r>
              <a:rPr lang="en-US">
                <a:latin typeface="Times New Roman" panose="02020603050405020304" pitchFamily="18" charset="0"/>
                <a:cs typeface="Times New Roman" panose="02020603050405020304" pitchFamily="18" charset="0"/>
              </a:rPr>
              <a:t>(</a:t>
            </a:r>
            <a:r>
              <a:rPr lang="id-ID">
                <a:latin typeface="Times New Roman" panose="02020603050405020304" pitchFamily="18" charset="0"/>
                <a:cs typeface="Times New Roman" panose="02020603050405020304" pitchFamily="18" charset="0"/>
              </a:rPr>
              <a:t>2016</a:t>
            </a:r>
            <a:r>
              <a:rPr lang="en-US">
                <a:latin typeface="Times New Roman" panose="02020603050405020304" pitchFamily="18" charset="0"/>
                <a:cs typeface="Times New Roman" panose="02020603050405020304" pitchFamily="18" charset="0"/>
              </a:rPr>
              <a:t>)</a:t>
            </a:r>
            <a:r>
              <a:rPr lang="id-ID">
                <a:latin typeface="Times New Roman" panose="02020603050405020304" pitchFamily="18" charset="0"/>
                <a:cs typeface="Times New Roman" panose="02020603050405020304" pitchFamily="18" charset="0"/>
              </a:rPr>
              <a:t>. </a:t>
            </a:r>
            <a:r>
              <a:rPr lang="id-ID" i="1">
                <a:latin typeface="Times New Roman" panose="02020603050405020304" pitchFamily="18" charset="0"/>
                <a:cs typeface="Times New Roman" panose="02020603050405020304" pitchFamily="18" charset="0"/>
              </a:rPr>
              <a:t>Metode Penelitian Manajemen.</a:t>
            </a:r>
            <a:r>
              <a:rPr lang="id-ID">
                <a:latin typeface="Times New Roman" panose="02020603050405020304" pitchFamily="18" charset="0"/>
                <a:cs typeface="Times New Roman" panose="02020603050405020304" pitchFamily="18" charset="0"/>
              </a:rPr>
              <a:t> Bandung : Alfabeta.</a:t>
            </a:r>
          </a:p>
          <a:p>
            <a:r>
              <a:rPr lang="en-US">
                <a:latin typeface="Times New Roman" panose="02020603050405020304" pitchFamily="18" charset="0"/>
                <a:cs typeface="Times New Roman" panose="02020603050405020304" pitchFamily="18" charset="0"/>
              </a:rPr>
              <a:t>[8] </a:t>
            </a:r>
            <a:r>
              <a:rPr lang="id-ID">
                <a:latin typeface="Times New Roman" panose="02020603050405020304" pitchFamily="18" charset="0"/>
                <a:cs typeface="Times New Roman" panose="02020603050405020304" pitchFamily="18" charset="0"/>
              </a:rPr>
              <a:t>Sarjono, H. dan Julianita, W. 2011.</a:t>
            </a:r>
            <a:r>
              <a:rPr lang="id-ID" i="1">
                <a:latin typeface="Times New Roman" panose="02020603050405020304" pitchFamily="18" charset="0"/>
                <a:cs typeface="Times New Roman" panose="02020603050405020304" pitchFamily="18" charset="0"/>
              </a:rPr>
              <a:t> SPSS vs LISREL : Sebuah Pengantar, Aplikasi Untuk Riset. (1</a:t>
            </a:r>
            <a:r>
              <a:rPr lang="id-ID" i="1" baseline="30000">
                <a:latin typeface="Times New Roman" panose="02020603050405020304" pitchFamily="18" charset="0"/>
                <a:cs typeface="Times New Roman" panose="02020603050405020304" pitchFamily="18" charset="0"/>
              </a:rPr>
              <a:t>st</a:t>
            </a:r>
            <a:r>
              <a:rPr lang="id-ID" i="1">
                <a:latin typeface="Times New Roman" panose="02020603050405020304" pitchFamily="18" charset="0"/>
                <a:cs typeface="Times New Roman" panose="02020603050405020304" pitchFamily="18" charset="0"/>
              </a:rPr>
              <a:t> ed). </a:t>
            </a:r>
            <a:r>
              <a:rPr lang="id-ID">
                <a:latin typeface="Times New Roman" panose="02020603050405020304" pitchFamily="18" charset="0"/>
                <a:cs typeface="Times New Roman" panose="02020603050405020304" pitchFamily="18" charset="0"/>
              </a:rPr>
              <a:t>Jakarta : Salemba Empat</a:t>
            </a:r>
            <a:r>
              <a:rPr lang="en-US">
                <a:latin typeface="Times New Roman" panose="02020603050405020304" pitchFamily="18" charset="0"/>
                <a:cs typeface="Times New Roman" panose="02020603050405020304" pitchFamily="18" charset="0"/>
              </a:rPr>
              <a:t>.</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[9] </a:t>
            </a:r>
            <a:r>
              <a:rPr lang="id-ID">
                <a:latin typeface="Times New Roman" panose="02020603050405020304" pitchFamily="18" charset="0"/>
                <a:cs typeface="Times New Roman" panose="02020603050405020304" pitchFamily="18" charset="0"/>
              </a:rPr>
              <a:t>Sugiyono. 201</a:t>
            </a:r>
            <a:r>
              <a:rPr lang="en-US">
                <a:latin typeface="Times New Roman" panose="02020603050405020304" pitchFamily="18" charset="0"/>
                <a:cs typeface="Times New Roman" panose="02020603050405020304" pitchFamily="18" charset="0"/>
              </a:rPr>
              <a:t>3</a:t>
            </a:r>
            <a:r>
              <a:rPr lang="id-ID">
                <a:latin typeface="Times New Roman" panose="02020603050405020304" pitchFamily="18" charset="0"/>
                <a:cs typeface="Times New Roman" panose="02020603050405020304" pitchFamily="18" charset="0"/>
              </a:rPr>
              <a:t>. </a:t>
            </a:r>
            <a:r>
              <a:rPr lang="id-ID" i="1">
                <a:latin typeface="Times New Roman" panose="02020603050405020304" pitchFamily="18" charset="0"/>
                <a:cs typeface="Times New Roman" panose="02020603050405020304" pitchFamily="18" charset="0"/>
              </a:rPr>
              <a:t>Metode Penelitian Kuantitatif, Kualitatif, Dan Kombinasi (Mixed Method).</a:t>
            </a:r>
            <a:r>
              <a:rPr lang="id-ID">
                <a:latin typeface="Times New Roman" panose="02020603050405020304" pitchFamily="18" charset="0"/>
                <a:cs typeface="Times New Roman" panose="02020603050405020304" pitchFamily="18" charset="0"/>
              </a:rPr>
              <a:t> Bandung : Alfabeta.</a:t>
            </a:r>
          </a:p>
          <a:p>
            <a:r>
              <a:rPr lang="en-US">
                <a:latin typeface="Times New Roman" panose="02020603050405020304" pitchFamily="18" charset="0"/>
                <a:cs typeface="Times New Roman" panose="02020603050405020304" pitchFamily="18" charset="0"/>
              </a:rPr>
              <a:t>[10] Syafrina, N, (2017). Pengaruh Disiplin Kerja terhadap Kinerja Karyawan pada PT. Suka Fajar Pekanbaru.</a:t>
            </a:r>
            <a:endParaRPr lang="id-ID">
              <a:latin typeface="Times New Roman" panose="02020603050405020304" pitchFamily="18" charset="0"/>
              <a:cs typeface="Times New Roman" panose="02020603050405020304" pitchFamily="18" charset="0"/>
            </a:endParaRPr>
          </a:p>
          <a:p>
            <a:r>
              <a:rPr lang="en-US">
                <a:latin typeface="Times New Roman" panose="02020603050405020304" pitchFamily="18" charset="0"/>
                <a:cs typeface="Times New Roman" panose="02020603050405020304" pitchFamily="18" charset="0"/>
              </a:rPr>
              <a:t>Jurnal System Eko dan Bisnis Vol 8 No 4. Sekolah tinggi Ilmu Ekonomi </a:t>
            </a:r>
            <a:r>
              <a:rPr lang="en-US">
                <a:latin typeface="Times New Roman" panose="02020603050405020304" pitchFamily="18" charset="0"/>
                <a:cs typeface="Times New Roman" panose="02020603050405020304" pitchFamily="18" charset="0"/>
              </a:rPr>
              <a:t>Riau</a:t>
            </a:r>
            <a:r>
              <a:rPr lang="en-US" smtClean="0"/>
              <a:t>.</a:t>
            </a:r>
            <a:endParaRPr lang="id-ID"/>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Refrensi </a:t>
            </a:r>
            <a:endParaRPr lang="id-ID"/>
          </a:p>
        </p:txBody>
      </p:sp>
      <p:sp>
        <p:nvSpPr>
          <p:cNvPr id="3" name="Text Placeholder 2"/>
          <p:cNvSpPr>
            <a:spLocks noGrp="1"/>
          </p:cNvSpPr>
          <p:nvPr>
            <p:ph type="body" idx="1"/>
          </p:nvPr>
        </p:nvSpPr>
        <p:spPr/>
        <p:txBody>
          <a:bodyPr>
            <a:normAutofit fontScale="55000" lnSpcReduction="20000"/>
          </a:bodyPr>
          <a:lstStyle/>
          <a:p>
            <a:r>
              <a:rPr lang="en-US"/>
              <a:t>[11] Sesilya Kemp, dkk. (2017). Pengaruh Kompensasi dan Disiplin Kerja terhadap Kinerja Karyawan PT. Modern </a:t>
            </a:r>
            <a:endParaRPr lang="id-ID"/>
          </a:p>
          <a:p>
            <a:pPr marL="50800" indent="0">
              <a:buNone/>
            </a:pPr>
            <a:r>
              <a:rPr lang="en-US" smtClean="0"/>
              <a:t>Widya </a:t>
            </a:r>
            <a:r>
              <a:rPr lang="en-US"/>
              <a:t>Tegnical Cabang Jayapura Ananta. Jurnal AGORA Vol 5, No 3. Fakultas Ekonomi, Universitas Kristen</a:t>
            </a:r>
            <a:endParaRPr lang="id-ID"/>
          </a:p>
          <a:p>
            <a:pPr marL="50800" indent="0">
              <a:buNone/>
            </a:pPr>
            <a:r>
              <a:rPr lang="en-US"/>
              <a:t>Petra</a:t>
            </a:r>
            <a:r>
              <a:rPr lang="en-US" smtClean="0"/>
              <a:t>.</a:t>
            </a:r>
          </a:p>
          <a:p>
            <a:r>
              <a:rPr lang="en-US" smtClean="0"/>
              <a:t>[</a:t>
            </a:r>
            <a:r>
              <a:rPr lang="en-US"/>
              <a:t>12] Susanto, N. (2019). Pengaruh Motivasi Kerja, Kepuasan Kerja dan Disiplin Kerja terhadap Kinerja Karyawan </a:t>
            </a:r>
          </a:p>
          <a:p>
            <a:pPr marL="50800" indent="0">
              <a:buNone/>
            </a:pPr>
            <a:r>
              <a:rPr lang="en-US" smtClean="0"/>
              <a:t>Pada </a:t>
            </a:r>
            <a:r>
              <a:rPr lang="en-US"/>
              <a:t>Divisi Penjualan PT Rembaka. Jurnal  AGORA Vol 7 No 2. Fakultas  Ekonomi, Universitas Kristen Petra.</a:t>
            </a:r>
          </a:p>
          <a:p>
            <a:r>
              <a:rPr lang="en-US"/>
              <a:t>[13] Yusuf dkk (2020). Pengaruh Motivasi Kerja dan Penempatan Kerja terhadap Kinerja Karyawan di bank</a:t>
            </a:r>
          </a:p>
          <a:p>
            <a:pPr marL="50800" indent="0">
              <a:buNone/>
            </a:pPr>
            <a:r>
              <a:rPr lang="en-US" smtClean="0"/>
              <a:t>ndonesia </a:t>
            </a:r>
            <a:r>
              <a:rPr lang="en-US"/>
              <a:t>Kantor Wilayah Jawa Barat Kota Bandung. Jurnal Prosiding Manajemen Vol  6, No 1. Fakultas Ekonomi </a:t>
            </a:r>
          </a:p>
          <a:p>
            <a:pPr marL="50800" indent="0">
              <a:buNone/>
            </a:pPr>
            <a:r>
              <a:rPr lang="en-US"/>
              <a:t>Bisnis, Universitas Islam Bandung.</a:t>
            </a:r>
          </a:p>
          <a:p>
            <a:r>
              <a:rPr lang="en-US"/>
              <a:t>14] Suparman dkk (2019). Pengaruh Motivasi dan Kepuasan Kerja terhadap kinerja karyawan 9 koperasi di Muara </a:t>
            </a:r>
          </a:p>
          <a:p>
            <a:pPr marL="50800" indent="0">
              <a:buNone/>
            </a:pPr>
            <a:r>
              <a:rPr lang="en-US"/>
              <a:t>Teweh. Jurnal Bisnis dan Pembuangan Vol 8 No 1. Fakultas Ilmu Sosial dan Politik, Universitas Lambung</a:t>
            </a:r>
          </a:p>
          <a:p>
            <a:pPr marL="50800" indent="0">
              <a:buNone/>
            </a:pPr>
            <a:r>
              <a:rPr lang="en-US"/>
              <a:t>Mangkurat Banjarmasi.</a:t>
            </a:r>
          </a:p>
          <a:p>
            <a:r>
              <a:rPr lang="en-US"/>
              <a:t>15] Rahmawati, R. (2021). Pengaruh Motivasi Kerja dan Kepuasan Kerja terhadap Kinerja Karyawan PT. Sinarmas </a:t>
            </a:r>
          </a:p>
          <a:p>
            <a:pPr marL="50800" indent="0">
              <a:buNone/>
            </a:pPr>
            <a:r>
              <a:rPr lang="en-US"/>
              <a:t>Medan. Jurnal Imiah Manajememn dan Bisnis Vol 2, No 1. Fakultas Ekonomi dan Bisnis, Universitas Medan Area, </a:t>
            </a:r>
          </a:p>
          <a:p>
            <a:pPr marL="50800" indent="0">
              <a:buNone/>
            </a:pPr>
            <a:endParaRPr lang="id-ID"/>
          </a:p>
        </p:txBody>
      </p:sp>
    </p:spTree>
    <p:extLst>
      <p:ext uri="{BB962C8B-B14F-4D97-AF65-F5344CB8AC3E}">
        <p14:creationId xmlns:p14="http://schemas.microsoft.com/office/powerpoint/2010/main" val="262343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Pendahuluan</a:t>
            </a:r>
            <a:endParaRPr/>
          </a:p>
        </p:txBody>
      </p:sp>
      <p:sp>
        <p:nvSpPr>
          <p:cNvPr id="47" name="Google Shape;47;g104f7abbb21_0_309"/>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algn="just"/>
            <a:r>
              <a:rPr lang="en-US" sz="1900" smtClean="0">
                <a:latin typeface="Times New Roman" panose="02020603050405020304" pitchFamily="18" charset="0"/>
                <a:cs typeface="Times New Roman" panose="02020603050405020304" pitchFamily="18" charset="0"/>
              </a:rPr>
              <a:t>Sektor </a:t>
            </a:r>
            <a:r>
              <a:rPr lang="en-US" sz="1900">
                <a:latin typeface="Times New Roman" panose="02020603050405020304" pitchFamily="18" charset="0"/>
                <a:cs typeface="Times New Roman" panose="02020603050405020304" pitchFamily="18" charset="0"/>
              </a:rPr>
              <a:t>Industri Indonesia telah mengalami pasang surut dan merupakan faktor terpenting dalam mengembangkan kebijakan yang dapat mendorong peran sektor industri dalam membentuk PDB (Produk Domestik Bruto). Salah satunya industri plastik indonesia yang memiliki potensi pengembangan yang besar karena kemasan plastik digunakan untuk semua barang dan produk.</a:t>
            </a:r>
          </a:p>
          <a:p>
            <a:pPr algn="just"/>
            <a:r>
              <a:rPr lang="en-US" sz="1900" smtClean="0">
                <a:latin typeface="Times New Roman" panose="02020603050405020304" pitchFamily="18" charset="0"/>
                <a:cs typeface="Times New Roman" panose="02020603050405020304" pitchFamily="18" charset="0"/>
              </a:rPr>
              <a:t>Bisnis </a:t>
            </a:r>
            <a:r>
              <a:rPr lang="en-US" sz="1900">
                <a:latin typeface="Times New Roman" panose="02020603050405020304" pitchFamily="18" charset="0"/>
                <a:cs typeface="Times New Roman" panose="02020603050405020304" pitchFamily="18" charset="0"/>
              </a:rPr>
              <a:t>industri plastik indonesia yang harus terus berkembang membutuhkan kinerja karyawan yang baik ialah salah satunya PT Harapan Sejahtera Karya Utama Sidoarjo. Berdasarkan hasil observasi yang dilakukan di PT Harapan Sejahtera Karya Utama, Sidoarjo terdapat indikasi keberhasilan dengan metode Kuantitatif yang mengukur disiplin kerja, motivasi kerja</a:t>
            </a:r>
            <a:r>
              <a:rPr lang="en-US" sz="1900" i="1">
                <a:latin typeface="Times New Roman" panose="02020603050405020304" pitchFamily="18" charset="0"/>
                <a:cs typeface="Times New Roman" panose="02020603050405020304" pitchFamily="18" charset="0"/>
              </a:rPr>
              <a:t> </a:t>
            </a:r>
            <a:r>
              <a:rPr lang="en-US" sz="1900">
                <a:latin typeface="Times New Roman" panose="02020603050405020304" pitchFamily="18" charset="0"/>
                <a:cs typeface="Times New Roman" panose="02020603050405020304" pitchFamily="18" charset="0"/>
              </a:rPr>
              <a:t>dan kepuasan kerja sebagai pengaruh kinerja karyawan, hal ini dapat dibuktikan dengan semakin banyaknya tingkat disiplin kerja, </a:t>
            </a:r>
            <a:r>
              <a:rPr lang="en-US" sz="1900" i="1">
                <a:latin typeface="Times New Roman" panose="02020603050405020304" pitchFamily="18" charset="0"/>
                <a:cs typeface="Times New Roman" panose="02020603050405020304" pitchFamily="18" charset="0"/>
              </a:rPr>
              <a:t>motivasi kerja </a:t>
            </a:r>
            <a:r>
              <a:rPr lang="en-US" sz="1900">
                <a:latin typeface="Times New Roman" panose="02020603050405020304" pitchFamily="18" charset="0"/>
                <a:cs typeface="Times New Roman" panose="02020603050405020304" pitchFamily="18" charset="0"/>
              </a:rPr>
              <a:t>dan kepuasan kerja maka etos kinerja karyawan PT Harapan Sejahtera Karya Utama, Sidoarjo bisa memiliki kualitas, kuantitas dan perilaku kerja yang baik. </a:t>
            </a:r>
          </a:p>
          <a:p>
            <a:pPr algn="just"/>
            <a:r>
              <a:rPr lang="en-US" sz="1900" smtClean="0">
                <a:latin typeface="Times New Roman" panose="02020603050405020304" pitchFamily="18" charset="0"/>
                <a:cs typeface="Times New Roman" panose="02020603050405020304" pitchFamily="18" charset="0"/>
              </a:rPr>
              <a:t>Namun </a:t>
            </a:r>
            <a:r>
              <a:rPr lang="en-US" sz="1900">
                <a:latin typeface="Times New Roman" panose="02020603050405020304" pitchFamily="18" charset="0"/>
                <a:cs typeface="Times New Roman" panose="02020603050405020304" pitchFamily="18" charset="0"/>
              </a:rPr>
              <a:t>terdapat </a:t>
            </a:r>
            <a:r>
              <a:rPr lang="en-US" sz="1900" smtClean="0">
                <a:latin typeface="Times New Roman" panose="02020603050405020304" pitchFamily="18" charset="0"/>
                <a:cs typeface="Times New Roman" panose="02020603050405020304" pitchFamily="18" charset="0"/>
              </a:rPr>
              <a:t>indikasi </a:t>
            </a:r>
            <a:r>
              <a:rPr lang="en-US" sz="1900">
                <a:latin typeface="Times New Roman" panose="02020603050405020304" pitchFamily="18" charset="0"/>
                <a:cs typeface="Times New Roman" panose="02020603050405020304" pitchFamily="18" charset="0"/>
              </a:rPr>
              <a:t>masalah yaitu tingkat disiplin kerja, motivasi kerja</a:t>
            </a:r>
            <a:r>
              <a:rPr lang="en-US" sz="1900" i="1">
                <a:latin typeface="Times New Roman" panose="02020603050405020304" pitchFamily="18" charset="0"/>
                <a:cs typeface="Times New Roman" panose="02020603050405020304" pitchFamily="18" charset="0"/>
              </a:rPr>
              <a:t> </a:t>
            </a:r>
            <a:r>
              <a:rPr lang="en-US" sz="1900">
                <a:latin typeface="Times New Roman" panose="02020603050405020304" pitchFamily="18" charset="0"/>
                <a:cs typeface="Times New Roman" panose="02020603050405020304" pitchFamily="18" charset="0"/>
              </a:rPr>
              <a:t>dan kepuasan kerja dimasing masing karyawan, dikarenakan faktor tuntutan waktu, kebutuhan intensif, tuntutan tugas dan tanggung jawab terhadap perkerjaan. Sehingga tidak sedikit karyawan yang tetap melakukan pekerjaan mereka karena berbagai tuntutan yang mereka miliki harus tetap terpenuhi</a:t>
            </a:r>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104f7abbb21_0_297"/>
          <p:cNvSpPr txBox="1">
            <a:spLocks noGrp="1"/>
          </p:cNvSpPr>
          <p:nvPr>
            <p:ph type="title"/>
          </p:nvPr>
        </p:nvSpPr>
        <p:spPr>
          <a:xfrm>
            <a:off x="166758" y="6761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a:t>Pertanyaan Penelitian (Rumusan Masalah)</a:t>
            </a:r>
            <a:endParaRPr/>
          </a:p>
        </p:txBody>
      </p:sp>
      <p:sp>
        <p:nvSpPr>
          <p:cNvPr id="3" name="Google Shape;59;g104f7abbb21_0_303"/>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lnSpcReduction="10000"/>
          </a:bodyPr>
          <a:lstStyle/>
          <a:p>
            <a:pPr marL="342900" lvl="0" indent="-342900" algn="just">
              <a:lnSpc>
                <a:spcPct val="200000"/>
              </a:lnSpc>
              <a:buFont typeface="+mj-lt"/>
              <a:buAutoNum type="arabicPeriod"/>
            </a:pPr>
            <a:r>
              <a:rPr lang="id-ID" sz="2600">
                <a:latin typeface="Times New Roman" panose="02020603050405020304" pitchFamily="18" charset="0"/>
                <a:ea typeface="Calibri" panose="020F0502020204030204" pitchFamily="34" charset="0"/>
                <a:cs typeface="Times New Roman" panose="02020603050405020304" pitchFamily="18" charset="0"/>
              </a:rPr>
              <a:t>Apakah ada pengaruh antara </a:t>
            </a:r>
            <a:r>
              <a:rPr lang="en-US" sz="2600">
                <a:latin typeface="Times New Roman" panose="02020603050405020304" pitchFamily="18" charset="0"/>
                <a:ea typeface="Calibri" panose="020F0502020204030204" pitchFamily="34" charset="0"/>
                <a:cs typeface="Times New Roman" panose="02020603050405020304" pitchFamily="18" charset="0"/>
              </a:rPr>
              <a:t>disiplin</a:t>
            </a:r>
            <a:r>
              <a:rPr lang="id-ID" sz="2600">
                <a:latin typeface="Times New Roman" panose="02020603050405020304" pitchFamily="18" charset="0"/>
                <a:ea typeface="Calibri" panose="020F0502020204030204" pitchFamily="34" charset="0"/>
                <a:cs typeface="Times New Roman" panose="02020603050405020304" pitchFamily="18" charset="0"/>
              </a:rPr>
              <a:t> kerja terhadap kinerja karyawan PT Harapan Sejahtera Karya Utama di Sidoarjo?</a:t>
            </a:r>
            <a:endParaRPr lang="en-US" sz="260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id-ID" sz="2600">
                <a:latin typeface="Times New Roman" panose="02020603050405020304" pitchFamily="18" charset="0"/>
                <a:ea typeface="Calibri" panose="020F0502020204030204" pitchFamily="34" charset="0"/>
                <a:cs typeface="Times New Roman" panose="02020603050405020304" pitchFamily="18" charset="0"/>
              </a:rPr>
              <a:t>Apakah ada pengaruh antara </a:t>
            </a:r>
            <a:r>
              <a:rPr lang="en-US" sz="2600" i="1">
                <a:latin typeface="Times New Roman" panose="02020603050405020304" pitchFamily="18" charset="0"/>
                <a:ea typeface="Calibri" panose="020F0502020204030204" pitchFamily="34" charset="0"/>
                <a:cs typeface="Times New Roman" panose="02020603050405020304" pitchFamily="18" charset="0"/>
              </a:rPr>
              <a:t>motivasi kerja</a:t>
            </a:r>
            <a:r>
              <a:rPr lang="en-US" sz="2600">
                <a:latin typeface="Times New Roman" panose="02020603050405020304" pitchFamily="18" charset="0"/>
                <a:ea typeface="Calibri" panose="020F0502020204030204" pitchFamily="34" charset="0"/>
                <a:cs typeface="Times New Roman" panose="02020603050405020304" pitchFamily="18" charset="0"/>
              </a:rPr>
              <a:t> </a:t>
            </a:r>
            <a:r>
              <a:rPr lang="id-ID" sz="2600">
                <a:latin typeface="Times New Roman" panose="02020603050405020304" pitchFamily="18" charset="0"/>
                <a:ea typeface="Calibri" panose="020F0502020204030204" pitchFamily="34" charset="0"/>
                <a:cs typeface="Times New Roman" panose="02020603050405020304" pitchFamily="18" charset="0"/>
              </a:rPr>
              <a:t>terhadap kinerja karyawan PT Harapan Sejahtera Karya Utama di Sidoarjo?</a:t>
            </a:r>
            <a:endParaRPr lang="en-US" sz="260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200000"/>
              </a:lnSpc>
              <a:buFont typeface="+mj-lt"/>
              <a:buAutoNum type="arabicPeriod"/>
            </a:pPr>
            <a:r>
              <a:rPr lang="id-ID" sz="2600">
                <a:latin typeface="Times New Roman" panose="02020603050405020304" pitchFamily="18" charset="0"/>
                <a:ea typeface="Calibri" panose="020F0502020204030204" pitchFamily="34" charset="0"/>
                <a:cs typeface="Times New Roman" panose="02020603050405020304" pitchFamily="18" charset="0"/>
              </a:rPr>
              <a:t>Apakah ada pengaruh antara k</a:t>
            </a:r>
            <a:r>
              <a:rPr lang="en-US" sz="2600">
                <a:latin typeface="Times New Roman" panose="02020603050405020304" pitchFamily="18" charset="0"/>
                <a:ea typeface="Calibri" panose="020F0502020204030204" pitchFamily="34" charset="0"/>
                <a:cs typeface="Times New Roman" panose="02020603050405020304" pitchFamily="18" charset="0"/>
              </a:rPr>
              <a:t>epuasan</a:t>
            </a:r>
            <a:r>
              <a:rPr lang="id-ID" sz="2600">
                <a:latin typeface="Times New Roman" panose="02020603050405020304" pitchFamily="18" charset="0"/>
                <a:ea typeface="Calibri" panose="020F0502020204030204" pitchFamily="34" charset="0"/>
                <a:cs typeface="Times New Roman" panose="02020603050405020304" pitchFamily="18" charset="0"/>
              </a:rPr>
              <a:t> kerja terhadap kinerja karyawan PT Harapan Sejahtera Karya Utama di Sidoarjo?</a:t>
            </a:r>
            <a:endParaRPr lang="en-US" sz="2600">
              <a:latin typeface="Times New Roman" panose="02020603050405020304" pitchFamily="18" charset="0"/>
              <a:ea typeface="Calibri" panose="020F0502020204030204" pitchFamily="34" charset="0"/>
              <a:cs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sp>
        <p:nvSpPr>
          <p:cNvPr id="59" name="Google Shape;59;g104f7abbb21_0_303"/>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p>
            <a:pPr lvl="0" indent="-228600" algn="l" rtl="0">
              <a:lnSpc>
                <a:spcPct val="90000"/>
              </a:lnSpc>
              <a:spcBef>
                <a:spcPts val="1000"/>
              </a:spcBef>
              <a:spcAft>
                <a:spcPts val="0"/>
              </a:spcAft>
              <a:buClr>
                <a:schemeClr val="dk1"/>
              </a:buClr>
              <a:buSzPct val="123000"/>
              <a:buFont typeface="+mj-lt"/>
              <a:buAutoNum type="arabicPeriod"/>
            </a:pPr>
            <a:r>
              <a:rPr lang="en-US" sz="1800" smtClean="0">
                <a:latin typeface="Times New Roman" panose="02020603050405020304" pitchFamily="18" charset="0"/>
                <a:cs typeface="Times New Roman" panose="02020603050405020304" pitchFamily="18" charset="0"/>
              </a:rPr>
              <a:t>Jenis penelitian : jenis penelitian kuantitatif.</a:t>
            </a:r>
          </a:p>
          <a:p>
            <a:pPr lvl="0" indent="-228600" algn="l" rtl="0">
              <a:lnSpc>
                <a:spcPct val="90000"/>
              </a:lnSpc>
              <a:spcBef>
                <a:spcPts val="1000"/>
              </a:spcBef>
              <a:spcAft>
                <a:spcPts val="0"/>
              </a:spcAft>
              <a:buClr>
                <a:schemeClr val="dk1"/>
              </a:buClr>
              <a:buSzPct val="123000"/>
              <a:buFont typeface="+mj-lt"/>
              <a:buAutoNum type="arabicPeriod"/>
            </a:pPr>
            <a:r>
              <a:rPr lang="en-US" sz="1800" smtClean="0">
                <a:latin typeface="Times New Roman" panose="02020603050405020304" pitchFamily="18" charset="0"/>
                <a:cs typeface="Times New Roman" panose="02020603050405020304" pitchFamily="18" charset="0"/>
              </a:rPr>
              <a:t>Lokasi penelitian </a:t>
            </a:r>
          </a:p>
          <a:p>
            <a:pPr marL="228600" lvl="0" indent="0">
              <a:buSzPct val="123000"/>
              <a:buNone/>
            </a:pPr>
            <a:r>
              <a:rPr lang="en-US" sz="1800">
                <a:latin typeface="Times New Roman" panose="02020603050405020304" pitchFamily="18" charset="0"/>
                <a:cs typeface="Times New Roman" panose="02020603050405020304" pitchFamily="18" charset="0"/>
              </a:rPr>
              <a:t>PT Harapan Sejahtera Karya </a:t>
            </a:r>
            <a:r>
              <a:rPr lang="en-US" sz="1800">
                <a:latin typeface="Times New Roman" panose="02020603050405020304" pitchFamily="18" charset="0"/>
                <a:cs typeface="Times New Roman" panose="02020603050405020304" pitchFamily="18" charset="0"/>
              </a:rPr>
              <a:t>Utama </a:t>
            </a:r>
            <a:r>
              <a:rPr lang="en-US" sz="1800" smtClean="0">
                <a:latin typeface="Times New Roman" panose="02020603050405020304" pitchFamily="18" charset="0"/>
                <a:cs typeface="Times New Roman" panose="02020603050405020304" pitchFamily="18" charset="0"/>
              </a:rPr>
              <a:t>SidoarjoJl </a:t>
            </a:r>
            <a:r>
              <a:rPr lang="en-US" sz="1800">
                <a:latin typeface="Times New Roman" panose="02020603050405020304" pitchFamily="18" charset="0"/>
                <a:cs typeface="Times New Roman" panose="02020603050405020304" pitchFamily="18" charset="0"/>
              </a:rPr>
              <a:t>Kutilang 25, Candi Kabupaten/Kota: Sidoarjo Kode pos</a:t>
            </a:r>
            <a:r>
              <a:rPr lang="en-US" sz="1800">
                <a:latin typeface="Times New Roman" panose="02020603050405020304" pitchFamily="18" charset="0"/>
                <a:cs typeface="Times New Roman" panose="02020603050405020304" pitchFamily="18" charset="0"/>
              </a:rPr>
              <a:t>: </a:t>
            </a:r>
            <a:r>
              <a:rPr lang="en-US" sz="1800" smtClean="0">
                <a:latin typeface="Times New Roman" panose="02020603050405020304" pitchFamily="18" charset="0"/>
                <a:cs typeface="Times New Roman" panose="02020603050405020304" pitchFamily="18" charset="0"/>
              </a:rPr>
              <a:t>61271.</a:t>
            </a:r>
            <a:endParaRPr lang="en-US" sz="1800" smtClean="0">
              <a:latin typeface="Times New Roman" panose="02020603050405020304" pitchFamily="18" charset="0"/>
              <a:cs typeface="Times New Roman" panose="02020603050405020304" pitchFamily="18" charset="0"/>
            </a:endParaRPr>
          </a:p>
          <a:p>
            <a:pPr indent="-228600">
              <a:buSzPct val="123000"/>
              <a:buFont typeface="+mj-lt"/>
              <a:buAutoNum type="arabicPeriod" startAt="3"/>
            </a:pPr>
            <a:r>
              <a:rPr lang="en-US" sz="1800" smtClean="0">
                <a:latin typeface="Times New Roman" panose="02020603050405020304" pitchFamily="18" charset="0"/>
                <a:cs typeface="Times New Roman" panose="02020603050405020304" pitchFamily="18" charset="0"/>
              </a:rPr>
              <a:t>populasi dan sampel :                                                                                                                                                                                                                                                         </a:t>
            </a:r>
            <a:r>
              <a:rPr lang="en-US" sz="1800" b="1" smtClean="0">
                <a:latin typeface="Times New Roman" panose="02020603050405020304" pitchFamily="18" charset="0"/>
                <a:cs typeface="Times New Roman" panose="02020603050405020304" pitchFamily="18" charset="0"/>
              </a:rPr>
              <a:t>populasi</a:t>
            </a:r>
            <a:r>
              <a:rPr lang="en-US" sz="1800" smtClean="0">
                <a:latin typeface="Times New Roman" panose="02020603050405020304" pitchFamily="18" charset="0"/>
                <a:cs typeface="Times New Roman" panose="02020603050405020304" pitchFamily="18" charset="0"/>
              </a:rPr>
              <a:t> : seluruh karyawan PT Harapan Sejahtera Karya Utama Sidoarjo.                                                                                                                                                                    </a:t>
            </a:r>
            <a:r>
              <a:rPr lang="en-US" sz="1800" b="1" smtClean="0">
                <a:latin typeface="Times New Roman" panose="02020603050405020304" pitchFamily="18" charset="0"/>
                <a:cs typeface="Times New Roman" panose="02020603050405020304" pitchFamily="18" charset="0"/>
              </a:rPr>
              <a:t>Sampel </a:t>
            </a:r>
            <a:r>
              <a:rPr lang="en-US" sz="1800" smtClean="0">
                <a:latin typeface="Times New Roman" panose="02020603050405020304" pitchFamily="18" charset="0"/>
                <a:cs typeface="Times New Roman" panose="02020603050405020304" pitchFamily="18" charset="0"/>
              </a:rPr>
              <a:t>: </a:t>
            </a:r>
            <a:r>
              <a:rPr lang="id-ID" sz="1800">
                <a:solidFill>
                  <a:srgbClr val="000000"/>
                </a:solidFill>
                <a:latin typeface="Times New Roman" panose="02020603050405020304" pitchFamily="18" charset="0"/>
                <a:cs typeface="Times New Roman" panose="02020603050405020304" pitchFamily="18" charset="0"/>
              </a:rPr>
              <a:t>Teknik pengambilan sampel dengan menggunakan teknik </a:t>
            </a:r>
            <a:r>
              <a:rPr lang="id-ID" sz="1800" i="1">
                <a:solidFill>
                  <a:srgbClr val="000000"/>
                </a:solidFill>
                <a:latin typeface="Times New Roman" panose="02020603050405020304" pitchFamily="18" charset="0"/>
                <a:cs typeface="Times New Roman" panose="02020603050405020304" pitchFamily="18" charset="0"/>
              </a:rPr>
              <a:t>Simple random sampling </a:t>
            </a:r>
            <a:r>
              <a:rPr lang="id-ID" sz="1800">
                <a:solidFill>
                  <a:srgbClr val="000000"/>
                </a:solidFill>
                <a:latin typeface="Times New Roman" panose="02020603050405020304" pitchFamily="18" charset="0"/>
                <a:cs typeface="Times New Roman" panose="02020603050405020304" pitchFamily="18" charset="0"/>
              </a:rPr>
              <a:t>yakni metode pengambilan sampel yang simple (sederhana) sebab pengambilan sampel dari suatu populasi dilakukan secara acak tanpa memperhatikan strata yang ada dalam populasi itu yaitu sebanyak 100 responden dengan kriteria (pendidikan terakhir, usia, jenis kelamin, jabatan, lama waktu bekerja, dan status karyawan</a:t>
            </a:r>
            <a:r>
              <a:rPr lang="id-ID" sz="1800">
                <a:solidFill>
                  <a:srgbClr val="000000"/>
                </a:solidFill>
                <a:latin typeface="Times New Roman" panose="02020603050405020304" pitchFamily="18" charset="0"/>
                <a:cs typeface="Times New Roman" panose="02020603050405020304" pitchFamily="18" charset="0"/>
              </a:rPr>
              <a:t>)</a:t>
            </a:r>
            <a:r>
              <a:rPr lang="en-US" sz="1800" smtClean="0">
                <a:solidFill>
                  <a:srgbClr val="000000"/>
                </a:solidFill>
                <a:latin typeface="Times New Roman" panose="02020603050405020304" pitchFamily="18" charset="0"/>
                <a:cs typeface="Times New Roman" panose="02020603050405020304" pitchFamily="18" charset="0"/>
              </a:rPr>
              <a:t>.</a:t>
            </a:r>
            <a:endParaRPr lang="en-US" sz="1800" smtClean="0">
              <a:latin typeface="Times New Roman" panose="02020603050405020304" pitchFamily="18" charset="0"/>
              <a:cs typeface="Times New Roman" panose="02020603050405020304" pitchFamily="18" charset="0"/>
            </a:endParaRPr>
          </a:p>
          <a:p>
            <a:pPr lvl="0" indent="-228600" algn="l" rtl="0">
              <a:lnSpc>
                <a:spcPct val="90000"/>
              </a:lnSpc>
              <a:spcBef>
                <a:spcPts val="1000"/>
              </a:spcBef>
              <a:spcAft>
                <a:spcPts val="0"/>
              </a:spcAft>
              <a:buClr>
                <a:schemeClr val="dk1"/>
              </a:buClr>
              <a:buSzPct val="123000"/>
              <a:buFont typeface="+mj-lt"/>
              <a:buAutoNum type="arabicPeriod" startAt="3"/>
            </a:pPr>
            <a:r>
              <a:rPr lang="en-US" sz="1800" smtClean="0">
                <a:latin typeface="Times New Roman" panose="02020603050405020304" pitchFamily="18" charset="0"/>
                <a:cs typeface="Times New Roman" panose="02020603050405020304" pitchFamily="18" charset="0"/>
              </a:rPr>
              <a:t>Jenis dan sumber data</a:t>
            </a:r>
          </a:p>
          <a:p>
            <a:pPr marL="228600" lvl="0" indent="0" algn="l" rtl="0">
              <a:lnSpc>
                <a:spcPct val="90000"/>
              </a:lnSpc>
              <a:spcBef>
                <a:spcPts val="1000"/>
              </a:spcBef>
              <a:spcAft>
                <a:spcPts val="0"/>
              </a:spcAft>
              <a:buClr>
                <a:schemeClr val="dk1"/>
              </a:buClr>
              <a:buSzPct val="123000"/>
              <a:buNone/>
            </a:pPr>
            <a:r>
              <a:rPr lang="en-US" sz="1800" smtClean="0">
                <a:latin typeface="Times New Roman" panose="02020603050405020304" pitchFamily="18" charset="0"/>
                <a:cs typeface="Times New Roman" panose="02020603050405020304" pitchFamily="18" charset="0"/>
              </a:rPr>
              <a:t>       Jenis  data : kuantitatif </a:t>
            </a:r>
          </a:p>
          <a:p>
            <a:pPr marL="228600" lvl="0" indent="0" algn="l" rtl="0">
              <a:lnSpc>
                <a:spcPct val="90000"/>
              </a:lnSpc>
              <a:spcBef>
                <a:spcPts val="1000"/>
              </a:spcBef>
              <a:spcAft>
                <a:spcPts val="0"/>
              </a:spcAft>
              <a:buClr>
                <a:schemeClr val="dk1"/>
              </a:buClr>
              <a:buSzPct val="123000"/>
              <a:buNone/>
            </a:pPr>
            <a:r>
              <a:rPr lang="en-US" sz="1800" smtClean="0">
                <a:latin typeface="Times New Roman" panose="02020603050405020304" pitchFamily="18" charset="0"/>
                <a:cs typeface="Times New Roman" panose="02020603050405020304" pitchFamily="18" charset="0"/>
              </a:rPr>
              <a:t>       Sumber data :  primer dan sekunder</a:t>
            </a:r>
            <a:endParaRPr lang="en-US" sz="1800" smtClean="0">
              <a:latin typeface="Times New Roman" panose="02020603050405020304" pitchFamily="18" charset="0"/>
              <a:cs typeface="Times New Roman" panose="02020603050405020304" pitchFamily="18" charset="0"/>
            </a:endParaRPr>
          </a:p>
          <a:p>
            <a:pPr lvl="0" indent="-228600" algn="l" rtl="0">
              <a:lnSpc>
                <a:spcPct val="90000"/>
              </a:lnSpc>
              <a:spcBef>
                <a:spcPts val="1000"/>
              </a:spcBef>
              <a:spcAft>
                <a:spcPts val="0"/>
              </a:spcAft>
              <a:buClr>
                <a:schemeClr val="dk1"/>
              </a:buClr>
              <a:buSzPct val="123000"/>
              <a:buFont typeface="+mj-lt"/>
              <a:buAutoNum type="arabicPeriod" startAt="5"/>
            </a:pPr>
            <a:r>
              <a:rPr lang="en-US" sz="1800" smtClean="0">
                <a:latin typeface="Times New Roman" panose="02020603050405020304" pitchFamily="18" charset="0"/>
                <a:cs typeface="Times New Roman" panose="02020603050405020304" pitchFamily="18" charset="0"/>
              </a:rPr>
              <a:t>Teknik pengumpulan data </a:t>
            </a:r>
            <a:endParaRPr lang="en-US" sz="1800" smtClean="0">
              <a:latin typeface="Times New Roman" panose="02020603050405020304" pitchFamily="18" charset="0"/>
              <a:cs typeface="Times New Roman" panose="02020603050405020304" pitchFamily="18" charset="0"/>
            </a:endParaRPr>
          </a:p>
          <a:p>
            <a:pPr marL="449263" indent="0" defTabSz="914286">
              <a:lnSpc>
                <a:spcPct val="100000"/>
              </a:lnSpc>
              <a:spcBef>
                <a:spcPts val="0"/>
              </a:spcBef>
              <a:buClrTx/>
              <a:buSzTx/>
              <a:buNone/>
              <a:defRPr/>
            </a:pPr>
            <a:r>
              <a:rPr lang="id-ID" sz="1800" kern="1200">
                <a:solidFill>
                  <a:srgbClr val="000000"/>
                </a:solidFill>
                <a:latin typeface="Times New Roman" panose="02020603050405020304" pitchFamily="18" charset="0"/>
                <a:cs typeface="Times New Roman" panose="02020603050405020304" pitchFamily="18" charset="0"/>
              </a:rPr>
              <a:t>Metode Penyebaran Kuesioner Menggunakan Google Form</a:t>
            </a:r>
          </a:p>
          <a:p>
            <a:pPr marL="449263" lvl="0" indent="0" defTabSz="914286">
              <a:lnSpc>
                <a:spcPct val="100000"/>
              </a:lnSpc>
              <a:spcBef>
                <a:spcPts val="0"/>
              </a:spcBef>
              <a:buClrTx/>
              <a:buSzTx/>
              <a:buNone/>
              <a:defRPr/>
            </a:pPr>
            <a:endParaRPr lang="id-ID" sz="1200" kern="1200">
              <a:solidFill>
                <a:srgbClr val="000000"/>
              </a:solidFill>
              <a:latin typeface="Arial"/>
            </a:endParaRPr>
          </a:p>
          <a:p>
            <a:pPr marL="742950" lvl="0" indent="-514350" algn="l" rtl="0">
              <a:lnSpc>
                <a:spcPct val="90000"/>
              </a:lnSpc>
              <a:spcBef>
                <a:spcPts val="1000"/>
              </a:spcBef>
              <a:spcAft>
                <a:spcPts val="0"/>
              </a:spcAft>
              <a:buClr>
                <a:schemeClr val="dk1"/>
              </a:buClr>
              <a:buSzPts val="2800"/>
              <a:buFont typeface="+mj-lt"/>
              <a:buAutoNum type="arabicPeriod"/>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104f7abbb21_0_39"/>
          <p:cNvSpPr txBox="1">
            <a:spLocks noGrp="1"/>
          </p:cNvSpPr>
          <p:nvPr>
            <p:ph type="title"/>
          </p:nvPr>
        </p:nvSpPr>
        <p:spPr>
          <a:xfrm>
            <a:off x="166758" y="113337"/>
            <a:ext cx="11830877" cy="579359"/>
          </a:xfrm>
          <a:prstGeom prst="rect">
            <a:avLst/>
          </a:prstGeom>
          <a:solidFill>
            <a:srgbClr val="1B4685"/>
          </a:solid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lt1"/>
              </a:buClr>
              <a:buSzPts val="4400"/>
              <a:buFont typeface="Exo"/>
              <a:buNone/>
            </a:pPr>
            <a:r>
              <a:rPr lang="en-US"/>
              <a:t>Hasil</a:t>
            </a:r>
            <a:endParaRPr/>
          </a:p>
        </p:txBody>
      </p:sp>
      <p:sp>
        <p:nvSpPr>
          <p:cNvPr id="65" name="Google Shape;65;g104f7abbb21_0_39"/>
          <p:cNvSpPr txBox="1">
            <a:spLocks noGrp="1"/>
          </p:cNvSpPr>
          <p:nvPr>
            <p:ph type="body" idx="1"/>
          </p:nvPr>
        </p:nvSpPr>
        <p:spPr>
          <a:xfrm>
            <a:off x="166758" y="764704"/>
            <a:ext cx="11830877" cy="5563762"/>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r>
              <a:rPr lang="en-US" sz="1200" smtClean="0"/>
              <a:t>Uji validitas </a:t>
            </a:r>
          </a:p>
          <a:p>
            <a:pPr marL="457200" lvl="0" indent="-228600" algn="ctr" rtl="0">
              <a:lnSpc>
                <a:spcPct val="90000"/>
              </a:lnSpc>
              <a:spcBef>
                <a:spcPts val="1000"/>
              </a:spcBef>
              <a:spcAft>
                <a:spcPts val="0"/>
              </a:spcAft>
              <a:buClr>
                <a:schemeClr val="dk1"/>
              </a:buClr>
              <a:buSzPts val="2800"/>
              <a:buNone/>
            </a:pPr>
            <a:r>
              <a:rPr lang="en-US" sz="1200" smtClean="0"/>
              <a:t>Hasil Uji validitas</a:t>
            </a:r>
            <a:endParaRPr lang="en-US" sz="1200"/>
          </a:p>
          <a:p>
            <a:pPr marL="457200" lvl="0" indent="-228600" algn="l" rtl="0">
              <a:lnSpc>
                <a:spcPct val="90000"/>
              </a:lnSpc>
              <a:spcBef>
                <a:spcPts val="1000"/>
              </a:spcBef>
              <a:spcAft>
                <a:spcPts val="0"/>
              </a:spcAft>
              <a:buClr>
                <a:schemeClr val="dk1"/>
              </a:buClr>
              <a:buSzPts val="2800"/>
              <a:buNone/>
            </a:pPr>
            <a:endParaRPr lang="en-US" smtClean="0"/>
          </a:p>
          <a:p>
            <a:pPr marL="457200" lvl="0" indent="-228600" algn="l" rtl="0">
              <a:lnSpc>
                <a:spcPct val="90000"/>
              </a:lnSpc>
              <a:spcBef>
                <a:spcPts val="1000"/>
              </a:spcBef>
              <a:spcAft>
                <a:spcPts val="0"/>
              </a:spcAft>
              <a:buClr>
                <a:schemeClr val="dk1"/>
              </a:buClr>
              <a:buSzPts val="2800"/>
              <a:buNone/>
            </a:pPr>
            <a:endParaRPr lang="en-US"/>
          </a:p>
          <a:p>
            <a:pPr marL="457200" lvl="0" indent="-228600" algn="l" rtl="0">
              <a:lnSpc>
                <a:spcPct val="90000"/>
              </a:lnSpc>
              <a:spcBef>
                <a:spcPts val="1000"/>
              </a:spcBef>
              <a:spcAft>
                <a:spcPts val="0"/>
              </a:spcAft>
              <a:buClr>
                <a:schemeClr val="dk1"/>
              </a:buClr>
              <a:buSzPts val="2800"/>
              <a:buNone/>
            </a:pPr>
            <a:endParaRPr lang="en-US" smtClean="0"/>
          </a:p>
          <a:p>
            <a:pPr marL="457200" lvl="0" indent="-228600" algn="l" rtl="0">
              <a:lnSpc>
                <a:spcPct val="90000"/>
              </a:lnSpc>
              <a:spcBef>
                <a:spcPts val="1000"/>
              </a:spcBef>
              <a:spcAft>
                <a:spcPts val="0"/>
              </a:spcAft>
              <a:buClr>
                <a:schemeClr val="dk1"/>
              </a:buClr>
              <a:buSzPts val="2800"/>
              <a:buNone/>
            </a:pPr>
            <a:endParaRPr lang="en-US"/>
          </a:p>
          <a:p>
            <a:pPr marL="457200" lvl="0" indent="-228600" algn="l" rtl="0">
              <a:lnSpc>
                <a:spcPct val="90000"/>
              </a:lnSpc>
              <a:spcBef>
                <a:spcPts val="1000"/>
              </a:spcBef>
              <a:spcAft>
                <a:spcPts val="0"/>
              </a:spcAft>
              <a:buClr>
                <a:schemeClr val="dk1"/>
              </a:buClr>
              <a:buSzPts val="2800"/>
              <a:buNone/>
            </a:pPr>
            <a:endParaRPr lang="en-US" smtClean="0"/>
          </a:p>
          <a:p>
            <a:pPr marL="457200" lvl="0" indent="-228600" algn="l" rtl="0">
              <a:lnSpc>
                <a:spcPct val="90000"/>
              </a:lnSpc>
              <a:spcBef>
                <a:spcPts val="1000"/>
              </a:spcBef>
              <a:spcAft>
                <a:spcPts val="0"/>
              </a:spcAft>
              <a:buClr>
                <a:schemeClr val="dk1"/>
              </a:buClr>
              <a:buSzPts val="2800"/>
              <a:buNone/>
            </a:pPr>
            <a:endParaRPr lang="en-US"/>
          </a:p>
          <a:p>
            <a:pPr marL="0" lvl="0" indent="0" algn="just" defTabSz="914286">
              <a:lnSpc>
                <a:spcPct val="100000"/>
              </a:lnSpc>
              <a:spcBef>
                <a:spcPts val="0"/>
              </a:spcBef>
              <a:buClrTx/>
              <a:buSzTx/>
              <a:buNone/>
              <a:defRPr/>
            </a:pPr>
            <a:endParaRPr lang="en-US" sz="1400" kern="1200" smtClean="0">
              <a:solidFill>
                <a:prstClr val="black"/>
              </a:solidFill>
              <a:latin typeface="Arial"/>
            </a:endParaRPr>
          </a:p>
          <a:p>
            <a:pPr marL="0" lvl="0" indent="0" algn="just" defTabSz="914286">
              <a:lnSpc>
                <a:spcPct val="100000"/>
              </a:lnSpc>
              <a:spcBef>
                <a:spcPts val="0"/>
              </a:spcBef>
              <a:buClrTx/>
              <a:buSzTx/>
              <a:buNone/>
              <a:defRPr/>
            </a:pPr>
            <a:endParaRPr lang="en-US" sz="1400" kern="1200">
              <a:solidFill>
                <a:prstClr val="black"/>
              </a:solidFill>
              <a:latin typeface="Arial"/>
            </a:endParaRPr>
          </a:p>
          <a:p>
            <a:pPr marL="0" lvl="0" indent="0" algn="just" defTabSz="914286">
              <a:lnSpc>
                <a:spcPct val="100000"/>
              </a:lnSpc>
              <a:spcBef>
                <a:spcPts val="0"/>
              </a:spcBef>
              <a:buClrTx/>
              <a:buSzTx/>
              <a:buNone/>
              <a:defRPr/>
            </a:pPr>
            <a:endParaRPr lang="en-US" sz="1400" kern="1200" smtClean="0">
              <a:solidFill>
                <a:prstClr val="black"/>
              </a:solidFill>
              <a:latin typeface="Arial"/>
            </a:endParaRPr>
          </a:p>
          <a:p>
            <a:pPr marL="0" lvl="0" indent="0" algn="just" defTabSz="914286">
              <a:lnSpc>
                <a:spcPct val="100000"/>
              </a:lnSpc>
              <a:spcBef>
                <a:spcPts val="0"/>
              </a:spcBef>
              <a:buClrTx/>
              <a:buSzTx/>
              <a:buNone/>
              <a:defRPr/>
            </a:pPr>
            <a:endParaRPr lang="en-US" sz="1100" kern="1200" smtClean="0">
              <a:solidFill>
                <a:prstClr val="black"/>
              </a:solidFill>
              <a:latin typeface="Arial"/>
            </a:endParaRPr>
          </a:p>
          <a:p>
            <a:pPr marL="0" lvl="0" indent="0" algn="just" defTabSz="914286">
              <a:lnSpc>
                <a:spcPct val="100000"/>
              </a:lnSpc>
              <a:spcBef>
                <a:spcPts val="0"/>
              </a:spcBef>
              <a:buClrTx/>
              <a:buSzTx/>
              <a:buNone/>
              <a:defRPr/>
            </a:pPr>
            <a:r>
              <a:rPr lang="id-ID" sz="1100" kern="1200" smtClean="0">
                <a:solidFill>
                  <a:prstClr val="black"/>
                </a:solidFill>
                <a:latin typeface="Arial"/>
              </a:rPr>
              <a:t>Kriteria </a:t>
            </a:r>
            <a:r>
              <a:rPr lang="id-ID" sz="1100" kern="1200">
                <a:solidFill>
                  <a:prstClr val="black"/>
                </a:solidFill>
                <a:latin typeface="Arial"/>
              </a:rPr>
              <a:t>pengujian :</a:t>
            </a:r>
          </a:p>
          <a:p>
            <a:pPr marL="285744" lvl="0" indent="-285744" algn="just" defTabSz="914286">
              <a:lnSpc>
                <a:spcPct val="100000"/>
              </a:lnSpc>
              <a:spcBef>
                <a:spcPts val="0"/>
              </a:spcBef>
              <a:buClrTx/>
              <a:buSzTx/>
              <a:buFont typeface="Arial" panose="020B0604020202020204" pitchFamily="34" charset="0"/>
              <a:buChar char="•"/>
              <a:defRPr/>
            </a:pPr>
            <a:r>
              <a:rPr lang="id-ID" sz="1100" kern="1200">
                <a:solidFill>
                  <a:prstClr val="black"/>
                </a:solidFill>
                <a:latin typeface="Arial"/>
              </a:rPr>
              <a:t>Instrument valid, ( nilai r hitung &gt;r tabel )</a:t>
            </a:r>
          </a:p>
          <a:p>
            <a:pPr marL="285744" lvl="0" indent="-285744" algn="just" defTabSz="914286">
              <a:lnSpc>
                <a:spcPct val="100000"/>
              </a:lnSpc>
              <a:spcBef>
                <a:spcPts val="0"/>
              </a:spcBef>
              <a:buClrTx/>
              <a:buSzTx/>
              <a:buFont typeface="Arial" panose="020B0604020202020204" pitchFamily="34" charset="0"/>
              <a:buChar char="•"/>
              <a:defRPr/>
            </a:pPr>
            <a:r>
              <a:rPr lang="id-ID" sz="1100" kern="1200">
                <a:solidFill>
                  <a:prstClr val="black"/>
                </a:solidFill>
                <a:latin typeface="Arial"/>
              </a:rPr>
              <a:t>Instrument tidak valid, ( nilai r hitung &lt;r tabel</a:t>
            </a:r>
            <a:endParaRPr lang="en-US" sz="1100"/>
          </a:p>
          <a:p>
            <a:pPr lvl="0" indent="-228600">
              <a:buNone/>
            </a:pPr>
            <a:endParaRPr lang="en-US" sz="1100"/>
          </a:p>
          <a:p>
            <a:pPr marL="457200" lvl="0" indent="-228600" algn="l"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l" rtl="0">
              <a:lnSpc>
                <a:spcPct val="90000"/>
              </a:lnSpc>
              <a:spcBef>
                <a:spcPts val="1000"/>
              </a:spcBef>
              <a:spcAft>
                <a:spcPts val="0"/>
              </a:spcAft>
              <a:buClr>
                <a:schemeClr val="dk1"/>
              </a:buClr>
              <a:buSzPts val="2800"/>
              <a:buNone/>
            </a:pPr>
            <a:endParaRPr lang="en-US" smtClean="0"/>
          </a:p>
          <a:p>
            <a:pPr marL="457200" lvl="0" indent="-228600" algn="l" rtl="0">
              <a:lnSpc>
                <a:spcPct val="90000"/>
              </a:lnSpc>
              <a:spcBef>
                <a:spcPts val="1000"/>
              </a:spcBef>
              <a:spcAft>
                <a:spcPts val="0"/>
              </a:spcAft>
              <a:buClr>
                <a:schemeClr val="dk1"/>
              </a:buClr>
              <a:buSzPts val="2800"/>
              <a:buNone/>
            </a:pPr>
            <a:endParaRPr/>
          </a:p>
        </p:txBody>
      </p:sp>
      <p:graphicFrame>
        <p:nvGraphicFramePr>
          <p:cNvPr id="3" name="Table 2"/>
          <p:cNvGraphicFramePr>
            <a:graphicFrameLocks noGrp="1"/>
          </p:cNvGraphicFramePr>
          <p:nvPr>
            <p:extLst>
              <p:ext uri="{D42A27DB-BD31-4B8C-83A1-F6EECF244321}">
                <p14:modId xmlns:p14="http://schemas.microsoft.com/office/powerpoint/2010/main" val="2350668651"/>
              </p:ext>
            </p:extLst>
          </p:nvPr>
        </p:nvGraphicFramePr>
        <p:xfrm>
          <a:off x="3503712" y="1556792"/>
          <a:ext cx="5976662" cy="4381500"/>
        </p:xfrm>
        <a:graphic>
          <a:graphicData uri="http://schemas.openxmlformats.org/drawingml/2006/table">
            <a:tbl>
              <a:tblPr firstRow="1" firstCol="1" bandRow="1">
                <a:tableStyleId>{5C22544A-7EE6-4342-B048-85BDC9FD1C3A}</a:tableStyleId>
              </a:tblPr>
              <a:tblGrid>
                <a:gridCol w="932257"/>
                <a:gridCol w="1131329"/>
                <a:gridCol w="1426556"/>
                <a:gridCol w="1059964"/>
                <a:gridCol w="1426556"/>
              </a:tblGrid>
              <a:tr h="108000">
                <a:tc>
                  <a:txBody>
                    <a:bodyPr/>
                    <a:lstStyle/>
                    <a:p>
                      <a:pPr algn="ctr">
                        <a:lnSpc>
                          <a:spcPct val="115000"/>
                        </a:lnSpc>
                        <a:spcBef>
                          <a:spcPts val="2400"/>
                        </a:spcBef>
                        <a:spcAft>
                          <a:spcPts val="0"/>
                        </a:spcAft>
                      </a:pPr>
                      <a:r>
                        <a:rPr lang="en-US" sz="1000" kern="0">
                          <a:effectLst/>
                        </a:rPr>
                        <a:t>Variabel</a:t>
                      </a:r>
                      <a:endParaRPr lang="id-ID" sz="1000" b="1" kern="0">
                        <a:solidFill>
                          <a:srgbClr val="365F91"/>
                        </a:solidFill>
                        <a:effectLst/>
                        <a:latin typeface="Calibri"/>
                        <a:ea typeface="MS Gothic"/>
                        <a:cs typeface="Times New Roman"/>
                      </a:endParaRPr>
                    </a:p>
                  </a:txBody>
                  <a:tcPr marL="61916" marR="61916" marT="0" marB="0" anchor="ctr"/>
                </a:tc>
                <a:tc gridSpan="2">
                  <a:txBody>
                    <a:bodyPr/>
                    <a:lstStyle/>
                    <a:p>
                      <a:pPr algn="ctr">
                        <a:lnSpc>
                          <a:spcPct val="115000"/>
                        </a:lnSpc>
                        <a:spcBef>
                          <a:spcPts val="2400"/>
                        </a:spcBef>
                        <a:spcAft>
                          <a:spcPts val="0"/>
                        </a:spcAft>
                      </a:pPr>
                      <a:r>
                        <a:rPr lang="en-US" sz="1000" kern="0">
                          <a:effectLst/>
                        </a:rPr>
                        <a:t>Item Pernyataan (r-hitung)</a:t>
                      </a:r>
                      <a:endParaRPr lang="id-ID" sz="1000" b="1" kern="0">
                        <a:solidFill>
                          <a:srgbClr val="365F91"/>
                        </a:solidFill>
                        <a:effectLst/>
                        <a:latin typeface="Calibri"/>
                        <a:ea typeface="MS Gothic"/>
                        <a:cs typeface="Times New Roman"/>
                      </a:endParaRPr>
                    </a:p>
                  </a:txBody>
                  <a:tcPr marL="61916" marR="61916" marT="0" marB="0" anchor="ctr"/>
                </a:tc>
                <a:tc hMerge="1">
                  <a:txBody>
                    <a:bodyPr/>
                    <a:lstStyle/>
                    <a:p>
                      <a:endParaRPr lang="id-ID"/>
                    </a:p>
                  </a:txBody>
                  <a:tcPr/>
                </a:tc>
                <a:tc>
                  <a:txBody>
                    <a:bodyPr/>
                    <a:lstStyle/>
                    <a:p>
                      <a:pPr algn="ctr">
                        <a:lnSpc>
                          <a:spcPct val="115000"/>
                        </a:lnSpc>
                        <a:spcBef>
                          <a:spcPts val="2400"/>
                        </a:spcBef>
                        <a:spcAft>
                          <a:spcPts val="0"/>
                        </a:spcAft>
                      </a:pPr>
                      <a:r>
                        <a:rPr lang="en-US" sz="1000" kern="0">
                          <a:effectLst/>
                        </a:rPr>
                        <a:t>r tabel</a:t>
                      </a:r>
                      <a:endParaRPr lang="id-ID" sz="1000" b="1" kern="0">
                        <a:solidFill>
                          <a:srgbClr val="365F91"/>
                        </a:solidFill>
                        <a:effectLst/>
                        <a:latin typeface="Calibri"/>
                        <a:ea typeface="MS Gothic"/>
                        <a:cs typeface="Times New Roman"/>
                      </a:endParaRPr>
                    </a:p>
                  </a:txBody>
                  <a:tcPr marL="61916" marR="61916" marT="0" marB="0" anchor="ctr"/>
                </a:tc>
                <a:tc>
                  <a:txBody>
                    <a:bodyPr/>
                    <a:lstStyle/>
                    <a:p>
                      <a:pPr algn="ctr">
                        <a:lnSpc>
                          <a:spcPct val="115000"/>
                        </a:lnSpc>
                        <a:spcBef>
                          <a:spcPts val="2400"/>
                        </a:spcBef>
                        <a:spcAft>
                          <a:spcPts val="0"/>
                        </a:spcAft>
                      </a:pPr>
                      <a:r>
                        <a:rPr lang="en-US" sz="1000" kern="0">
                          <a:effectLst/>
                        </a:rPr>
                        <a:t>Keterangan</a:t>
                      </a:r>
                      <a:endParaRPr lang="id-ID" sz="1000" b="1" kern="0">
                        <a:solidFill>
                          <a:srgbClr val="365F91"/>
                        </a:solidFill>
                        <a:effectLst/>
                        <a:latin typeface="Calibri"/>
                        <a:ea typeface="MS Gothic"/>
                        <a:cs typeface="Times New Roman"/>
                      </a:endParaRPr>
                    </a:p>
                  </a:txBody>
                  <a:tcPr marL="61916" marR="61916" marT="0" marB="0" anchor="ctr"/>
                </a:tc>
              </a:tr>
              <a:tr h="108000">
                <a:tc rowSpan="6">
                  <a:txBody>
                    <a:bodyPr/>
                    <a:lstStyle/>
                    <a:p>
                      <a:pPr algn="ctr">
                        <a:lnSpc>
                          <a:spcPct val="115000"/>
                        </a:lnSpc>
                        <a:spcBef>
                          <a:spcPts val="2400"/>
                        </a:spcBef>
                        <a:spcAft>
                          <a:spcPts val="0"/>
                        </a:spcAft>
                      </a:pPr>
                      <a:r>
                        <a:rPr lang="en-US" sz="1000" kern="0">
                          <a:effectLst/>
                        </a:rPr>
                        <a:t>Disiplin Kerja (X1)</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X1.1</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0,700</a:t>
                      </a:r>
                      <a:endParaRPr lang="id-ID" sz="1000" b="1" kern="0">
                        <a:solidFill>
                          <a:srgbClr val="365F91"/>
                        </a:solidFill>
                        <a:effectLst/>
                        <a:latin typeface="Calibri"/>
                        <a:ea typeface="MS Gothic"/>
                        <a:cs typeface="Times New Roman"/>
                      </a:endParaRPr>
                    </a:p>
                  </a:txBody>
                  <a:tcPr marL="61916" marR="61916" marT="0" marB="0"/>
                </a:tc>
                <a:tc rowSpan="24">
                  <a:txBody>
                    <a:bodyPr/>
                    <a:lstStyle/>
                    <a:p>
                      <a:pPr algn="ctr">
                        <a:lnSpc>
                          <a:spcPct val="115000"/>
                        </a:lnSpc>
                        <a:spcBef>
                          <a:spcPts val="2400"/>
                        </a:spcBef>
                        <a:spcAft>
                          <a:spcPts val="0"/>
                        </a:spcAft>
                      </a:pPr>
                      <a:r>
                        <a:rPr lang="en-US" sz="1000" kern="0">
                          <a:effectLst/>
                        </a:rPr>
                        <a:t>0,196</a:t>
                      </a:r>
                      <a:endParaRPr lang="id-ID" sz="1000" b="1" kern="0">
                        <a:solidFill>
                          <a:srgbClr val="365F91"/>
                        </a:solidFill>
                        <a:effectLst/>
                        <a:latin typeface="Calibri"/>
                        <a:ea typeface="MS Gothic"/>
                        <a:cs typeface="Times New Roman"/>
                      </a:endParaRPr>
                    </a:p>
                  </a:txBody>
                  <a:tcPr marL="61916" marR="61916" marT="0" marB="0" anchor="ct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X1.2</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0,653</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X1.3</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0,701</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X1.4</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0,615</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X1.5</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0,600</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X1.6</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0,665</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rowSpan="6">
                  <a:txBody>
                    <a:bodyPr/>
                    <a:lstStyle/>
                    <a:p>
                      <a:pPr>
                        <a:lnSpc>
                          <a:spcPct val="115000"/>
                        </a:lnSpc>
                        <a:spcAft>
                          <a:spcPts val="0"/>
                        </a:spcAft>
                      </a:pPr>
                      <a:r>
                        <a:rPr lang="en-US" sz="1000">
                          <a:effectLst/>
                        </a:rPr>
                        <a:t>Motivasi Kerja </a:t>
                      </a:r>
                      <a:r>
                        <a:rPr lang="id-ID" sz="1000">
                          <a:effectLst/>
                        </a:rPr>
                        <a:t>(X2)</a:t>
                      </a:r>
                      <a:endParaRPr lang="id-ID" sz="1000">
                        <a:effectLst/>
                        <a:latin typeface="Calibri"/>
                        <a:ea typeface="MS Mincho"/>
                        <a:cs typeface="Times New Roman"/>
                      </a:endParaRPr>
                    </a:p>
                  </a:txBody>
                  <a:tcPr marL="61916" marR="61916" marT="0" marB="0" anchor="ctr"/>
                </a:tc>
                <a:tc>
                  <a:txBody>
                    <a:bodyPr/>
                    <a:lstStyle/>
                    <a:p>
                      <a:pPr algn="ctr">
                        <a:lnSpc>
                          <a:spcPct val="115000"/>
                        </a:lnSpc>
                        <a:spcBef>
                          <a:spcPts val="2400"/>
                        </a:spcBef>
                        <a:spcAft>
                          <a:spcPts val="0"/>
                        </a:spcAft>
                      </a:pPr>
                      <a:r>
                        <a:rPr lang="en-US" sz="1000" kern="0">
                          <a:effectLst/>
                        </a:rPr>
                        <a:t>X2.1</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0,704</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X2.2</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0,708</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X2.3</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0,677</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X2.4</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0,608</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X2.5</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0,617</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X2.6</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0,628</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rowSpan="6">
                  <a:txBody>
                    <a:bodyPr/>
                    <a:lstStyle/>
                    <a:p>
                      <a:pPr>
                        <a:lnSpc>
                          <a:spcPct val="115000"/>
                        </a:lnSpc>
                        <a:spcAft>
                          <a:spcPts val="0"/>
                        </a:spcAft>
                      </a:pPr>
                      <a:r>
                        <a:rPr lang="id-ID" sz="1000">
                          <a:effectLst/>
                        </a:rPr>
                        <a:t>K</a:t>
                      </a:r>
                      <a:r>
                        <a:rPr lang="en-US" sz="1000">
                          <a:effectLst/>
                        </a:rPr>
                        <a:t>epuasan </a:t>
                      </a:r>
                      <a:r>
                        <a:rPr lang="id-ID" sz="1000">
                          <a:effectLst/>
                        </a:rPr>
                        <a:t>Kerja (X3)</a:t>
                      </a:r>
                      <a:endParaRPr lang="id-ID" sz="1000">
                        <a:effectLst/>
                        <a:latin typeface="Calibri"/>
                        <a:ea typeface="MS Mincho"/>
                        <a:cs typeface="Times New Roman"/>
                      </a:endParaRPr>
                    </a:p>
                  </a:txBody>
                  <a:tcPr marL="61916" marR="61916" marT="0" marB="0" anchor="ctr"/>
                </a:tc>
                <a:tc>
                  <a:txBody>
                    <a:bodyPr/>
                    <a:lstStyle/>
                    <a:p>
                      <a:pPr algn="ctr">
                        <a:lnSpc>
                          <a:spcPct val="115000"/>
                        </a:lnSpc>
                        <a:spcBef>
                          <a:spcPts val="2400"/>
                        </a:spcBef>
                        <a:spcAft>
                          <a:spcPts val="0"/>
                        </a:spcAft>
                      </a:pPr>
                      <a:r>
                        <a:rPr lang="en-US" sz="1000" kern="0">
                          <a:effectLst/>
                        </a:rPr>
                        <a:t>X3.1</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0,649</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X3.2</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0,665</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X3.3</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0,583</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X3.4</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0,617</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X3.5</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0,674</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X3.6</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0,725</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rowSpan="6">
                  <a:txBody>
                    <a:bodyPr/>
                    <a:lstStyle/>
                    <a:p>
                      <a:pPr>
                        <a:lnSpc>
                          <a:spcPct val="115000"/>
                        </a:lnSpc>
                        <a:spcAft>
                          <a:spcPts val="0"/>
                        </a:spcAft>
                      </a:pPr>
                      <a:r>
                        <a:rPr lang="id-ID" sz="1000">
                          <a:effectLst/>
                        </a:rPr>
                        <a:t>Kinerja Karyawan (Y)</a:t>
                      </a:r>
                      <a:endParaRPr lang="id-ID" sz="1000">
                        <a:effectLst/>
                        <a:latin typeface="Calibri"/>
                        <a:ea typeface="MS Mincho"/>
                        <a:cs typeface="Times New Roman"/>
                      </a:endParaRPr>
                    </a:p>
                  </a:txBody>
                  <a:tcPr marL="61916" marR="61916" marT="0" marB="0" anchor="ctr"/>
                </a:tc>
                <a:tc>
                  <a:txBody>
                    <a:bodyPr/>
                    <a:lstStyle/>
                    <a:p>
                      <a:pPr algn="ctr">
                        <a:lnSpc>
                          <a:spcPct val="115000"/>
                        </a:lnSpc>
                        <a:spcBef>
                          <a:spcPts val="2400"/>
                        </a:spcBef>
                        <a:spcAft>
                          <a:spcPts val="0"/>
                        </a:spcAft>
                      </a:pPr>
                      <a:r>
                        <a:rPr lang="en-US" sz="1000" kern="0">
                          <a:effectLst/>
                        </a:rPr>
                        <a:t>Y.1</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0,606</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Y.2</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0,600</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Y.3</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0,565</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Y.4</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0,618</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Y.5</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0,544</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r h="108000">
                <a:tc vMerge="1">
                  <a:txBody>
                    <a:bodyPr/>
                    <a:lstStyle/>
                    <a:p>
                      <a:endParaRPr lang="id-ID"/>
                    </a:p>
                  </a:txBody>
                  <a:tcPr/>
                </a:tc>
                <a:tc>
                  <a:txBody>
                    <a:bodyPr/>
                    <a:lstStyle/>
                    <a:p>
                      <a:pPr algn="ctr">
                        <a:lnSpc>
                          <a:spcPct val="115000"/>
                        </a:lnSpc>
                        <a:spcBef>
                          <a:spcPts val="2400"/>
                        </a:spcBef>
                        <a:spcAft>
                          <a:spcPts val="0"/>
                        </a:spcAft>
                      </a:pPr>
                      <a:r>
                        <a:rPr lang="en-US" sz="1000" kern="0">
                          <a:effectLst/>
                        </a:rPr>
                        <a:t>Y.6</a:t>
                      </a:r>
                      <a:endParaRPr lang="id-ID" sz="1000" b="1" kern="0">
                        <a:solidFill>
                          <a:srgbClr val="365F91"/>
                        </a:solidFill>
                        <a:effectLst/>
                        <a:latin typeface="Calibri"/>
                        <a:ea typeface="MS Gothic"/>
                        <a:cs typeface="Times New Roman"/>
                      </a:endParaRPr>
                    </a:p>
                  </a:txBody>
                  <a:tcPr marL="61916" marR="61916" marT="0" marB="0"/>
                </a:tc>
                <a:tc>
                  <a:txBody>
                    <a:bodyPr/>
                    <a:lstStyle/>
                    <a:p>
                      <a:pPr algn="ctr">
                        <a:lnSpc>
                          <a:spcPct val="115000"/>
                        </a:lnSpc>
                        <a:spcBef>
                          <a:spcPts val="2400"/>
                        </a:spcBef>
                        <a:spcAft>
                          <a:spcPts val="0"/>
                        </a:spcAft>
                      </a:pPr>
                      <a:r>
                        <a:rPr lang="en-US" sz="1000" kern="0">
                          <a:effectLst/>
                        </a:rPr>
                        <a:t>0,630</a:t>
                      </a:r>
                      <a:endParaRPr lang="id-ID" sz="1000" b="1" kern="0">
                        <a:solidFill>
                          <a:srgbClr val="365F91"/>
                        </a:solidFill>
                        <a:effectLst/>
                        <a:latin typeface="Calibri"/>
                        <a:ea typeface="MS Gothic"/>
                        <a:cs typeface="Times New Roman"/>
                      </a:endParaRPr>
                    </a:p>
                  </a:txBody>
                  <a:tcPr marL="61916" marR="61916" marT="0" marB="0"/>
                </a:tc>
                <a:tc vMerge="1">
                  <a:txBody>
                    <a:bodyPr/>
                    <a:lstStyle/>
                    <a:p>
                      <a:endParaRPr lang="id-ID"/>
                    </a:p>
                  </a:txBody>
                  <a:tcPr/>
                </a:tc>
                <a:tc>
                  <a:txBody>
                    <a:bodyPr/>
                    <a:lstStyle/>
                    <a:p>
                      <a:pPr algn="ctr">
                        <a:lnSpc>
                          <a:spcPct val="115000"/>
                        </a:lnSpc>
                        <a:spcBef>
                          <a:spcPts val="2400"/>
                        </a:spcBef>
                        <a:spcAft>
                          <a:spcPts val="0"/>
                        </a:spcAft>
                      </a:pPr>
                      <a:r>
                        <a:rPr lang="en-US" sz="1000" kern="0">
                          <a:effectLst/>
                        </a:rPr>
                        <a:t>Valid</a:t>
                      </a:r>
                      <a:endParaRPr lang="id-ID" sz="1000" b="1" kern="0">
                        <a:solidFill>
                          <a:srgbClr val="365F91"/>
                        </a:solidFill>
                        <a:effectLst/>
                        <a:latin typeface="Calibri"/>
                        <a:ea typeface="MS Gothic"/>
                        <a:cs typeface="Times New Roman"/>
                      </a:endParaRPr>
                    </a:p>
                  </a:txBody>
                  <a:tcPr marL="61916" marR="61916"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g104f7abbb21_0_70"/>
          <p:cNvSpPr txBox="1">
            <a:spLocks noGrp="1"/>
          </p:cNvSpPr>
          <p:nvPr>
            <p:ph type="title"/>
          </p:nvPr>
        </p:nvSpPr>
        <p:spPr>
          <a:xfrm>
            <a:off x="166758" y="113337"/>
            <a:ext cx="11830877" cy="723376"/>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smtClean="0"/>
              <a:t>Hasil </a:t>
            </a:r>
            <a:endParaRPr/>
          </a:p>
        </p:txBody>
      </p:sp>
      <p:sp>
        <p:nvSpPr>
          <p:cNvPr id="71" name="Google Shape;71;g104f7abbb21_0_70"/>
          <p:cNvSpPr txBox="1">
            <a:spLocks noGrp="1"/>
          </p:cNvSpPr>
          <p:nvPr>
            <p:ph type="body" idx="1"/>
          </p:nvPr>
        </p:nvSpPr>
        <p:spPr>
          <a:xfrm>
            <a:off x="191344" y="980728"/>
            <a:ext cx="11806291" cy="5347738"/>
          </a:xfrm>
          <a:prstGeom prst="rect">
            <a:avLst/>
          </a:prstGeom>
          <a:noFill/>
          <a:ln>
            <a:noFill/>
          </a:ln>
        </p:spPr>
        <p:txBody>
          <a:bodyPr spcFirstLastPara="1" wrap="square" lIns="91425" tIns="45700" rIns="91425" bIns="45700" anchor="t" anchorCtr="0">
            <a:normAutofit/>
          </a:bodyPr>
          <a:lstStyle/>
          <a:p>
            <a:pPr marL="457200" lvl="0" indent="-228600" algn="l" rtl="0">
              <a:lnSpc>
                <a:spcPct val="90000"/>
              </a:lnSpc>
              <a:spcBef>
                <a:spcPts val="1000"/>
              </a:spcBef>
              <a:spcAft>
                <a:spcPts val="0"/>
              </a:spcAft>
              <a:buClr>
                <a:schemeClr val="dk1"/>
              </a:buClr>
              <a:buSzPts val="2800"/>
              <a:buNone/>
            </a:pPr>
            <a:r>
              <a:rPr lang="en-US" sz="1200" smtClean="0">
                <a:latin typeface="Times New Roman" panose="02020603050405020304" pitchFamily="18" charset="0"/>
                <a:cs typeface="Times New Roman" panose="02020603050405020304" pitchFamily="18" charset="0"/>
              </a:rPr>
              <a:t>Uji Reabilitas </a:t>
            </a:r>
          </a:p>
          <a:p>
            <a:pPr marL="457200" lvl="0" indent="-228600" algn="ctr" rtl="0">
              <a:lnSpc>
                <a:spcPct val="90000"/>
              </a:lnSpc>
              <a:spcBef>
                <a:spcPts val="1000"/>
              </a:spcBef>
              <a:spcAft>
                <a:spcPts val="0"/>
              </a:spcAft>
              <a:buClr>
                <a:schemeClr val="dk1"/>
              </a:buClr>
              <a:buSzPts val="2800"/>
              <a:buNone/>
            </a:pPr>
            <a:r>
              <a:rPr lang="en-US" sz="1200" smtClean="0">
                <a:latin typeface="Times New Roman" panose="02020603050405020304" pitchFamily="18" charset="0"/>
                <a:cs typeface="Times New Roman" panose="02020603050405020304" pitchFamily="18" charset="0"/>
              </a:rPr>
              <a:t>Hasil Uji reabilitas </a:t>
            </a:r>
          </a:p>
          <a:p>
            <a:pPr marL="457200" lvl="0" indent="-228600" algn="ctr"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smtClean="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smtClean="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smtClean="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smtClean="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lang="en-US" sz="1200" smtClean="0">
              <a:latin typeface="Times New Roman" panose="02020603050405020304" pitchFamily="18" charset="0"/>
              <a:cs typeface="Times New Roman" panose="02020603050405020304" pitchFamily="18" charset="0"/>
            </a:endParaRPr>
          </a:p>
          <a:p>
            <a:pPr marL="457189" lvl="0" indent="0" algn="just" defTabSz="914286">
              <a:lnSpc>
                <a:spcPct val="100000"/>
              </a:lnSpc>
              <a:spcBef>
                <a:spcPts val="0"/>
              </a:spcBef>
              <a:buClrTx/>
              <a:buSzTx/>
              <a:buNone/>
              <a:defRPr/>
            </a:pPr>
            <a:r>
              <a:rPr lang="id-ID" sz="1200" kern="1200">
                <a:solidFill>
                  <a:prstClr val="black"/>
                </a:solidFill>
                <a:latin typeface="Arial"/>
                <a:ea typeface="Calibri" panose="020F0502020204030204" pitchFamily="34" charset="0"/>
                <a:cs typeface="Times New Roman" panose="02020603050405020304" pitchFamily="18" charset="0"/>
              </a:rPr>
              <a:t>Ketentuan :</a:t>
            </a:r>
          </a:p>
          <a:p>
            <a:pPr marL="742932" lvl="0" indent="-285744" algn="just" defTabSz="914286">
              <a:lnSpc>
                <a:spcPct val="100000"/>
              </a:lnSpc>
              <a:spcBef>
                <a:spcPts val="0"/>
              </a:spcBef>
              <a:buClrTx/>
              <a:buSzTx/>
              <a:buFont typeface="Arial" panose="020B0604020202020204" pitchFamily="34" charset="0"/>
              <a:buChar char="•"/>
              <a:defRPr/>
            </a:pPr>
            <a:r>
              <a:rPr lang="id-ID" sz="1200" kern="1200">
                <a:solidFill>
                  <a:prstClr val="black"/>
                </a:solidFill>
                <a:latin typeface="Arial"/>
                <a:ea typeface="Calibri" panose="020F0502020204030204" pitchFamily="34" charset="0"/>
                <a:cs typeface="Times New Roman" panose="02020603050405020304" pitchFamily="18" charset="0"/>
              </a:rPr>
              <a:t>Instrument reliable ( nilai Cronbach Alpha (</a:t>
            </a:r>
            <a:r>
              <a:rPr lang="el-GR" sz="1200" kern="1200">
                <a:solidFill>
                  <a:prstClr val="black"/>
                </a:solidFill>
                <a:latin typeface="Arial"/>
                <a:ea typeface="Calibri" panose="020F0502020204030204" pitchFamily="34" charset="0"/>
                <a:cs typeface="Times New Roman" panose="02020603050405020304" pitchFamily="18" charset="0"/>
              </a:rPr>
              <a:t>α) &gt;</a:t>
            </a:r>
            <a:r>
              <a:rPr lang="id-ID" sz="1200" kern="1200">
                <a:solidFill>
                  <a:prstClr val="black"/>
                </a:solidFill>
                <a:latin typeface="Arial"/>
                <a:ea typeface="Calibri" panose="020F0502020204030204" pitchFamily="34" charset="0"/>
                <a:cs typeface="Times New Roman" panose="02020603050405020304" pitchFamily="18" charset="0"/>
              </a:rPr>
              <a:t> </a:t>
            </a:r>
            <a:r>
              <a:rPr lang="el-GR" sz="1200" kern="1200">
                <a:solidFill>
                  <a:prstClr val="black"/>
                </a:solidFill>
                <a:latin typeface="Arial"/>
                <a:ea typeface="Calibri" panose="020F0502020204030204" pitchFamily="34" charset="0"/>
                <a:cs typeface="Times New Roman" panose="02020603050405020304" pitchFamily="18" charset="0"/>
              </a:rPr>
              <a:t>0,60</a:t>
            </a:r>
            <a:r>
              <a:rPr lang="id-ID" sz="1200" kern="1200">
                <a:solidFill>
                  <a:prstClr val="black"/>
                </a:solidFill>
                <a:latin typeface="Arial"/>
                <a:ea typeface="Calibri" panose="020F0502020204030204" pitchFamily="34" charset="0"/>
                <a:cs typeface="Times New Roman" panose="02020603050405020304" pitchFamily="18" charset="0"/>
              </a:rPr>
              <a:t> )</a:t>
            </a:r>
          </a:p>
          <a:p>
            <a:pPr marL="742932" lvl="0" indent="-285744" algn="just" defTabSz="914286">
              <a:lnSpc>
                <a:spcPct val="100000"/>
              </a:lnSpc>
              <a:spcBef>
                <a:spcPts val="0"/>
              </a:spcBef>
              <a:buClrTx/>
              <a:buSzTx/>
              <a:buFont typeface="Arial" panose="020B0604020202020204" pitchFamily="34" charset="0"/>
              <a:buChar char="•"/>
              <a:defRPr/>
            </a:pPr>
            <a:r>
              <a:rPr lang="id-ID" sz="1200" kern="1200">
                <a:solidFill>
                  <a:prstClr val="black"/>
                </a:solidFill>
                <a:latin typeface="Arial"/>
                <a:ea typeface="Calibri" panose="020F0502020204030204" pitchFamily="34" charset="0"/>
                <a:cs typeface="Times New Roman" panose="02020603050405020304" pitchFamily="18" charset="0"/>
              </a:rPr>
              <a:t>Instrument tidak reliable ( nilai Cronbach Alpha (</a:t>
            </a:r>
            <a:r>
              <a:rPr lang="el-GR" sz="1200" kern="1200">
                <a:solidFill>
                  <a:prstClr val="black"/>
                </a:solidFill>
                <a:latin typeface="Arial"/>
                <a:ea typeface="Calibri" panose="020F0502020204030204" pitchFamily="34" charset="0"/>
                <a:cs typeface="Times New Roman" panose="02020603050405020304" pitchFamily="18" charset="0"/>
              </a:rPr>
              <a:t>α) &lt;</a:t>
            </a:r>
            <a:r>
              <a:rPr lang="id-ID" sz="1200" kern="1200">
                <a:solidFill>
                  <a:prstClr val="black"/>
                </a:solidFill>
                <a:latin typeface="Arial"/>
                <a:ea typeface="Calibri" panose="020F0502020204030204" pitchFamily="34" charset="0"/>
                <a:cs typeface="Times New Roman" panose="02020603050405020304" pitchFamily="18" charset="0"/>
              </a:rPr>
              <a:t> </a:t>
            </a:r>
            <a:r>
              <a:rPr lang="el-GR" sz="1200" kern="1200">
                <a:solidFill>
                  <a:prstClr val="black"/>
                </a:solidFill>
                <a:latin typeface="Arial"/>
                <a:ea typeface="Calibri" panose="020F0502020204030204" pitchFamily="34" charset="0"/>
                <a:cs typeface="Times New Roman" panose="02020603050405020304" pitchFamily="18" charset="0"/>
              </a:rPr>
              <a:t>0,60</a:t>
            </a:r>
            <a:r>
              <a:rPr lang="id-ID" sz="1200" kern="1200">
                <a:solidFill>
                  <a:prstClr val="black"/>
                </a:solidFill>
                <a:latin typeface="Arial"/>
                <a:ea typeface="Calibri" panose="020F0502020204030204" pitchFamily="34" charset="0"/>
                <a:cs typeface="Times New Roman" panose="02020603050405020304" pitchFamily="18" charset="0"/>
              </a:rPr>
              <a:t> )</a:t>
            </a:r>
          </a:p>
          <a:p>
            <a:pPr marL="457200" lvl="0" indent="-228600"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rtl="0">
              <a:lnSpc>
                <a:spcPct val="90000"/>
              </a:lnSpc>
              <a:spcBef>
                <a:spcPts val="1000"/>
              </a:spcBef>
              <a:spcAft>
                <a:spcPts val="0"/>
              </a:spcAft>
              <a:buClr>
                <a:schemeClr val="dk1"/>
              </a:buClr>
              <a:buSzPts val="2800"/>
              <a:buNone/>
            </a:pPr>
            <a:endParaRPr lang="en-US" sz="1200">
              <a:latin typeface="Times New Roman" panose="02020603050405020304" pitchFamily="18" charset="0"/>
              <a:cs typeface="Times New Roman" panose="02020603050405020304" pitchFamily="18" charset="0"/>
            </a:endParaRPr>
          </a:p>
          <a:p>
            <a:pPr marL="457200" lvl="0" indent="-228600" algn="ctr" rtl="0">
              <a:lnSpc>
                <a:spcPct val="90000"/>
              </a:lnSpc>
              <a:spcBef>
                <a:spcPts val="1000"/>
              </a:spcBef>
              <a:spcAft>
                <a:spcPts val="0"/>
              </a:spcAft>
              <a:buClr>
                <a:schemeClr val="dk1"/>
              </a:buClr>
              <a:buSzPts val="2800"/>
              <a:buNone/>
            </a:pPr>
            <a:endParaRPr sz="120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12488910"/>
              </p:ext>
            </p:extLst>
          </p:nvPr>
        </p:nvGraphicFramePr>
        <p:xfrm>
          <a:off x="1847529" y="1988840"/>
          <a:ext cx="8064894" cy="2088232"/>
        </p:xfrm>
        <a:graphic>
          <a:graphicData uri="http://schemas.openxmlformats.org/drawingml/2006/table">
            <a:tbl>
              <a:tblPr firstRow="1" firstCol="1" bandRow="1">
                <a:tableStyleId>{5C22544A-7EE6-4342-B048-85BDC9FD1C3A}</a:tableStyleId>
              </a:tblPr>
              <a:tblGrid>
                <a:gridCol w="2456855"/>
                <a:gridCol w="2522134"/>
                <a:gridCol w="1700215"/>
                <a:gridCol w="1385690"/>
              </a:tblGrid>
              <a:tr h="711844">
                <a:tc>
                  <a:txBody>
                    <a:bodyPr/>
                    <a:lstStyle/>
                    <a:p>
                      <a:pPr algn="ctr">
                        <a:lnSpc>
                          <a:spcPct val="115000"/>
                        </a:lnSpc>
                        <a:spcAft>
                          <a:spcPts val="0"/>
                        </a:spcAft>
                      </a:pPr>
                      <a:r>
                        <a:rPr lang="id-ID" sz="1200">
                          <a:effectLst/>
                        </a:rPr>
                        <a:t>Variabel</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Nilai Cronbach Alpha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Nilai Kritis</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Keterangan</a:t>
                      </a:r>
                      <a:endParaRPr lang="id-ID" sz="1100">
                        <a:effectLst/>
                        <a:latin typeface="Calibri"/>
                        <a:ea typeface="MS Mincho"/>
                        <a:cs typeface="Times New Roman"/>
                      </a:endParaRPr>
                    </a:p>
                  </a:txBody>
                  <a:tcPr marL="68580" marR="68580" marT="0" marB="0"/>
                </a:tc>
              </a:tr>
              <a:tr h="344097">
                <a:tc>
                  <a:txBody>
                    <a:bodyPr/>
                    <a:lstStyle/>
                    <a:p>
                      <a:pPr>
                        <a:lnSpc>
                          <a:spcPct val="115000"/>
                        </a:lnSpc>
                        <a:spcAft>
                          <a:spcPts val="0"/>
                        </a:spcAft>
                      </a:pPr>
                      <a:r>
                        <a:rPr lang="en-US" sz="1200">
                          <a:effectLst/>
                        </a:rPr>
                        <a:t>Disiplin K</a:t>
                      </a:r>
                      <a:r>
                        <a:rPr lang="id-ID" sz="1200">
                          <a:effectLst/>
                        </a:rPr>
                        <a:t>erja </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0,7</a:t>
                      </a:r>
                      <a:r>
                        <a:rPr lang="en-US" sz="1200">
                          <a:effectLst/>
                        </a:rPr>
                        <a:t>3</a:t>
                      </a:r>
                      <a:r>
                        <a:rPr lang="id-ID" sz="1200">
                          <a:effectLst/>
                        </a:rPr>
                        <a:t>4</a:t>
                      </a:r>
                      <a:endParaRPr lang="id-ID" sz="1100">
                        <a:effectLst/>
                        <a:latin typeface="Calibri"/>
                        <a:ea typeface="MS Mincho"/>
                        <a:cs typeface="Times New Roman"/>
                      </a:endParaRPr>
                    </a:p>
                  </a:txBody>
                  <a:tcPr marL="68580" marR="68580" marT="0" marB="0"/>
                </a:tc>
                <a:tc rowSpan="4">
                  <a:txBody>
                    <a:bodyPr/>
                    <a:lstStyle/>
                    <a:p>
                      <a:pPr algn="ctr">
                        <a:lnSpc>
                          <a:spcPct val="115000"/>
                        </a:lnSpc>
                        <a:spcAft>
                          <a:spcPts val="0"/>
                        </a:spcAft>
                      </a:pPr>
                      <a:r>
                        <a:rPr lang="id-ID" sz="1200">
                          <a:effectLst/>
                        </a:rPr>
                        <a:t>0,60</a:t>
                      </a:r>
                      <a:endParaRPr lang="id-ID" sz="1100">
                        <a:effectLst/>
                        <a:latin typeface="Calibri"/>
                        <a:ea typeface="MS Mincho"/>
                        <a:cs typeface="Times New Roman"/>
                      </a:endParaRPr>
                    </a:p>
                  </a:txBody>
                  <a:tcPr marL="68580" marR="68580" marT="0" marB="0" anchor="ctr"/>
                </a:tc>
                <a:tc>
                  <a:txBody>
                    <a:bodyPr/>
                    <a:lstStyle/>
                    <a:p>
                      <a:pPr algn="ctr">
                        <a:lnSpc>
                          <a:spcPct val="115000"/>
                        </a:lnSpc>
                        <a:spcAft>
                          <a:spcPts val="0"/>
                        </a:spcAft>
                      </a:pPr>
                      <a:r>
                        <a:rPr lang="id-ID" sz="1200">
                          <a:effectLst/>
                        </a:rPr>
                        <a:t>Reliabel</a:t>
                      </a:r>
                      <a:endParaRPr lang="id-ID" sz="1100">
                        <a:effectLst/>
                        <a:latin typeface="Calibri"/>
                        <a:ea typeface="MS Mincho"/>
                        <a:cs typeface="Times New Roman"/>
                      </a:endParaRPr>
                    </a:p>
                  </a:txBody>
                  <a:tcPr marL="68580" marR="68580" marT="0" marB="0"/>
                </a:tc>
              </a:tr>
              <a:tr h="344097">
                <a:tc>
                  <a:txBody>
                    <a:bodyPr/>
                    <a:lstStyle/>
                    <a:p>
                      <a:pPr>
                        <a:lnSpc>
                          <a:spcPct val="115000"/>
                        </a:lnSpc>
                        <a:spcAft>
                          <a:spcPts val="0"/>
                        </a:spcAft>
                      </a:pPr>
                      <a:r>
                        <a:rPr lang="en-US" sz="1200">
                          <a:effectLst/>
                        </a:rPr>
                        <a:t>Motivasi Kerja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737</a:t>
                      </a:r>
                      <a:endParaRPr lang="id-ID" sz="1100">
                        <a:effectLst/>
                        <a:latin typeface="Calibri"/>
                        <a:ea typeface="MS Mincho"/>
                        <a:cs typeface="Times New Roman"/>
                      </a:endParaRPr>
                    </a:p>
                  </a:txBody>
                  <a:tcPr marL="68580" marR="68580" marT="0" marB="0"/>
                </a:tc>
                <a:tc vMerge="1">
                  <a:txBody>
                    <a:bodyPr/>
                    <a:lstStyle/>
                    <a:p>
                      <a:endParaRPr lang="id-ID"/>
                    </a:p>
                  </a:txBody>
                  <a:tcPr/>
                </a:tc>
                <a:tc>
                  <a:txBody>
                    <a:bodyPr/>
                    <a:lstStyle/>
                    <a:p>
                      <a:pPr algn="ctr">
                        <a:lnSpc>
                          <a:spcPct val="115000"/>
                        </a:lnSpc>
                        <a:spcAft>
                          <a:spcPts val="0"/>
                        </a:spcAft>
                      </a:pPr>
                      <a:r>
                        <a:rPr lang="id-ID" sz="1200">
                          <a:effectLst/>
                        </a:rPr>
                        <a:t>Reliabel</a:t>
                      </a:r>
                      <a:endParaRPr lang="id-ID" sz="1100">
                        <a:effectLst/>
                        <a:latin typeface="Calibri"/>
                        <a:ea typeface="MS Mincho"/>
                        <a:cs typeface="Times New Roman"/>
                      </a:endParaRPr>
                    </a:p>
                  </a:txBody>
                  <a:tcPr marL="68580" marR="68580" marT="0" marB="0"/>
                </a:tc>
              </a:tr>
              <a:tr h="344097">
                <a:tc>
                  <a:txBody>
                    <a:bodyPr/>
                    <a:lstStyle/>
                    <a:p>
                      <a:pPr>
                        <a:lnSpc>
                          <a:spcPct val="115000"/>
                        </a:lnSpc>
                        <a:spcAft>
                          <a:spcPts val="0"/>
                        </a:spcAft>
                      </a:pPr>
                      <a:r>
                        <a:rPr lang="en-US" sz="1200">
                          <a:effectLst/>
                        </a:rPr>
                        <a:t>Kepuasan</a:t>
                      </a:r>
                      <a:r>
                        <a:rPr lang="id-ID" sz="1200">
                          <a:effectLst/>
                        </a:rPr>
                        <a:t> Kerja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730</a:t>
                      </a:r>
                      <a:endParaRPr lang="id-ID" sz="1100">
                        <a:effectLst/>
                        <a:latin typeface="Calibri"/>
                        <a:ea typeface="MS Mincho"/>
                        <a:cs typeface="Times New Roman"/>
                      </a:endParaRPr>
                    </a:p>
                  </a:txBody>
                  <a:tcPr marL="68580" marR="68580" marT="0" marB="0"/>
                </a:tc>
                <a:tc vMerge="1">
                  <a:txBody>
                    <a:bodyPr/>
                    <a:lstStyle/>
                    <a:p>
                      <a:endParaRPr lang="id-ID"/>
                    </a:p>
                  </a:txBody>
                  <a:tcPr/>
                </a:tc>
                <a:tc>
                  <a:txBody>
                    <a:bodyPr/>
                    <a:lstStyle/>
                    <a:p>
                      <a:pPr algn="ctr">
                        <a:lnSpc>
                          <a:spcPct val="115000"/>
                        </a:lnSpc>
                        <a:spcAft>
                          <a:spcPts val="0"/>
                        </a:spcAft>
                      </a:pPr>
                      <a:r>
                        <a:rPr lang="id-ID" sz="1200">
                          <a:effectLst/>
                        </a:rPr>
                        <a:t>Reliabel</a:t>
                      </a:r>
                      <a:endParaRPr lang="id-ID" sz="1100">
                        <a:effectLst/>
                        <a:latin typeface="Calibri"/>
                        <a:ea typeface="MS Mincho"/>
                        <a:cs typeface="Times New Roman"/>
                      </a:endParaRPr>
                    </a:p>
                  </a:txBody>
                  <a:tcPr marL="68580" marR="68580" marT="0" marB="0"/>
                </a:tc>
              </a:tr>
              <a:tr h="344097">
                <a:tc>
                  <a:txBody>
                    <a:bodyPr/>
                    <a:lstStyle/>
                    <a:p>
                      <a:pPr>
                        <a:lnSpc>
                          <a:spcPct val="115000"/>
                        </a:lnSpc>
                        <a:spcAft>
                          <a:spcPts val="0"/>
                        </a:spcAft>
                      </a:pPr>
                      <a:r>
                        <a:rPr lang="id-ID" sz="1200">
                          <a:effectLst/>
                        </a:rPr>
                        <a:t>Kinerja Karyawan</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629</a:t>
                      </a:r>
                      <a:endParaRPr lang="id-ID" sz="1100">
                        <a:effectLst/>
                        <a:latin typeface="Calibri"/>
                        <a:ea typeface="MS Mincho"/>
                        <a:cs typeface="Times New Roman"/>
                      </a:endParaRPr>
                    </a:p>
                  </a:txBody>
                  <a:tcPr marL="68580" marR="68580" marT="0" marB="0"/>
                </a:tc>
                <a:tc vMerge="1">
                  <a:txBody>
                    <a:bodyPr/>
                    <a:lstStyle/>
                    <a:p>
                      <a:endParaRPr lang="id-ID"/>
                    </a:p>
                  </a:txBody>
                  <a:tcPr/>
                </a:tc>
                <a:tc>
                  <a:txBody>
                    <a:bodyPr/>
                    <a:lstStyle/>
                    <a:p>
                      <a:pPr algn="ctr">
                        <a:lnSpc>
                          <a:spcPct val="115000"/>
                        </a:lnSpc>
                        <a:spcAft>
                          <a:spcPts val="0"/>
                        </a:spcAft>
                      </a:pPr>
                      <a:r>
                        <a:rPr lang="id-ID" sz="1200">
                          <a:effectLst/>
                        </a:rPr>
                        <a:t>Reliabel</a:t>
                      </a:r>
                      <a:endParaRPr lang="id-ID" sz="1100">
                        <a:effectLst/>
                        <a:latin typeface="Calibri"/>
                        <a:ea typeface="MS Mincho"/>
                        <a:cs typeface="Times New Roman"/>
                      </a:endParaRPr>
                    </a:p>
                  </a:txBody>
                  <a:tcPr marL="68580" marR="68580" marT="0" marB="0"/>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Hasil </a:t>
            </a:r>
            <a:endParaRPr lang="id-ID"/>
          </a:p>
        </p:txBody>
      </p:sp>
      <p:sp>
        <p:nvSpPr>
          <p:cNvPr id="3" name="Text Placeholder 2"/>
          <p:cNvSpPr>
            <a:spLocks noGrp="1"/>
          </p:cNvSpPr>
          <p:nvPr>
            <p:ph type="body" idx="1"/>
          </p:nvPr>
        </p:nvSpPr>
        <p:spPr>
          <a:xfrm>
            <a:off x="166759" y="1238732"/>
            <a:ext cx="4777113" cy="5089734"/>
          </a:xfrm>
        </p:spPr>
        <p:txBody>
          <a:bodyPr>
            <a:normAutofit/>
          </a:bodyPr>
          <a:lstStyle/>
          <a:p>
            <a:pPr marL="50800" indent="0">
              <a:buNone/>
            </a:pPr>
            <a:r>
              <a:rPr lang="en-US" sz="1200" smtClean="0">
                <a:latin typeface="Times New Roman" panose="02020603050405020304" pitchFamily="18" charset="0"/>
                <a:cs typeface="Times New Roman" panose="02020603050405020304" pitchFamily="18" charset="0"/>
              </a:rPr>
              <a:t>Uji linieritas </a:t>
            </a:r>
          </a:p>
          <a:p>
            <a:pPr marL="50800" indent="0" algn="ctr">
              <a:buNone/>
            </a:pPr>
            <a:r>
              <a:rPr lang="en-US" sz="1200" smtClean="0">
                <a:latin typeface="Times New Roman" panose="02020603050405020304" pitchFamily="18" charset="0"/>
                <a:cs typeface="Times New Roman" panose="02020603050405020304" pitchFamily="18" charset="0"/>
              </a:rPr>
              <a:t>Hasil uji linieritas </a:t>
            </a:r>
          </a:p>
          <a:p>
            <a:pPr marL="50800" indent="0">
              <a:buNone/>
            </a:pPr>
            <a:endParaRPr lang="en-US" sz="1200">
              <a:latin typeface="Times New Roman" panose="02020603050405020304" pitchFamily="18" charset="0"/>
              <a:cs typeface="Times New Roman" panose="02020603050405020304" pitchFamily="18" charset="0"/>
            </a:endParaRPr>
          </a:p>
          <a:p>
            <a:pPr marL="50800" indent="0">
              <a:buNone/>
            </a:pPr>
            <a:endParaRPr lang="en-US" sz="1200" smtClean="0">
              <a:latin typeface="Times New Roman" panose="02020603050405020304" pitchFamily="18" charset="0"/>
              <a:cs typeface="Times New Roman" panose="02020603050405020304" pitchFamily="18" charset="0"/>
            </a:endParaRPr>
          </a:p>
          <a:p>
            <a:pPr marL="50800" indent="0">
              <a:buNone/>
            </a:pPr>
            <a:endParaRPr lang="en-US" sz="1200">
              <a:latin typeface="Times New Roman" panose="02020603050405020304" pitchFamily="18" charset="0"/>
              <a:cs typeface="Times New Roman" panose="02020603050405020304" pitchFamily="18" charset="0"/>
            </a:endParaRPr>
          </a:p>
          <a:p>
            <a:pPr marL="50800" indent="0">
              <a:buNone/>
            </a:pPr>
            <a:endParaRPr lang="en-US" sz="1200" smtClean="0">
              <a:latin typeface="Times New Roman" panose="02020603050405020304" pitchFamily="18" charset="0"/>
              <a:cs typeface="Times New Roman" panose="02020603050405020304" pitchFamily="18" charset="0"/>
            </a:endParaRPr>
          </a:p>
          <a:p>
            <a:pPr marL="50800" indent="0">
              <a:buNone/>
            </a:pPr>
            <a:endParaRPr lang="en-US" sz="1200">
              <a:latin typeface="Times New Roman" panose="02020603050405020304" pitchFamily="18" charset="0"/>
              <a:cs typeface="Times New Roman" panose="02020603050405020304" pitchFamily="18" charset="0"/>
            </a:endParaRPr>
          </a:p>
          <a:p>
            <a:pPr marL="50800" indent="0">
              <a:buNone/>
            </a:pPr>
            <a:endParaRPr lang="en-US" sz="1200" smtClean="0">
              <a:latin typeface="Times New Roman" panose="02020603050405020304" pitchFamily="18" charset="0"/>
              <a:cs typeface="Times New Roman" panose="02020603050405020304" pitchFamily="18" charset="0"/>
            </a:endParaRPr>
          </a:p>
          <a:p>
            <a:pPr marL="50800" indent="0">
              <a:buNone/>
            </a:pPr>
            <a:endParaRPr lang="en-US" sz="1200">
              <a:latin typeface="Times New Roman" panose="02020603050405020304" pitchFamily="18" charset="0"/>
              <a:cs typeface="Times New Roman" panose="02020603050405020304" pitchFamily="18" charset="0"/>
            </a:endParaRPr>
          </a:p>
          <a:p>
            <a:pPr marL="50800" indent="0">
              <a:buNone/>
            </a:pPr>
            <a:r>
              <a:rPr lang="id-ID" sz="1200">
                <a:ea typeface="Calibri" panose="020F0502020204030204" pitchFamily="34" charset="0"/>
              </a:rPr>
              <a:t>Berdasarkan tabel diatas dapat diketahui bahwa nilai signifikansi sudah berada diatas 0,05 sehingga dapat disimpulkan bahwa masing-masing hubungan adalah linier</a:t>
            </a:r>
            <a:endParaRPr lang="id-ID" sz="1200">
              <a:latin typeface="Times New Roman" panose="02020603050405020304" pitchFamily="18" charset="0"/>
              <a:cs typeface="Times New Roman" panose="02020603050405020304" pitchFamily="18" charset="0"/>
            </a:endParaRPr>
          </a:p>
        </p:txBody>
      </p:sp>
      <p:sp>
        <p:nvSpPr>
          <p:cNvPr id="4" name="Text Placeholder 2"/>
          <p:cNvSpPr txBox="1">
            <a:spLocks/>
          </p:cNvSpPr>
          <p:nvPr/>
        </p:nvSpPr>
        <p:spPr>
          <a:xfrm>
            <a:off x="7176120" y="1370559"/>
            <a:ext cx="4680520" cy="508973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0800" indent="0">
              <a:buFont typeface="Arial"/>
              <a:buNone/>
            </a:pPr>
            <a:r>
              <a:rPr lang="en-US" sz="1200" smtClean="0">
                <a:latin typeface="Times New Roman" panose="02020603050405020304" pitchFamily="18" charset="0"/>
                <a:cs typeface="Times New Roman" panose="02020603050405020304" pitchFamily="18" charset="0"/>
              </a:rPr>
              <a:t>Uji  Normalitas </a:t>
            </a:r>
          </a:p>
          <a:p>
            <a:pPr marL="50800" indent="0" algn="ctr">
              <a:buFont typeface="Arial"/>
              <a:buNone/>
            </a:pPr>
            <a:r>
              <a:rPr lang="en-US" sz="1200" smtClean="0">
                <a:latin typeface="Times New Roman" panose="02020603050405020304" pitchFamily="18" charset="0"/>
                <a:cs typeface="Times New Roman" panose="02020603050405020304" pitchFamily="18" charset="0"/>
              </a:rPr>
              <a:t>Hasil uji Normalitas </a:t>
            </a: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lvl="0" indent="0">
              <a:buNone/>
            </a:pPr>
            <a:endParaRPr lang="en-US" sz="1200" kern="1200" smtClean="0">
              <a:solidFill>
                <a:srgbClr val="000000"/>
              </a:solidFill>
              <a:latin typeface="Arial"/>
              <a:ea typeface="Calibri" panose="020F0502020204030204" pitchFamily="34" charset="0"/>
            </a:endParaRPr>
          </a:p>
          <a:p>
            <a:pPr marL="50800" lvl="0" indent="0">
              <a:buNone/>
            </a:pPr>
            <a:endParaRPr lang="en-US" sz="1200" kern="1200">
              <a:solidFill>
                <a:srgbClr val="000000"/>
              </a:solidFill>
              <a:latin typeface="Arial"/>
              <a:ea typeface="Calibri" panose="020F0502020204030204" pitchFamily="34" charset="0"/>
            </a:endParaRPr>
          </a:p>
          <a:p>
            <a:pPr marL="50800" lvl="0" indent="0">
              <a:buNone/>
            </a:pPr>
            <a:endParaRPr lang="en-US" sz="1200" kern="1200" smtClean="0">
              <a:solidFill>
                <a:srgbClr val="000000"/>
              </a:solidFill>
              <a:latin typeface="Arial"/>
              <a:ea typeface="Calibri" panose="020F0502020204030204" pitchFamily="34" charset="0"/>
            </a:endParaRPr>
          </a:p>
          <a:p>
            <a:pPr marL="50800" lvl="0" indent="0">
              <a:buNone/>
            </a:pPr>
            <a:endParaRPr lang="en-US" sz="1200" kern="1200">
              <a:solidFill>
                <a:srgbClr val="000000"/>
              </a:solidFill>
              <a:latin typeface="Arial"/>
              <a:ea typeface="Calibri" panose="020F0502020204030204" pitchFamily="34" charset="0"/>
            </a:endParaRPr>
          </a:p>
          <a:p>
            <a:pPr marL="50800" lvl="0" indent="0">
              <a:buNone/>
            </a:pPr>
            <a:endParaRPr lang="en-US" sz="1200" kern="1200" smtClean="0">
              <a:solidFill>
                <a:srgbClr val="000000"/>
              </a:solidFill>
              <a:latin typeface="Arial"/>
              <a:ea typeface="Calibri" panose="020F0502020204030204" pitchFamily="34" charset="0"/>
            </a:endParaRPr>
          </a:p>
          <a:p>
            <a:pPr marL="50800" lvl="0" indent="0">
              <a:buNone/>
            </a:pPr>
            <a:endParaRPr lang="en-US" sz="1200" kern="1200">
              <a:solidFill>
                <a:srgbClr val="000000"/>
              </a:solidFill>
              <a:latin typeface="Arial"/>
              <a:ea typeface="Calibri" panose="020F0502020204030204" pitchFamily="34" charset="0"/>
            </a:endParaRPr>
          </a:p>
          <a:p>
            <a:pPr marL="50800" lvl="0" indent="0">
              <a:buNone/>
            </a:pPr>
            <a:endParaRPr lang="en-US" sz="1200" kern="1200" smtClean="0">
              <a:solidFill>
                <a:srgbClr val="000000"/>
              </a:solidFill>
              <a:latin typeface="Arial"/>
              <a:ea typeface="Calibri" panose="020F0502020204030204" pitchFamily="34" charset="0"/>
            </a:endParaRPr>
          </a:p>
          <a:p>
            <a:pPr marL="50800" lvl="0" indent="0">
              <a:buNone/>
            </a:pPr>
            <a:endParaRPr lang="en-US" sz="1200" kern="1200">
              <a:solidFill>
                <a:srgbClr val="000000"/>
              </a:solidFill>
              <a:latin typeface="Arial"/>
              <a:ea typeface="Calibri" panose="020F0502020204030204" pitchFamily="34" charset="0"/>
            </a:endParaRPr>
          </a:p>
          <a:p>
            <a:pPr marL="50800" lvl="0" indent="0">
              <a:buNone/>
            </a:pPr>
            <a:r>
              <a:rPr lang="id-ID" sz="1200" kern="1200" smtClean="0">
                <a:solidFill>
                  <a:srgbClr val="000000"/>
                </a:solidFill>
                <a:latin typeface="Arial"/>
                <a:ea typeface="Calibri" panose="020F0502020204030204" pitchFamily="34" charset="0"/>
              </a:rPr>
              <a:t>G</a:t>
            </a:r>
            <a:r>
              <a:rPr lang="id-ID" sz="1200" kern="1200" smtClean="0">
                <a:solidFill>
                  <a:prstClr val="black"/>
                </a:solidFill>
                <a:latin typeface="Arial"/>
                <a:ea typeface="Calibri" panose="020F0502020204030204" pitchFamily="34" charset="0"/>
              </a:rPr>
              <a:t>ambar </a:t>
            </a:r>
            <a:r>
              <a:rPr lang="id-ID" sz="1200" i="1" kern="1200">
                <a:solidFill>
                  <a:prstClr val="black"/>
                </a:solidFill>
                <a:latin typeface="Arial"/>
                <a:ea typeface="Calibri" panose="020F0502020204030204" pitchFamily="34" charset="0"/>
              </a:rPr>
              <a:t>normal probability plot</a:t>
            </a:r>
            <a:r>
              <a:rPr lang="id-ID" sz="1200" kern="1200">
                <a:solidFill>
                  <a:prstClr val="black"/>
                </a:solidFill>
                <a:latin typeface="Arial"/>
                <a:ea typeface="Calibri" panose="020F0502020204030204" pitchFamily="34" charset="0"/>
              </a:rPr>
              <a:t> menunjukkan bahwa titik-titik distribusi jawaban responden sudah mendekati garis diagonal, menunjukkan bahwa data berdistribusi normal.</a:t>
            </a:r>
            <a:endParaRPr lang="id-ID" sz="1200" kern="1200">
              <a:solidFill>
                <a:prstClr val="black"/>
              </a:solidFill>
              <a:latin typeface="Arial"/>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202729703"/>
              </p:ext>
            </p:extLst>
          </p:nvPr>
        </p:nvGraphicFramePr>
        <p:xfrm>
          <a:off x="479376" y="2060848"/>
          <a:ext cx="4187882" cy="1682496"/>
        </p:xfrm>
        <a:graphic>
          <a:graphicData uri="http://schemas.openxmlformats.org/drawingml/2006/table">
            <a:tbl>
              <a:tblPr firstRow="1" firstCol="1" bandRow="1">
                <a:tableStyleId>{5C22544A-7EE6-4342-B048-85BDC9FD1C3A}</a:tableStyleId>
              </a:tblPr>
              <a:tblGrid>
                <a:gridCol w="837165"/>
                <a:gridCol w="497677"/>
                <a:gridCol w="895202"/>
                <a:gridCol w="1120159"/>
                <a:gridCol w="837679"/>
              </a:tblGrid>
              <a:tr h="377213">
                <a:tc>
                  <a:txBody>
                    <a:bodyPr/>
                    <a:lstStyle/>
                    <a:p>
                      <a:pPr algn="ctr">
                        <a:lnSpc>
                          <a:spcPct val="115000"/>
                        </a:lnSpc>
                        <a:spcAft>
                          <a:spcPts val="0"/>
                        </a:spcAft>
                      </a:pPr>
                      <a:r>
                        <a:rPr lang="id-ID" sz="1200">
                          <a:effectLst/>
                        </a:rPr>
                        <a:t>Variabel</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F</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Sig. Linearity</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Taraf Signifikan</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Keterangan</a:t>
                      </a:r>
                      <a:endParaRPr lang="id-ID" sz="1100">
                        <a:effectLst/>
                        <a:latin typeface="Calibri"/>
                        <a:ea typeface="MS Mincho"/>
                        <a:cs typeface="Times New Roman"/>
                      </a:endParaRPr>
                    </a:p>
                  </a:txBody>
                  <a:tcPr marL="68580" marR="68580" marT="0" marB="0"/>
                </a:tc>
              </a:tr>
              <a:tr h="258305">
                <a:tc>
                  <a:txBody>
                    <a:bodyPr/>
                    <a:lstStyle/>
                    <a:p>
                      <a:pPr>
                        <a:lnSpc>
                          <a:spcPct val="115000"/>
                        </a:lnSpc>
                        <a:spcAft>
                          <a:spcPts val="0"/>
                        </a:spcAft>
                      </a:pPr>
                      <a:r>
                        <a:rPr lang="id-ID" sz="1200">
                          <a:effectLst/>
                        </a:rPr>
                        <a:t>X1         Y </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en-US" sz="1200">
                          <a:effectLst/>
                        </a:rPr>
                        <a:t>1</a:t>
                      </a:r>
                      <a:r>
                        <a:rPr lang="id-ID" sz="1200">
                          <a:effectLst/>
                        </a:rPr>
                        <a:t>,</a:t>
                      </a:r>
                      <a:r>
                        <a:rPr lang="en-US" sz="1200">
                          <a:effectLst/>
                        </a:rPr>
                        <a:t>570</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145</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Sig. &gt; 0,05</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Linier</a:t>
                      </a:r>
                      <a:endParaRPr lang="id-ID" sz="1100">
                        <a:effectLst/>
                        <a:latin typeface="Calibri"/>
                        <a:ea typeface="MS Mincho"/>
                        <a:cs typeface="Times New Roman"/>
                      </a:endParaRPr>
                    </a:p>
                  </a:txBody>
                  <a:tcPr marL="68580" marR="68580" marT="0" marB="0"/>
                </a:tc>
              </a:tr>
              <a:tr h="258305">
                <a:tc>
                  <a:txBody>
                    <a:bodyPr/>
                    <a:lstStyle/>
                    <a:p>
                      <a:pPr>
                        <a:lnSpc>
                          <a:spcPct val="115000"/>
                        </a:lnSpc>
                        <a:spcAft>
                          <a:spcPts val="0"/>
                        </a:spcAft>
                      </a:pPr>
                      <a:r>
                        <a:rPr lang="id-ID" sz="1200">
                          <a:effectLst/>
                        </a:rPr>
                        <a:t>X2         Y</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en-US" sz="1200">
                          <a:effectLst/>
                        </a:rPr>
                        <a:t>0</a:t>
                      </a:r>
                      <a:r>
                        <a:rPr lang="id-ID" sz="1200">
                          <a:effectLst/>
                        </a:rPr>
                        <a:t>,</a:t>
                      </a:r>
                      <a:r>
                        <a:rPr lang="en-US" sz="1200">
                          <a:effectLst/>
                        </a:rPr>
                        <a:t>493</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858</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Sig. &gt; 0,05</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Linier</a:t>
                      </a:r>
                      <a:endParaRPr lang="id-ID" sz="1100">
                        <a:effectLst/>
                        <a:latin typeface="Calibri"/>
                        <a:ea typeface="MS Mincho"/>
                        <a:cs typeface="Times New Roman"/>
                      </a:endParaRPr>
                    </a:p>
                  </a:txBody>
                  <a:tcPr marL="68580" marR="68580" marT="0" marB="0"/>
                </a:tc>
              </a:tr>
              <a:tr h="258305">
                <a:tc>
                  <a:txBody>
                    <a:bodyPr/>
                    <a:lstStyle/>
                    <a:p>
                      <a:pPr>
                        <a:lnSpc>
                          <a:spcPct val="115000"/>
                        </a:lnSpc>
                        <a:spcAft>
                          <a:spcPts val="0"/>
                        </a:spcAft>
                      </a:pPr>
                      <a:r>
                        <a:rPr lang="id-ID" sz="1200">
                          <a:effectLst/>
                        </a:rPr>
                        <a:t>X3         Y</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en-US" sz="1200">
                          <a:effectLst/>
                        </a:rPr>
                        <a:t>0</a:t>
                      </a:r>
                      <a:r>
                        <a:rPr lang="id-ID" sz="1200">
                          <a:effectLst/>
                        </a:rPr>
                        <a:t>,</a:t>
                      </a:r>
                      <a:r>
                        <a:rPr lang="en-US" sz="1200">
                          <a:effectLst/>
                        </a:rPr>
                        <a:t>659</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68</a:t>
                      </a:r>
                      <a:r>
                        <a:rPr lang="id-ID" sz="1200">
                          <a:effectLst/>
                        </a:rPr>
                        <a:t>3</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Sig. &gt; 0,05</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Linier</a:t>
                      </a:r>
                      <a:endParaRPr lang="id-ID" sz="1100">
                        <a:effectLst/>
                        <a:latin typeface="Calibri"/>
                        <a:ea typeface="MS Mincho"/>
                        <a:cs typeface="Times New Roman"/>
                      </a:endParaRPr>
                    </a:p>
                  </a:txBody>
                  <a:tcPr marL="68580" marR="68580" marT="0" marB="0"/>
                </a:tc>
              </a:tr>
            </a:tbl>
          </a:graphicData>
        </a:graphic>
      </p:graphicFrame>
      <p:cxnSp>
        <p:nvCxnSpPr>
          <p:cNvPr id="6" name="Straight Arrow Connector 5"/>
          <p:cNvCxnSpPr/>
          <p:nvPr/>
        </p:nvCxnSpPr>
        <p:spPr>
          <a:xfrm>
            <a:off x="5180013" y="10577513"/>
            <a:ext cx="242887" cy="0"/>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5164138" y="10774363"/>
            <a:ext cx="242887" cy="0"/>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a:off x="5191125" y="10941050"/>
            <a:ext cx="242888" cy="0"/>
          </a:xfrm>
          <a:prstGeom prst="straightConnector1">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9" name="Picture 8"/>
          <p:cNvPicPr/>
          <p:nvPr/>
        </p:nvPicPr>
        <p:blipFill rotWithShape="1">
          <a:blip r:embed="rId2">
            <a:extLst>
              <a:ext uri="{28A0092B-C50C-407E-A947-70E740481C1C}">
                <a14:useLocalDpi xmlns:a14="http://schemas.microsoft.com/office/drawing/2010/main" val="0"/>
              </a:ext>
            </a:extLst>
          </a:blip>
          <a:srcRect l="24381" r="22878"/>
          <a:stretch/>
        </p:blipFill>
        <p:spPr bwMode="auto">
          <a:xfrm>
            <a:off x="8040216" y="2384067"/>
            <a:ext cx="3312368" cy="19119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84524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758" y="113337"/>
            <a:ext cx="11830877" cy="867392"/>
          </a:xfrm>
        </p:spPr>
        <p:txBody>
          <a:bodyPr/>
          <a:lstStyle/>
          <a:p>
            <a:r>
              <a:rPr lang="en-US" smtClean="0"/>
              <a:t>Hasil </a:t>
            </a:r>
            <a:endParaRPr lang="id-ID"/>
          </a:p>
        </p:txBody>
      </p:sp>
      <p:sp>
        <p:nvSpPr>
          <p:cNvPr id="3" name="Text Placeholder 2"/>
          <p:cNvSpPr>
            <a:spLocks noGrp="1"/>
          </p:cNvSpPr>
          <p:nvPr>
            <p:ph type="body" idx="1"/>
          </p:nvPr>
        </p:nvSpPr>
        <p:spPr>
          <a:xfrm>
            <a:off x="263352" y="980728"/>
            <a:ext cx="5400600" cy="4680520"/>
          </a:xfrm>
        </p:spPr>
        <p:txBody>
          <a:bodyPr>
            <a:normAutofit/>
          </a:bodyPr>
          <a:lstStyle/>
          <a:p>
            <a:pPr marL="50800" indent="0">
              <a:buNone/>
            </a:pPr>
            <a:r>
              <a:rPr lang="en-US" sz="1200" smtClean="0">
                <a:latin typeface="Times New Roman" panose="02020603050405020304" pitchFamily="18" charset="0"/>
                <a:cs typeface="Times New Roman" panose="02020603050405020304" pitchFamily="18" charset="0"/>
              </a:rPr>
              <a:t>Uji autokorelasi </a:t>
            </a:r>
          </a:p>
          <a:p>
            <a:pPr marL="50800" indent="0" algn="ctr">
              <a:buNone/>
            </a:pPr>
            <a:r>
              <a:rPr lang="en-US" sz="1200" smtClean="0">
                <a:latin typeface="Times New Roman" panose="02020603050405020304" pitchFamily="18" charset="0"/>
                <a:cs typeface="Times New Roman" panose="02020603050405020304" pitchFamily="18" charset="0"/>
              </a:rPr>
              <a:t>Hasi uji korelasi </a:t>
            </a:r>
          </a:p>
          <a:p>
            <a:pPr marL="50800" indent="0" algn="ctr">
              <a:buNone/>
            </a:pPr>
            <a:r>
              <a:rPr lang="en-US" sz="1200" smtClean="0">
                <a:latin typeface="Times New Roman" panose="02020603050405020304" pitchFamily="18" charset="0"/>
                <a:cs typeface="Times New Roman" panose="02020603050405020304" pitchFamily="18" charset="0"/>
              </a:rPr>
              <a:t> </a:t>
            </a:r>
          </a:p>
          <a:p>
            <a:pPr marL="50800" indent="0">
              <a:buNone/>
            </a:pPr>
            <a:endParaRPr lang="id-ID" sz="1200">
              <a:latin typeface="Times New Roman" panose="02020603050405020304" pitchFamily="18" charset="0"/>
              <a:cs typeface="Times New Roman" panose="02020603050405020304" pitchFamily="18" charset="0"/>
            </a:endParaRPr>
          </a:p>
          <a:p>
            <a:pPr marL="50800" indent="0">
              <a:buNone/>
            </a:pPr>
            <a:endParaRPr lang="en-US" sz="1200" smtClean="0"/>
          </a:p>
          <a:p>
            <a:pPr marL="50800" indent="0">
              <a:buNone/>
            </a:pPr>
            <a:endParaRPr lang="en-US" sz="1200" smtClean="0"/>
          </a:p>
          <a:p>
            <a:pPr marL="50800" indent="0">
              <a:buNone/>
            </a:pPr>
            <a:endParaRPr lang="en-US" sz="1200"/>
          </a:p>
          <a:p>
            <a:pPr marL="50800" indent="0">
              <a:buNone/>
            </a:pPr>
            <a:endParaRPr lang="en-US" sz="1200" smtClean="0"/>
          </a:p>
          <a:p>
            <a:pPr marL="50800" indent="0">
              <a:buNone/>
            </a:pPr>
            <a:endParaRPr lang="en-US" sz="1200"/>
          </a:p>
          <a:p>
            <a:pPr marL="50800" indent="0">
              <a:buNone/>
            </a:pPr>
            <a:endParaRPr lang="en-US" sz="1200" smtClean="0"/>
          </a:p>
          <a:p>
            <a:pPr marL="50800" indent="0">
              <a:buNone/>
            </a:pPr>
            <a:r>
              <a:rPr lang="id-ID" sz="1200" smtClean="0"/>
              <a:t>Berdasarkan </a:t>
            </a:r>
            <a:r>
              <a:rPr lang="id-ID" sz="1200"/>
              <a:t>tabel diatas dapat diketahui bahwa nilai DW sebesar 2,488 yang berari nilai DW berada diantara nilai -2 dan +3 sehingga dapat disimpulkan bahwa pada penelitian ini tidak terjadi gejala autokorelasi.</a:t>
            </a:r>
          </a:p>
          <a:p>
            <a:pPr marL="50800" indent="0">
              <a:buNone/>
            </a:pPr>
            <a:endParaRPr lang="id-ID" sz="120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48325281"/>
              </p:ext>
            </p:extLst>
          </p:nvPr>
        </p:nvGraphicFramePr>
        <p:xfrm>
          <a:off x="407368" y="1772816"/>
          <a:ext cx="4248472" cy="1836204"/>
        </p:xfrm>
        <a:graphic>
          <a:graphicData uri="http://schemas.openxmlformats.org/drawingml/2006/table">
            <a:tbl>
              <a:tblPr firstRow="1" firstCol="1" bandRow="1">
                <a:tableStyleId>{5C22544A-7EE6-4342-B048-85BDC9FD1C3A}</a:tableStyleId>
              </a:tblPr>
              <a:tblGrid>
                <a:gridCol w="1929080"/>
                <a:gridCol w="2319392"/>
              </a:tblGrid>
              <a:tr h="598360">
                <a:tc>
                  <a:txBody>
                    <a:bodyPr/>
                    <a:lstStyle/>
                    <a:p>
                      <a:pPr algn="ctr">
                        <a:lnSpc>
                          <a:spcPct val="115000"/>
                        </a:lnSpc>
                        <a:spcAft>
                          <a:spcPts val="1000"/>
                        </a:spcAft>
                      </a:pPr>
                      <a:r>
                        <a:rPr lang="id-ID" sz="1200">
                          <a:effectLst/>
                        </a:rPr>
                        <a:t>DW </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1000"/>
                        </a:spcAft>
                      </a:pPr>
                      <a:r>
                        <a:rPr lang="id-ID" sz="1200">
                          <a:effectLst/>
                        </a:rPr>
                        <a:t>Keterangan</a:t>
                      </a:r>
                      <a:endParaRPr lang="id-ID" sz="1100">
                        <a:effectLst/>
                        <a:latin typeface="Calibri"/>
                        <a:ea typeface="MS Mincho"/>
                        <a:cs typeface="Times New Roman"/>
                      </a:endParaRPr>
                    </a:p>
                  </a:txBody>
                  <a:tcPr marL="68580" marR="68580" marT="0" marB="0"/>
                </a:tc>
              </a:tr>
              <a:tr h="1237844">
                <a:tc>
                  <a:txBody>
                    <a:bodyPr/>
                    <a:lstStyle/>
                    <a:p>
                      <a:pPr algn="ctr">
                        <a:lnSpc>
                          <a:spcPct val="115000"/>
                        </a:lnSpc>
                        <a:spcAft>
                          <a:spcPts val="1000"/>
                        </a:spcAft>
                      </a:pPr>
                      <a:r>
                        <a:rPr lang="id-ID" sz="1200">
                          <a:effectLst/>
                        </a:rPr>
                        <a:t> -2 &gt;2,</a:t>
                      </a:r>
                      <a:r>
                        <a:rPr lang="en-US" sz="1200">
                          <a:effectLst/>
                        </a:rPr>
                        <a:t>488 </a:t>
                      </a:r>
                      <a:r>
                        <a:rPr lang="id-ID" sz="1200">
                          <a:effectLst/>
                        </a:rPr>
                        <a:t>&lt; 3</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1000"/>
                        </a:spcAft>
                      </a:pPr>
                      <a:r>
                        <a:rPr lang="id-ID" sz="1200">
                          <a:effectLst/>
                        </a:rPr>
                        <a:t>Bebas Autokorelasi</a:t>
                      </a:r>
                      <a:endParaRPr lang="id-ID" sz="1100">
                        <a:effectLst/>
                        <a:latin typeface="Calibri"/>
                        <a:ea typeface="MS Mincho"/>
                        <a:cs typeface="Times New Roman"/>
                      </a:endParaRPr>
                    </a:p>
                  </a:txBody>
                  <a:tcPr marL="68580" marR="68580" marT="0" marB="0"/>
                </a:tc>
              </a:tr>
            </a:tbl>
          </a:graphicData>
        </a:graphic>
      </p:graphicFrame>
      <p:sp>
        <p:nvSpPr>
          <p:cNvPr id="5" name="Text Placeholder 2"/>
          <p:cNvSpPr txBox="1">
            <a:spLocks/>
          </p:cNvSpPr>
          <p:nvPr/>
        </p:nvSpPr>
        <p:spPr>
          <a:xfrm>
            <a:off x="6312024" y="980728"/>
            <a:ext cx="5400600" cy="5256584"/>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50800" indent="0">
              <a:buFont typeface="Arial"/>
              <a:buNone/>
            </a:pPr>
            <a:r>
              <a:rPr lang="en-US" sz="1200" smtClean="0">
                <a:latin typeface="Times New Roman" panose="02020603050405020304" pitchFamily="18" charset="0"/>
                <a:cs typeface="Times New Roman" panose="02020603050405020304" pitchFamily="18" charset="0"/>
              </a:rPr>
              <a:t>Uji multikolenieritas </a:t>
            </a:r>
          </a:p>
          <a:p>
            <a:pPr marL="50800" indent="0" algn="ctr">
              <a:buNone/>
            </a:pPr>
            <a:r>
              <a:rPr lang="en-US" sz="1200" smtClean="0">
                <a:latin typeface="Times New Roman" panose="02020603050405020304" pitchFamily="18" charset="0"/>
                <a:cs typeface="Times New Roman" panose="02020603050405020304" pitchFamily="18" charset="0"/>
              </a:rPr>
              <a:t>Hasi uji </a:t>
            </a:r>
            <a:r>
              <a:rPr lang="en-US" sz="1200">
                <a:latin typeface="Times New Roman" panose="02020603050405020304" pitchFamily="18" charset="0"/>
                <a:cs typeface="Times New Roman" panose="02020603050405020304" pitchFamily="18" charset="0"/>
              </a:rPr>
              <a:t>multikolenieritas </a:t>
            </a:r>
          </a:p>
          <a:p>
            <a:pPr marL="50800" indent="0" algn="ctr">
              <a:buFont typeface="Arial"/>
              <a:buNone/>
            </a:pPr>
            <a:endParaRPr lang="en-US" sz="1200" smtClean="0">
              <a:latin typeface="Times New Roman" panose="02020603050405020304" pitchFamily="18" charset="0"/>
              <a:cs typeface="Times New Roman" panose="02020603050405020304" pitchFamily="18" charset="0"/>
            </a:endParaRPr>
          </a:p>
          <a:p>
            <a:pPr marL="50800" indent="0">
              <a:buFont typeface="Arial"/>
              <a:buNone/>
            </a:pPr>
            <a:endParaRPr lang="id-ID" sz="1200" smtClean="0">
              <a:latin typeface="Times New Roman" panose="02020603050405020304" pitchFamily="18" charset="0"/>
              <a:cs typeface="Times New Roman" panose="02020603050405020304" pitchFamily="18" charset="0"/>
            </a:endParaRPr>
          </a:p>
          <a:p>
            <a:pPr marL="50800" indent="0">
              <a:buFont typeface="Arial"/>
              <a:buNone/>
            </a:pPr>
            <a:endParaRPr lang="en-US" sz="1200" smtClean="0"/>
          </a:p>
          <a:p>
            <a:pPr marL="50800" indent="0">
              <a:buFont typeface="Arial"/>
              <a:buNone/>
            </a:pPr>
            <a:endParaRPr lang="en-US" sz="1200" smtClean="0"/>
          </a:p>
          <a:p>
            <a:pPr marL="50800" indent="0">
              <a:buFont typeface="Arial"/>
              <a:buNone/>
            </a:pPr>
            <a:endParaRPr lang="en-US" sz="1200"/>
          </a:p>
          <a:p>
            <a:pPr marL="50800" indent="0">
              <a:buFont typeface="Arial"/>
              <a:buNone/>
            </a:pPr>
            <a:endParaRPr lang="en-US" sz="1200" smtClean="0"/>
          </a:p>
          <a:p>
            <a:pPr marL="50800" indent="0">
              <a:buFont typeface="Arial"/>
              <a:buNone/>
            </a:pPr>
            <a:endParaRPr lang="en-US" sz="1200"/>
          </a:p>
          <a:p>
            <a:pPr marL="50800" indent="0">
              <a:buFont typeface="Arial"/>
              <a:buNone/>
            </a:pPr>
            <a:endParaRPr lang="en-US" sz="1200" smtClean="0"/>
          </a:p>
          <a:p>
            <a:pPr marL="50800" indent="0">
              <a:buFont typeface="Arial"/>
              <a:buNone/>
            </a:pPr>
            <a:r>
              <a:rPr lang="id-ID" sz="1200" smtClean="0"/>
              <a:t>Berdasarkan tabel diatas dapat diketahui bahwa nilai DW sebesar 2,488 yang berari nilai DW berada diantara nilai -2 dan +3 sehingga dapat disimpulkan bahwa pada penelitian ini tidak terjadi gejala autokorelasi.</a:t>
            </a:r>
          </a:p>
          <a:p>
            <a:pPr marL="50800" indent="0">
              <a:buFont typeface="Arial"/>
              <a:buNone/>
            </a:pPr>
            <a:endParaRPr lang="id-ID" sz="1200">
              <a:latin typeface="Times New Roman" panose="02020603050405020304" pitchFamily="18"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607229069"/>
              </p:ext>
            </p:extLst>
          </p:nvPr>
        </p:nvGraphicFramePr>
        <p:xfrm>
          <a:off x="6816080" y="1772816"/>
          <a:ext cx="4255521" cy="1836204"/>
        </p:xfrm>
        <a:graphic>
          <a:graphicData uri="http://schemas.openxmlformats.org/drawingml/2006/table">
            <a:tbl>
              <a:tblPr firstRow="1" firstCol="1" bandRow="1">
                <a:tableStyleId>{5C22544A-7EE6-4342-B048-85BDC9FD1C3A}</a:tableStyleId>
              </a:tblPr>
              <a:tblGrid>
                <a:gridCol w="1858075"/>
                <a:gridCol w="1152300"/>
                <a:gridCol w="1245146"/>
              </a:tblGrid>
              <a:tr h="306034">
                <a:tc rowSpan="2">
                  <a:txBody>
                    <a:bodyPr/>
                    <a:lstStyle/>
                    <a:p>
                      <a:pPr algn="ctr">
                        <a:lnSpc>
                          <a:spcPct val="115000"/>
                        </a:lnSpc>
                        <a:spcAft>
                          <a:spcPts val="0"/>
                        </a:spcAft>
                      </a:pPr>
                      <a:r>
                        <a:rPr lang="id-ID" sz="1200">
                          <a:effectLst/>
                        </a:rPr>
                        <a:t>Model</a:t>
                      </a:r>
                      <a:endParaRPr lang="id-ID" sz="1100">
                        <a:effectLst/>
                        <a:latin typeface="Calibri"/>
                        <a:ea typeface="MS Mincho"/>
                        <a:cs typeface="Times New Roman"/>
                      </a:endParaRPr>
                    </a:p>
                  </a:txBody>
                  <a:tcPr marL="68580" marR="68580" marT="0" marB="0" anchor="ctr"/>
                </a:tc>
                <a:tc gridSpan="2">
                  <a:txBody>
                    <a:bodyPr/>
                    <a:lstStyle/>
                    <a:p>
                      <a:pPr algn="ctr">
                        <a:lnSpc>
                          <a:spcPct val="115000"/>
                        </a:lnSpc>
                        <a:spcAft>
                          <a:spcPts val="0"/>
                        </a:spcAft>
                      </a:pPr>
                      <a:r>
                        <a:rPr lang="id-ID" sz="1200">
                          <a:effectLst/>
                        </a:rPr>
                        <a:t>Collinearity Statistic</a:t>
                      </a:r>
                      <a:endParaRPr lang="id-ID" sz="1100">
                        <a:effectLst/>
                        <a:latin typeface="Calibri"/>
                        <a:ea typeface="MS Mincho"/>
                        <a:cs typeface="Times New Roman"/>
                      </a:endParaRPr>
                    </a:p>
                  </a:txBody>
                  <a:tcPr marL="68580" marR="68580" marT="0" marB="0"/>
                </a:tc>
                <a:tc hMerge="1">
                  <a:txBody>
                    <a:bodyPr/>
                    <a:lstStyle/>
                    <a:p>
                      <a:endParaRPr lang="id-ID"/>
                    </a:p>
                  </a:txBody>
                  <a:tcPr/>
                </a:tc>
              </a:tr>
              <a:tr h="306034">
                <a:tc vMerge="1">
                  <a:txBody>
                    <a:bodyPr/>
                    <a:lstStyle/>
                    <a:p>
                      <a:endParaRPr lang="id-ID"/>
                    </a:p>
                  </a:txBody>
                  <a:tcPr/>
                </a:tc>
                <a:tc>
                  <a:txBody>
                    <a:bodyPr/>
                    <a:lstStyle/>
                    <a:p>
                      <a:pPr algn="ctr">
                        <a:lnSpc>
                          <a:spcPct val="115000"/>
                        </a:lnSpc>
                        <a:spcAft>
                          <a:spcPts val="0"/>
                        </a:spcAft>
                      </a:pPr>
                      <a:r>
                        <a:rPr lang="id-ID" sz="1200">
                          <a:effectLst/>
                        </a:rPr>
                        <a:t>Tolerance</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VIF</a:t>
                      </a:r>
                      <a:endParaRPr lang="id-ID" sz="1100">
                        <a:effectLst/>
                        <a:latin typeface="Calibri"/>
                        <a:ea typeface="MS Mincho"/>
                        <a:cs typeface="Times New Roman"/>
                      </a:endParaRPr>
                    </a:p>
                  </a:txBody>
                  <a:tcPr marL="68580" marR="68580" marT="0" marB="0"/>
                </a:tc>
              </a:tr>
              <a:tr h="306034">
                <a:tc>
                  <a:txBody>
                    <a:bodyPr/>
                    <a:lstStyle/>
                    <a:p>
                      <a:pPr marL="342900" lvl="0" indent="-342900">
                        <a:lnSpc>
                          <a:spcPct val="115000"/>
                        </a:lnSpc>
                        <a:spcAft>
                          <a:spcPts val="0"/>
                        </a:spcAft>
                        <a:buFont typeface="+mj-lt"/>
                        <a:buAutoNum type="arabicPeriod"/>
                      </a:pPr>
                      <a:r>
                        <a:rPr lang="id-ID" sz="1200">
                          <a:effectLst/>
                        </a:rPr>
                        <a:t>Constant</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 </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 </a:t>
                      </a:r>
                      <a:endParaRPr lang="id-ID" sz="1100">
                        <a:effectLst/>
                        <a:latin typeface="Calibri"/>
                        <a:ea typeface="MS Mincho"/>
                        <a:cs typeface="Times New Roman"/>
                      </a:endParaRPr>
                    </a:p>
                  </a:txBody>
                  <a:tcPr marL="68580" marR="68580" marT="0" marB="0"/>
                </a:tc>
              </a:tr>
              <a:tr h="306034">
                <a:tc>
                  <a:txBody>
                    <a:bodyPr/>
                    <a:lstStyle/>
                    <a:p>
                      <a:pPr marL="139700">
                        <a:lnSpc>
                          <a:spcPct val="115000"/>
                        </a:lnSpc>
                        <a:spcAft>
                          <a:spcPts val="0"/>
                        </a:spcAft>
                      </a:pPr>
                      <a:r>
                        <a:rPr lang="en-US" sz="1200">
                          <a:effectLst/>
                        </a:rPr>
                        <a:t>Disiplin</a:t>
                      </a:r>
                      <a:r>
                        <a:rPr lang="id-ID" sz="1200">
                          <a:effectLst/>
                        </a:rPr>
                        <a:t> Kerja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0,8</a:t>
                      </a:r>
                      <a:r>
                        <a:rPr lang="en-US" sz="1200">
                          <a:effectLst/>
                        </a:rPr>
                        <a:t>19</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1,</a:t>
                      </a:r>
                      <a:r>
                        <a:rPr lang="en-US" sz="1200">
                          <a:effectLst/>
                        </a:rPr>
                        <a:t>220</a:t>
                      </a:r>
                      <a:endParaRPr lang="id-ID" sz="1100">
                        <a:effectLst/>
                        <a:latin typeface="Calibri"/>
                        <a:ea typeface="MS Mincho"/>
                        <a:cs typeface="Times New Roman"/>
                      </a:endParaRPr>
                    </a:p>
                  </a:txBody>
                  <a:tcPr marL="68580" marR="68580" marT="0" marB="0"/>
                </a:tc>
              </a:tr>
              <a:tr h="306034">
                <a:tc>
                  <a:txBody>
                    <a:bodyPr/>
                    <a:lstStyle/>
                    <a:p>
                      <a:pPr marL="139700">
                        <a:lnSpc>
                          <a:spcPct val="115000"/>
                        </a:lnSpc>
                        <a:spcAft>
                          <a:spcPts val="0"/>
                        </a:spcAft>
                      </a:pPr>
                      <a:r>
                        <a:rPr lang="en-US" sz="1200">
                          <a:effectLst/>
                        </a:rPr>
                        <a:t>Motivasi Kerja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800</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en-US" sz="1200">
                          <a:effectLst/>
                        </a:rPr>
                        <a:t>1</a:t>
                      </a:r>
                      <a:r>
                        <a:rPr lang="id-ID" sz="1200">
                          <a:effectLst/>
                        </a:rPr>
                        <a:t>,</a:t>
                      </a:r>
                      <a:r>
                        <a:rPr lang="en-US" sz="1200">
                          <a:effectLst/>
                        </a:rPr>
                        <a:t>250</a:t>
                      </a:r>
                      <a:endParaRPr lang="id-ID" sz="1100">
                        <a:effectLst/>
                        <a:latin typeface="Calibri"/>
                        <a:ea typeface="MS Mincho"/>
                        <a:cs typeface="Times New Roman"/>
                      </a:endParaRPr>
                    </a:p>
                  </a:txBody>
                  <a:tcPr marL="68580" marR="68580" marT="0" marB="0"/>
                </a:tc>
              </a:tr>
              <a:tr h="306034">
                <a:tc>
                  <a:txBody>
                    <a:bodyPr/>
                    <a:lstStyle/>
                    <a:p>
                      <a:pPr marL="139700">
                        <a:lnSpc>
                          <a:spcPct val="115000"/>
                        </a:lnSpc>
                        <a:spcAft>
                          <a:spcPts val="0"/>
                        </a:spcAft>
                      </a:pPr>
                      <a:r>
                        <a:rPr lang="en-US" sz="1200">
                          <a:effectLst/>
                        </a:rPr>
                        <a:t>Kepuasan</a:t>
                      </a:r>
                      <a:r>
                        <a:rPr lang="id-ID" sz="1200">
                          <a:effectLst/>
                        </a:rPr>
                        <a:t> Kerja</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id-ID" sz="1200">
                          <a:effectLst/>
                        </a:rPr>
                        <a:t>0,</a:t>
                      </a:r>
                      <a:r>
                        <a:rPr lang="en-US" sz="1200">
                          <a:effectLst/>
                        </a:rPr>
                        <a:t>762</a:t>
                      </a:r>
                      <a:endParaRPr lang="id-ID" sz="1100">
                        <a:effectLst/>
                        <a:latin typeface="Calibri"/>
                        <a:ea typeface="MS Mincho"/>
                        <a:cs typeface="Times New Roman"/>
                      </a:endParaRPr>
                    </a:p>
                  </a:txBody>
                  <a:tcPr marL="68580" marR="68580" marT="0" marB="0"/>
                </a:tc>
                <a:tc>
                  <a:txBody>
                    <a:bodyPr/>
                    <a:lstStyle/>
                    <a:p>
                      <a:pPr algn="ctr">
                        <a:lnSpc>
                          <a:spcPct val="115000"/>
                        </a:lnSpc>
                        <a:spcAft>
                          <a:spcPts val="0"/>
                        </a:spcAft>
                      </a:pPr>
                      <a:r>
                        <a:rPr lang="en-US" sz="1200">
                          <a:effectLst/>
                        </a:rPr>
                        <a:t>1</a:t>
                      </a:r>
                      <a:r>
                        <a:rPr lang="id-ID" sz="1200">
                          <a:effectLst/>
                        </a:rPr>
                        <a:t>,</a:t>
                      </a:r>
                      <a:r>
                        <a:rPr lang="en-US" sz="1200">
                          <a:effectLst/>
                        </a:rPr>
                        <a:t>313</a:t>
                      </a:r>
                      <a:endParaRPr lang="id-ID" sz="1100">
                        <a:effectLst/>
                        <a:latin typeface="Calibri"/>
                        <a:ea typeface="MS Mincho"/>
                        <a:cs typeface="Times New Roman"/>
                      </a:endParaRPr>
                    </a:p>
                  </a:txBody>
                  <a:tcPr marL="68580" marR="68580" marT="0" marB="0"/>
                </a:tc>
              </a:tr>
            </a:tbl>
          </a:graphicData>
        </a:graphic>
      </p:graphicFrame>
    </p:spTree>
    <p:extLst>
      <p:ext uri="{BB962C8B-B14F-4D97-AF65-F5344CB8AC3E}">
        <p14:creationId xmlns:p14="http://schemas.microsoft.com/office/powerpoint/2010/main" val="851473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104f7abbb21_0_0"/>
          <p:cNvSpPr txBox="1">
            <a:spLocks noGrp="1"/>
          </p:cNvSpPr>
          <p:nvPr>
            <p:ph type="title"/>
          </p:nvPr>
        </p:nvSpPr>
        <p:spPr>
          <a:xfrm>
            <a:off x="166758" y="11333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en-US" smtClean="0"/>
              <a:t>Hasil </a:t>
            </a:r>
            <a:endParaRPr/>
          </a:p>
        </p:txBody>
      </p:sp>
      <p:sp>
        <p:nvSpPr>
          <p:cNvPr id="78" name="Google Shape;78;g104f7abbb21_0_0"/>
          <p:cNvSpPr txBox="1">
            <a:spLocks noGrp="1"/>
          </p:cNvSpPr>
          <p:nvPr>
            <p:ph type="body" idx="1"/>
          </p:nvPr>
        </p:nvSpPr>
        <p:spPr>
          <a:xfrm>
            <a:off x="166758" y="1238732"/>
            <a:ext cx="11830800" cy="5089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1200" smtClean="0">
                <a:latin typeface="Times New Roman" panose="02020603050405020304" pitchFamily="18" charset="0"/>
                <a:cs typeface="Times New Roman" panose="02020603050405020304" pitchFamily="18" charset="0"/>
              </a:rPr>
              <a:t>Uji heterokodesitas </a:t>
            </a:r>
          </a:p>
          <a:p>
            <a:pPr marL="0" indent="0" algn="ctr">
              <a:buNone/>
            </a:pPr>
            <a:r>
              <a:rPr lang="en-US" sz="1200">
                <a:latin typeface="Times New Roman" panose="02020603050405020304" pitchFamily="18" charset="0"/>
                <a:cs typeface="Times New Roman" panose="02020603050405020304" pitchFamily="18" charset="0"/>
              </a:rPr>
              <a:t>Hasi </a:t>
            </a:r>
            <a:r>
              <a:rPr lang="en-US" sz="1200">
                <a:latin typeface="Times New Roman" panose="02020603050405020304" pitchFamily="18" charset="0"/>
                <a:cs typeface="Times New Roman" panose="02020603050405020304" pitchFamily="18" charset="0"/>
              </a:rPr>
              <a:t>uji </a:t>
            </a:r>
            <a:r>
              <a:rPr lang="en-US" sz="1200" smtClean="0">
                <a:latin typeface="Times New Roman" panose="02020603050405020304" pitchFamily="18" charset="0"/>
                <a:cs typeface="Times New Roman" panose="02020603050405020304" pitchFamily="18" charset="0"/>
              </a:rPr>
              <a:t>heterokodesitas</a:t>
            </a:r>
          </a:p>
          <a:p>
            <a:pPr marL="0" indent="0" algn="ctr">
              <a:buNone/>
            </a:pPr>
            <a:endParaRPr lang="en-US" sz="1200">
              <a:latin typeface="Times New Roman" panose="02020603050405020304" pitchFamily="18" charset="0"/>
              <a:cs typeface="Times New Roman" panose="02020603050405020304" pitchFamily="18" charset="0"/>
            </a:endParaRPr>
          </a:p>
          <a:p>
            <a:pPr marL="0" indent="0" algn="ctr">
              <a:buNone/>
            </a:pPr>
            <a:endParaRPr lang="en-US" sz="1200" smtClean="0">
              <a:latin typeface="Times New Roman" panose="02020603050405020304" pitchFamily="18" charset="0"/>
              <a:cs typeface="Times New Roman" panose="02020603050405020304" pitchFamily="18" charset="0"/>
            </a:endParaRPr>
          </a:p>
          <a:p>
            <a:pPr marL="0" indent="0" algn="ctr">
              <a:buNone/>
            </a:pPr>
            <a:endParaRPr lang="en-US" sz="1200">
              <a:latin typeface="Times New Roman" panose="02020603050405020304" pitchFamily="18" charset="0"/>
              <a:cs typeface="Times New Roman" panose="02020603050405020304" pitchFamily="18" charset="0"/>
            </a:endParaRPr>
          </a:p>
          <a:p>
            <a:pPr marL="0" indent="0" algn="ctr">
              <a:buNone/>
            </a:pPr>
            <a:endParaRPr lang="en-US" sz="1200" smtClean="0">
              <a:latin typeface="Times New Roman" panose="02020603050405020304" pitchFamily="18" charset="0"/>
              <a:cs typeface="Times New Roman" panose="02020603050405020304" pitchFamily="18" charset="0"/>
            </a:endParaRPr>
          </a:p>
          <a:p>
            <a:pPr marL="0" indent="0" algn="ctr">
              <a:buNone/>
            </a:pPr>
            <a:endParaRPr lang="en-US" sz="1200">
              <a:latin typeface="Times New Roman" panose="02020603050405020304" pitchFamily="18" charset="0"/>
              <a:cs typeface="Times New Roman" panose="02020603050405020304" pitchFamily="18" charset="0"/>
            </a:endParaRPr>
          </a:p>
          <a:p>
            <a:pPr marL="0" indent="0" algn="ctr">
              <a:buNone/>
            </a:pPr>
            <a:endParaRPr lang="en-US" sz="1200" smtClean="0">
              <a:latin typeface="Times New Roman" panose="02020603050405020304" pitchFamily="18" charset="0"/>
              <a:cs typeface="Times New Roman" panose="02020603050405020304" pitchFamily="18" charset="0"/>
            </a:endParaRPr>
          </a:p>
          <a:p>
            <a:pPr marL="0" indent="0" algn="ctr">
              <a:buNone/>
            </a:pPr>
            <a:endParaRPr lang="en-US" sz="1200">
              <a:latin typeface="Times New Roman" panose="02020603050405020304" pitchFamily="18" charset="0"/>
              <a:cs typeface="Times New Roman" panose="02020603050405020304" pitchFamily="18" charset="0"/>
            </a:endParaRPr>
          </a:p>
          <a:p>
            <a:pPr marL="0" indent="0" algn="ctr">
              <a:buNone/>
            </a:pPr>
            <a:endParaRPr lang="en-US" sz="1200" smtClean="0">
              <a:latin typeface="Times New Roman" panose="02020603050405020304" pitchFamily="18" charset="0"/>
              <a:cs typeface="Times New Roman" panose="02020603050405020304" pitchFamily="18" charset="0"/>
            </a:endParaRPr>
          </a:p>
          <a:p>
            <a:pPr marL="50800" indent="0">
              <a:buNone/>
            </a:pPr>
            <a:r>
              <a:rPr lang="en-US" sz="1200" smtClean="0">
                <a:latin typeface="Times New Roman" panose="02020603050405020304" pitchFamily="18" charset="0"/>
                <a:cs typeface="Times New Roman" panose="02020603050405020304" pitchFamily="18" charset="0"/>
              </a:rPr>
              <a:t> </a:t>
            </a:r>
            <a:r>
              <a:rPr lang="id-ID" sz="1200"/>
              <a:t>Dari gambar di atas bisa dilihat bahwa titik-titik jawaban responden sudah menyebartidak terbentuk pola, sehingga bisa dikatakan bahwa data tersebut tidak terjadi gejala heteroskedastisitas</a:t>
            </a:r>
            <a:r>
              <a:rPr lang="en-US" sz="1200"/>
              <a:t>.</a:t>
            </a:r>
            <a:endParaRPr lang="id-ID" sz="1200"/>
          </a:p>
          <a:p>
            <a:pPr marL="50800" indent="0">
              <a:buNone/>
            </a:pPr>
            <a:r>
              <a:rPr lang="en-US" sz="1200"/>
              <a:t> </a:t>
            </a:r>
            <a:endParaRPr lang="id-ID" sz="1200"/>
          </a:p>
          <a:p>
            <a:pPr marL="0" indent="0" algn="ctr">
              <a:buNone/>
            </a:pPr>
            <a:endParaRPr lang="en-US" sz="1200">
              <a:latin typeface="Times New Roman" panose="02020603050405020304" pitchFamily="18" charset="0"/>
              <a:cs typeface="Times New Roman" panose="02020603050405020304" pitchFamily="18" charset="0"/>
            </a:endParaRPr>
          </a:p>
          <a:p>
            <a:pPr marL="0" indent="0" algn="ctr">
              <a:buNone/>
            </a:pPr>
            <a:endParaRPr lang="en-US" sz="120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SzPts val="2800"/>
              <a:buNone/>
            </a:pPr>
            <a:endParaRPr sz="1200">
              <a:latin typeface="Times New Roman" panose="02020603050405020304" pitchFamily="18" charset="0"/>
              <a:cs typeface="Times New Roman" panose="02020603050405020304" pitchFamily="18" charset="0"/>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3863752" y="1988840"/>
            <a:ext cx="5832648" cy="2088232"/>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1801</Words>
  <Application>Microsoft Office PowerPoint</Application>
  <PresentationFormat>Custom</PresentationFormat>
  <Paragraphs>345</Paragraphs>
  <Slides>15</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Exo</vt:lpstr>
      <vt:lpstr>MS Mincho</vt:lpstr>
      <vt:lpstr>Calibri</vt:lpstr>
      <vt:lpstr>MS Gothic</vt:lpstr>
      <vt:lpstr>Century Gothic</vt:lpstr>
      <vt:lpstr>Times New Roman</vt:lpstr>
      <vt:lpstr>Office Theme</vt:lpstr>
      <vt:lpstr>Pengaruh Disiplin Kerja Motivasi Kerja dan Kepuasan Kerja terhadap Kinerja Karyawan di PT Harapan Sejahtera Karya Utama Sidoarjo.</vt:lpstr>
      <vt:lpstr>Pendahuluan</vt:lpstr>
      <vt:lpstr>Pertanyaan Penelitian (Rumusan Masalah)</vt:lpstr>
      <vt:lpstr>Metode</vt:lpstr>
      <vt:lpstr>Hasil</vt:lpstr>
      <vt:lpstr>Hasil </vt:lpstr>
      <vt:lpstr>Hasil </vt:lpstr>
      <vt:lpstr>Hasil </vt:lpstr>
      <vt:lpstr>Hasil </vt:lpstr>
      <vt:lpstr>Hasil </vt:lpstr>
      <vt:lpstr>PowerPoint Presentation</vt:lpstr>
      <vt:lpstr>Kesimpulan </vt:lpstr>
      <vt:lpstr>Referensi</vt:lpstr>
      <vt:lpstr>Refrensi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Pengaruh Disiplin Kerja Motivasi Kerja dan Kepuasan Kerja terhadap Kinerja Karyawan di PT Harapan Sejahtera Karya Utama Sidoarjo.</dc:title>
  <dc:creator>Umsida</dc:creator>
  <cp:lastModifiedBy>Rian</cp:lastModifiedBy>
  <cp:revision>9</cp:revision>
  <dcterms:created xsi:type="dcterms:W3CDTF">2020-02-15T07:43:00Z</dcterms:created>
  <dcterms:modified xsi:type="dcterms:W3CDTF">2023-05-26T06:04:27Z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