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63" r:id="rId3"/>
    <p:sldId id="267" r:id="rId4"/>
    <p:sldId id="275" r:id="rId5"/>
    <p:sldId id="268" r:id="rId6"/>
    <p:sldId id="276" r:id="rId7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346B"/>
    <a:srgbClr val="1B4685"/>
    <a:srgbClr val="1C476E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54" autoAdjust="0"/>
    <p:restoredTop sz="94660"/>
  </p:normalViewPr>
  <p:slideViewPr>
    <p:cSldViewPr snapToGrid="0">
      <p:cViewPr varScale="1">
        <p:scale>
          <a:sx n="78" d="100"/>
          <a:sy n="78" d="100"/>
        </p:scale>
        <p:origin x="1146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2" d="100"/>
          <a:sy n="72" d="100"/>
        </p:scale>
        <p:origin x="1896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6427F3-134A-4FFB-858F-CE24B0CB3519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1B7ED-EBE3-41CC-B0F5-B226B3FBC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9221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9E53E9-0DC6-48A1-AD43-315F7B10A02A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9E804C-E1BB-4E1F-96D4-238CD7536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845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52" y="-9938"/>
            <a:ext cx="9157251" cy="686793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52" y="-9938"/>
            <a:ext cx="2174465" cy="15372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37251"/>
            <a:ext cx="7772400" cy="1972711"/>
          </a:xfrm>
        </p:spPr>
        <p:txBody>
          <a:bodyPr anchor="b">
            <a:normAutofit/>
          </a:bodyPr>
          <a:lstStyle>
            <a:lvl1pPr algn="ctr">
              <a:defRPr sz="6000">
                <a:solidFill>
                  <a:schemeClr val="bg1"/>
                </a:solidFill>
                <a:latin typeface="Alexon RR" panose="020003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750364"/>
            <a:ext cx="6858000" cy="1507435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lexon RR" panose="020003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5642" y="5653018"/>
            <a:ext cx="2057400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5653018"/>
            <a:ext cx="30861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10958" y="5653018"/>
            <a:ext cx="2057400" cy="365125"/>
          </a:xfrm>
        </p:spPr>
        <p:txBody>
          <a:bodyPr/>
          <a:lstStyle/>
          <a:p>
            <a:fld id="{80FA636C-79B5-490E-A768-D9BE77AF68C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8899" y="401018"/>
            <a:ext cx="1814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chemeClr val="accent4"/>
                </a:solidFill>
                <a:latin typeface="Alexon RR" panose="02000300000000000000" pitchFamily="50" charset="0"/>
              </a:rPr>
              <a:t>Universitas</a:t>
            </a:r>
            <a:r>
              <a:rPr lang="en-US" sz="1600" dirty="0">
                <a:solidFill>
                  <a:schemeClr val="accent4"/>
                </a:solidFill>
                <a:latin typeface="Alexon RR" panose="02000300000000000000" pitchFamily="50" charset="0"/>
              </a:rPr>
              <a:t> </a:t>
            </a:r>
            <a:r>
              <a:rPr lang="en-US" sz="1600" dirty="0" err="1">
                <a:solidFill>
                  <a:schemeClr val="accent4"/>
                </a:solidFill>
                <a:latin typeface="Alexon RR" panose="02000300000000000000" pitchFamily="50" charset="0"/>
              </a:rPr>
              <a:t>Muhammadiyah</a:t>
            </a:r>
            <a:r>
              <a:rPr lang="en-US" sz="1600" dirty="0">
                <a:solidFill>
                  <a:schemeClr val="accent4"/>
                </a:solidFill>
                <a:latin typeface="Alexon RR" panose="02000300000000000000" pitchFamily="50" charset="0"/>
              </a:rPr>
              <a:t> </a:t>
            </a:r>
            <a:r>
              <a:rPr lang="en-US" sz="1600" dirty="0" err="1">
                <a:solidFill>
                  <a:schemeClr val="accent4"/>
                </a:solidFill>
                <a:latin typeface="Alexon RR" panose="02000300000000000000" pitchFamily="50" charset="0"/>
              </a:rPr>
              <a:t>Sidoarjo</a:t>
            </a:r>
            <a:endParaRPr lang="en-US" sz="1600" dirty="0">
              <a:solidFill>
                <a:schemeClr val="accent4"/>
              </a:solidFill>
              <a:latin typeface="Alexon RR" panose="02000300000000000000" pitchFamily="50" charset="0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7539658" y="6122504"/>
            <a:ext cx="1458568" cy="735496"/>
          </a:xfrm>
          <a:prstGeom prst="rect">
            <a:avLst/>
          </a:prstGeom>
          <a:solidFill>
            <a:srgbClr val="1B4685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971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7147D-8531-4EF9-A41A-7503F0AF64C4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A636C-79B5-490E-A768-D9BE77AF68C9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4879075"/>
            <a:ext cx="3810000" cy="1978925"/>
          </a:xfrm>
          <a:prstGeom prst="rect">
            <a:avLst/>
          </a:prstGeom>
          <a:noFill/>
        </p:spPr>
      </p:pic>
      <p:sp>
        <p:nvSpPr>
          <p:cNvPr id="10" name="Text Placeholder 2"/>
          <p:cNvSpPr>
            <a:spLocks noGrp="1"/>
          </p:cNvSpPr>
          <p:nvPr>
            <p:ph idx="1"/>
          </p:nvPr>
        </p:nvSpPr>
        <p:spPr>
          <a:xfrm>
            <a:off x="108505" y="1232452"/>
            <a:ext cx="8889721" cy="5221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Alexon RR" panose="02000300000000000000" pitchFamily="50" charset="0"/>
              </a:defRPr>
            </a:lvl1pPr>
            <a:lvl2pPr>
              <a:defRPr>
                <a:latin typeface="Alexon RR" panose="02000300000000000000" pitchFamily="50" charset="0"/>
              </a:defRPr>
            </a:lvl2pPr>
            <a:lvl3pPr>
              <a:defRPr>
                <a:latin typeface="Alexon RR" panose="02000300000000000000" pitchFamily="50" charset="0"/>
              </a:defRPr>
            </a:lvl3pPr>
            <a:lvl4pPr>
              <a:defRPr>
                <a:latin typeface="Alexon RR" panose="02000300000000000000" pitchFamily="50" charset="0"/>
              </a:defRPr>
            </a:lvl4pPr>
            <a:lvl5pPr>
              <a:defRPr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08505" y="113336"/>
            <a:ext cx="8853691" cy="999848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67723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100000">
              <a:schemeClr val="tx2">
                <a:lumMod val="75000"/>
              </a:schemeClr>
            </a:gs>
            <a:gs pos="11000">
              <a:srgbClr val="0087E6"/>
            </a:gs>
            <a:gs pos="60000">
              <a:srgbClr val="005CBF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GlowDiffused/>
                    </a14:imgEffect>
                    <a14:imgEffect>
                      <a14:brightnessContrast bright="59000" contrast="6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7897" y="4776523"/>
            <a:ext cx="4083983" cy="2121233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287147D-8531-4EF9-A41A-7503F0AF64C4}" type="datetimeFigureOut">
              <a:rPr lang="en-US" smtClean="0"/>
              <a:pPr/>
              <a:t>7/24/2022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093843" y="113335"/>
            <a:ext cx="6868352" cy="89120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idx="1"/>
          </p:nvPr>
        </p:nvSpPr>
        <p:spPr>
          <a:xfrm>
            <a:off x="145775" y="1126435"/>
            <a:ext cx="8852452" cy="5327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1pPr>
            <a:lvl2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2pPr>
            <a:lvl3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3pPr>
            <a:lvl4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4pPr>
            <a:lvl5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91" y="128927"/>
            <a:ext cx="1616765" cy="767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7329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100000">
              <a:schemeClr val="tx2">
                <a:lumMod val="75000"/>
              </a:schemeClr>
            </a:gs>
            <a:gs pos="11000">
              <a:srgbClr val="0087E6"/>
            </a:gs>
            <a:gs pos="60000">
              <a:srgbClr val="005CBF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287147D-8531-4EF9-A41A-7503F0AF64C4}" type="datetimeFigureOut">
              <a:rPr lang="en-US" smtClean="0"/>
              <a:pPr/>
              <a:t>7/24/2022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093843" y="113335"/>
            <a:ext cx="6868352" cy="89120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91" y="128927"/>
            <a:ext cx="1616765" cy="767065"/>
          </a:xfrm>
          <a:prstGeom prst="rect">
            <a:avLst/>
          </a:prstGeom>
        </p:spPr>
      </p:pic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159026" y="1139687"/>
            <a:ext cx="8803169" cy="5399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1pPr>
            <a:lvl2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2pPr>
            <a:lvl3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3pPr>
            <a:lvl4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4pPr>
            <a:lvl5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517761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100000">
              <a:schemeClr val="tx2">
                <a:lumMod val="75000"/>
              </a:schemeClr>
            </a:gs>
            <a:gs pos="11000">
              <a:srgbClr val="0087E6"/>
            </a:gs>
            <a:gs pos="60000">
              <a:srgbClr val="005CBF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GlowDiffused/>
                    </a14:imgEffect>
                    <a14:imgEffect>
                      <a14:brightnessContrast bright="59000" contrast="6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7897" y="4776523"/>
            <a:ext cx="4083983" cy="2121233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287147D-8531-4EF9-A41A-7503F0AF64C4}" type="datetimeFigureOut">
              <a:rPr lang="en-US" smtClean="0"/>
              <a:pPr/>
              <a:t>7/24/2022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59026" y="113335"/>
            <a:ext cx="8803169" cy="89120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idx="1"/>
          </p:nvPr>
        </p:nvSpPr>
        <p:spPr>
          <a:xfrm>
            <a:off x="159026" y="1139687"/>
            <a:ext cx="8803169" cy="5399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1pPr>
            <a:lvl2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2pPr>
            <a:lvl3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3pPr>
            <a:lvl4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4pPr>
            <a:lvl5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252890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5" y="113335"/>
            <a:ext cx="8889721" cy="6667291"/>
          </a:xfrm>
          <a:prstGeom prst="rect">
            <a:avLst/>
          </a:prstGeom>
        </p:spPr>
      </p:pic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7742633" y="6341718"/>
            <a:ext cx="884531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7/24/2022</a:t>
            </a:fld>
            <a:endParaRPr lang="en-US" dirty="0"/>
          </a:p>
        </p:txBody>
      </p:sp>
      <p:sp>
        <p:nvSpPr>
          <p:cNvPr id="13" name="Slide Number Placeholder 8"/>
          <p:cNvSpPr txBox="1">
            <a:spLocks/>
          </p:cNvSpPr>
          <p:nvPr userDrawn="1"/>
        </p:nvSpPr>
        <p:spPr>
          <a:xfrm>
            <a:off x="8570429" y="6332227"/>
            <a:ext cx="39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6007" y="1285462"/>
            <a:ext cx="4338843" cy="48915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285462"/>
            <a:ext cx="4369076" cy="48915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25068" y="113335"/>
            <a:ext cx="8873158" cy="1035601"/>
          </a:xfrm>
          <a:solidFill>
            <a:srgbClr val="1B4685"/>
          </a:solidFill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469527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5" y="113335"/>
            <a:ext cx="8889721" cy="6667291"/>
          </a:xfrm>
          <a:prstGeom prst="rect">
            <a:avLst/>
          </a:prstGeom>
        </p:spPr>
      </p:pic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7742633" y="6341718"/>
            <a:ext cx="884531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7/24/2022</a:t>
            </a:fld>
            <a:endParaRPr lang="en-US" dirty="0"/>
          </a:p>
        </p:txBody>
      </p:sp>
      <p:sp>
        <p:nvSpPr>
          <p:cNvPr id="14" name="Slide Number Placeholder 8"/>
          <p:cNvSpPr txBox="1">
            <a:spLocks/>
          </p:cNvSpPr>
          <p:nvPr userDrawn="1"/>
        </p:nvSpPr>
        <p:spPr>
          <a:xfrm>
            <a:off x="8570429" y="6332227"/>
            <a:ext cx="39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068" y="1269207"/>
            <a:ext cx="4373114" cy="823912"/>
          </a:xfrm>
          <a:solidFill>
            <a:srgbClr val="FFC000"/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068" y="2213390"/>
            <a:ext cx="4373114" cy="39762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9207"/>
            <a:ext cx="4369076" cy="823912"/>
          </a:xfrm>
          <a:solidFill>
            <a:srgbClr val="FFC000"/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213390"/>
            <a:ext cx="4369076" cy="39762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25068" y="113335"/>
            <a:ext cx="8873158" cy="1035601"/>
          </a:xfrm>
          <a:solidFill>
            <a:srgbClr val="1B4685"/>
          </a:solidFill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386746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5" y="113335"/>
            <a:ext cx="8889721" cy="6667291"/>
          </a:xfrm>
          <a:prstGeom prst="rect">
            <a:avLst/>
          </a:prstGeom>
        </p:spPr>
      </p:pic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7742633" y="6341718"/>
            <a:ext cx="884531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7/24/2022</a:t>
            </a:fld>
            <a:endParaRPr lang="en-US" dirty="0"/>
          </a:p>
        </p:txBody>
      </p:sp>
      <p:sp>
        <p:nvSpPr>
          <p:cNvPr id="13" name="Slide Number Placeholder 8"/>
          <p:cNvSpPr txBox="1">
            <a:spLocks/>
          </p:cNvSpPr>
          <p:nvPr userDrawn="1"/>
        </p:nvSpPr>
        <p:spPr>
          <a:xfrm>
            <a:off x="8570429" y="6332227"/>
            <a:ext cx="39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solidFill>
            <a:srgbClr val="1B4685"/>
          </a:solidFill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solidFill>
            <a:srgbClr val="FFC000"/>
          </a:solidFill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79896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5" y="113335"/>
            <a:ext cx="8889721" cy="6667291"/>
          </a:xfrm>
          <a:prstGeom prst="rect">
            <a:avLst/>
          </a:prstGeom>
        </p:spPr>
      </p:pic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7742633" y="6341718"/>
            <a:ext cx="884531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7/24/2022</a:t>
            </a:fld>
            <a:endParaRPr lang="en-US" dirty="0"/>
          </a:p>
        </p:txBody>
      </p:sp>
      <p:sp>
        <p:nvSpPr>
          <p:cNvPr id="11" name="Slide Number Placeholder 8"/>
          <p:cNvSpPr txBox="1">
            <a:spLocks/>
          </p:cNvSpPr>
          <p:nvPr userDrawn="1"/>
        </p:nvSpPr>
        <p:spPr>
          <a:xfrm>
            <a:off x="8570429" y="6332227"/>
            <a:ext cx="39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solidFill>
            <a:srgbClr val="1B4685"/>
          </a:solidFill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solidFill>
            <a:srgbClr val="FFC000"/>
          </a:solidFill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404469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5" y="113335"/>
            <a:ext cx="8889721" cy="6667291"/>
          </a:xfrm>
          <a:prstGeom prst="rect">
            <a:avLst/>
          </a:prstGeom>
        </p:spPr>
      </p:pic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7742633" y="6341718"/>
            <a:ext cx="884531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7/24/2022</a:t>
            </a:fld>
            <a:endParaRPr lang="en-US" dirty="0"/>
          </a:p>
        </p:txBody>
      </p:sp>
      <p:sp>
        <p:nvSpPr>
          <p:cNvPr id="13" name="Slide Number Placeholder 8"/>
          <p:cNvSpPr txBox="1">
            <a:spLocks/>
          </p:cNvSpPr>
          <p:nvPr userDrawn="1"/>
        </p:nvSpPr>
        <p:spPr>
          <a:xfrm>
            <a:off x="8570429" y="6332227"/>
            <a:ext cx="39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068" y="1298713"/>
            <a:ext cx="8873158" cy="48782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25068" y="113335"/>
            <a:ext cx="8873158" cy="1035601"/>
          </a:xfrm>
          <a:solidFill>
            <a:srgbClr val="1B4685"/>
          </a:solidFill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057807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5" y="113335"/>
            <a:ext cx="8889721" cy="6667291"/>
          </a:xfrm>
          <a:prstGeom prst="rect">
            <a:avLst/>
          </a:prstGeom>
        </p:spPr>
      </p:pic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7742633" y="6341718"/>
            <a:ext cx="884531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7/24/2022</a:t>
            </a:fld>
            <a:endParaRPr lang="en-US" dirty="0"/>
          </a:p>
        </p:txBody>
      </p:sp>
      <p:sp>
        <p:nvSpPr>
          <p:cNvPr id="12" name="Slide Number Placeholder 8"/>
          <p:cNvSpPr txBox="1">
            <a:spLocks/>
          </p:cNvSpPr>
          <p:nvPr userDrawn="1"/>
        </p:nvSpPr>
        <p:spPr>
          <a:xfrm>
            <a:off x="8570429" y="6332227"/>
            <a:ext cx="39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20753" y="365124"/>
            <a:ext cx="1971675" cy="5571849"/>
          </a:xfrm>
          <a:solidFill>
            <a:srgbClr val="1B4685"/>
          </a:solidFill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068" y="365125"/>
            <a:ext cx="6739558" cy="5571849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1693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5" y="113335"/>
            <a:ext cx="8889721" cy="66672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68" y="113335"/>
            <a:ext cx="8873158" cy="1042123"/>
          </a:xfrm>
          <a:solidFill>
            <a:srgbClr val="1B4685"/>
          </a:solidFill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742633" y="6341718"/>
            <a:ext cx="884531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7/24/2022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18597" y="5963341"/>
            <a:ext cx="30861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125068" y="1238732"/>
            <a:ext cx="8873158" cy="50897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Alexon RR" panose="02000300000000000000" pitchFamily="50" charset="0"/>
              </a:defRPr>
            </a:lvl1pPr>
            <a:lvl2pPr>
              <a:defRPr>
                <a:latin typeface="Alexon RR" panose="02000300000000000000" pitchFamily="50" charset="0"/>
              </a:defRPr>
            </a:lvl2pPr>
            <a:lvl3pPr>
              <a:defRPr>
                <a:latin typeface="Alexon RR" panose="02000300000000000000" pitchFamily="50" charset="0"/>
              </a:defRPr>
            </a:lvl3pPr>
            <a:lvl4pPr>
              <a:defRPr>
                <a:latin typeface="Alexon RR" panose="02000300000000000000" pitchFamily="50" charset="0"/>
              </a:defRPr>
            </a:lvl4pPr>
            <a:lvl5pPr>
              <a:defRPr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 txBox="1">
            <a:spLocks/>
          </p:cNvSpPr>
          <p:nvPr userDrawn="1"/>
        </p:nvSpPr>
        <p:spPr>
          <a:xfrm>
            <a:off x="8570429" y="6332227"/>
            <a:ext cx="39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349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908602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7/24/2022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619457" y="6356351"/>
            <a:ext cx="378515" cy="365125"/>
          </a:xfrm>
        </p:spPr>
        <p:txBody>
          <a:bodyPr/>
          <a:lstStyle/>
          <a:p>
            <a:fld id="{80FA636C-79B5-490E-A768-D9BE77AF68C9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52" y="-9938"/>
            <a:ext cx="2174465" cy="1537250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1895890" y="350030"/>
            <a:ext cx="1814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>
                <a:solidFill>
                  <a:schemeClr val="accent4"/>
                </a:solidFill>
                <a:latin typeface="Alexon RR" panose="02000300000000000000" pitchFamily="50" charset="0"/>
              </a:rPr>
              <a:t>Universitas</a:t>
            </a:r>
            <a:r>
              <a:rPr lang="en-US" sz="1800" dirty="0">
                <a:solidFill>
                  <a:schemeClr val="accent4"/>
                </a:solidFill>
                <a:latin typeface="Alexon RR" panose="02000300000000000000" pitchFamily="50" charset="0"/>
              </a:rPr>
              <a:t> </a:t>
            </a:r>
            <a:r>
              <a:rPr lang="en-US" sz="1800" dirty="0" err="1">
                <a:solidFill>
                  <a:schemeClr val="accent4"/>
                </a:solidFill>
                <a:latin typeface="Alexon RR" panose="02000300000000000000" pitchFamily="50" charset="0"/>
              </a:rPr>
              <a:t>Muhammadiyah</a:t>
            </a:r>
            <a:r>
              <a:rPr lang="en-US" sz="1800" dirty="0">
                <a:solidFill>
                  <a:schemeClr val="accent4"/>
                </a:solidFill>
                <a:latin typeface="Alexon RR" panose="02000300000000000000" pitchFamily="50" charset="0"/>
              </a:rPr>
              <a:t> </a:t>
            </a:r>
            <a:r>
              <a:rPr lang="en-US" sz="1800" dirty="0" err="1">
                <a:solidFill>
                  <a:schemeClr val="accent4"/>
                </a:solidFill>
                <a:latin typeface="Alexon RR" panose="02000300000000000000" pitchFamily="50" charset="0"/>
              </a:rPr>
              <a:t>Sidoarjo</a:t>
            </a:r>
            <a:endParaRPr lang="en-US" sz="1800" dirty="0">
              <a:solidFill>
                <a:schemeClr val="accent4"/>
              </a:solidFill>
              <a:latin typeface="Alexon RR" panose="020003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016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52" y="-9938"/>
            <a:ext cx="9157251" cy="68679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68" y="17876"/>
            <a:ext cx="8873158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7147D-8531-4EF9-A41A-7503F0AF64C4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A636C-79B5-490E-A768-D9BE77AF68C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125068" y="1417982"/>
            <a:ext cx="8873158" cy="4910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1pPr>
            <a:lvl2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2pPr>
            <a:lvl3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3pPr>
            <a:lvl4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4pPr>
            <a:lvl5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1843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" y="0"/>
            <a:ext cx="9144000" cy="6858000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7147D-8531-4EF9-A41A-7503F0AF64C4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429250" y="6432205"/>
            <a:ext cx="2057400" cy="365125"/>
          </a:xfrm>
        </p:spPr>
        <p:txBody>
          <a:bodyPr/>
          <a:lstStyle/>
          <a:p>
            <a:fld id="{80FA636C-79B5-490E-A768-D9BE77AF68C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85530" y="113336"/>
            <a:ext cx="8776665" cy="999848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172279" y="1232452"/>
            <a:ext cx="8789917" cy="5221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1pPr>
            <a:lvl2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2pPr>
            <a:lvl3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3pPr>
            <a:lvl4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4pPr>
            <a:lvl5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0428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5" y="113335"/>
            <a:ext cx="8889721" cy="6667291"/>
          </a:xfrm>
          <a:prstGeom prst="rect">
            <a:avLst/>
          </a:prstGeom>
        </p:spPr>
      </p:pic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7742633" y="6341718"/>
            <a:ext cx="884531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7/24/2022</a:t>
            </a:fld>
            <a:endParaRPr lang="en-US" dirty="0"/>
          </a:p>
        </p:txBody>
      </p:sp>
      <p:sp>
        <p:nvSpPr>
          <p:cNvPr id="11" name="Slide Number Placeholder 8"/>
          <p:cNvSpPr txBox="1">
            <a:spLocks/>
          </p:cNvSpPr>
          <p:nvPr userDrawn="1"/>
        </p:nvSpPr>
        <p:spPr>
          <a:xfrm>
            <a:off x="8570429" y="6332227"/>
            <a:ext cx="39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85530" y="113336"/>
            <a:ext cx="8776665" cy="999848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172279" y="1232452"/>
            <a:ext cx="8789917" cy="5221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Alexon RR" panose="02000300000000000000" pitchFamily="50" charset="0"/>
              </a:defRPr>
            </a:lvl1pPr>
            <a:lvl2pPr>
              <a:defRPr>
                <a:latin typeface="Alexon RR" panose="02000300000000000000" pitchFamily="50" charset="0"/>
              </a:defRPr>
            </a:lvl2pPr>
            <a:lvl3pPr>
              <a:defRPr>
                <a:latin typeface="Alexon RR" panose="02000300000000000000" pitchFamily="50" charset="0"/>
              </a:defRPr>
            </a:lvl3pPr>
            <a:lvl4pPr>
              <a:defRPr>
                <a:latin typeface="Alexon RR" panose="02000300000000000000" pitchFamily="50" charset="0"/>
              </a:defRPr>
            </a:lvl4pPr>
            <a:lvl5pPr>
              <a:defRPr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1278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5" y="113335"/>
            <a:ext cx="8889721" cy="6667291"/>
          </a:xfrm>
          <a:prstGeom prst="rect">
            <a:avLst/>
          </a:prstGeom>
        </p:spPr>
      </p:pic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7742633" y="6341718"/>
            <a:ext cx="884531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7/24/2022</a:t>
            </a:fld>
            <a:endParaRPr lang="en-US" dirty="0"/>
          </a:p>
        </p:txBody>
      </p:sp>
      <p:sp>
        <p:nvSpPr>
          <p:cNvPr id="10" name="Slide Number Placeholder 8"/>
          <p:cNvSpPr txBox="1">
            <a:spLocks/>
          </p:cNvSpPr>
          <p:nvPr userDrawn="1"/>
        </p:nvSpPr>
        <p:spPr>
          <a:xfrm>
            <a:off x="8570429" y="6332227"/>
            <a:ext cx="39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85530" y="113336"/>
            <a:ext cx="8776665" cy="999848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idx="1"/>
          </p:nvPr>
        </p:nvSpPr>
        <p:spPr>
          <a:xfrm>
            <a:off x="172279" y="1232452"/>
            <a:ext cx="8789917" cy="5221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Alexon RR" panose="02000300000000000000" pitchFamily="50" charset="0"/>
              </a:defRPr>
            </a:lvl1pPr>
            <a:lvl2pPr>
              <a:defRPr>
                <a:latin typeface="Alexon RR" panose="02000300000000000000" pitchFamily="50" charset="0"/>
              </a:defRPr>
            </a:lvl2pPr>
            <a:lvl3pPr>
              <a:defRPr>
                <a:latin typeface="Alexon RR" panose="02000300000000000000" pitchFamily="50" charset="0"/>
              </a:defRPr>
            </a:lvl3pPr>
            <a:lvl4pPr>
              <a:defRPr>
                <a:latin typeface="Alexon RR" panose="02000300000000000000" pitchFamily="50" charset="0"/>
              </a:defRPr>
            </a:lvl4pPr>
            <a:lvl5pPr>
              <a:defRPr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27649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4879075"/>
            <a:ext cx="3810000" cy="1978925"/>
          </a:xfrm>
          <a:prstGeom prst="rect">
            <a:avLst/>
          </a:prstGeom>
          <a:noFill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7147D-8531-4EF9-A41A-7503F0AF64C4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A636C-79B5-490E-A768-D9BE77AF68C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868556" y="113335"/>
            <a:ext cx="7093639" cy="89120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251791" y="1126435"/>
            <a:ext cx="8746435" cy="5327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Alexon RR" panose="02000300000000000000" pitchFamily="50" charset="0"/>
              </a:defRPr>
            </a:lvl1pPr>
            <a:lvl2pPr>
              <a:defRPr>
                <a:latin typeface="Alexon RR" panose="02000300000000000000" pitchFamily="50" charset="0"/>
              </a:defRPr>
            </a:lvl2pPr>
            <a:lvl3pPr>
              <a:defRPr>
                <a:latin typeface="Alexon RR" panose="02000300000000000000" pitchFamily="50" charset="0"/>
              </a:defRPr>
            </a:lvl3pPr>
            <a:lvl4pPr>
              <a:defRPr>
                <a:latin typeface="Alexon RR" panose="02000300000000000000" pitchFamily="50" charset="0"/>
              </a:defRPr>
            </a:lvl4pPr>
            <a:lvl5pPr>
              <a:defRPr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" y="76200"/>
            <a:ext cx="1701737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540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7147D-8531-4EF9-A41A-7503F0AF64C4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A636C-79B5-490E-A768-D9BE77AF68C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" y="76200"/>
            <a:ext cx="1701737" cy="7620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868556" y="113335"/>
            <a:ext cx="7093639" cy="89120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2"/>
          <p:cNvSpPr>
            <a:spLocks noGrp="1"/>
          </p:cNvSpPr>
          <p:nvPr>
            <p:ph idx="1"/>
          </p:nvPr>
        </p:nvSpPr>
        <p:spPr>
          <a:xfrm>
            <a:off x="251791" y="1126435"/>
            <a:ext cx="8746435" cy="5327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Alexon RR" panose="02000300000000000000" pitchFamily="50" charset="0"/>
              </a:defRPr>
            </a:lvl1pPr>
            <a:lvl2pPr>
              <a:defRPr>
                <a:latin typeface="Alexon RR" panose="02000300000000000000" pitchFamily="50" charset="0"/>
              </a:defRPr>
            </a:lvl2pPr>
            <a:lvl3pPr>
              <a:defRPr>
                <a:latin typeface="Alexon RR" panose="02000300000000000000" pitchFamily="50" charset="0"/>
              </a:defRPr>
            </a:lvl3pPr>
            <a:lvl4pPr>
              <a:defRPr>
                <a:latin typeface="Alexon RR" panose="02000300000000000000" pitchFamily="50" charset="0"/>
              </a:defRPr>
            </a:lvl4pPr>
            <a:lvl5pPr>
              <a:defRPr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9669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87147D-8531-4EF9-A41A-7503F0AF64C4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A636C-79B5-490E-A768-D9BE77AF6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198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9" r:id="rId3"/>
    <p:sldLayoutId id="2147483680" r:id="rId4"/>
    <p:sldLayoutId id="2147483681" r:id="rId5"/>
    <p:sldLayoutId id="2147483666" r:id="rId6"/>
    <p:sldLayoutId id="2147483667" r:id="rId7"/>
    <p:sldLayoutId id="2147483672" r:id="rId8"/>
    <p:sldLayoutId id="2147483673" r:id="rId9"/>
    <p:sldLayoutId id="2147483674" r:id="rId10"/>
    <p:sldLayoutId id="2147483683" r:id="rId11"/>
    <p:sldLayoutId id="2147483685" r:id="rId12"/>
    <p:sldLayoutId id="2147483686" r:id="rId13"/>
    <p:sldLayoutId id="2147483682" r:id="rId14"/>
    <p:sldLayoutId id="2147483678" r:id="rId15"/>
    <p:sldLayoutId id="2147483668" r:id="rId16"/>
    <p:sldLayoutId id="2147483669" r:id="rId17"/>
    <p:sldLayoutId id="2147483670" r:id="rId18"/>
    <p:sldLayoutId id="2147483671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lexon RR" panose="02000300000000000000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lexon RR" panose="02000300000000000000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lexon RR" panose="02000300000000000000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lexon RR" panose="02000300000000000000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lexon RR" panose="02000300000000000000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lexon RR" panose="02000300000000000000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7689" y="1337225"/>
            <a:ext cx="8968621" cy="1805870"/>
          </a:xfrm>
        </p:spPr>
        <p:txBody>
          <a:bodyPr>
            <a:normAutofit fontScale="90000"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PENGEMBANGAN VIDEO ANIMASI MATERI TATA SURYA KELAS VI UNTUK MENINGKATKAN HASIL BELAJAR DI MI MUHAMMADIYAH 2 KEDUNGBANTENG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5281" y="5218082"/>
            <a:ext cx="8205053" cy="1874691"/>
          </a:xfrm>
        </p:spPr>
        <p:txBody>
          <a:bodyPr>
            <a:norm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Pendidikan Guru Madrasah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Ibtidaiyah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Fakultas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Agama Islam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Universitas Muhammadiyah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Sidoarjo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9DB992D-541B-4FF2-A612-99C4EF28551D}"/>
              </a:ext>
            </a:extLst>
          </p:cNvPr>
          <p:cNvSpPr txBox="1">
            <a:spLocks/>
          </p:cNvSpPr>
          <p:nvPr/>
        </p:nvSpPr>
        <p:spPr>
          <a:xfrm>
            <a:off x="1191565" y="3420109"/>
            <a:ext cx="6858000" cy="15209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Alexon RR" panose="02000300000000000000" pitchFamily="50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lexon RR" panose="02000300000000000000" pitchFamily="50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lexon RR" panose="02000300000000000000" pitchFamily="50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lexon RR" panose="02000300000000000000" pitchFamily="50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lexon RR" panose="02000300000000000000" pitchFamily="50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/>
              <a:t>Rizal Hasan </a:t>
            </a:r>
            <a:r>
              <a:rPr lang="en-US" sz="2000" b="1" dirty="0" err="1"/>
              <a:t>Hulqi</a:t>
            </a:r>
            <a:endParaRPr lang="en-US" sz="2000" b="1" dirty="0"/>
          </a:p>
          <a:p>
            <a:r>
              <a:rPr lang="en-US" sz="2000" b="1" dirty="0"/>
              <a:t>182071200024</a:t>
            </a:r>
          </a:p>
          <a:p>
            <a:r>
              <a:rPr lang="en-US" sz="2000" b="1" dirty="0"/>
              <a:t>DOSEN PEMBIMBING</a:t>
            </a:r>
          </a:p>
          <a:p>
            <a:r>
              <a:rPr lang="en-US" sz="2000" b="1" dirty="0" err="1"/>
              <a:t>Bahak</a:t>
            </a:r>
            <a:r>
              <a:rPr lang="en-US" sz="2000" b="1" dirty="0"/>
              <a:t> </a:t>
            </a:r>
            <a:r>
              <a:rPr lang="en-US" sz="2000" b="1" dirty="0" err="1"/>
              <a:t>Udin</a:t>
            </a:r>
            <a:r>
              <a:rPr lang="en-US" sz="2000" b="1" dirty="0"/>
              <a:t> By Arifin </a:t>
            </a:r>
            <a:r>
              <a:rPr lang="en-US" sz="2000" b="1" dirty="0" err="1"/>
              <a:t>S.Pd.I</a:t>
            </a:r>
            <a:r>
              <a:rPr lang="en-US" sz="2000" b="1" dirty="0"/>
              <a:t> , </a:t>
            </a:r>
            <a:r>
              <a:rPr lang="en-US" sz="2000" b="1" dirty="0" err="1"/>
              <a:t>M.Pd.I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183812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1600" dirty="0" err="1"/>
              <a:t>Menurunnya</a:t>
            </a:r>
            <a:r>
              <a:rPr lang="en-US" sz="1600" dirty="0"/>
              <a:t> </a:t>
            </a:r>
            <a:r>
              <a:rPr lang="en-US" sz="1600" dirty="0" err="1"/>
              <a:t>hasil</a:t>
            </a:r>
            <a:r>
              <a:rPr lang="en-US" sz="1600" dirty="0"/>
              <a:t> </a:t>
            </a:r>
            <a:r>
              <a:rPr lang="en-US" sz="1600" dirty="0" err="1"/>
              <a:t>belajar</a:t>
            </a:r>
            <a:r>
              <a:rPr lang="en-US" sz="1600" dirty="0"/>
              <a:t> </a:t>
            </a:r>
            <a:r>
              <a:rPr lang="en-US" sz="1600" dirty="0" err="1"/>
              <a:t>siswa</a:t>
            </a:r>
            <a:r>
              <a:rPr lang="en-US" sz="1600" dirty="0"/>
              <a:t> </a:t>
            </a:r>
            <a:r>
              <a:rPr lang="id-ID" sz="1600" dirty="0"/>
              <a:t>disebabkan minimnya penggunaan media inovatif yang membuat </a:t>
            </a:r>
            <a:r>
              <a:rPr lang="en-US" sz="1600" dirty="0" err="1"/>
              <a:t>hasil</a:t>
            </a:r>
            <a:r>
              <a:rPr lang="en-US" sz="1600" dirty="0"/>
              <a:t> </a:t>
            </a:r>
            <a:r>
              <a:rPr lang="en-US" sz="1600" dirty="0" err="1"/>
              <a:t>belajar</a:t>
            </a:r>
            <a:r>
              <a:rPr lang="en-US" sz="1600" dirty="0"/>
              <a:t> </a:t>
            </a:r>
            <a:r>
              <a:rPr lang="id-ID" sz="1600" dirty="0"/>
              <a:t>peserta didi</a:t>
            </a:r>
            <a:r>
              <a:rPr lang="en-US" sz="1600" dirty="0"/>
              <a:t>k </a:t>
            </a:r>
            <a:r>
              <a:rPr lang="id-ID" sz="1600" dirty="0"/>
              <a:t>menurun, </a:t>
            </a:r>
            <a:r>
              <a:rPr lang="en-US" sz="1600" dirty="0" err="1"/>
              <a:t>faktor</a:t>
            </a:r>
            <a:r>
              <a:rPr lang="en-US" sz="1600" dirty="0"/>
              <a:t> </a:t>
            </a:r>
            <a:r>
              <a:rPr lang="en-US" sz="1600" dirty="0" err="1"/>
              <a:t>lainnya</a:t>
            </a:r>
            <a:r>
              <a:rPr lang="en-US" sz="1600" dirty="0"/>
              <a:t> </a:t>
            </a:r>
            <a:r>
              <a:rPr lang="en-US" sz="1600" dirty="0" err="1"/>
              <a:t>pendidik</a:t>
            </a:r>
            <a:r>
              <a:rPr lang="en-US" sz="1600" dirty="0"/>
              <a:t> </a:t>
            </a:r>
            <a:r>
              <a:rPr lang="en-US" sz="1600" dirty="0" err="1"/>
              <a:t>hanya</a:t>
            </a:r>
            <a:r>
              <a:rPr lang="en-US" sz="1600" dirty="0"/>
              <a:t> </a:t>
            </a:r>
            <a:r>
              <a:rPr lang="en-US" sz="1600" dirty="0" err="1"/>
              <a:t>menggunakan</a:t>
            </a:r>
            <a:r>
              <a:rPr lang="en-US" sz="1600" dirty="0"/>
              <a:t> </a:t>
            </a:r>
            <a:r>
              <a:rPr lang="id-ID" sz="1600" dirty="0"/>
              <a:t>media buku LKS yang digunakan untuk menjelaskan bentuk dan fungsi-fungsi dari benda yang ada di tata surya dan di terapkan kepada pembelajaran </a:t>
            </a:r>
            <a:r>
              <a:rPr lang="en-US" sz="1600" dirty="0"/>
              <a:t>yang </a:t>
            </a:r>
            <a:r>
              <a:rPr lang="en-US" sz="1600" dirty="0" err="1"/>
              <a:t>akan</a:t>
            </a:r>
            <a:r>
              <a:rPr lang="en-US" sz="1600" dirty="0"/>
              <a:t> </a:t>
            </a:r>
            <a:r>
              <a:rPr lang="en-US" sz="1600" dirty="0" err="1"/>
              <a:t>ber</a:t>
            </a:r>
            <a:r>
              <a:rPr lang="id-ID" sz="1600" dirty="0"/>
              <a:t>dampak </a:t>
            </a:r>
            <a:r>
              <a:rPr lang="en-US" sz="1600" dirty="0"/>
              <a:t>pada </a:t>
            </a:r>
            <a:r>
              <a:rPr lang="id-ID" sz="1600" dirty="0"/>
              <a:t>kurang</a:t>
            </a:r>
            <a:r>
              <a:rPr lang="en-US" sz="1600" dirty="0"/>
              <a:t> </a:t>
            </a:r>
            <a:r>
              <a:rPr lang="id-ID" sz="1600" dirty="0"/>
              <a:t>maksimal</a:t>
            </a:r>
            <a:r>
              <a:rPr lang="en-US" sz="1600" dirty="0" err="1"/>
              <a:t>nya</a:t>
            </a:r>
            <a:r>
              <a:rPr lang="en-US" sz="1600" dirty="0"/>
              <a:t> proses </a:t>
            </a:r>
            <a:r>
              <a:rPr lang="en-US" sz="1600" dirty="0" err="1"/>
              <a:t>pembelajaran</a:t>
            </a:r>
            <a:r>
              <a:rPr lang="en-US" sz="1600" dirty="0"/>
              <a:t>.</a:t>
            </a:r>
            <a:r>
              <a:rPr lang="id-ID" sz="1600" dirty="0"/>
              <a:t> </a:t>
            </a:r>
            <a:endParaRPr lang="en-US" sz="1600" dirty="0"/>
          </a:p>
          <a:p>
            <a:pPr algn="just"/>
            <a:r>
              <a:rPr lang="id-ID" sz="1600" dirty="0"/>
              <a:t>Menurut hasil data observasi di kelas VI </a:t>
            </a:r>
            <a:r>
              <a:rPr lang="en-US" sz="1600" dirty="0"/>
              <a:t>MI M</a:t>
            </a:r>
            <a:r>
              <a:rPr lang="id-ID" sz="1600" dirty="0"/>
              <a:t>uhammadiyah 2 </a:t>
            </a:r>
            <a:r>
              <a:rPr lang="en-US" sz="1600" dirty="0"/>
              <a:t>K</a:t>
            </a:r>
            <a:r>
              <a:rPr lang="id-ID" sz="1600" dirty="0"/>
              <a:t>edungbanteng siswa kelas V</a:t>
            </a:r>
            <a:r>
              <a:rPr lang="en-US" sz="1600" dirty="0"/>
              <a:t>I</a:t>
            </a:r>
            <a:r>
              <a:rPr lang="id-ID" sz="1600" dirty="0"/>
              <a:t> kesulitan untuk belajar tentang tata surya </a:t>
            </a:r>
            <a:r>
              <a:rPr lang="en-US" sz="1600" dirty="0" err="1"/>
              <a:t>dikarenakan</a:t>
            </a:r>
            <a:r>
              <a:rPr lang="en-US" sz="1600" dirty="0"/>
              <a:t> </a:t>
            </a:r>
            <a:r>
              <a:rPr lang="id-ID" sz="1600" dirty="0"/>
              <a:t>minimnya alat peraga yang digunakan dalam memproyeksikan gambaran tentang planet-planet atau benda yang ada di luar angkasa, jadi siswa kesulitan untuk mengetahui fungsi, ciri-ciri, karakteristik, nama-nama dari benda luar angkasa.</a:t>
            </a:r>
            <a:endParaRPr lang="en-US" sz="1600" dirty="0"/>
          </a:p>
          <a:p>
            <a:pPr algn="just"/>
            <a:r>
              <a:rPr lang="en-US" sz="1600" dirty="0" err="1"/>
              <a:t>Berdasarkan</a:t>
            </a:r>
            <a:r>
              <a:rPr lang="en-US" sz="1600" dirty="0"/>
              <a:t> </a:t>
            </a:r>
            <a:r>
              <a:rPr lang="en-US" sz="1600" dirty="0" err="1"/>
              <a:t>latar</a:t>
            </a:r>
            <a:r>
              <a:rPr lang="en-US" sz="1600" dirty="0"/>
              <a:t> </a:t>
            </a:r>
            <a:r>
              <a:rPr lang="en-US" sz="1600" dirty="0" err="1"/>
              <a:t>belakang</a:t>
            </a:r>
            <a:r>
              <a:rPr lang="en-US" sz="1600" dirty="0"/>
              <a:t> dan </a:t>
            </a:r>
            <a:r>
              <a:rPr lang="en-US" sz="1600" dirty="0" err="1"/>
              <a:t>hasil</a:t>
            </a:r>
            <a:r>
              <a:rPr lang="en-US" sz="1600" dirty="0"/>
              <a:t> </a:t>
            </a:r>
            <a:r>
              <a:rPr lang="en-US" sz="1600" dirty="0" err="1"/>
              <a:t>analisis</a:t>
            </a:r>
            <a:r>
              <a:rPr lang="en-US" sz="1600" dirty="0"/>
              <a:t> </a:t>
            </a:r>
            <a:r>
              <a:rPr lang="en-US" sz="1600" dirty="0" err="1"/>
              <a:t>penelitian</a:t>
            </a:r>
            <a:r>
              <a:rPr lang="en-US" sz="1600" dirty="0"/>
              <a:t>, media </a:t>
            </a:r>
            <a:r>
              <a:rPr lang="en-US" sz="1600" dirty="0" err="1"/>
              <a:t>pembelajaran</a:t>
            </a:r>
            <a:r>
              <a:rPr lang="en-US" sz="1600" dirty="0"/>
              <a:t> yang </a:t>
            </a:r>
            <a:r>
              <a:rPr lang="en-US" sz="1600" dirty="0" err="1"/>
              <a:t>dianggap</a:t>
            </a:r>
            <a:r>
              <a:rPr lang="en-US" sz="1600" dirty="0"/>
              <a:t>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alternatif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pemecahan</a:t>
            </a:r>
            <a:r>
              <a:rPr lang="en-US" sz="1600" dirty="0"/>
              <a:t> </a:t>
            </a:r>
            <a:r>
              <a:rPr lang="en-US" sz="1600" dirty="0" err="1"/>
              <a:t>masalah</a:t>
            </a:r>
            <a:r>
              <a:rPr lang="en-US" sz="1600" dirty="0"/>
              <a:t> yang </a:t>
            </a:r>
            <a:r>
              <a:rPr lang="en-US" sz="1600" dirty="0" err="1"/>
              <a:t>dihadapi</a:t>
            </a:r>
            <a:r>
              <a:rPr lang="en-US" sz="1600" dirty="0"/>
              <a:t> oleh </a:t>
            </a:r>
            <a:r>
              <a:rPr lang="en-US" sz="1600" dirty="0" err="1"/>
              <a:t>peserta</a:t>
            </a:r>
            <a:r>
              <a:rPr lang="en-US" sz="1600" dirty="0"/>
              <a:t> </a:t>
            </a:r>
            <a:r>
              <a:rPr lang="en-US" sz="1600" dirty="0" err="1"/>
              <a:t>didik</a:t>
            </a:r>
            <a:r>
              <a:rPr lang="en-US" sz="1600" dirty="0"/>
              <a:t> </a:t>
            </a:r>
            <a:r>
              <a:rPr lang="en-US" sz="1600" dirty="0" err="1"/>
              <a:t>adalah</a:t>
            </a:r>
            <a:r>
              <a:rPr lang="en-US" sz="1600" dirty="0"/>
              <a:t> </a:t>
            </a:r>
            <a:r>
              <a:rPr lang="en-US" sz="1600" dirty="0" err="1"/>
              <a:t>penerapan</a:t>
            </a:r>
            <a:r>
              <a:rPr lang="en-US" sz="1600" dirty="0"/>
              <a:t> video </a:t>
            </a:r>
            <a:r>
              <a:rPr lang="en-US" sz="1600" dirty="0" err="1"/>
              <a:t>animasi</a:t>
            </a:r>
            <a:r>
              <a:rPr lang="en-US" sz="1600" dirty="0"/>
              <a:t> </a:t>
            </a:r>
            <a:r>
              <a:rPr lang="en-US" sz="1600" dirty="0" err="1"/>
              <a:t>dikarenakan</a:t>
            </a:r>
            <a:r>
              <a:rPr lang="en-US" sz="1600" dirty="0"/>
              <a:t> </a:t>
            </a:r>
            <a:r>
              <a:rPr lang="id-ID" sz="1600" dirty="0"/>
              <a:t>dalam era berkembangnya zaman digital, teknologi salah satu alat untuk membantu siswa dalam mengalami kesulitan belajar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0361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Judul 3">
            <a:extLst>
              <a:ext uri="{FF2B5EF4-FFF2-40B4-BE49-F238E27FC236}">
                <a16:creationId xmlns:a16="http://schemas.microsoft.com/office/drawing/2014/main" id="{4843CDDD-CAE3-4051-A3C5-18AC789C1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Hasil dan </a:t>
            </a:r>
            <a:r>
              <a:rPr lang="en-US" dirty="0" err="1"/>
              <a:t>Pembahasan</a:t>
            </a:r>
            <a:endParaRPr lang="en-US" dirty="0"/>
          </a:p>
        </p:txBody>
      </p:sp>
      <p:sp>
        <p:nvSpPr>
          <p:cNvPr id="5" name="Tampungan Konten 4">
            <a:extLst>
              <a:ext uri="{FF2B5EF4-FFF2-40B4-BE49-F238E27FC236}">
                <a16:creationId xmlns:a16="http://schemas.microsoft.com/office/drawing/2014/main" id="{D7382B16-6E02-4EAF-AE7F-9BC048E339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Uji </a:t>
            </a:r>
            <a:r>
              <a:rPr lang="en-US" sz="1800" dirty="0" err="1"/>
              <a:t>Validasi</a:t>
            </a:r>
            <a:r>
              <a:rPr lang="en-US" sz="1800" dirty="0"/>
              <a:t> Ahli</a:t>
            </a:r>
          </a:p>
          <a:p>
            <a:pPr lvl="1"/>
            <a:r>
              <a:rPr lang="en-US" sz="1800" dirty="0"/>
              <a:t>Uji </a:t>
            </a:r>
            <a:r>
              <a:rPr lang="en-US" sz="1800" dirty="0" err="1"/>
              <a:t>Validitas</a:t>
            </a:r>
            <a:r>
              <a:rPr lang="en-US" sz="1800" dirty="0"/>
              <a:t> Ahli </a:t>
            </a:r>
            <a:r>
              <a:rPr lang="en-US" sz="1800" dirty="0" err="1"/>
              <a:t>Konten</a:t>
            </a:r>
            <a:endParaRPr lang="en-US" sz="1800" dirty="0"/>
          </a:p>
          <a:p>
            <a:pPr marL="457200" lvl="1" indent="0">
              <a:buNone/>
            </a:pPr>
            <a:endParaRPr lang="en-US" sz="1800" dirty="0"/>
          </a:p>
          <a:p>
            <a:pPr marL="457200" lvl="1" indent="0">
              <a:buNone/>
            </a:pPr>
            <a:endParaRPr lang="en-US" sz="1800" dirty="0"/>
          </a:p>
          <a:p>
            <a:pPr lvl="1"/>
            <a:r>
              <a:rPr lang="en-US" sz="1800" dirty="0"/>
              <a:t>Uji </a:t>
            </a:r>
            <a:r>
              <a:rPr lang="en-US" sz="1800" dirty="0" err="1"/>
              <a:t>Validitas</a:t>
            </a:r>
            <a:r>
              <a:rPr lang="en-US" sz="1800" dirty="0"/>
              <a:t> Ahli Design</a:t>
            </a:r>
          </a:p>
          <a:p>
            <a:pPr marL="457200" lvl="1" indent="0">
              <a:buNone/>
            </a:pPr>
            <a:endParaRPr lang="en-US" sz="1800" dirty="0"/>
          </a:p>
          <a:p>
            <a:pPr lvl="1"/>
            <a:endParaRPr lang="en-US" sz="1800" dirty="0"/>
          </a:p>
          <a:p>
            <a:pPr lvl="1"/>
            <a:r>
              <a:rPr lang="en-US" sz="1800" dirty="0"/>
              <a:t>Uji </a:t>
            </a:r>
            <a:r>
              <a:rPr lang="en-US" sz="1800" dirty="0" err="1"/>
              <a:t>Validitas</a:t>
            </a:r>
            <a:r>
              <a:rPr lang="en-US" sz="1800" dirty="0"/>
              <a:t> Ahli Media</a:t>
            </a:r>
          </a:p>
          <a:p>
            <a:pPr marL="457200" lvl="1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82CE724-2B1F-18CA-6570-FDD18AA87B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9681589"/>
              </p:ext>
            </p:extLst>
          </p:nvPr>
        </p:nvGraphicFramePr>
        <p:xfrm>
          <a:off x="733651" y="1844439"/>
          <a:ext cx="5725160" cy="5947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7040">
                  <a:extLst>
                    <a:ext uri="{9D8B030D-6E8A-4147-A177-3AD203B41FA5}">
                      <a16:colId xmlns:a16="http://schemas.microsoft.com/office/drawing/2014/main" val="250346326"/>
                    </a:ext>
                  </a:extLst>
                </a:gridCol>
                <a:gridCol w="3369310">
                  <a:extLst>
                    <a:ext uri="{9D8B030D-6E8A-4147-A177-3AD203B41FA5}">
                      <a16:colId xmlns:a16="http://schemas.microsoft.com/office/drawing/2014/main" val="3754009785"/>
                    </a:ext>
                  </a:extLst>
                </a:gridCol>
                <a:gridCol w="1908810">
                  <a:extLst>
                    <a:ext uri="{9D8B030D-6E8A-4147-A177-3AD203B41FA5}">
                      <a16:colId xmlns:a16="http://schemas.microsoft.com/office/drawing/2014/main" val="11235228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200">
                          <a:effectLst/>
                        </a:rPr>
                        <a:t>NO.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200">
                          <a:effectLst/>
                        </a:rPr>
                        <a:t>Uji Validitas Ahli Konten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200">
                          <a:effectLst/>
                        </a:rPr>
                        <a:t>Percentage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69710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200">
                          <a:effectLst/>
                        </a:rPr>
                        <a:t>1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200">
                          <a:effectLst/>
                        </a:rPr>
                        <a:t>Tahap I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200">
                          <a:effectLst/>
                        </a:rPr>
                        <a:t>60 %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44786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200">
                          <a:effectLst/>
                        </a:rPr>
                        <a:t>2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200" dirty="0">
                          <a:effectLst/>
                        </a:rPr>
                        <a:t>Tahap II</a:t>
                      </a:r>
                      <a:endParaRPr lang="en-ID" sz="1200" dirty="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200" dirty="0">
                          <a:effectLst/>
                        </a:rPr>
                        <a:t>80 %</a:t>
                      </a:r>
                      <a:endParaRPr lang="en-ID" sz="1200" dirty="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2850602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2F002CD-A733-1158-5BB9-42362E5D58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9294628"/>
              </p:ext>
            </p:extLst>
          </p:nvPr>
        </p:nvGraphicFramePr>
        <p:xfrm>
          <a:off x="733651" y="3698737"/>
          <a:ext cx="5725160" cy="5947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7040">
                  <a:extLst>
                    <a:ext uri="{9D8B030D-6E8A-4147-A177-3AD203B41FA5}">
                      <a16:colId xmlns:a16="http://schemas.microsoft.com/office/drawing/2014/main" val="900781209"/>
                    </a:ext>
                  </a:extLst>
                </a:gridCol>
                <a:gridCol w="3369310">
                  <a:extLst>
                    <a:ext uri="{9D8B030D-6E8A-4147-A177-3AD203B41FA5}">
                      <a16:colId xmlns:a16="http://schemas.microsoft.com/office/drawing/2014/main" val="1062404474"/>
                    </a:ext>
                  </a:extLst>
                </a:gridCol>
                <a:gridCol w="1908810">
                  <a:extLst>
                    <a:ext uri="{9D8B030D-6E8A-4147-A177-3AD203B41FA5}">
                      <a16:colId xmlns:a16="http://schemas.microsoft.com/office/drawing/2014/main" val="178142013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200">
                          <a:effectLst/>
                        </a:rPr>
                        <a:t>NO.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200" dirty="0">
                          <a:effectLst/>
                        </a:rPr>
                        <a:t>Uji Validitas Ahli Media</a:t>
                      </a:r>
                      <a:endParaRPr lang="en-ID" sz="1200" dirty="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200">
                          <a:effectLst/>
                        </a:rPr>
                        <a:t>Percentage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40124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200">
                          <a:effectLst/>
                        </a:rPr>
                        <a:t>1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200">
                          <a:effectLst/>
                        </a:rPr>
                        <a:t>Tahap I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200">
                          <a:effectLst/>
                        </a:rPr>
                        <a:t>50 %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36513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200">
                          <a:effectLst/>
                        </a:rPr>
                        <a:t>2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200">
                          <a:effectLst/>
                        </a:rPr>
                        <a:t>Tahap II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200" dirty="0">
                          <a:effectLst/>
                        </a:rPr>
                        <a:t>83,3 %</a:t>
                      </a:r>
                      <a:endParaRPr lang="en-ID" sz="1200" dirty="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55464806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0465871-3F67-856D-276D-B1F21C93FA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3830029"/>
              </p:ext>
            </p:extLst>
          </p:nvPr>
        </p:nvGraphicFramePr>
        <p:xfrm>
          <a:off x="733651" y="2771588"/>
          <a:ext cx="5725160" cy="5947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7040">
                  <a:extLst>
                    <a:ext uri="{9D8B030D-6E8A-4147-A177-3AD203B41FA5}">
                      <a16:colId xmlns:a16="http://schemas.microsoft.com/office/drawing/2014/main" val="3914113740"/>
                    </a:ext>
                  </a:extLst>
                </a:gridCol>
                <a:gridCol w="3369310">
                  <a:extLst>
                    <a:ext uri="{9D8B030D-6E8A-4147-A177-3AD203B41FA5}">
                      <a16:colId xmlns:a16="http://schemas.microsoft.com/office/drawing/2014/main" val="2887469306"/>
                    </a:ext>
                  </a:extLst>
                </a:gridCol>
                <a:gridCol w="1908810">
                  <a:extLst>
                    <a:ext uri="{9D8B030D-6E8A-4147-A177-3AD203B41FA5}">
                      <a16:colId xmlns:a16="http://schemas.microsoft.com/office/drawing/2014/main" val="128635135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200">
                          <a:effectLst/>
                        </a:rPr>
                        <a:t>NO.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200">
                          <a:effectLst/>
                        </a:rPr>
                        <a:t>Uji Validitas Ahli Design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200">
                          <a:effectLst/>
                        </a:rPr>
                        <a:t>Percentage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285407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200">
                          <a:effectLst/>
                        </a:rPr>
                        <a:t>1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200">
                          <a:effectLst/>
                        </a:rPr>
                        <a:t>Tahap I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200">
                          <a:effectLst/>
                        </a:rPr>
                        <a:t>67 %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297816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200">
                          <a:effectLst/>
                        </a:rPr>
                        <a:t>2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200" dirty="0">
                          <a:effectLst/>
                        </a:rPr>
                        <a:t>Tahap II</a:t>
                      </a:r>
                      <a:endParaRPr lang="en-ID" sz="1200" dirty="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200" dirty="0">
                          <a:effectLst/>
                        </a:rPr>
                        <a:t>80 %</a:t>
                      </a:r>
                      <a:endParaRPr lang="en-ID" sz="1200" dirty="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16064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7088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Judul 3">
            <a:extLst>
              <a:ext uri="{FF2B5EF4-FFF2-40B4-BE49-F238E27FC236}">
                <a16:creationId xmlns:a16="http://schemas.microsoft.com/office/drawing/2014/main" id="{4843CDDD-CAE3-4051-A3C5-18AC789C1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Hasil dan </a:t>
            </a:r>
            <a:r>
              <a:rPr lang="en-US" dirty="0" err="1"/>
              <a:t>Pembahasan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ampungan Konten 4">
                <a:extLst>
                  <a:ext uri="{FF2B5EF4-FFF2-40B4-BE49-F238E27FC236}">
                    <a16:creationId xmlns:a16="http://schemas.microsoft.com/office/drawing/2014/main" id="{D7382B16-6E02-4EAF-AE7F-9BC048E339F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 err="1"/>
                  <a:t>Angket</a:t>
                </a:r>
                <a:r>
                  <a:rPr lang="en-US" dirty="0"/>
                  <a:t> </a:t>
                </a:r>
                <a:r>
                  <a:rPr lang="en-US" dirty="0" err="1"/>
                  <a:t>Peserta</a:t>
                </a:r>
                <a:r>
                  <a:rPr lang="en-US" dirty="0"/>
                  <a:t> </a:t>
                </a:r>
                <a:r>
                  <a:rPr lang="en-US" dirty="0" err="1"/>
                  <a:t>Didik</a:t>
                </a:r>
                <a:endParaRPr lang="en-US" dirty="0"/>
              </a:p>
              <a:p>
                <a:pPr marL="0" indent="0">
                  <a:buNone/>
                </a:pPr>
                <a:r>
                  <a:rPr lang="id-ID" sz="1100" dirty="0"/>
                  <a:t>Hasil angket tersebut dapat di hitung dengan rumus berikut:</a:t>
                </a:r>
                <a:endParaRPr lang="en-ID" sz="1100" dirty="0"/>
              </a:p>
              <a:p>
                <a:pPr marL="0" indent="0">
                  <a:buNone/>
                </a:pPr>
                <a:r>
                  <a:rPr lang="id-ID" sz="1100" dirty="0"/>
                  <a:t>NP=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D" sz="11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d-ID" sz="1100" i="1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id-ID" sz="1100" i="1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</m:oMath>
                </a14:m>
                <a:r>
                  <a:rPr lang="id-ID" sz="1100" dirty="0"/>
                  <a:t> X100% (Riduwan, 2009)</a:t>
                </a:r>
                <a:endParaRPr lang="en-US" dirty="0"/>
              </a:p>
              <a:p>
                <a:r>
                  <a:rPr lang="id-ID" sz="1800" dirty="0"/>
                  <a:t>Uji coba perseorangan</a:t>
                </a:r>
                <a:endParaRPr lang="en-US" sz="1800" dirty="0"/>
              </a:p>
              <a:p>
                <a:pPr marL="0" indent="0">
                  <a:buNone/>
                </a:pPr>
                <a:endParaRPr lang="en-US" sz="1800" dirty="0"/>
              </a:p>
              <a:p>
                <a:pPr marL="0" indent="0">
                  <a:buNone/>
                </a:pPr>
                <a:endParaRPr lang="en-US" sz="1800" dirty="0"/>
              </a:p>
              <a:p>
                <a:r>
                  <a:rPr lang="id-ID" sz="1800" dirty="0"/>
                  <a:t>Uji coba kelompok kecil</a:t>
                </a:r>
                <a:endParaRPr lang="en-US" sz="1800" dirty="0"/>
              </a:p>
              <a:p>
                <a:pPr marL="0" indent="0">
                  <a:buNone/>
                </a:pPr>
                <a:endParaRPr lang="en-US" sz="1800" dirty="0"/>
              </a:p>
              <a:p>
                <a:pPr marL="0" indent="0">
                  <a:buNone/>
                </a:pPr>
                <a:endParaRPr lang="en-US" sz="1800" dirty="0"/>
              </a:p>
              <a:p>
                <a:r>
                  <a:rPr lang="id-ID" sz="1800" dirty="0"/>
                  <a:t>Uji coba kelompok besar</a:t>
                </a:r>
                <a:endParaRPr lang="en-US" sz="1800" dirty="0"/>
              </a:p>
              <a:p>
                <a:pPr marL="0" indent="0">
                  <a:buNone/>
                </a:pPr>
                <a:endParaRPr lang="en-US" sz="1800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Tampungan Konten 4">
                <a:extLst>
                  <a:ext uri="{FF2B5EF4-FFF2-40B4-BE49-F238E27FC236}">
                    <a16:creationId xmlns:a16="http://schemas.microsoft.com/office/drawing/2014/main" id="{D7382B16-6E02-4EAF-AE7F-9BC048E339F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43" t="-1916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E0A8B77-536E-9474-2525-55D3B682A5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3700397"/>
              </p:ext>
            </p:extLst>
          </p:nvPr>
        </p:nvGraphicFramePr>
        <p:xfrm>
          <a:off x="437639" y="2749816"/>
          <a:ext cx="4330741" cy="6167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6171">
                  <a:extLst>
                    <a:ext uri="{9D8B030D-6E8A-4147-A177-3AD203B41FA5}">
                      <a16:colId xmlns:a16="http://schemas.microsoft.com/office/drawing/2014/main" val="680843213"/>
                    </a:ext>
                  </a:extLst>
                </a:gridCol>
                <a:gridCol w="1421107">
                  <a:extLst>
                    <a:ext uri="{9D8B030D-6E8A-4147-A177-3AD203B41FA5}">
                      <a16:colId xmlns:a16="http://schemas.microsoft.com/office/drawing/2014/main" val="572455642"/>
                    </a:ext>
                  </a:extLst>
                </a:gridCol>
                <a:gridCol w="1743463">
                  <a:extLst>
                    <a:ext uri="{9D8B030D-6E8A-4147-A177-3AD203B41FA5}">
                      <a16:colId xmlns:a16="http://schemas.microsoft.com/office/drawing/2014/main" val="1643132747"/>
                    </a:ext>
                  </a:extLst>
                </a:gridCol>
              </a:tblGrid>
              <a:tr h="4514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000">
                          <a:effectLst/>
                        </a:rPr>
                        <a:t>Jumlah peserta didik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000">
                          <a:effectLst/>
                        </a:rPr>
                        <a:t>Jumlah skor peserta didik setiap indikator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000">
                          <a:effectLst/>
                        </a:rPr>
                        <a:t>Total soal keseluruhan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8679984"/>
                  </a:ext>
                </a:extLst>
              </a:tr>
              <a:tr h="781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000">
                          <a:effectLst/>
                        </a:rPr>
                        <a:t>1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000" dirty="0">
                          <a:effectLst/>
                        </a:rPr>
                        <a:t>10</a:t>
                      </a:r>
                      <a:endParaRPr lang="en-ID" sz="1200" dirty="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000" dirty="0">
                          <a:effectLst/>
                        </a:rPr>
                        <a:t>10</a:t>
                      </a:r>
                      <a:endParaRPr lang="en-ID" sz="1200" dirty="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81493980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579ACF5-83AC-0F1F-4E75-9B7444F8FF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9621795"/>
              </p:ext>
            </p:extLst>
          </p:nvPr>
        </p:nvGraphicFramePr>
        <p:xfrm>
          <a:off x="437639" y="3917715"/>
          <a:ext cx="4330742" cy="5419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71517">
                  <a:extLst>
                    <a:ext uri="{9D8B030D-6E8A-4147-A177-3AD203B41FA5}">
                      <a16:colId xmlns:a16="http://schemas.microsoft.com/office/drawing/2014/main" val="2698401753"/>
                    </a:ext>
                  </a:extLst>
                </a:gridCol>
                <a:gridCol w="1994185">
                  <a:extLst>
                    <a:ext uri="{9D8B030D-6E8A-4147-A177-3AD203B41FA5}">
                      <a16:colId xmlns:a16="http://schemas.microsoft.com/office/drawing/2014/main" val="3769368269"/>
                    </a:ext>
                  </a:extLst>
                </a:gridCol>
                <a:gridCol w="1065040">
                  <a:extLst>
                    <a:ext uri="{9D8B030D-6E8A-4147-A177-3AD203B41FA5}">
                      <a16:colId xmlns:a16="http://schemas.microsoft.com/office/drawing/2014/main" val="2166391406"/>
                    </a:ext>
                  </a:extLst>
                </a:gridCol>
              </a:tblGrid>
              <a:tr h="1741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000">
                          <a:effectLst/>
                        </a:rPr>
                        <a:t>Jumlah peserta didik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000" dirty="0">
                          <a:effectLst/>
                        </a:rPr>
                        <a:t>Jumlah skor peserta didik setiap indikator</a:t>
                      </a:r>
                      <a:endParaRPr lang="en-ID" sz="1200" dirty="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000">
                          <a:effectLst/>
                        </a:rPr>
                        <a:t>Total soal keseluruhan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9336654"/>
                  </a:ext>
                </a:extLst>
              </a:tr>
              <a:tr h="2014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000">
                          <a:effectLst/>
                        </a:rPr>
                        <a:t>6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000">
                          <a:effectLst/>
                        </a:rPr>
                        <a:t>60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000" dirty="0">
                          <a:effectLst/>
                        </a:rPr>
                        <a:t>60</a:t>
                      </a:r>
                      <a:endParaRPr lang="en-ID" sz="1200" dirty="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9090856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4CD396A-3E40-40EE-ECAB-172ADEBA6C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012478"/>
              </p:ext>
            </p:extLst>
          </p:nvPr>
        </p:nvGraphicFramePr>
        <p:xfrm>
          <a:off x="437640" y="5085724"/>
          <a:ext cx="4330740" cy="6167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7508">
                  <a:extLst>
                    <a:ext uri="{9D8B030D-6E8A-4147-A177-3AD203B41FA5}">
                      <a16:colId xmlns:a16="http://schemas.microsoft.com/office/drawing/2014/main" val="3597225713"/>
                    </a:ext>
                  </a:extLst>
                </a:gridCol>
                <a:gridCol w="2096484">
                  <a:extLst>
                    <a:ext uri="{9D8B030D-6E8A-4147-A177-3AD203B41FA5}">
                      <a16:colId xmlns:a16="http://schemas.microsoft.com/office/drawing/2014/main" val="2208576544"/>
                    </a:ext>
                  </a:extLst>
                </a:gridCol>
                <a:gridCol w="1346748">
                  <a:extLst>
                    <a:ext uri="{9D8B030D-6E8A-4147-A177-3AD203B41FA5}">
                      <a16:colId xmlns:a16="http://schemas.microsoft.com/office/drawing/2014/main" val="1515707182"/>
                    </a:ext>
                  </a:extLst>
                </a:gridCol>
              </a:tblGrid>
              <a:tr h="4152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000">
                          <a:effectLst/>
                        </a:rPr>
                        <a:t>Jumlah peserta didik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000" dirty="0">
                          <a:effectLst/>
                        </a:rPr>
                        <a:t>Jumlah skor Peserta didik setiap indikator</a:t>
                      </a:r>
                      <a:endParaRPr lang="en-ID" sz="1200" dirty="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000">
                          <a:effectLst/>
                        </a:rPr>
                        <a:t>Total soal keseluruhan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26214030"/>
                  </a:ext>
                </a:extLst>
              </a:tr>
              <a:tr h="2014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000">
                          <a:effectLst/>
                        </a:rPr>
                        <a:t>21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000">
                          <a:effectLst/>
                        </a:rPr>
                        <a:t>200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id-ID" sz="1000" dirty="0">
                          <a:effectLst/>
                        </a:rPr>
                        <a:t>210</a:t>
                      </a:r>
                      <a:endParaRPr lang="en-ID" sz="1200" dirty="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823127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593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Judul 17">
            <a:extLst>
              <a:ext uri="{FF2B5EF4-FFF2-40B4-BE49-F238E27FC236}">
                <a16:creationId xmlns:a16="http://schemas.microsoft.com/office/drawing/2014/main" id="{6BD175D4-2E1D-4B3E-9FD1-E50EC67EBF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31940"/>
            <a:ext cx="7772400" cy="79508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Uji-T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0B0042-B31B-7888-4918-3B548230A0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85299" y="1758054"/>
            <a:ext cx="2350437" cy="2981455"/>
          </a:xfrm>
        </p:spPr>
        <p:txBody>
          <a:bodyPr>
            <a:noAutofit/>
          </a:bodyPr>
          <a:lstStyle/>
          <a:p>
            <a:r>
              <a:rPr lang="id-ID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Berdasarkan hasil analisis uji-t terhadap pretes nilai rata-rata 54,5 dan postest 81,9. Karena nilai sig. (2-tailed) atau uji 1 sebesar 0,00 yang artinya &lt;0,05 maka dapat disimpulkan bahwa ho ditolak ha di terima</a:t>
            </a:r>
            <a:endParaRPr lang="en-ID" sz="2000" b="1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C229CB6-EBE2-AD3E-E8CC-E6AFC95DD455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187994209"/>
              </p:ext>
            </p:extLst>
          </p:nvPr>
        </p:nvGraphicFramePr>
        <p:xfrm>
          <a:off x="174900" y="1468022"/>
          <a:ext cx="5302290" cy="12136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1686">
                  <a:extLst>
                    <a:ext uri="{9D8B030D-6E8A-4147-A177-3AD203B41FA5}">
                      <a16:colId xmlns:a16="http://schemas.microsoft.com/office/drawing/2014/main" val="2370246163"/>
                    </a:ext>
                  </a:extLst>
                </a:gridCol>
                <a:gridCol w="591686">
                  <a:extLst>
                    <a:ext uri="{9D8B030D-6E8A-4147-A177-3AD203B41FA5}">
                      <a16:colId xmlns:a16="http://schemas.microsoft.com/office/drawing/2014/main" val="3081112009"/>
                    </a:ext>
                  </a:extLst>
                </a:gridCol>
                <a:gridCol w="591686">
                  <a:extLst>
                    <a:ext uri="{9D8B030D-6E8A-4147-A177-3AD203B41FA5}">
                      <a16:colId xmlns:a16="http://schemas.microsoft.com/office/drawing/2014/main" val="4100407902"/>
                    </a:ext>
                  </a:extLst>
                </a:gridCol>
                <a:gridCol w="591686">
                  <a:extLst>
                    <a:ext uri="{9D8B030D-6E8A-4147-A177-3AD203B41FA5}">
                      <a16:colId xmlns:a16="http://schemas.microsoft.com/office/drawing/2014/main" val="2358019319"/>
                    </a:ext>
                  </a:extLst>
                </a:gridCol>
                <a:gridCol w="1467773">
                  <a:extLst>
                    <a:ext uri="{9D8B030D-6E8A-4147-A177-3AD203B41FA5}">
                      <a16:colId xmlns:a16="http://schemas.microsoft.com/office/drawing/2014/main" val="3717408864"/>
                    </a:ext>
                  </a:extLst>
                </a:gridCol>
                <a:gridCol w="1467773">
                  <a:extLst>
                    <a:ext uri="{9D8B030D-6E8A-4147-A177-3AD203B41FA5}">
                      <a16:colId xmlns:a16="http://schemas.microsoft.com/office/drawing/2014/main" val="2713394737"/>
                    </a:ext>
                  </a:extLst>
                </a:gridCol>
              </a:tblGrid>
              <a:tr h="146150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en-ID" sz="1200">
                          <a:effectLst/>
                        </a:rPr>
                        <a:t>Table 11. Paired Samples Statistics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3647100"/>
                  </a:ext>
                </a:extLst>
              </a:tr>
              <a:tr h="146150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en-ID" sz="1200">
                          <a:effectLst/>
                        </a:rPr>
                        <a:t> 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Mean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N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Std. Deviation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Std. Error Mean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88416763"/>
                  </a:ext>
                </a:extLst>
              </a:tr>
              <a:tr h="301195">
                <a:tc rowSpan="2">
                  <a:txBody>
                    <a:bodyPr/>
                    <a:lstStyle/>
                    <a:p>
                      <a:pPr marL="38100" marR="38100"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Pair 1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PRE TEST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54.5238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21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 dirty="0">
                          <a:effectLst/>
                        </a:rPr>
                        <a:t>9.34141</a:t>
                      </a:r>
                      <a:endParaRPr lang="en-ID" sz="1200" dirty="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 dirty="0">
                          <a:effectLst/>
                        </a:rPr>
                        <a:t>2.03846</a:t>
                      </a:r>
                      <a:endParaRPr lang="en-ID" sz="1200" dirty="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575653789"/>
                  </a:ext>
                </a:extLst>
              </a:tr>
              <a:tr h="301195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POST TEST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81.9048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21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6.41798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 dirty="0">
                          <a:effectLst/>
                        </a:rPr>
                        <a:t>1.40052</a:t>
                      </a:r>
                      <a:endParaRPr lang="en-ID" sz="1200" dirty="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001428996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9D96B85-287F-E2A0-D158-62C9E5B8E9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386898"/>
              </p:ext>
            </p:extLst>
          </p:nvPr>
        </p:nvGraphicFramePr>
        <p:xfrm>
          <a:off x="174900" y="3248782"/>
          <a:ext cx="4937150" cy="24888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3715">
                  <a:extLst>
                    <a:ext uri="{9D8B030D-6E8A-4147-A177-3AD203B41FA5}">
                      <a16:colId xmlns:a16="http://schemas.microsoft.com/office/drawing/2014/main" val="3266950201"/>
                    </a:ext>
                  </a:extLst>
                </a:gridCol>
                <a:gridCol w="493715">
                  <a:extLst>
                    <a:ext uri="{9D8B030D-6E8A-4147-A177-3AD203B41FA5}">
                      <a16:colId xmlns:a16="http://schemas.microsoft.com/office/drawing/2014/main" val="114618588"/>
                    </a:ext>
                  </a:extLst>
                </a:gridCol>
                <a:gridCol w="493715">
                  <a:extLst>
                    <a:ext uri="{9D8B030D-6E8A-4147-A177-3AD203B41FA5}">
                      <a16:colId xmlns:a16="http://schemas.microsoft.com/office/drawing/2014/main" val="756039958"/>
                    </a:ext>
                  </a:extLst>
                </a:gridCol>
                <a:gridCol w="493715">
                  <a:extLst>
                    <a:ext uri="{9D8B030D-6E8A-4147-A177-3AD203B41FA5}">
                      <a16:colId xmlns:a16="http://schemas.microsoft.com/office/drawing/2014/main" val="2174824144"/>
                    </a:ext>
                  </a:extLst>
                </a:gridCol>
                <a:gridCol w="493715">
                  <a:extLst>
                    <a:ext uri="{9D8B030D-6E8A-4147-A177-3AD203B41FA5}">
                      <a16:colId xmlns:a16="http://schemas.microsoft.com/office/drawing/2014/main" val="3727358367"/>
                    </a:ext>
                  </a:extLst>
                </a:gridCol>
                <a:gridCol w="493715">
                  <a:extLst>
                    <a:ext uri="{9D8B030D-6E8A-4147-A177-3AD203B41FA5}">
                      <a16:colId xmlns:a16="http://schemas.microsoft.com/office/drawing/2014/main" val="223041434"/>
                    </a:ext>
                  </a:extLst>
                </a:gridCol>
                <a:gridCol w="493715">
                  <a:extLst>
                    <a:ext uri="{9D8B030D-6E8A-4147-A177-3AD203B41FA5}">
                      <a16:colId xmlns:a16="http://schemas.microsoft.com/office/drawing/2014/main" val="2146833808"/>
                    </a:ext>
                  </a:extLst>
                </a:gridCol>
                <a:gridCol w="493715">
                  <a:extLst>
                    <a:ext uri="{9D8B030D-6E8A-4147-A177-3AD203B41FA5}">
                      <a16:colId xmlns:a16="http://schemas.microsoft.com/office/drawing/2014/main" val="2097193463"/>
                    </a:ext>
                  </a:extLst>
                </a:gridCol>
                <a:gridCol w="493715">
                  <a:extLst>
                    <a:ext uri="{9D8B030D-6E8A-4147-A177-3AD203B41FA5}">
                      <a16:colId xmlns:a16="http://schemas.microsoft.com/office/drawing/2014/main" val="267284781"/>
                    </a:ext>
                  </a:extLst>
                </a:gridCol>
                <a:gridCol w="493715">
                  <a:extLst>
                    <a:ext uri="{9D8B030D-6E8A-4147-A177-3AD203B41FA5}">
                      <a16:colId xmlns:a16="http://schemas.microsoft.com/office/drawing/2014/main" val="833176734"/>
                    </a:ext>
                  </a:extLst>
                </a:gridCol>
              </a:tblGrid>
              <a:tr h="198644">
                <a:tc gridSpan="10">
                  <a:txBody>
                    <a:bodyPr/>
                    <a:lstStyle/>
                    <a:p>
                      <a:pPr marR="38100" algn="just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en-ID" sz="1200" dirty="0">
                          <a:effectLst/>
                        </a:rPr>
                        <a:t> </a:t>
                      </a:r>
                    </a:p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 dirty="0">
                          <a:effectLst/>
                        </a:rPr>
                        <a:t>Table 12. Paired Samples Test</a:t>
                      </a:r>
                      <a:endParaRPr lang="en-ID" sz="1200" dirty="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573501"/>
                  </a:ext>
                </a:extLst>
              </a:tr>
              <a:tr h="90747">
                <a:tc rowSpan="3"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en-ID" sz="1200">
                          <a:effectLst/>
                        </a:rPr>
                        <a:t> 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3"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Paired Differences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t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3"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 dirty="0" err="1">
                          <a:effectLst/>
                        </a:rPr>
                        <a:t>df</a:t>
                      </a:r>
                      <a:endParaRPr lang="en-ID" sz="1200" dirty="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3"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 dirty="0">
                          <a:effectLst/>
                        </a:rPr>
                        <a:t>Sig. (2-tailed)</a:t>
                      </a:r>
                      <a:endParaRPr lang="en-ID" sz="1200" dirty="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49186032"/>
                  </a:ext>
                </a:extLst>
              </a:tr>
              <a:tr h="379557">
                <a:tc gridSpan="2"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Mean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Std. Deviation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Std. Error Mean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95% Confidence Interval of the Difference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514828"/>
                  </a:ext>
                </a:extLst>
              </a:tr>
              <a:tr h="90747">
                <a:tc gridSpan="2"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Lower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Upper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9609628"/>
                  </a:ext>
                </a:extLst>
              </a:tr>
              <a:tr h="379557">
                <a:tc>
                  <a:txBody>
                    <a:bodyPr/>
                    <a:lstStyle/>
                    <a:p>
                      <a:pPr marL="38100" marR="38100"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 dirty="0">
                          <a:effectLst/>
                        </a:rPr>
                        <a:t>Pair 1</a:t>
                      </a:r>
                      <a:endParaRPr lang="en-ID" sz="1200" dirty="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PRE TEST - POST TEST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-27.38095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7.84523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1.71197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-30.95206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-23.80985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-15.994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20</a:t>
                      </a:r>
                      <a:endParaRPr lang="en-ID" sz="120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ID" sz="1200" dirty="0">
                          <a:effectLst/>
                        </a:rPr>
                        <a:t>.000</a:t>
                      </a:r>
                      <a:endParaRPr lang="en-ID" sz="1200" dirty="0">
                        <a:effectLst/>
                        <a:latin typeface="Palatino Linotype" panose="020405020505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3530767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2082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65B82-E466-3485-25F0-DCF9ECD55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2815" y="248347"/>
            <a:ext cx="6868352" cy="891207"/>
          </a:xfrm>
        </p:spPr>
        <p:txBody>
          <a:bodyPr/>
          <a:lstStyle/>
          <a:p>
            <a:r>
              <a:rPr lang="en-US" dirty="0"/>
              <a:t>Kesimpulan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3B4AE-D15E-88C7-5D27-EF8A16619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183" y="1298268"/>
            <a:ext cx="8850941" cy="33841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Berdasarkan </a:t>
            </a:r>
            <a:r>
              <a:rPr lang="en-US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hasil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dari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d-ID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penelitihan pengembangan terhadap video animasi materi tata surya kelas VI di Mi Muhammadiyah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2 </a:t>
            </a:r>
            <a:r>
              <a:rPr lang="id-ID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Kedungbanteng dap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at </a:t>
            </a:r>
            <a:r>
              <a:rPr lang="en-US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disimpulkan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bahwa</a:t>
            </a:r>
            <a:r>
              <a:rPr lang="id-ID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media pembelajaran yang mengunakan video animasi </a:t>
            </a:r>
            <a:r>
              <a:rPr lang="en-US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terdapat</a:t>
            </a: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pengaruh</a:t>
            </a: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signifikan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belajar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siswa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</a:t>
            </a:r>
            <a:r>
              <a:rPr lang="id-ID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ikarenakan penerapan media pembelajaran yang mengunakkan video animasi dapat mempemudah peserta didik untuk memproyeksikan gambaran </a:t>
            </a: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tata </a:t>
            </a:r>
            <a:r>
              <a:rPr lang="en-US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surya</a:t>
            </a:r>
            <a:r>
              <a:rPr lang="id-ID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sehingga dapat meningkatkan hasil belajar di kelas VI Mi Muhammadiyah 2 Kedungbanteng</a:t>
            </a: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400" b="1" dirty="0">
              <a:effectLst/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/>
              <a:t>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37771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12876</TotalTime>
  <Words>555</Words>
  <Application>Microsoft Office PowerPoint</Application>
  <PresentationFormat>On-screen Show (4:3)</PresentationFormat>
  <Paragraphs>127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Alexon RR</vt:lpstr>
      <vt:lpstr>Arial</vt:lpstr>
      <vt:lpstr>Calibri</vt:lpstr>
      <vt:lpstr>Cambria Math</vt:lpstr>
      <vt:lpstr>Palatino Linotype</vt:lpstr>
      <vt:lpstr>Office Theme</vt:lpstr>
      <vt:lpstr>PENGEMBANGAN VIDEO ANIMASI MATERI TATA SURYA KELAS VI UNTUK MENINGKATKAN HASIL BELAJAR DI MI MUHAMMADIYAH 2 KEDUNGBANTENG</vt:lpstr>
      <vt:lpstr>Latar Belakang</vt:lpstr>
      <vt:lpstr>Hasil dan Pembahasan</vt:lpstr>
      <vt:lpstr>Hasil dan Pembahasan</vt:lpstr>
      <vt:lpstr>Uji-T</vt:lpstr>
      <vt:lpstr>Kesimpulan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Umsida</dc:creator>
  <cp:lastModifiedBy>MyBook14F</cp:lastModifiedBy>
  <cp:revision>81</cp:revision>
  <dcterms:created xsi:type="dcterms:W3CDTF">2020-02-15T07:43:23Z</dcterms:created>
  <dcterms:modified xsi:type="dcterms:W3CDTF">2022-07-24T15:02:25Z</dcterms:modified>
</cp:coreProperties>
</file>