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7" r:id="rId4"/>
    <p:sldId id="275" r:id="rId5"/>
    <p:sldId id="268" r:id="rId6"/>
    <p:sldId id="276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46B"/>
    <a:srgbClr val="1B4685"/>
    <a:srgbClr val="1C47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8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27F3-134A-4FFB-858F-CE24B0CB3519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B7ED-EBE3-41CC-B0F5-B226B3FBC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2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53E9-0DC6-48A1-AD43-315F7B10A02A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E804C-E1BB-4E1F-96D4-238CD7536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7251"/>
            <a:ext cx="7772400" cy="1972711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0364"/>
            <a:ext cx="6858000" cy="15074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642" y="5653018"/>
            <a:ext cx="2057400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65301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0958" y="5653018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8899" y="401018"/>
            <a:ext cx="181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Universitas</a:t>
            </a:r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Muhammadiyah</a:t>
            </a:r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6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Sidoarjo</a:t>
            </a:r>
            <a:endParaRPr lang="en-US" sz="1600" dirty="0">
              <a:solidFill>
                <a:schemeClr val="accent4"/>
              </a:solidFill>
              <a:latin typeface="Alexon RR" panose="02000300000000000000" pitchFamily="50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539658" y="6122504"/>
            <a:ext cx="1458568" cy="735496"/>
          </a:xfrm>
          <a:prstGeom prst="rect">
            <a:avLst/>
          </a:prstGeom>
          <a:solidFill>
            <a:srgbClr val="1B468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8505" y="1232452"/>
            <a:ext cx="8889721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8505" y="113336"/>
            <a:ext cx="8853691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7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45775" y="1126435"/>
            <a:ext cx="8852452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77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7/24/2022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9026" y="113335"/>
            <a:ext cx="8803169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28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07" y="1285462"/>
            <a:ext cx="4338843" cy="48915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5462"/>
            <a:ext cx="4369076" cy="48915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95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68" y="1269207"/>
            <a:ext cx="4373114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8" y="2213390"/>
            <a:ext cx="4373114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9207"/>
            <a:ext cx="4369076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213390"/>
            <a:ext cx="4369076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867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44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1298713"/>
            <a:ext cx="8873158" cy="4878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78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0753" y="365124"/>
            <a:ext cx="1971675" cy="5571849"/>
          </a:xfrm>
          <a:solidFill>
            <a:srgbClr val="1B4685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365125"/>
            <a:ext cx="6739558" cy="557184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42123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8597" y="596334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5068" y="1238732"/>
            <a:ext cx="8873158" cy="508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908602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9457" y="6356351"/>
            <a:ext cx="378515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95890" y="350030"/>
            <a:ext cx="181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Universitas</a:t>
            </a:r>
            <a:r>
              <a:rPr lang="en-US" sz="18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Muhammadiyah</a:t>
            </a:r>
            <a:r>
              <a:rPr lang="en-US" sz="1800" dirty="0">
                <a:solidFill>
                  <a:schemeClr val="accent4"/>
                </a:solidFill>
                <a:latin typeface="Alexon RR" panose="02000300000000000000" pitchFamily="50" charset="0"/>
              </a:rPr>
              <a:t> </a:t>
            </a:r>
            <a:r>
              <a:rPr lang="en-US" sz="1800" dirty="0" err="1">
                <a:solidFill>
                  <a:schemeClr val="accent4"/>
                </a:solidFill>
                <a:latin typeface="Alexon RR" panose="02000300000000000000" pitchFamily="50" charset="0"/>
              </a:rPr>
              <a:t>Sidoarjo</a:t>
            </a:r>
            <a:endParaRPr lang="en-US" sz="1800" dirty="0">
              <a:solidFill>
                <a:schemeClr val="accent4"/>
              </a:solidFill>
              <a:latin typeface="Alexon RR" panose="020003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7876"/>
            <a:ext cx="887315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25068" y="1417982"/>
            <a:ext cx="8873158" cy="491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3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0" y="6432205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042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2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10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64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66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147D-8531-4EF9-A41A-7503F0AF64C4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636C-79B5-490E-A768-D9BE77AF6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80" r:id="rId4"/>
    <p:sldLayoutId id="2147483681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83" r:id="rId11"/>
    <p:sldLayoutId id="2147483685" r:id="rId12"/>
    <p:sldLayoutId id="2147483686" r:id="rId13"/>
    <p:sldLayoutId id="2147483682" r:id="rId14"/>
    <p:sldLayoutId id="2147483678" r:id="rId15"/>
    <p:sldLayoutId id="2147483668" r:id="rId16"/>
    <p:sldLayoutId id="2147483669" r:id="rId17"/>
    <p:sldLayoutId id="2147483670" r:id="rId18"/>
    <p:sldLayoutId id="21474836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exon RR" panose="020003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89" y="1337225"/>
            <a:ext cx="8968621" cy="180587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PENGEMBANGAN VIDEO ANIMASI MATERI TATA SURYA KELAS VI UNTUK MENINGKATKAN HASIL BELAJAR DI MI MUHAMMADIYAH 2 KEDUNGBANTENG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1" y="5218082"/>
            <a:ext cx="8205053" cy="1874691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Pendidikan Guru Madrasah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Ibtidaiyah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Fakultas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Agama Islam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Universitas Muhammadiyah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Sidoarjo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9DB992D-541B-4FF2-A612-99C4EF28551D}"/>
              </a:ext>
            </a:extLst>
          </p:cNvPr>
          <p:cNvSpPr txBox="1">
            <a:spLocks/>
          </p:cNvSpPr>
          <p:nvPr/>
        </p:nvSpPr>
        <p:spPr>
          <a:xfrm>
            <a:off x="1191565" y="3420109"/>
            <a:ext cx="6858000" cy="1520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lexon RR" panose="020003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lexon RR" panose="020003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lexon RR" panose="020003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lexon RR" panose="020003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lexon RR" panose="020003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Rizal Hasan </a:t>
            </a:r>
            <a:r>
              <a:rPr lang="en-US" sz="2000" b="1" dirty="0" err="1"/>
              <a:t>Hulqi</a:t>
            </a:r>
            <a:endParaRPr lang="en-US" sz="2000" b="1" dirty="0"/>
          </a:p>
          <a:p>
            <a:r>
              <a:rPr lang="en-US" sz="2000" b="1" dirty="0"/>
              <a:t>182071200024</a:t>
            </a:r>
          </a:p>
          <a:p>
            <a:r>
              <a:rPr lang="en-US" sz="2000" b="1" dirty="0"/>
              <a:t>DOSEN PEMBIMBING</a:t>
            </a:r>
          </a:p>
          <a:p>
            <a:r>
              <a:rPr lang="en-US" sz="2000" b="1" dirty="0" err="1"/>
              <a:t>Bahak</a:t>
            </a:r>
            <a:r>
              <a:rPr lang="en-US" sz="2000" b="1" dirty="0"/>
              <a:t> </a:t>
            </a:r>
            <a:r>
              <a:rPr lang="en-US" sz="2000" b="1" dirty="0" err="1"/>
              <a:t>Udin</a:t>
            </a:r>
            <a:r>
              <a:rPr lang="en-US" sz="2000" b="1" dirty="0"/>
              <a:t> By Arifin </a:t>
            </a:r>
            <a:r>
              <a:rPr lang="en-US" sz="2000" b="1" dirty="0" err="1"/>
              <a:t>S.Pd.I</a:t>
            </a:r>
            <a:r>
              <a:rPr lang="en-US" sz="2000" b="1" dirty="0"/>
              <a:t> , </a:t>
            </a:r>
            <a:r>
              <a:rPr lang="en-US" sz="2000" b="1" dirty="0" err="1"/>
              <a:t>M.Pd.I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381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600" dirty="0" err="1"/>
              <a:t>Menurunnya</a:t>
            </a:r>
            <a:r>
              <a:rPr lang="en-US" sz="1600" dirty="0"/>
              <a:t>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id-ID" sz="1600" dirty="0"/>
              <a:t>disebabkan minimnya penggunaan media inovatif yang membuat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id-ID" sz="1600" dirty="0"/>
              <a:t>peserta didi</a:t>
            </a:r>
            <a:r>
              <a:rPr lang="en-US" sz="1600" dirty="0"/>
              <a:t>k </a:t>
            </a:r>
            <a:r>
              <a:rPr lang="id-ID" sz="1600" dirty="0"/>
              <a:t>menurun,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pendidik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id-ID" sz="1600" dirty="0"/>
              <a:t>media buku LKS yang digunakan untuk menjelaskan bentuk dan fungsi-fungsi dari benda yang ada di tata surya dan di terapkan kepada pembelajaran </a:t>
            </a:r>
            <a:r>
              <a:rPr lang="en-US" sz="1600" dirty="0"/>
              <a:t>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ber</a:t>
            </a:r>
            <a:r>
              <a:rPr lang="id-ID" sz="1600" dirty="0"/>
              <a:t>dampak </a:t>
            </a:r>
            <a:r>
              <a:rPr lang="en-US" sz="1600" dirty="0"/>
              <a:t>pada </a:t>
            </a:r>
            <a:r>
              <a:rPr lang="id-ID" sz="1600" dirty="0"/>
              <a:t>kurang</a:t>
            </a:r>
            <a:r>
              <a:rPr lang="en-US" sz="1600" dirty="0"/>
              <a:t> </a:t>
            </a:r>
            <a:r>
              <a:rPr lang="id-ID" sz="1600" dirty="0"/>
              <a:t>maksimal</a:t>
            </a:r>
            <a:r>
              <a:rPr lang="en-US" sz="1600" dirty="0" err="1"/>
              <a:t>nya</a:t>
            </a:r>
            <a:r>
              <a:rPr lang="en-US" sz="1600" dirty="0"/>
              <a:t> proses </a:t>
            </a:r>
            <a:r>
              <a:rPr lang="en-US" sz="1600" dirty="0" err="1"/>
              <a:t>pembelajaran</a:t>
            </a:r>
            <a:r>
              <a:rPr lang="en-US" sz="1600" dirty="0"/>
              <a:t>.</a:t>
            </a:r>
            <a:r>
              <a:rPr lang="id-ID" sz="1600" dirty="0"/>
              <a:t> </a:t>
            </a:r>
            <a:endParaRPr lang="en-US" sz="1600" dirty="0"/>
          </a:p>
          <a:p>
            <a:pPr algn="just"/>
            <a:r>
              <a:rPr lang="id-ID" sz="1600" dirty="0"/>
              <a:t>Menurut hasil data observasi di kelas VI </a:t>
            </a:r>
            <a:r>
              <a:rPr lang="en-US" sz="1600" dirty="0"/>
              <a:t>MI M</a:t>
            </a:r>
            <a:r>
              <a:rPr lang="id-ID" sz="1600" dirty="0"/>
              <a:t>uhammadiyah 2 </a:t>
            </a:r>
            <a:r>
              <a:rPr lang="en-US" sz="1600" dirty="0"/>
              <a:t>K</a:t>
            </a:r>
            <a:r>
              <a:rPr lang="id-ID" sz="1600" dirty="0"/>
              <a:t>edungbanteng siswa kelas V</a:t>
            </a:r>
            <a:r>
              <a:rPr lang="en-US" sz="1600" dirty="0"/>
              <a:t>I</a:t>
            </a:r>
            <a:r>
              <a:rPr lang="id-ID" sz="1600" dirty="0"/>
              <a:t> kesulitan untuk belajar tentang tata surya </a:t>
            </a:r>
            <a:r>
              <a:rPr lang="en-US" sz="1600" dirty="0" err="1"/>
              <a:t>dikarenakan</a:t>
            </a:r>
            <a:r>
              <a:rPr lang="en-US" sz="1600" dirty="0"/>
              <a:t> </a:t>
            </a:r>
            <a:r>
              <a:rPr lang="id-ID" sz="1600" dirty="0"/>
              <a:t>minimnya alat peraga yang digunakan dalam memproyeksikan gambaran tentang planet-planet atau benda yang ada di luar angkasa, jadi siswa kesulitan untuk mengetahui fungsi, ciri-ciri, karakteristik, nama-nama dari benda luar angkasa.</a:t>
            </a:r>
            <a:endParaRPr lang="en-US" sz="1600" dirty="0"/>
          </a:p>
          <a:p>
            <a:pPr algn="just"/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latar</a:t>
            </a:r>
            <a:r>
              <a:rPr lang="en-US" sz="1600" dirty="0"/>
              <a:t> </a:t>
            </a:r>
            <a:r>
              <a:rPr lang="en-US" sz="1600" dirty="0" err="1"/>
              <a:t>belakang</a:t>
            </a:r>
            <a:r>
              <a:rPr lang="en-US" sz="1600" dirty="0"/>
              <a:t> dan </a:t>
            </a:r>
            <a:r>
              <a:rPr lang="en-US" sz="1600" dirty="0" err="1"/>
              <a:t>hasil</a:t>
            </a:r>
            <a:r>
              <a:rPr lang="en-US" sz="1600" dirty="0"/>
              <a:t> </a:t>
            </a:r>
            <a:r>
              <a:rPr lang="en-US" sz="1600" dirty="0" err="1"/>
              <a:t>analisis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, media </a:t>
            </a:r>
            <a:r>
              <a:rPr lang="en-US" sz="1600" dirty="0" err="1"/>
              <a:t>pembelajaran</a:t>
            </a:r>
            <a:r>
              <a:rPr lang="en-US" sz="1600" dirty="0"/>
              <a:t> yang </a:t>
            </a:r>
            <a:r>
              <a:rPr lang="en-US" sz="1600" dirty="0" err="1"/>
              <a:t>dianggap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alternatif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pemecahan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yang </a:t>
            </a:r>
            <a:r>
              <a:rPr lang="en-US" sz="1600" dirty="0" err="1"/>
              <a:t>dihadapi</a:t>
            </a:r>
            <a:r>
              <a:rPr lang="en-US" sz="1600" dirty="0"/>
              <a:t> oleh </a:t>
            </a:r>
            <a:r>
              <a:rPr lang="en-US" sz="1600" dirty="0" err="1"/>
              <a:t>peserta</a:t>
            </a:r>
            <a:r>
              <a:rPr lang="en-US" sz="1600" dirty="0"/>
              <a:t> </a:t>
            </a:r>
            <a:r>
              <a:rPr lang="en-US" sz="1600" dirty="0" err="1"/>
              <a:t>didik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penerapan</a:t>
            </a:r>
            <a:r>
              <a:rPr lang="en-US" sz="1600" dirty="0"/>
              <a:t> video </a:t>
            </a:r>
            <a:r>
              <a:rPr lang="en-US" sz="1600" dirty="0" err="1"/>
              <a:t>animasi</a:t>
            </a:r>
            <a:r>
              <a:rPr lang="en-US" sz="1600" dirty="0"/>
              <a:t> </a:t>
            </a:r>
            <a:r>
              <a:rPr lang="en-US" sz="1600" dirty="0" err="1"/>
              <a:t>dikarenakan</a:t>
            </a:r>
            <a:r>
              <a:rPr lang="en-US" sz="1600" dirty="0"/>
              <a:t> </a:t>
            </a:r>
            <a:r>
              <a:rPr lang="id-ID" sz="1600" dirty="0"/>
              <a:t>dalam era berkembangnya zaman digital, teknologi salah satu alat untuk membantu siswa dalam mengalami kesulitan belajar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3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>
            <a:extLst>
              <a:ext uri="{FF2B5EF4-FFF2-40B4-BE49-F238E27FC236}">
                <a16:creationId xmlns:a16="http://schemas.microsoft.com/office/drawing/2014/main" id="{4843CDDD-CAE3-4051-A3C5-18AC789C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dan </a:t>
            </a:r>
            <a:r>
              <a:rPr lang="en-US" dirty="0" err="1"/>
              <a:t>Pembahasan</a:t>
            </a:r>
            <a:endParaRPr lang="en-US" dirty="0"/>
          </a:p>
        </p:txBody>
      </p:sp>
      <p:sp>
        <p:nvSpPr>
          <p:cNvPr id="5" name="Tampungan Konten 4">
            <a:extLst>
              <a:ext uri="{FF2B5EF4-FFF2-40B4-BE49-F238E27FC236}">
                <a16:creationId xmlns:a16="http://schemas.microsoft.com/office/drawing/2014/main" id="{D7382B16-6E02-4EAF-AE7F-9BC048E33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Uji </a:t>
            </a:r>
            <a:r>
              <a:rPr lang="en-US" sz="1800" dirty="0" err="1"/>
              <a:t>Validasi</a:t>
            </a:r>
            <a:r>
              <a:rPr lang="en-US" sz="1800" dirty="0"/>
              <a:t> Ahli</a:t>
            </a:r>
          </a:p>
          <a:p>
            <a:pPr lvl="1"/>
            <a:r>
              <a:rPr lang="en-US" sz="1800" dirty="0"/>
              <a:t>Uji </a:t>
            </a:r>
            <a:r>
              <a:rPr lang="en-US" sz="1800" dirty="0" err="1"/>
              <a:t>Validitas</a:t>
            </a:r>
            <a:r>
              <a:rPr lang="en-US" sz="1800" dirty="0"/>
              <a:t> Ahli </a:t>
            </a:r>
            <a:r>
              <a:rPr lang="en-US" sz="1800" dirty="0" err="1"/>
              <a:t>Konten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Uji </a:t>
            </a:r>
            <a:r>
              <a:rPr lang="en-US" sz="1800" dirty="0" err="1"/>
              <a:t>Validitas</a:t>
            </a:r>
            <a:r>
              <a:rPr lang="en-US" sz="1800" dirty="0"/>
              <a:t> Ahli Design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Uji </a:t>
            </a:r>
            <a:r>
              <a:rPr lang="en-US" sz="1800" dirty="0" err="1"/>
              <a:t>Validitas</a:t>
            </a:r>
            <a:r>
              <a:rPr lang="en-US" sz="1800" dirty="0"/>
              <a:t> Ahli Media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2CE724-2B1F-18CA-6570-FDD18AA87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81589"/>
              </p:ext>
            </p:extLst>
          </p:nvPr>
        </p:nvGraphicFramePr>
        <p:xfrm>
          <a:off x="733651" y="1844439"/>
          <a:ext cx="5725160" cy="59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50346326"/>
                    </a:ext>
                  </a:extLst>
                </a:gridCol>
                <a:gridCol w="3369310">
                  <a:extLst>
                    <a:ext uri="{9D8B030D-6E8A-4147-A177-3AD203B41FA5}">
                      <a16:colId xmlns:a16="http://schemas.microsoft.com/office/drawing/2014/main" val="3754009785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1123522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NO.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Uji Validitas Ahli Konten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Percentage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971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Tahap I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60 %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478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2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Tahap II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80 %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8506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F002CD-A733-1158-5BB9-42362E5D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94628"/>
              </p:ext>
            </p:extLst>
          </p:nvPr>
        </p:nvGraphicFramePr>
        <p:xfrm>
          <a:off x="733651" y="3698737"/>
          <a:ext cx="5725160" cy="59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900781209"/>
                    </a:ext>
                  </a:extLst>
                </a:gridCol>
                <a:gridCol w="3369310">
                  <a:extLst>
                    <a:ext uri="{9D8B030D-6E8A-4147-A177-3AD203B41FA5}">
                      <a16:colId xmlns:a16="http://schemas.microsoft.com/office/drawing/2014/main" val="1062404474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17814201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NO.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Uji Validitas Ahli Media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Percentage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4012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Tahap I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50 %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651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2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Tahap II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83,3 %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648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0465871-3F67-856D-276D-B1F21C93F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30029"/>
              </p:ext>
            </p:extLst>
          </p:nvPr>
        </p:nvGraphicFramePr>
        <p:xfrm>
          <a:off x="733651" y="2771588"/>
          <a:ext cx="5725160" cy="594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3914113740"/>
                    </a:ext>
                  </a:extLst>
                </a:gridCol>
                <a:gridCol w="3369310">
                  <a:extLst>
                    <a:ext uri="{9D8B030D-6E8A-4147-A177-3AD203B41FA5}">
                      <a16:colId xmlns:a16="http://schemas.microsoft.com/office/drawing/2014/main" val="2887469306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12863513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NO.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Uji Validitas Ahli Design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Percentage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540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Tahap I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67 %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781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>
                          <a:effectLst/>
                        </a:rPr>
                        <a:t>2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Tahap II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200" dirty="0">
                          <a:effectLst/>
                        </a:rPr>
                        <a:t>80 %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606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>
            <a:extLst>
              <a:ext uri="{FF2B5EF4-FFF2-40B4-BE49-F238E27FC236}">
                <a16:creationId xmlns:a16="http://schemas.microsoft.com/office/drawing/2014/main" id="{4843CDDD-CAE3-4051-A3C5-18AC789C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dan </a:t>
            </a:r>
            <a:r>
              <a:rPr lang="en-US" dirty="0" err="1"/>
              <a:t>Pembahasan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ampungan Konten 4">
                <a:extLst>
                  <a:ext uri="{FF2B5EF4-FFF2-40B4-BE49-F238E27FC236}">
                    <a16:creationId xmlns:a16="http://schemas.microsoft.com/office/drawing/2014/main" id="{D7382B16-6E02-4EAF-AE7F-9BC048E339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/>
                  <a:t>Angket</a:t>
                </a:r>
                <a:r>
                  <a:rPr lang="en-US" dirty="0"/>
                  <a:t> </a:t>
                </a:r>
                <a:r>
                  <a:rPr lang="en-US" dirty="0" err="1"/>
                  <a:t>Peserta</a:t>
                </a:r>
                <a:r>
                  <a:rPr lang="en-US" dirty="0"/>
                  <a:t> </a:t>
                </a:r>
                <a:r>
                  <a:rPr lang="en-US" dirty="0" err="1"/>
                  <a:t>Didik</a:t>
                </a:r>
                <a:endParaRPr lang="en-US" dirty="0"/>
              </a:p>
              <a:p>
                <a:pPr marL="0" indent="0">
                  <a:buNone/>
                </a:pPr>
                <a:r>
                  <a:rPr lang="id-ID" sz="1100" dirty="0"/>
                  <a:t>Hasil angket tersebut dapat di hitung dengan rumus berikut:</a:t>
                </a:r>
                <a:endParaRPr lang="en-ID" sz="1100" dirty="0"/>
              </a:p>
              <a:p>
                <a:pPr marL="0" indent="0">
                  <a:buNone/>
                </a:pPr>
                <a:r>
                  <a:rPr lang="id-ID" sz="1100" dirty="0"/>
                  <a:t>NP=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1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d-ID" sz="1100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id-ID" sz="1100" dirty="0"/>
                  <a:t> X100% (Riduwan, 2009)</a:t>
                </a:r>
                <a:endParaRPr lang="en-US" dirty="0"/>
              </a:p>
              <a:p>
                <a:r>
                  <a:rPr lang="id-ID" sz="1800" dirty="0"/>
                  <a:t>Uji coba perseorangan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id-ID" sz="1800" dirty="0"/>
                  <a:t>Uji coba kelompok kecil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id-ID" sz="1800" dirty="0"/>
                  <a:t>Uji coba kelompok besar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ampungan Konten 4">
                <a:extLst>
                  <a:ext uri="{FF2B5EF4-FFF2-40B4-BE49-F238E27FC236}">
                    <a16:creationId xmlns:a16="http://schemas.microsoft.com/office/drawing/2014/main" id="{D7382B16-6E02-4EAF-AE7F-9BC048E339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3" t="-191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0A8B77-536E-9474-2525-55D3B682A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00397"/>
              </p:ext>
            </p:extLst>
          </p:nvPr>
        </p:nvGraphicFramePr>
        <p:xfrm>
          <a:off x="437639" y="2749816"/>
          <a:ext cx="4330741" cy="616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171">
                  <a:extLst>
                    <a:ext uri="{9D8B030D-6E8A-4147-A177-3AD203B41FA5}">
                      <a16:colId xmlns:a16="http://schemas.microsoft.com/office/drawing/2014/main" val="680843213"/>
                    </a:ext>
                  </a:extLst>
                </a:gridCol>
                <a:gridCol w="1421107">
                  <a:extLst>
                    <a:ext uri="{9D8B030D-6E8A-4147-A177-3AD203B41FA5}">
                      <a16:colId xmlns:a16="http://schemas.microsoft.com/office/drawing/2014/main" val="572455642"/>
                    </a:ext>
                  </a:extLst>
                </a:gridCol>
                <a:gridCol w="1743463">
                  <a:extLst>
                    <a:ext uri="{9D8B030D-6E8A-4147-A177-3AD203B41FA5}">
                      <a16:colId xmlns:a16="http://schemas.microsoft.com/office/drawing/2014/main" val="1643132747"/>
                    </a:ext>
                  </a:extLst>
                </a:gridCol>
              </a:tblGrid>
              <a:tr h="451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Jumlah peserta didik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Jumlah skor peserta didik setiap indikator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Total soal keseluruhan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8679984"/>
                  </a:ext>
                </a:extLst>
              </a:tr>
              <a:tr h="78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10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10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49398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579ACF5-83AC-0F1F-4E75-9B7444F8F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21795"/>
              </p:ext>
            </p:extLst>
          </p:nvPr>
        </p:nvGraphicFramePr>
        <p:xfrm>
          <a:off x="437639" y="3917715"/>
          <a:ext cx="4330742" cy="541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517">
                  <a:extLst>
                    <a:ext uri="{9D8B030D-6E8A-4147-A177-3AD203B41FA5}">
                      <a16:colId xmlns:a16="http://schemas.microsoft.com/office/drawing/2014/main" val="2698401753"/>
                    </a:ext>
                  </a:extLst>
                </a:gridCol>
                <a:gridCol w="1994185">
                  <a:extLst>
                    <a:ext uri="{9D8B030D-6E8A-4147-A177-3AD203B41FA5}">
                      <a16:colId xmlns:a16="http://schemas.microsoft.com/office/drawing/2014/main" val="3769368269"/>
                    </a:ext>
                  </a:extLst>
                </a:gridCol>
                <a:gridCol w="1065040">
                  <a:extLst>
                    <a:ext uri="{9D8B030D-6E8A-4147-A177-3AD203B41FA5}">
                      <a16:colId xmlns:a16="http://schemas.microsoft.com/office/drawing/2014/main" val="2166391406"/>
                    </a:ext>
                  </a:extLst>
                </a:gridCol>
              </a:tblGrid>
              <a:tr h="174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Jumlah peserta didik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Jumlah skor peserta didik setiap indikator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Total soal keseluruhan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336654"/>
                  </a:ext>
                </a:extLst>
              </a:tr>
              <a:tr h="20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6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60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60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09085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4CD396A-3E40-40EE-ECAB-172ADEBA6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2478"/>
              </p:ext>
            </p:extLst>
          </p:nvPr>
        </p:nvGraphicFramePr>
        <p:xfrm>
          <a:off x="437640" y="5085724"/>
          <a:ext cx="4330740" cy="616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508">
                  <a:extLst>
                    <a:ext uri="{9D8B030D-6E8A-4147-A177-3AD203B41FA5}">
                      <a16:colId xmlns:a16="http://schemas.microsoft.com/office/drawing/2014/main" val="3597225713"/>
                    </a:ext>
                  </a:extLst>
                </a:gridCol>
                <a:gridCol w="2096484">
                  <a:extLst>
                    <a:ext uri="{9D8B030D-6E8A-4147-A177-3AD203B41FA5}">
                      <a16:colId xmlns:a16="http://schemas.microsoft.com/office/drawing/2014/main" val="2208576544"/>
                    </a:ext>
                  </a:extLst>
                </a:gridCol>
                <a:gridCol w="1346748">
                  <a:extLst>
                    <a:ext uri="{9D8B030D-6E8A-4147-A177-3AD203B41FA5}">
                      <a16:colId xmlns:a16="http://schemas.microsoft.com/office/drawing/2014/main" val="1515707182"/>
                    </a:ext>
                  </a:extLst>
                </a:gridCol>
              </a:tblGrid>
              <a:tr h="415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Jumlah peserta didik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Jumlah skor Peserta didik setiap indikator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Total soal keseluruhan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6214030"/>
                  </a:ext>
                </a:extLst>
              </a:tr>
              <a:tr h="20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21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>
                          <a:effectLst/>
                        </a:rPr>
                        <a:t>200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id-ID" sz="1000" dirty="0">
                          <a:effectLst/>
                        </a:rPr>
                        <a:t>210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31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Judul 17">
            <a:extLst>
              <a:ext uri="{FF2B5EF4-FFF2-40B4-BE49-F238E27FC236}">
                <a16:creationId xmlns:a16="http://schemas.microsoft.com/office/drawing/2014/main" id="{6BD175D4-2E1D-4B3E-9FD1-E50EC67EB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1940"/>
            <a:ext cx="7772400" cy="7950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Uji-T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B0042-B31B-7888-4918-3B548230A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5299" y="1758054"/>
            <a:ext cx="2350437" cy="2981455"/>
          </a:xfrm>
        </p:spPr>
        <p:txBody>
          <a:bodyPr>
            <a:noAutofit/>
          </a:bodyPr>
          <a:lstStyle/>
          <a:p>
            <a:r>
              <a:rPr lang="id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Berdasarkan hasil analisis uji-t terhadap pretes nilai rata-rata 54,5 dan postest 81,9. Karena nilai sig. (2-tailed) atau uji 1 sebesar 0,00 yang artinya &lt;0,05 maka dapat disimpulkan bahwa ho ditolak ha di terima</a:t>
            </a:r>
            <a:endParaRPr lang="en-ID" sz="20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229CB6-EBE2-AD3E-E8CC-E6AFC95DD45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7994209"/>
              </p:ext>
            </p:extLst>
          </p:nvPr>
        </p:nvGraphicFramePr>
        <p:xfrm>
          <a:off x="174900" y="1468022"/>
          <a:ext cx="5302290" cy="121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686">
                  <a:extLst>
                    <a:ext uri="{9D8B030D-6E8A-4147-A177-3AD203B41FA5}">
                      <a16:colId xmlns:a16="http://schemas.microsoft.com/office/drawing/2014/main" val="2370246163"/>
                    </a:ext>
                  </a:extLst>
                </a:gridCol>
                <a:gridCol w="591686">
                  <a:extLst>
                    <a:ext uri="{9D8B030D-6E8A-4147-A177-3AD203B41FA5}">
                      <a16:colId xmlns:a16="http://schemas.microsoft.com/office/drawing/2014/main" val="3081112009"/>
                    </a:ext>
                  </a:extLst>
                </a:gridCol>
                <a:gridCol w="591686">
                  <a:extLst>
                    <a:ext uri="{9D8B030D-6E8A-4147-A177-3AD203B41FA5}">
                      <a16:colId xmlns:a16="http://schemas.microsoft.com/office/drawing/2014/main" val="4100407902"/>
                    </a:ext>
                  </a:extLst>
                </a:gridCol>
                <a:gridCol w="591686">
                  <a:extLst>
                    <a:ext uri="{9D8B030D-6E8A-4147-A177-3AD203B41FA5}">
                      <a16:colId xmlns:a16="http://schemas.microsoft.com/office/drawing/2014/main" val="2358019319"/>
                    </a:ext>
                  </a:extLst>
                </a:gridCol>
                <a:gridCol w="1467773">
                  <a:extLst>
                    <a:ext uri="{9D8B030D-6E8A-4147-A177-3AD203B41FA5}">
                      <a16:colId xmlns:a16="http://schemas.microsoft.com/office/drawing/2014/main" val="3717408864"/>
                    </a:ext>
                  </a:extLst>
                </a:gridCol>
                <a:gridCol w="1467773">
                  <a:extLst>
                    <a:ext uri="{9D8B030D-6E8A-4147-A177-3AD203B41FA5}">
                      <a16:colId xmlns:a16="http://schemas.microsoft.com/office/drawing/2014/main" val="2713394737"/>
                    </a:ext>
                  </a:extLst>
                </a:gridCol>
              </a:tblGrid>
              <a:tr h="14615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en-ID" sz="1200">
                          <a:effectLst/>
                        </a:rPr>
                        <a:t>Table 11. Paired Samples Statistics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47100"/>
                  </a:ext>
                </a:extLst>
              </a:tr>
              <a:tr h="14615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Mean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Std. Deviation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Std. Error Mean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416763"/>
                  </a:ext>
                </a:extLst>
              </a:tr>
              <a:tr h="301195">
                <a:tc rowSpan="2"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Pair 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PRE TEST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54.5238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9.34141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2.03846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5653789"/>
                  </a:ext>
                </a:extLst>
              </a:tr>
              <a:tr h="301195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POST TEST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81.9048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21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6.41798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1.40052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4289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D96B85-287F-E2A0-D158-62C9E5B8E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86898"/>
              </p:ext>
            </p:extLst>
          </p:nvPr>
        </p:nvGraphicFramePr>
        <p:xfrm>
          <a:off x="174900" y="3248782"/>
          <a:ext cx="4937150" cy="2488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15">
                  <a:extLst>
                    <a:ext uri="{9D8B030D-6E8A-4147-A177-3AD203B41FA5}">
                      <a16:colId xmlns:a16="http://schemas.microsoft.com/office/drawing/2014/main" val="3266950201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114618588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756039958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2174824144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3727358367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223041434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2146833808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2097193463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267284781"/>
                    </a:ext>
                  </a:extLst>
                </a:gridCol>
                <a:gridCol w="493715">
                  <a:extLst>
                    <a:ext uri="{9D8B030D-6E8A-4147-A177-3AD203B41FA5}">
                      <a16:colId xmlns:a16="http://schemas.microsoft.com/office/drawing/2014/main" val="833176734"/>
                    </a:ext>
                  </a:extLst>
                </a:gridCol>
              </a:tblGrid>
              <a:tr h="198644">
                <a:tc gridSpan="10">
                  <a:txBody>
                    <a:bodyPr/>
                    <a:lstStyle/>
                    <a:p>
                      <a:pPr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Table 12. Paired Samples Test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73501"/>
                  </a:ext>
                </a:extLst>
              </a:tr>
              <a:tr h="90747">
                <a:tc rowSpan="3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3"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Paired Differences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 err="1">
                          <a:effectLst/>
                        </a:rPr>
                        <a:t>df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Sig. (2-tailed)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9186032"/>
                  </a:ext>
                </a:extLst>
              </a:tr>
              <a:tr h="379557">
                <a:tc gridSpan="2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Mean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Std. Deviation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Std. Error Mean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95% Confidence Interval of the Difference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14828"/>
                  </a:ext>
                </a:extLst>
              </a:tr>
              <a:tr h="90747">
                <a:tc gridSpan="2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Lower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Upper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609628"/>
                  </a:ext>
                </a:extLst>
              </a:tr>
              <a:tr h="379557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Pair 1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PRE TEST - POST TEST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-27.38095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7.84523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1.71197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-30.95206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-23.80985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-15.994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</a:t>
                      </a:r>
                      <a:endParaRPr lang="en-ID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.000</a:t>
                      </a:r>
                      <a:endParaRPr lang="en-ID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3076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08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5B82-E466-3485-25F0-DCF9ECD5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815" y="248347"/>
            <a:ext cx="6868352" cy="891207"/>
          </a:xfrm>
        </p:spPr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B4AE-D15E-88C7-5D27-EF8A1661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83" y="1298268"/>
            <a:ext cx="8850941" cy="3384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Berdasarkan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hasil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d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penelitihan pengembangan terhadap video animasi materi tata surya kelas VI di Mi Muhammadiyah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</a:t>
            </a:r>
            <a:r>
              <a:rPr lang="id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Kedungbanteng dap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disimpulkan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bahwa</a:t>
            </a:r>
            <a:r>
              <a:rPr lang="id-ID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pembelajaran yang mengunakan video animasi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belajar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id-ID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ikarenakan penerapan media pembelajaran yang mengunakkan video animasi dapat mempemudah peserta didik untuk memproyeksikan gambaran 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surya</a:t>
            </a:r>
            <a:r>
              <a:rPr lang="id-ID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sehingga dapat meningkatkan hasil belajar di kelas VI Mi Muhammadiyah 2 Kedungbanteng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400" b="1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777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12876</TotalTime>
  <Words>555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Alexon RR</vt:lpstr>
      <vt:lpstr>Arial</vt:lpstr>
      <vt:lpstr>Calibri</vt:lpstr>
      <vt:lpstr>Cambria Math</vt:lpstr>
      <vt:lpstr>Palatino Linotype</vt:lpstr>
      <vt:lpstr>Office Theme</vt:lpstr>
      <vt:lpstr>PENGEMBANGAN VIDEO ANIMASI MATERI TATA SURYA KELAS VI UNTUK MENINGKATKAN HASIL BELAJAR DI MI MUHAMMADIYAH 2 KEDUNGBANTENG</vt:lpstr>
      <vt:lpstr>Latar Belakang</vt:lpstr>
      <vt:lpstr>Hasil dan Pembahasan</vt:lpstr>
      <vt:lpstr>Hasil dan Pembahasan</vt:lpstr>
      <vt:lpstr>Uji-T</vt:lpstr>
      <vt:lpstr>Kesimpulan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Umsida</dc:creator>
  <cp:lastModifiedBy>MyBook14F</cp:lastModifiedBy>
  <cp:revision>81</cp:revision>
  <dcterms:created xsi:type="dcterms:W3CDTF">2020-02-15T07:43:23Z</dcterms:created>
  <dcterms:modified xsi:type="dcterms:W3CDTF">2022-07-24T15:02:25Z</dcterms:modified>
</cp:coreProperties>
</file>