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61" r:id="rId6"/>
    <p:sldId id="259" r:id="rId7"/>
    <p:sldId id="273" r:id="rId8"/>
    <p:sldId id="274" r:id="rId9"/>
    <p:sldId id="262" r:id="rId10"/>
    <p:sldId id="266" r:id="rId11"/>
    <p:sldId id="267" r:id="rId12"/>
    <p:sldId id="268" r:id="rId13"/>
    <p:sldId id="269" r:id="rId14"/>
    <p:sldId id="270" r:id="rId15"/>
    <p:sldId id="275" r:id="rId16"/>
    <p:sldId id="271" r:id="rId17"/>
    <p:sldId id="263" r:id="rId18"/>
    <p:sldId id="264" r:id="rId19"/>
    <p:sldId id="265" r:id="rId20"/>
  </p:sldIdLst>
  <p:sldSz cx="12192000" cy="6858000"/>
  <p:notesSz cx="9144000" cy="6858000"/>
  <p:embeddedFontLst>
    <p:embeddedFont>
      <p:font typeface="Arial Rounded MT Bold" panose="020F0704030504030204" pitchFamily="34" charset="0"/>
      <p:regular r:id="rId22"/>
    </p:embeddedFont>
    <p:embeddedFont>
      <p:font typeface="Agrandir" panose="020B060402020202020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Exo" panose="020B0604020202020204" charset="0"/>
      <p:regular r:id="rId28"/>
      <p:bold r:id="rId29"/>
      <p:italic r:id="rId30"/>
      <p:boldItalic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g104f7abbb21_0_297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4f7abbb21_0_3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" name="Google Shape;62;g104f7abbb2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04f7abbb21_0_7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" name="Google Shape;68;g104f7abbb2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4f7abbb21_0_303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g104f7abbb21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245B930E-F508-3B3A-50A5-984435799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4f7abbb21_0_303:notes">
            <a:extLst>
              <a:ext uri="{FF2B5EF4-FFF2-40B4-BE49-F238E27FC236}">
                <a16:creationId xmlns:a16="http://schemas.microsoft.com/office/drawing/2014/main" id="{4CCB2E66-2749-DA99-6DA3-B3A2A0DBE9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g104f7abbb21_0_303:notes">
            <a:extLst>
              <a:ext uri="{FF2B5EF4-FFF2-40B4-BE49-F238E27FC236}">
                <a16:creationId xmlns:a16="http://schemas.microsoft.com/office/drawing/2014/main" id="{C98DA9E7-FCF3-4F2C-F46C-F0364A2F74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4108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38C86228-0116-151B-5C5B-A6357BB29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4f7abbb21_0_303:notes">
            <a:extLst>
              <a:ext uri="{FF2B5EF4-FFF2-40B4-BE49-F238E27FC236}">
                <a16:creationId xmlns:a16="http://schemas.microsoft.com/office/drawing/2014/main" id="{9AABDA28-BCC3-89E9-0C85-7812DFFC39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g104f7abbb21_0_303:notes">
            <a:extLst>
              <a:ext uri="{FF2B5EF4-FFF2-40B4-BE49-F238E27FC236}">
                <a16:creationId xmlns:a16="http://schemas.microsoft.com/office/drawing/2014/main" id="{205C2F10-962C-8A75-9F58-D7183B11C2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9098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38765003-A7C6-98B0-0948-61B9427C6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>
            <a:extLst>
              <a:ext uri="{FF2B5EF4-FFF2-40B4-BE49-F238E27FC236}">
                <a16:creationId xmlns:a16="http://schemas.microsoft.com/office/drawing/2014/main" id="{3D4B2689-44F3-ED9D-A021-581C60AC55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>
            <a:extLst>
              <a:ext uri="{FF2B5EF4-FFF2-40B4-BE49-F238E27FC236}">
                <a16:creationId xmlns:a16="http://schemas.microsoft.com/office/drawing/2014/main" id="{493DCFCB-C46A-6337-0AF2-75414277B8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>
            <a:extLst>
              <a:ext uri="{FF2B5EF4-FFF2-40B4-BE49-F238E27FC236}">
                <a16:creationId xmlns:a16="http://schemas.microsoft.com/office/drawing/2014/main" id="{8545E6E2-78ED-CB65-8E87-387A542BFA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8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3270A028-906C-4DE3-5393-40155512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>
            <a:extLst>
              <a:ext uri="{FF2B5EF4-FFF2-40B4-BE49-F238E27FC236}">
                <a16:creationId xmlns:a16="http://schemas.microsoft.com/office/drawing/2014/main" id="{9BE57257-ACE5-3BCE-4BC3-C633D2A7C0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>
            <a:extLst>
              <a:ext uri="{FF2B5EF4-FFF2-40B4-BE49-F238E27FC236}">
                <a16:creationId xmlns:a16="http://schemas.microsoft.com/office/drawing/2014/main" id="{44687DC5-EE58-99E8-BD9F-B6E2DA349C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>
            <a:extLst>
              <a:ext uri="{FF2B5EF4-FFF2-40B4-BE49-F238E27FC236}">
                <a16:creationId xmlns:a16="http://schemas.microsoft.com/office/drawing/2014/main" id="{00B2A20C-3B6E-B49A-D701-63967E051C2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030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4FE4BE91-D470-F784-4F7E-15700E8B5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>
            <a:extLst>
              <a:ext uri="{FF2B5EF4-FFF2-40B4-BE49-F238E27FC236}">
                <a16:creationId xmlns:a16="http://schemas.microsoft.com/office/drawing/2014/main" id="{D4CEB676-192A-B464-C0FA-F4EF99D9F1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>
            <a:extLst>
              <a:ext uri="{FF2B5EF4-FFF2-40B4-BE49-F238E27FC236}">
                <a16:creationId xmlns:a16="http://schemas.microsoft.com/office/drawing/2014/main" id="{8E2D53B3-FC27-0315-ED8A-72AEF214D2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>
            <a:extLst>
              <a:ext uri="{FF2B5EF4-FFF2-40B4-BE49-F238E27FC236}">
                <a16:creationId xmlns:a16="http://schemas.microsoft.com/office/drawing/2014/main" id="{7899D4CB-9E1E-6044-6EB5-0E8E18CF7DA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39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9C4F19A7-0820-D44B-DED5-72C371667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>
            <a:extLst>
              <a:ext uri="{FF2B5EF4-FFF2-40B4-BE49-F238E27FC236}">
                <a16:creationId xmlns:a16="http://schemas.microsoft.com/office/drawing/2014/main" id="{AFFDB7F4-97B1-7DB0-18BD-3EB2AD1978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>
            <a:extLst>
              <a:ext uri="{FF2B5EF4-FFF2-40B4-BE49-F238E27FC236}">
                <a16:creationId xmlns:a16="http://schemas.microsoft.com/office/drawing/2014/main" id="{DE17825F-0F6A-CE6C-230D-EE177E3DC8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>
            <a:extLst>
              <a:ext uri="{FF2B5EF4-FFF2-40B4-BE49-F238E27FC236}">
                <a16:creationId xmlns:a16="http://schemas.microsoft.com/office/drawing/2014/main" id="{C32B7392-BDAA-C6B4-4183-37A9CE96893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1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12978EEA-C314-F05C-FB9E-4AFEBBFC1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>
            <a:extLst>
              <a:ext uri="{FF2B5EF4-FFF2-40B4-BE49-F238E27FC236}">
                <a16:creationId xmlns:a16="http://schemas.microsoft.com/office/drawing/2014/main" id="{A92F3961-0BEE-00B3-9093-0253BAB718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>
            <a:extLst>
              <a:ext uri="{FF2B5EF4-FFF2-40B4-BE49-F238E27FC236}">
                <a16:creationId xmlns:a16="http://schemas.microsoft.com/office/drawing/2014/main" id="{31E1FE77-ED3B-3EF1-3574-3485174686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>
            <a:extLst>
              <a:ext uri="{FF2B5EF4-FFF2-40B4-BE49-F238E27FC236}">
                <a16:creationId xmlns:a16="http://schemas.microsoft.com/office/drawing/2014/main" id="{C24570A1-E28A-325A-FB99-197A8B1BED6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21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504C9AC3-67BF-EFB9-C3EB-DC010FC69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>
            <a:extLst>
              <a:ext uri="{FF2B5EF4-FFF2-40B4-BE49-F238E27FC236}">
                <a16:creationId xmlns:a16="http://schemas.microsoft.com/office/drawing/2014/main" id="{07964B6D-9FF5-9C11-0D4D-1C0BCCFBF7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>
            <a:extLst>
              <a:ext uri="{FF2B5EF4-FFF2-40B4-BE49-F238E27FC236}">
                <a16:creationId xmlns:a16="http://schemas.microsoft.com/office/drawing/2014/main" id="{D5984639-8CC2-3E80-9A3E-97FC275175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>
            <a:extLst>
              <a:ext uri="{FF2B5EF4-FFF2-40B4-BE49-F238E27FC236}">
                <a16:creationId xmlns:a16="http://schemas.microsoft.com/office/drawing/2014/main" id="{BBB1259E-4E16-18DD-69DF-22D52E3A0CF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fld id="{00000000-1234-1234-1234-123412341234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55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4f7abbb21_0_31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" name="Google Shape;81;g104f7abbb21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4f7abbb21_0_6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g104f7abbb2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4f7abbb21_0_9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104f7abbb2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>
            <a:fillRect/>
          </a:stretch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/>
          <a:srcRect l="21877" t="94162" r="21683" b="1155"/>
          <a:stretch>
            <a:fillRect/>
          </a:stretch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/>
          <a:srcRect t="23661"/>
          <a:stretch>
            <a:fillRect/>
          </a:stretch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/>
          <a:srcRect l="47997" t="2654" r="7599"/>
          <a:stretch>
            <a:fillRect/>
          </a:stretch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0A224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7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106779" y="2515037"/>
            <a:ext cx="3978442" cy="18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0" y="1454727"/>
            <a:ext cx="12191999" cy="1690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en-ID" sz="2800" dirty="0" smtClean="0">
                <a:latin typeface="Arial Rounded MT Bold" panose="020F0704030504030204" pitchFamily="34" charset="0"/>
              </a:rPr>
              <a:t>PERAN GURU DALAM PEMANFAATAN ALAT PERAGA DARI BARANG BEKAS UNTUK MENGEMBANGKAN MINAT DAN BAKAT ANAK USIA 3-4 TAHUN DI KELOMPOK BERMAIN NURUL HUDA KESAMBEN KULON WRINGINANOM GRESIK TAHUN PELAJARAN 2025-2026</a:t>
            </a:r>
            <a:endParaRPr sz="2800" dirty="0">
              <a:latin typeface="Arial Rounded MT Bold" panose="020F0704030504030204" pitchFamily="34" charset="0"/>
              <a:sym typeface="Exo"/>
            </a:endParaRPr>
          </a:p>
        </p:txBody>
      </p:sp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714500" y="3144983"/>
            <a:ext cx="8348345" cy="338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sz="1800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Oleh:</a:t>
            </a:r>
            <a:endParaRPr sz="18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1800" dirty="0" smtClean="0"/>
              <a:t>SIROJUL MU’ARIFAH NUR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1800" dirty="0" smtClean="0"/>
              <a:t>(258620700082)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1800" dirty="0"/>
          </a:p>
          <a:p>
            <a:pPr marL="0" lvl="0" indent="0"/>
            <a:r>
              <a:rPr lang="en-US" altLang="en-ID" sz="1800" dirty="0"/>
              <a:t>Dosen </a:t>
            </a:r>
            <a:r>
              <a:rPr lang="en-US" altLang="en-ID" sz="1800" dirty="0" err="1"/>
              <a:t>Pembimbing</a:t>
            </a:r>
            <a:r>
              <a:rPr lang="en-US" altLang="en-ID" sz="1800" dirty="0"/>
              <a:t> </a:t>
            </a:r>
            <a:r>
              <a:rPr lang="en-US" altLang="en-ID" sz="1800" dirty="0" smtClean="0"/>
              <a:t>:</a:t>
            </a:r>
            <a:r>
              <a:rPr lang="en-ID" altLang="en-ID" sz="1800" dirty="0"/>
              <a:t> </a:t>
            </a:r>
            <a:r>
              <a:rPr lang="en-ID" sz="1800" dirty="0" err="1" smtClean="0"/>
              <a:t>Choirun</a:t>
            </a:r>
            <a:r>
              <a:rPr lang="en-ID" sz="1800" dirty="0" smtClean="0"/>
              <a:t> </a:t>
            </a:r>
            <a:r>
              <a:rPr lang="en-ID" sz="1800" dirty="0" err="1"/>
              <a:t>Nisak</a:t>
            </a:r>
            <a:r>
              <a:rPr lang="en-ID" sz="1800" dirty="0"/>
              <a:t> </a:t>
            </a:r>
            <a:r>
              <a:rPr lang="en-ID" sz="1800" dirty="0" err="1" smtClean="0"/>
              <a:t>Aulina</a:t>
            </a:r>
            <a:r>
              <a:rPr lang="en-ID" sz="1800" dirty="0" smtClean="0"/>
              <a:t>. </a:t>
            </a:r>
            <a:r>
              <a:rPr lang="en-ID" sz="1800" dirty="0" err="1" smtClean="0"/>
              <a:t>M.Pd</a:t>
            </a:r>
            <a:r>
              <a:rPr lang="en-ID" sz="1800" dirty="0" smtClean="0"/>
              <a:t>.</a:t>
            </a:r>
            <a:endParaRPr lang="en-ID" sz="1800" dirty="0"/>
          </a:p>
          <a:p>
            <a:pPr marL="0" lvl="0" indent="0"/>
            <a:endParaRPr sz="18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1800" dirty="0" err="1"/>
              <a:t>Progam</a:t>
            </a:r>
            <a:r>
              <a:rPr lang="en-US" sz="1800" dirty="0"/>
              <a:t> Studi Pendidikan Guru PAUD</a:t>
            </a:r>
            <a:endParaRPr sz="1800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sz="1800" dirty="0" smtClean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UNIVERSITAS MUHAMMADIYAH SIDOARJO (UMSIDA) </a:t>
            </a:r>
            <a:endParaRPr sz="1800" dirty="0">
              <a:solidFill>
                <a:srgbClr val="F2F2F2"/>
              </a:solidFill>
              <a:latin typeface="Exo"/>
              <a:ea typeface="Exo"/>
              <a:cs typeface="Exo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sz="1800" dirty="0" smtClean="0">
                <a:solidFill>
                  <a:srgbClr val="F2F2F2"/>
                </a:solidFill>
              </a:rPr>
              <a:t>, </a:t>
            </a:r>
            <a:r>
              <a:rPr lang="en-US" sz="1800" dirty="0">
                <a:solidFill>
                  <a:srgbClr val="F2F2F2"/>
                </a:solidFill>
              </a:rPr>
              <a:t>2026</a:t>
            </a:r>
            <a:endParaRPr sz="1800" dirty="0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b="1" dirty="0" err="1" smtClean="0"/>
              <a:t>Pendidikan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Anak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Usia</a:t>
            </a:r>
            <a:r>
              <a:rPr lang="en-US" sz="1800" b="1" dirty="0" smtClean="0"/>
              <a:t> Dini</a:t>
            </a:r>
          </a:p>
          <a:p>
            <a:pPr marL="50800" indent="0">
              <a:buNone/>
            </a:pPr>
            <a:r>
              <a:rPr lang="en-US" sz="1800" dirty="0" err="1" smtClean="0"/>
              <a:t>Pendidikan</a:t>
            </a:r>
            <a:r>
              <a:rPr lang="en-US" sz="1800" dirty="0" smtClean="0"/>
              <a:t> </a:t>
            </a:r>
            <a:r>
              <a:rPr lang="en-US" sz="1800" dirty="0" err="1"/>
              <a:t>Anak</a:t>
            </a:r>
            <a:r>
              <a:rPr lang="en-US" sz="1800" dirty="0"/>
              <a:t> </a:t>
            </a:r>
            <a:r>
              <a:rPr lang="en-US" sz="1800" dirty="0" err="1"/>
              <a:t>Usia</a:t>
            </a:r>
            <a:r>
              <a:rPr lang="en-US" sz="1800" dirty="0"/>
              <a:t> Dini (PAUD)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tahap</a:t>
            </a:r>
            <a:r>
              <a:rPr lang="en-US" sz="1800" dirty="0"/>
              <a:t> </a:t>
            </a:r>
            <a:r>
              <a:rPr lang="en-US" sz="1800" dirty="0" err="1" smtClean="0"/>
              <a:t>pendidikan</a:t>
            </a:r>
            <a:r>
              <a:rPr lang="en-US" sz="1800" dirty="0" smtClean="0"/>
              <a:t> </a:t>
            </a:r>
            <a:r>
              <a:rPr lang="en-US" sz="1800" dirty="0"/>
              <a:t>yang </a:t>
            </a:r>
            <a:r>
              <a:rPr lang="en-US" sz="1800" dirty="0" err="1"/>
              <a:t>sangat</a:t>
            </a:r>
            <a:r>
              <a:rPr lang="en-US" sz="1800" dirty="0"/>
              <a:t> </a:t>
            </a:r>
            <a:r>
              <a:rPr lang="en-US" sz="1800" dirty="0" err="1"/>
              <a:t>penting</a:t>
            </a:r>
            <a:r>
              <a:rPr lang="en-US" sz="1800" dirty="0"/>
              <a:t>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menentukan</a:t>
            </a:r>
            <a:r>
              <a:rPr lang="en-US" sz="1800" dirty="0" smtClean="0"/>
              <a:t> </a:t>
            </a:r>
            <a:r>
              <a:rPr lang="en-US" sz="1800" dirty="0" err="1" smtClean="0"/>
              <a:t>kualitas</a:t>
            </a:r>
            <a:r>
              <a:rPr lang="en-US" sz="1800" dirty="0" smtClean="0"/>
              <a:t> </a:t>
            </a:r>
            <a:r>
              <a:rPr lang="en-US" sz="1800" dirty="0" err="1" smtClean="0"/>
              <a:t>perkembangan</a:t>
            </a:r>
            <a:r>
              <a:rPr lang="en-US" sz="1800" dirty="0" smtClean="0"/>
              <a:t> </a:t>
            </a:r>
            <a:r>
              <a:rPr lang="en-US" sz="1800" dirty="0" err="1"/>
              <a:t>anak</a:t>
            </a:r>
            <a:r>
              <a:rPr lang="en-US" sz="1800" dirty="0"/>
              <a:t> di masa </a:t>
            </a:r>
            <a:r>
              <a:rPr lang="en-US" sz="1800" dirty="0" err="1"/>
              <a:t>selanjutnya</a:t>
            </a:r>
            <a:r>
              <a:rPr lang="en-US" sz="1800" dirty="0"/>
              <a:t>. Masa </a:t>
            </a:r>
            <a:r>
              <a:rPr lang="en-US" sz="1800" dirty="0" err="1"/>
              <a:t>usia</a:t>
            </a:r>
            <a:r>
              <a:rPr lang="en-US" sz="1800" dirty="0"/>
              <a:t> 0–6 </a:t>
            </a:r>
            <a:r>
              <a:rPr lang="en-US" sz="1800" dirty="0" err="1" smtClean="0"/>
              <a:t>tahun</a:t>
            </a:r>
            <a:r>
              <a:rPr lang="en-US" sz="1800" dirty="0" smtClean="0"/>
              <a:t> </a:t>
            </a:r>
            <a:r>
              <a:rPr lang="en-US" sz="1800" dirty="0" err="1"/>
              <a:t>dikenal</a:t>
            </a:r>
            <a:r>
              <a:rPr lang="en-US" sz="1800" dirty="0"/>
              <a:t> </a:t>
            </a:r>
            <a:r>
              <a:rPr lang="en-US" sz="1800" dirty="0" err="1" smtClean="0"/>
              <a:t>sebagai</a:t>
            </a:r>
            <a:r>
              <a:rPr lang="en-US" sz="1800" dirty="0" smtClean="0"/>
              <a:t> </a:t>
            </a:r>
            <a:r>
              <a:rPr lang="en-US" sz="1800" dirty="0"/>
              <a:t>masa </a:t>
            </a:r>
            <a:r>
              <a:rPr lang="en-US" sz="1800" dirty="0" err="1"/>
              <a:t>emas</a:t>
            </a:r>
            <a:r>
              <a:rPr lang="en-US" sz="1800" dirty="0"/>
              <a:t> (golden </a:t>
            </a:r>
            <a:r>
              <a:rPr lang="en-US" sz="1800" dirty="0" smtClean="0"/>
              <a:t>age</a:t>
            </a:r>
            <a:r>
              <a:rPr lang="en-US" sz="1800" dirty="0"/>
              <a:t>), </a:t>
            </a: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US" sz="1800" dirty="0" err="1" smtClean="0"/>
              <a:t>periode</a:t>
            </a:r>
            <a:r>
              <a:rPr lang="en-US" sz="1800" dirty="0" smtClean="0"/>
              <a:t> </a:t>
            </a:r>
            <a:r>
              <a:rPr lang="en-US" sz="1800" dirty="0" err="1"/>
              <a:t>ketika</a:t>
            </a:r>
            <a:r>
              <a:rPr lang="en-US" sz="1800" dirty="0"/>
              <a:t> </a:t>
            </a:r>
            <a:r>
              <a:rPr lang="en-US" sz="1800" dirty="0" err="1"/>
              <a:t>perkembangan</a:t>
            </a:r>
            <a:r>
              <a:rPr lang="en-US" sz="1800" dirty="0"/>
              <a:t> </a:t>
            </a:r>
            <a:r>
              <a:rPr lang="en-US" sz="1800" dirty="0" err="1"/>
              <a:t>otak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berbagai</a:t>
            </a:r>
            <a:r>
              <a:rPr lang="en-US" sz="1800" dirty="0"/>
              <a:t> </a:t>
            </a:r>
            <a:r>
              <a:rPr lang="en-US" sz="1800" dirty="0" err="1" smtClean="0"/>
              <a:t>aspek</a:t>
            </a:r>
            <a:r>
              <a:rPr lang="en-US" sz="1800" dirty="0" smtClean="0"/>
              <a:t> </a:t>
            </a:r>
            <a:r>
              <a:rPr lang="en-US" sz="1800" dirty="0" err="1" smtClean="0"/>
              <a:t>kemampuan</a:t>
            </a:r>
            <a:r>
              <a:rPr lang="en-US" sz="1800" dirty="0" smtClean="0"/>
              <a:t> </a:t>
            </a:r>
            <a:r>
              <a:rPr lang="en-US" sz="1800" dirty="0" err="1"/>
              <a:t>anak</a:t>
            </a:r>
            <a:r>
              <a:rPr lang="en-US" sz="1800" dirty="0"/>
              <a:t> </a:t>
            </a:r>
            <a:r>
              <a:rPr lang="en-US" sz="1800" dirty="0" err="1"/>
              <a:t>berkembang</a:t>
            </a:r>
            <a:r>
              <a:rPr lang="en-US" sz="1800" dirty="0"/>
              <a:t> </a:t>
            </a:r>
            <a:r>
              <a:rPr lang="en-US" sz="1800" dirty="0" err="1"/>
              <a:t>sangat</a:t>
            </a:r>
            <a:r>
              <a:rPr lang="en-US" sz="1800" dirty="0"/>
              <a:t> </a:t>
            </a:r>
            <a:r>
              <a:rPr lang="en-US" sz="1800" dirty="0" err="1" smtClean="0"/>
              <a:t>pesat</a:t>
            </a:r>
            <a:r>
              <a:rPr lang="en-US" sz="1800" dirty="0" smtClean="0"/>
              <a:t>.</a:t>
            </a:r>
          </a:p>
          <a:p>
            <a:r>
              <a:rPr lang="en-US" sz="1800" b="1" dirty="0" err="1" smtClean="0"/>
              <a:t>Minat</a:t>
            </a:r>
            <a:r>
              <a:rPr lang="en-US" sz="1800" b="1" dirty="0" smtClean="0"/>
              <a:t> </a:t>
            </a:r>
          </a:p>
          <a:p>
            <a:pPr marL="50800" indent="0">
              <a:buNone/>
            </a:pPr>
            <a:r>
              <a:rPr lang="en-US" sz="1800" dirty="0" err="1"/>
              <a:t>Minat</a:t>
            </a:r>
            <a:r>
              <a:rPr lang="en-US" sz="1800" dirty="0"/>
              <a:t>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kecenderungan</a:t>
            </a:r>
            <a:r>
              <a:rPr lang="en-US" sz="1800" dirty="0"/>
              <a:t> rasa </a:t>
            </a:r>
            <a:r>
              <a:rPr lang="en-US" sz="1800" dirty="0" err="1"/>
              <a:t>suka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ketertarikan</a:t>
            </a:r>
            <a:r>
              <a:rPr lang="en-US" sz="1800" dirty="0"/>
              <a:t> </a:t>
            </a:r>
            <a:r>
              <a:rPr lang="en-US" sz="1800" dirty="0" err="1"/>
              <a:t>anak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aktivitas</a:t>
            </a:r>
            <a:r>
              <a:rPr lang="en-US" sz="1800" dirty="0"/>
              <a:t> yang </a:t>
            </a:r>
            <a:r>
              <a:rPr lang="en-US" sz="1800" dirty="0" err="1"/>
              <a:t>ditunjukkan</a:t>
            </a:r>
            <a:r>
              <a:rPr lang="en-US" sz="1800" dirty="0"/>
              <a:t> </a:t>
            </a:r>
            <a:r>
              <a:rPr lang="en-US" sz="1800" dirty="0" err="1" smtClean="0"/>
              <a:t>melalui</a:t>
            </a:r>
            <a:r>
              <a:rPr lang="en-US" sz="1800" dirty="0" smtClean="0"/>
              <a:t> </a:t>
            </a:r>
            <a:r>
              <a:rPr lang="en-US" sz="1800" dirty="0" err="1"/>
              <a:t>perhatian</a:t>
            </a:r>
            <a:r>
              <a:rPr lang="en-US" sz="1800" dirty="0"/>
              <a:t>, </a:t>
            </a:r>
            <a:r>
              <a:rPr lang="en-US" sz="1800" dirty="0" err="1"/>
              <a:t>antusiasme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keterlibatan</a:t>
            </a:r>
            <a:r>
              <a:rPr lang="en-US" sz="1800" dirty="0"/>
              <a:t> </a:t>
            </a:r>
            <a:r>
              <a:rPr lang="en-US" sz="1800" dirty="0" err="1"/>
              <a:t>aktif</a:t>
            </a:r>
            <a:r>
              <a:rPr lang="en-US" sz="1800" dirty="0"/>
              <a:t>. </a:t>
            </a:r>
            <a:endParaRPr lang="en-US" sz="1800" dirty="0" smtClean="0"/>
          </a:p>
          <a:p>
            <a:r>
              <a:rPr lang="en-US" sz="1800" b="1" dirty="0" err="1" smtClean="0"/>
              <a:t>Bakat</a:t>
            </a:r>
            <a:r>
              <a:rPr lang="en-US" sz="1800" b="1" dirty="0" smtClean="0"/>
              <a:t> </a:t>
            </a:r>
          </a:p>
          <a:p>
            <a:pPr marL="50800" indent="0">
              <a:buNone/>
            </a:pPr>
            <a:r>
              <a:rPr lang="en-ID" sz="1800" dirty="0" err="1"/>
              <a:t>bakat</a:t>
            </a:r>
            <a:r>
              <a:rPr lang="en-ID" sz="1800" dirty="0"/>
              <a:t> </a:t>
            </a:r>
            <a:r>
              <a:rPr lang="en-ID" sz="1800" dirty="0" err="1"/>
              <a:t>adalah</a:t>
            </a:r>
            <a:r>
              <a:rPr lang="en-ID" sz="1800" dirty="0"/>
              <a:t> </a:t>
            </a:r>
            <a:r>
              <a:rPr lang="en-ID" sz="1800" dirty="0" err="1"/>
              <a:t>kemampuan</a:t>
            </a:r>
            <a:r>
              <a:rPr lang="en-ID" sz="1800" dirty="0"/>
              <a:t> </a:t>
            </a:r>
            <a:r>
              <a:rPr lang="en-ID" sz="1800" dirty="0" err="1"/>
              <a:t>bawaan</a:t>
            </a:r>
            <a:r>
              <a:rPr lang="en-ID" sz="1800" dirty="0"/>
              <a:t> yang </a:t>
            </a:r>
            <a:r>
              <a:rPr lang="en-ID" sz="1800" dirty="0" err="1"/>
              <a:t>dimiliki</a:t>
            </a:r>
            <a:r>
              <a:rPr lang="en-ID" sz="1800" dirty="0"/>
              <a:t> </a:t>
            </a:r>
            <a:r>
              <a:rPr lang="en-ID" sz="1800" dirty="0" err="1"/>
              <a:t>seseorang</a:t>
            </a:r>
            <a:r>
              <a:rPr lang="en-ID" sz="1800" dirty="0"/>
              <a:t> </a:t>
            </a:r>
            <a:r>
              <a:rPr lang="en-ID" sz="1800" dirty="0" err="1"/>
              <a:t>sebagai</a:t>
            </a:r>
            <a:r>
              <a:rPr lang="en-ID" sz="1800" dirty="0"/>
              <a:t> </a:t>
            </a:r>
            <a:r>
              <a:rPr lang="en-ID" sz="1800" dirty="0" err="1"/>
              <a:t>potensi</a:t>
            </a:r>
            <a:r>
              <a:rPr lang="en-ID" sz="1800" dirty="0"/>
              <a:t> yang </a:t>
            </a:r>
            <a:r>
              <a:rPr lang="en-ID" sz="1800" dirty="0" err="1"/>
              <a:t>dapat</a:t>
            </a:r>
            <a:r>
              <a:rPr lang="en-ID" sz="1800" dirty="0"/>
              <a:t> </a:t>
            </a:r>
            <a:r>
              <a:rPr lang="en-ID" sz="1800" dirty="0" err="1"/>
              <a:t>dikembangkan</a:t>
            </a:r>
            <a:r>
              <a:rPr lang="en-ID" sz="1800" dirty="0"/>
              <a:t> </a:t>
            </a:r>
            <a:r>
              <a:rPr lang="en-ID" sz="1800" dirty="0" err="1"/>
              <a:t>melalui</a:t>
            </a:r>
            <a:r>
              <a:rPr lang="en-ID" sz="1800" dirty="0"/>
              <a:t> </a:t>
            </a:r>
            <a:r>
              <a:rPr lang="en-ID" sz="1800" dirty="0" err="1" smtClean="0"/>
              <a:t>latihan</a:t>
            </a:r>
            <a:r>
              <a:rPr lang="en-ID" sz="1800" dirty="0" smtClean="0"/>
              <a:t> </a:t>
            </a:r>
            <a:r>
              <a:rPr lang="en-ID" sz="1800" dirty="0" err="1"/>
              <a:t>dan</a:t>
            </a:r>
            <a:r>
              <a:rPr lang="en-ID" sz="1800" dirty="0"/>
              <a:t> </a:t>
            </a:r>
            <a:r>
              <a:rPr lang="en-ID" sz="1800" dirty="0" err="1" smtClean="0"/>
              <a:t>pendidikan</a:t>
            </a:r>
            <a:endParaRPr lang="en-ID" sz="1800" dirty="0" smtClean="0"/>
          </a:p>
          <a:p>
            <a:r>
              <a:rPr lang="en-ID" sz="1800" b="1" dirty="0" err="1" smtClean="0"/>
              <a:t>Peran</a:t>
            </a:r>
            <a:r>
              <a:rPr lang="en-ID" sz="1800" b="1" dirty="0" smtClean="0"/>
              <a:t> guru</a:t>
            </a:r>
            <a:endParaRPr lang="en-US" sz="1800" b="1" dirty="0" smtClean="0"/>
          </a:p>
          <a:p>
            <a:pPr marL="50800" indent="0">
              <a:buNone/>
            </a:pPr>
            <a:r>
              <a:rPr lang="en-US" sz="1800" dirty="0" err="1"/>
              <a:t>tugas</a:t>
            </a:r>
            <a:r>
              <a:rPr lang="en-US" sz="1800" dirty="0"/>
              <a:t>, </a:t>
            </a:r>
            <a:r>
              <a:rPr lang="en-US" sz="1800" dirty="0" err="1"/>
              <a:t>fungsi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tanggung</a:t>
            </a:r>
            <a:r>
              <a:rPr lang="en-US" sz="1800" dirty="0"/>
              <a:t> </a:t>
            </a:r>
            <a:r>
              <a:rPr lang="en-US" sz="1800" dirty="0" err="1"/>
              <a:t>jawab</a:t>
            </a:r>
            <a:r>
              <a:rPr lang="en-US" sz="1800" dirty="0"/>
              <a:t> yang </a:t>
            </a:r>
            <a:r>
              <a:rPr lang="en-US" sz="1800" dirty="0" err="1"/>
              <a:t>dijalankan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guru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merencanakan</a:t>
            </a:r>
            <a:r>
              <a:rPr lang="en-US" sz="1800" dirty="0"/>
              <a:t>, </a:t>
            </a:r>
            <a:r>
              <a:rPr lang="en-US" sz="1800" dirty="0" err="1"/>
              <a:t>melaksanakan</a:t>
            </a:r>
            <a:r>
              <a:rPr lang="en-US" sz="1800" dirty="0"/>
              <a:t>, </a:t>
            </a:r>
            <a:r>
              <a:rPr lang="en-US" sz="1800" dirty="0" err="1"/>
              <a:t>membimbing</a:t>
            </a:r>
            <a:r>
              <a:rPr lang="en-US" sz="1800" dirty="0"/>
              <a:t>, </a:t>
            </a:r>
            <a:r>
              <a:rPr lang="en-US" sz="1800" dirty="0" err="1"/>
              <a:t>serta</a:t>
            </a:r>
            <a:r>
              <a:rPr lang="en-US" sz="1800" dirty="0"/>
              <a:t> </a:t>
            </a:r>
            <a:r>
              <a:rPr lang="en-US" sz="1800" dirty="0" err="1"/>
              <a:t>mengevaluasi</a:t>
            </a:r>
            <a:r>
              <a:rPr lang="en-US" sz="1800" dirty="0"/>
              <a:t> proses </a:t>
            </a:r>
            <a:r>
              <a:rPr lang="en-US" sz="1800" dirty="0" err="1"/>
              <a:t>pembelajaran</a:t>
            </a:r>
            <a:r>
              <a:rPr lang="en-US" sz="1800" dirty="0"/>
              <a:t> agar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pendidikan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tercapai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optimal</a:t>
            </a:r>
            <a:endParaRPr lang="en-ID" sz="1800" dirty="0" smtClean="0"/>
          </a:p>
        </p:txBody>
      </p:sp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Pendahuluan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/>
          <p:cNvSpPr txBox="1">
            <a:spLocks noGrp="1"/>
          </p:cNvSpPr>
          <p:nvPr>
            <p:ph type="title"/>
          </p:nvPr>
        </p:nvSpPr>
        <p:spPr>
          <a:xfrm>
            <a:off x="166758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dirty="0" smtClean="0"/>
              <a:t>RUMUSAN MASALAH</a:t>
            </a:r>
            <a:endParaRPr lang="en-US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40328" y="1400989"/>
            <a:ext cx="10307782" cy="4267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514350" indent="-514350" algn="just">
              <a:lnSpc>
                <a:spcPts val="3839"/>
              </a:lnSpc>
              <a:buFont typeface="+mj-lt"/>
              <a:buAutoNum type="arabicPeriod"/>
            </a:pPr>
            <a:r>
              <a:rPr lang="en-US" sz="1800" dirty="0" err="1">
                <a:solidFill>
                  <a:schemeClr val="tx1"/>
                </a:solidFill>
              </a:rPr>
              <a:t>Bagaimana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peran</a:t>
            </a:r>
            <a:r>
              <a:rPr lang="en-US" sz="1800" dirty="0">
                <a:solidFill>
                  <a:schemeClr val="tx1"/>
                </a:solidFill>
              </a:rPr>
              <a:t> guru </a:t>
            </a:r>
            <a:r>
              <a:rPr lang="en-US" sz="1800" dirty="0" err="1" smtClean="0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pemanfaatan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alat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peraga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barang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bekas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mengembangkan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bakat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anak</a:t>
            </a:r>
            <a:r>
              <a:rPr lang="en-US" sz="1800" dirty="0">
                <a:solidFill>
                  <a:schemeClr val="tx1"/>
                </a:solidFill>
              </a:rPr>
              <a:t>?</a:t>
            </a:r>
          </a:p>
          <a:p>
            <a:pPr marL="514350" indent="-514350" algn="just">
              <a:lnSpc>
                <a:spcPts val="3839"/>
              </a:lnSpc>
              <a:buFont typeface="+mj-lt"/>
              <a:buAutoNum type="arabicPeriod"/>
            </a:pPr>
            <a:r>
              <a:rPr lang="en-US" sz="1800" dirty="0" err="1">
                <a:solidFill>
                  <a:schemeClr val="tx1"/>
                </a:solidFill>
              </a:rPr>
              <a:t>Bagaimana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respon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keterlibatan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anak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terhadap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penggunaan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alat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peraga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barang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bekas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proses </a:t>
            </a:r>
            <a:r>
              <a:rPr lang="en-US" sz="1800" dirty="0" err="1">
                <a:solidFill>
                  <a:schemeClr val="tx1"/>
                </a:solidFill>
              </a:rPr>
              <a:t>pembelajaran</a:t>
            </a:r>
            <a:r>
              <a:rPr lang="en-US" sz="1800" dirty="0">
                <a:solidFill>
                  <a:schemeClr val="tx1"/>
                </a:solidFill>
              </a:rPr>
              <a:t>?</a:t>
            </a:r>
          </a:p>
          <a:p>
            <a:pPr marL="514350" indent="-514350" algn="just">
              <a:lnSpc>
                <a:spcPts val="3839"/>
              </a:lnSpc>
              <a:buFont typeface="+mj-lt"/>
              <a:buAutoNum type="arabicPeriod"/>
            </a:pPr>
            <a:r>
              <a:rPr lang="en-US" sz="1800" dirty="0" err="1">
                <a:solidFill>
                  <a:schemeClr val="tx1"/>
                </a:solidFill>
              </a:rPr>
              <a:t>Bagaimana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perkembangan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bakat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anak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setelah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penggunaan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alat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peraga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barang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bekas</a:t>
            </a:r>
            <a:r>
              <a:rPr lang="en-US" sz="1800" dirty="0">
                <a:solidFill>
                  <a:schemeClr val="tx1"/>
                </a:solidFill>
              </a:rPr>
              <a:t>?</a:t>
            </a:r>
          </a:p>
          <a:p>
            <a:pPr marL="514350" indent="-514350" algn="just">
              <a:lnSpc>
                <a:spcPts val="3839"/>
              </a:lnSpc>
              <a:buFont typeface="+mj-lt"/>
              <a:buAutoNum type="arabicPeriod"/>
            </a:pPr>
            <a:r>
              <a:rPr lang="en-US" sz="1800" dirty="0" err="1">
                <a:solidFill>
                  <a:schemeClr val="tx1"/>
                </a:solidFill>
              </a:rPr>
              <a:t>Apa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saja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faktor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pendukung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penghambat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dalam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pemanfaatan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alat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peraga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barang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bekas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untuk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mengembangkan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minat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bakat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anak</a:t>
            </a:r>
            <a:r>
              <a:rPr lang="en-US" sz="1800" dirty="0">
                <a:solidFill>
                  <a:schemeClr val="tx1"/>
                </a:solidFill>
              </a:rPr>
              <a:t>?</a:t>
            </a:r>
            <a:endParaRPr lang="en-US" sz="1800" dirty="0">
              <a:solidFill>
                <a:schemeClr val="tx1"/>
              </a:solidFill>
              <a:latin typeface="Agrandir"/>
              <a:ea typeface="Agrandir"/>
              <a:cs typeface="Agrandir"/>
              <a:sym typeface="Agrandir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04f7abbb21_0_3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 dirty="0" smtClean="0"/>
              <a:t>TUJUAN PENELITIAN</a:t>
            </a:r>
            <a:endParaRPr dirty="0"/>
          </a:p>
        </p:txBody>
      </p:sp>
      <p:sp>
        <p:nvSpPr>
          <p:cNvPr id="2" name="Text Placeholder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9869" y="2509970"/>
            <a:ext cx="31290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9143" y="1587663"/>
            <a:ext cx="11086105" cy="372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+mj-lt"/>
              <a:buAutoNum type="arabicPeriod"/>
            </a:pPr>
            <a:r>
              <a:rPr lang="en-US" altLang="en-US" sz="20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Mendeskripsikan</a:t>
            </a:r>
            <a:r>
              <a:rPr lang="en-US" altLang="en-US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peran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guru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dalam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pemanfaatan</a:t>
            </a:r>
            <a:r>
              <a:rPr lang="en-US" altLang="en-US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alat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peraga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dari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barang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bekas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untuk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mengembangkan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minat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bakat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anak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usia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3–4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tahun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endParaRPr lang="en-US" altLang="en-US" sz="20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+mj-lt"/>
              <a:buAutoNum type="arabicPeriod"/>
            </a:pPr>
            <a:r>
              <a:rPr lang="en-US" altLang="en-US" sz="20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Mendeskripsikan</a:t>
            </a:r>
            <a:r>
              <a:rPr lang="en-US" altLang="en-US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respon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keterlibatan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anak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terhadap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penggunaan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alat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peraga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dari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barang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bekas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dalam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proses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pembelajaran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endParaRPr lang="en-US" altLang="en-US" sz="20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+mj-lt"/>
              <a:buAutoNum type="arabicPeriod"/>
            </a:pPr>
            <a:r>
              <a:rPr lang="en-US" altLang="en-US" sz="20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Mendeskripsikan</a:t>
            </a:r>
            <a:r>
              <a:rPr lang="en-US" altLang="en-US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perkembangan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minat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bakat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anak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setelah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penggunaan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alat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peraga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dari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barang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bekas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dalam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pembelajaran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endParaRPr lang="en-US" altLang="en-US" sz="20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 typeface="+mj-lt"/>
              <a:buAutoNum type="arabicPeriod"/>
            </a:pPr>
            <a:r>
              <a:rPr lang="en-US" altLang="en-US" sz="20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Mendeskripsikan</a:t>
            </a:r>
            <a:r>
              <a:rPr lang="en-US" altLang="en-US" sz="20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faktor-faktor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pendukung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penghambat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dalam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pemanfaatan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alat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peraga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dari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barang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bekas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untuk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mengembangkan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minat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dan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bakat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anak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4f7abbb21_0_7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 dirty="0" smtClean="0"/>
              <a:t>METODE PENELITIAN</a:t>
            </a:r>
            <a:endParaRPr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2FFD67-4BA7-45CF-A204-C5AB1C9CA13A}"/>
              </a:ext>
            </a:extLst>
          </p:cNvPr>
          <p:cNvSpPr txBox="1">
            <a:spLocks/>
          </p:cNvSpPr>
          <p:nvPr/>
        </p:nvSpPr>
        <p:spPr>
          <a:xfrm>
            <a:off x="166758" y="1469738"/>
            <a:ext cx="11830877" cy="485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indent="0">
              <a:buFont typeface="Arial" panose="020B0604020202020204"/>
              <a:buNone/>
            </a:pP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Pendekatan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Kualitatif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deskriptif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Font typeface="Arial" panose="020B0604020202020204"/>
              <a:buNone/>
            </a:pPr>
            <a:r>
              <a:rPr lang="fi-FI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Lokasi Penelitian		: KB Nurul Huda</a:t>
            </a:r>
          </a:p>
          <a:p>
            <a:pPr marL="0" indent="0">
              <a:buFont typeface="Arial" panose="020B0604020202020204"/>
              <a:buNone/>
            </a:pPr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Waktu Penelitian		:</a:t>
            </a:r>
            <a:r>
              <a:rPr lang="nb-NO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Semester 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anjil </a:t>
            </a:r>
            <a:r>
              <a:rPr lang="nb-N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Tahun Ajaran 						 		  2025/2026 (±2 minggu) </a:t>
            </a:r>
          </a:p>
          <a:p>
            <a:pPr marL="0" indent="0">
              <a:buFont typeface="Arial" panose="020B0604020202020204"/>
              <a:buNone/>
            </a:pP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Subjek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Penelitian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	: 14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anak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usia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3–4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Guru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kelas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						 	 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Kepala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sekolah</a:t>
            </a:r>
            <a:endParaRPr lang="en-ID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/>
              <a:buNone/>
            </a:pP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Pengumpulan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Data :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Observasi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Wawancara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Dokumentasi</a:t>
            </a:r>
            <a:endParaRPr lang="en-ID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/>
              <a:buNone/>
            </a:pP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Data		           :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Reduksi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data,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Penyajian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data,Penarikan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						 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kesimpulan</a:t>
            </a:r>
            <a:endParaRPr lang="en-ID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/>
              <a:buNone/>
            </a:pP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Keabsahan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  <a:r>
              <a:rPr lang="en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 	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Triangulasi</a:t>
            </a:r>
            <a:r>
              <a:rPr lang="en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  <a:endParaRPr lang="en-ID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/>
              <a:buNone/>
            </a:pPr>
            <a:endParaRPr lang="en-ID" dirty="0" smtClean="0"/>
          </a:p>
          <a:p>
            <a:pPr marL="0" indent="0">
              <a:buFont typeface="Arial" panose="020B0604020202020204"/>
              <a:buNone/>
            </a:pPr>
            <a:endParaRPr lang="en-ID" dirty="0" smtClean="0"/>
          </a:p>
          <a:p>
            <a:pPr marL="0" indent="0">
              <a:buFont typeface="Arial" panose="020B0604020202020204"/>
              <a:buNone/>
            </a:pPr>
            <a:endParaRPr lang="nb-NO" dirty="0" smtClean="0"/>
          </a:p>
          <a:p>
            <a:pPr marL="0" indent="0">
              <a:buFont typeface="Arial" panose="020B0604020202020204"/>
              <a:buNone/>
            </a:pPr>
            <a:endParaRPr lang="fi-FI" dirty="0" smtClean="0"/>
          </a:p>
          <a:p>
            <a:pPr marL="0" indent="0">
              <a:buFont typeface="Arial" panose="020B0604020202020204"/>
              <a:buNone/>
            </a:pPr>
            <a:endParaRPr lang="en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f7abbb21_0_303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 dirty="0" smtClean="0"/>
              <a:t>HASIL DAN PEMBAHASAN</a:t>
            </a:r>
            <a:endParaRPr lang="en-US" dirty="0"/>
          </a:p>
        </p:txBody>
      </p:sp>
      <p:sp>
        <p:nvSpPr>
          <p:cNvPr id="2" name="Text Placeholder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046" y="1434674"/>
            <a:ext cx="11669589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ID" sz="2400" dirty="0" err="1"/>
              <a:t>F</a:t>
            </a:r>
            <a:r>
              <a:rPr lang="en-ID" sz="2400" dirty="0" err="1" smtClean="0"/>
              <a:t>okus</a:t>
            </a:r>
            <a:r>
              <a:rPr lang="en-ID" sz="2400" dirty="0" smtClean="0"/>
              <a:t> </a:t>
            </a:r>
            <a:r>
              <a:rPr lang="en-ID" sz="2400" dirty="0" err="1"/>
              <a:t>pada</a:t>
            </a:r>
            <a:r>
              <a:rPr lang="en-ID" sz="2400" dirty="0"/>
              <a:t> </a:t>
            </a:r>
            <a:r>
              <a:rPr lang="en-ID" sz="2400" dirty="0" err="1"/>
              <a:t>peran</a:t>
            </a:r>
            <a:r>
              <a:rPr lang="en-ID" sz="2400" dirty="0"/>
              <a:t> guru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pemanfaatan</a:t>
            </a:r>
            <a:r>
              <a:rPr lang="en-ID" sz="2400" dirty="0"/>
              <a:t> </a:t>
            </a:r>
            <a:r>
              <a:rPr lang="en-ID" sz="2400" dirty="0" err="1"/>
              <a:t>alat</a:t>
            </a:r>
            <a:r>
              <a:rPr lang="en-ID" sz="2400" dirty="0"/>
              <a:t> </a:t>
            </a:r>
            <a:r>
              <a:rPr lang="en-ID" sz="2400" dirty="0" err="1"/>
              <a:t>peraga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barang</a:t>
            </a:r>
            <a:r>
              <a:rPr lang="en-ID" sz="2400" dirty="0"/>
              <a:t> </a:t>
            </a:r>
            <a:r>
              <a:rPr lang="en-ID" sz="2400" dirty="0" err="1"/>
              <a:t>bekas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mengembangkan</a:t>
            </a:r>
            <a:r>
              <a:rPr lang="en-ID" sz="2400" dirty="0"/>
              <a:t> </a:t>
            </a:r>
            <a:r>
              <a:rPr lang="en-ID" sz="2400" dirty="0" err="1"/>
              <a:t>minat</a:t>
            </a:r>
            <a:r>
              <a:rPr lang="en-ID" sz="2400" dirty="0"/>
              <a:t> </a:t>
            </a:r>
            <a:r>
              <a:rPr lang="en-ID" sz="2400" dirty="0" err="1"/>
              <a:t>dan</a:t>
            </a:r>
            <a:r>
              <a:rPr lang="en-ID" sz="2400" dirty="0"/>
              <a:t> </a:t>
            </a:r>
            <a:r>
              <a:rPr lang="en-ID" sz="2400" dirty="0" err="1"/>
              <a:t>bakat</a:t>
            </a:r>
            <a:r>
              <a:rPr lang="en-ID" sz="2400" dirty="0"/>
              <a:t> </a:t>
            </a:r>
            <a:r>
              <a:rPr lang="en-ID" sz="2400" dirty="0" err="1"/>
              <a:t>anak</a:t>
            </a:r>
            <a:r>
              <a:rPr lang="en-ID" sz="2400" dirty="0"/>
              <a:t> </a:t>
            </a:r>
            <a:r>
              <a:rPr lang="en-ID" sz="2400" dirty="0" err="1"/>
              <a:t>usia</a:t>
            </a:r>
            <a:r>
              <a:rPr lang="en-ID" sz="2400" dirty="0"/>
              <a:t> 3–4 </a:t>
            </a:r>
            <a:r>
              <a:rPr lang="en-ID" sz="2400" dirty="0" err="1"/>
              <a:t>tahun</a:t>
            </a:r>
            <a:r>
              <a:rPr lang="en-ID" sz="2400" dirty="0"/>
              <a:t>. Data </a:t>
            </a:r>
            <a:r>
              <a:rPr lang="en-ID" sz="2400" dirty="0" err="1"/>
              <a:t>diperoleh</a:t>
            </a:r>
            <a:r>
              <a:rPr lang="en-ID" sz="2400" dirty="0"/>
              <a:t> </a:t>
            </a:r>
            <a:r>
              <a:rPr lang="en-ID" sz="2400" dirty="0" err="1"/>
              <a:t>melalui</a:t>
            </a:r>
            <a:r>
              <a:rPr lang="en-ID" sz="2400" dirty="0"/>
              <a:t> </a:t>
            </a:r>
            <a:r>
              <a:rPr lang="en-ID" sz="2400" dirty="0" err="1"/>
              <a:t>observasi</a:t>
            </a:r>
            <a:r>
              <a:rPr lang="en-ID" sz="2400" dirty="0"/>
              <a:t>, </a:t>
            </a:r>
            <a:r>
              <a:rPr lang="en-ID" sz="2400" dirty="0" err="1" smtClean="0"/>
              <a:t>wawancara</a:t>
            </a:r>
            <a:r>
              <a:rPr lang="en-ID" sz="2400" dirty="0" smtClean="0"/>
              <a:t>, </a:t>
            </a:r>
            <a:r>
              <a:rPr lang="en-ID" sz="2400" dirty="0" err="1"/>
              <a:t>dan</a:t>
            </a:r>
            <a:r>
              <a:rPr lang="en-ID" sz="2400" dirty="0"/>
              <a:t> </a:t>
            </a:r>
            <a:r>
              <a:rPr lang="en-ID" sz="2400" dirty="0" err="1"/>
              <a:t>dokumentasi</a:t>
            </a:r>
            <a:r>
              <a:rPr lang="en-ID" sz="2400" dirty="0"/>
              <a:t> </a:t>
            </a:r>
            <a:r>
              <a:rPr lang="en-ID" sz="2400" dirty="0" err="1"/>
              <a:t>kegiatan</a:t>
            </a:r>
            <a:r>
              <a:rPr lang="en-ID" sz="2400" dirty="0"/>
              <a:t> </a:t>
            </a:r>
            <a:r>
              <a:rPr lang="en-ID" sz="2400" dirty="0" err="1"/>
              <a:t>pembelajaran</a:t>
            </a:r>
            <a:r>
              <a:rPr lang="en-ID" sz="2400" dirty="0"/>
              <a:t> </a:t>
            </a:r>
            <a:r>
              <a:rPr lang="en-ID" sz="2400" dirty="0" err="1"/>
              <a:t>ada</a:t>
            </a:r>
            <a:r>
              <a:rPr lang="en-ID" sz="2400" dirty="0"/>
              <a:t> </a:t>
            </a:r>
            <a:r>
              <a:rPr lang="en-ID" sz="2400" dirty="0" err="1"/>
              <a:t>beberapa</a:t>
            </a:r>
            <a:r>
              <a:rPr lang="en-ID" sz="2400" dirty="0"/>
              <a:t> </a:t>
            </a:r>
            <a:r>
              <a:rPr lang="en-ID" sz="2400" dirty="0" err="1"/>
              <a:t>aspek</a:t>
            </a:r>
            <a:r>
              <a:rPr lang="en-ID" sz="2400" dirty="0"/>
              <a:t> yang </a:t>
            </a:r>
            <a:r>
              <a:rPr lang="en-ID" sz="2400" dirty="0" err="1"/>
              <a:t>muncul</a:t>
            </a:r>
            <a:r>
              <a:rPr lang="en-ID" sz="2400" dirty="0"/>
              <a:t> </a:t>
            </a:r>
            <a:r>
              <a:rPr lang="en-ID" sz="2400" dirty="0" err="1"/>
              <a:t>saat</a:t>
            </a:r>
            <a:r>
              <a:rPr lang="en-ID" sz="2400" dirty="0"/>
              <a:t> </a:t>
            </a:r>
            <a:r>
              <a:rPr lang="en-ID" sz="2400" dirty="0" err="1"/>
              <a:t>pembelajaran</a:t>
            </a:r>
            <a:r>
              <a:rPr lang="en-ID" sz="2400" dirty="0"/>
              <a:t> di </a:t>
            </a:r>
            <a:r>
              <a:rPr lang="en-ID" sz="2400" dirty="0" err="1"/>
              <a:t>ataranya</a:t>
            </a:r>
            <a:r>
              <a:rPr lang="en-ID" sz="2400" dirty="0"/>
              <a:t> </a:t>
            </a:r>
            <a:r>
              <a:rPr lang="en-ID" sz="2400" dirty="0" smtClean="0"/>
              <a:t>:</a:t>
            </a:r>
          </a:p>
          <a:p>
            <a:pPr marL="51435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</a:pPr>
            <a:r>
              <a:rPr lang="en-ID" sz="2400" dirty="0" err="1" smtClean="0"/>
              <a:t>Aspek</a:t>
            </a:r>
            <a:r>
              <a:rPr lang="en-ID" sz="2400" dirty="0" smtClean="0"/>
              <a:t> </a:t>
            </a:r>
            <a:r>
              <a:rPr lang="en-ID" sz="2400" dirty="0" err="1"/>
              <a:t>Minat</a:t>
            </a:r>
            <a:r>
              <a:rPr lang="en-ID" sz="2400" dirty="0"/>
              <a:t> </a:t>
            </a:r>
            <a:r>
              <a:rPr lang="en-ID" sz="2400" dirty="0" err="1" smtClean="0"/>
              <a:t>Belajar</a:t>
            </a:r>
            <a:endParaRPr lang="en-ID" sz="2400" dirty="0" smtClean="0"/>
          </a:p>
          <a:p>
            <a:pPr marL="51435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</a:pPr>
            <a:r>
              <a:rPr lang="en-ID" sz="2400" dirty="0" err="1"/>
              <a:t>Aspek</a:t>
            </a:r>
            <a:r>
              <a:rPr lang="en-ID" sz="2400" dirty="0"/>
              <a:t> </a:t>
            </a:r>
            <a:r>
              <a:rPr lang="en-ID" sz="2400" dirty="0" err="1"/>
              <a:t>Kreativitas</a:t>
            </a:r>
            <a:r>
              <a:rPr lang="en-ID" sz="2400" dirty="0"/>
              <a:t> (</a:t>
            </a:r>
            <a:r>
              <a:rPr lang="en-ID" sz="2400" dirty="0" err="1"/>
              <a:t>Bakat</a:t>
            </a:r>
            <a:r>
              <a:rPr lang="en-ID" sz="2400" dirty="0"/>
              <a:t> </a:t>
            </a:r>
            <a:r>
              <a:rPr lang="en-ID" sz="2400" dirty="0" err="1"/>
              <a:t>Kreatif</a:t>
            </a:r>
            <a:r>
              <a:rPr lang="en-ID" sz="2400" dirty="0" smtClean="0"/>
              <a:t>)</a:t>
            </a:r>
          </a:p>
          <a:p>
            <a:pPr marL="51435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</a:pPr>
            <a:r>
              <a:rPr lang="en-ID" sz="2400" dirty="0" err="1" smtClean="0"/>
              <a:t>Aspek</a:t>
            </a:r>
            <a:r>
              <a:rPr lang="en-ID" sz="2400" dirty="0" smtClean="0"/>
              <a:t> motoric </a:t>
            </a:r>
            <a:r>
              <a:rPr lang="en-ID" sz="2400" dirty="0" err="1" smtClean="0"/>
              <a:t>halus</a:t>
            </a:r>
            <a:endParaRPr lang="en-ID" sz="2400" dirty="0" smtClean="0"/>
          </a:p>
          <a:p>
            <a:pPr marL="51435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</a:pPr>
            <a:r>
              <a:rPr lang="en-ID" sz="2400" dirty="0" err="1" smtClean="0"/>
              <a:t>Aspek</a:t>
            </a:r>
            <a:r>
              <a:rPr lang="en-ID" sz="2400" dirty="0" smtClean="0"/>
              <a:t> Bahasa</a:t>
            </a:r>
          </a:p>
          <a:p>
            <a:pPr marL="51435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</a:pPr>
            <a:r>
              <a:rPr lang="en-ID" sz="2400" dirty="0" err="1" smtClean="0"/>
              <a:t>Aspek</a:t>
            </a:r>
            <a:r>
              <a:rPr lang="en-ID" sz="2400" dirty="0" smtClean="0"/>
              <a:t> </a:t>
            </a:r>
            <a:r>
              <a:rPr lang="en-ID" sz="2400" dirty="0" err="1" smtClean="0"/>
              <a:t>Sosial-Emosional</a:t>
            </a:r>
            <a:endParaRPr lang="en-ID" sz="2400" dirty="0" smtClean="0"/>
          </a:p>
          <a:p>
            <a:pPr marL="514350" indent="-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</a:pPr>
            <a:r>
              <a:rPr lang="en-ID" sz="2400" dirty="0" err="1" smtClean="0"/>
              <a:t>Aspek</a:t>
            </a:r>
            <a:r>
              <a:rPr lang="en-ID" sz="2400" dirty="0" smtClean="0"/>
              <a:t> </a:t>
            </a:r>
            <a:r>
              <a:rPr lang="en-ID" sz="2400" dirty="0" err="1" smtClean="0"/>
              <a:t>kognitif</a:t>
            </a:r>
            <a:r>
              <a:rPr lang="en-ID" sz="2400" dirty="0" smtClean="0"/>
              <a:t> 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>
          <a:extLst>
            <a:ext uri="{FF2B5EF4-FFF2-40B4-BE49-F238E27FC236}">
              <a16:creationId xmlns:a16="http://schemas.microsoft.com/office/drawing/2014/main" id="{AE0EC9D2-40F5-96A5-3C16-4BC942DCD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f7abbb21_0_303">
            <a:extLst>
              <a:ext uri="{FF2B5EF4-FFF2-40B4-BE49-F238E27FC236}">
                <a16:creationId xmlns:a16="http://schemas.microsoft.com/office/drawing/2014/main" id="{3D06A037-76EC-58A2-297A-BECCB9A935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58" y="57917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Pembahasan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E7BDA4-D190-FF70-D12D-67E218BBB1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6758" y="1422720"/>
            <a:ext cx="11803270" cy="267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/>
            <a:r>
              <a:rPr lang="en-US" b="1" dirty="0" err="1"/>
              <a:t>Aspek</a:t>
            </a:r>
            <a:r>
              <a:rPr lang="en-US" b="1" dirty="0"/>
              <a:t> </a:t>
            </a:r>
            <a:r>
              <a:rPr lang="en-US" b="1" dirty="0" err="1"/>
              <a:t>Minat</a:t>
            </a:r>
            <a:r>
              <a:rPr lang="en-US" b="1" dirty="0"/>
              <a:t> </a:t>
            </a:r>
            <a:r>
              <a:rPr lang="en-US" b="1" dirty="0" err="1"/>
              <a:t>Belajar</a:t>
            </a:r>
            <a:endParaRPr lang="en-US" b="1" dirty="0"/>
          </a:p>
          <a:p>
            <a:pPr marL="50800" indent="0">
              <a:buNone/>
            </a:pP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minat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diamati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, rasa </a:t>
            </a:r>
            <a:r>
              <a:rPr lang="en-US" dirty="0" err="1"/>
              <a:t>senang</a:t>
            </a:r>
            <a:r>
              <a:rPr lang="en-US" dirty="0"/>
              <a:t>, </a:t>
            </a:r>
            <a:r>
              <a:rPr lang="en-US" dirty="0" err="1"/>
              <a:t>keaktifan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ketertarikan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mengulangi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.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memusatkan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penjelasan</a:t>
            </a:r>
            <a:r>
              <a:rPr lang="en-US" dirty="0"/>
              <a:t> guru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peraga</a:t>
            </a: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82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>
          <a:extLst>
            <a:ext uri="{FF2B5EF4-FFF2-40B4-BE49-F238E27FC236}">
              <a16:creationId xmlns:a16="http://schemas.microsoft.com/office/drawing/2014/main" id="{E78C6978-B59D-20FF-9055-21E033AFB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f7abbb21_0_303">
            <a:extLst>
              <a:ext uri="{FF2B5EF4-FFF2-40B4-BE49-F238E27FC236}">
                <a16:creationId xmlns:a16="http://schemas.microsoft.com/office/drawing/2014/main" id="{9AA1C914-E436-90A9-4045-59E49ACBB1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Pembahasan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AE72DD-1385-19F7-C284-CAC2DAB8B9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1273" y="1986974"/>
            <a:ext cx="10557163" cy="3063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/>
            <a:r>
              <a:rPr lang="en-US" sz="1400" dirty="0"/>
              <a:t>	</a:t>
            </a:r>
            <a:r>
              <a:rPr lang="en-ID" b="1" dirty="0" err="1"/>
              <a:t>Aspek</a:t>
            </a:r>
            <a:r>
              <a:rPr lang="en-ID" b="1" dirty="0"/>
              <a:t> </a:t>
            </a:r>
            <a:r>
              <a:rPr lang="en-ID" b="1" dirty="0" err="1"/>
              <a:t>Kreativitas</a:t>
            </a:r>
            <a:r>
              <a:rPr lang="en-ID" b="1" dirty="0"/>
              <a:t> (</a:t>
            </a:r>
            <a:r>
              <a:rPr lang="en-ID" b="1" dirty="0" err="1"/>
              <a:t>Bakat</a:t>
            </a:r>
            <a:r>
              <a:rPr lang="en-ID" b="1" dirty="0"/>
              <a:t> </a:t>
            </a:r>
            <a:r>
              <a:rPr lang="en-ID" b="1" dirty="0" err="1"/>
              <a:t>Kreatif</a:t>
            </a:r>
            <a:r>
              <a:rPr lang="en-ID" b="1" dirty="0"/>
              <a:t>)</a:t>
            </a:r>
            <a:endParaRPr lang="en-US" b="1" dirty="0"/>
          </a:p>
          <a:p>
            <a:pPr marL="50800" indent="0">
              <a:buNone/>
            </a:pP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kreativitas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diamati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ide, </a:t>
            </a:r>
            <a:r>
              <a:rPr lang="en-US" dirty="0" err="1"/>
              <a:t>keberanian</a:t>
            </a:r>
            <a:r>
              <a:rPr lang="en-US" dirty="0"/>
              <a:t> </a:t>
            </a:r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mengombinasikan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memodifikasi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peraga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mengekspresikan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karya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429136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Pembahasan</a:t>
            </a:r>
            <a:endParaRPr dirty="0"/>
          </a:p>
        </p:txBody>
      </p:sp>
      <p:sp>
        <p:nvSpPr>
          <p:cNvPr id="78" name="Google Shape;78;g104f7abbb21_0_0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00" cy="50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ID" b="1" dirty="0" err="1"/>
              <a:t>Aspek</a:t>
            </a:r>
            <a:r>
              <a:rPr lang="en-ID" b="1" dirty="0"/>
              <a:t> </a:t>
            </a:r>
            <a:r>
              <a:rPr lang="en-ID" b="1" dirty="0" err="1"/>
              <a:t>Motorik</a:t>
            </a:r>
            <a:r>
              <a:rPr lang="en-ID" b="1" dirty="0"/>
              <a:t> </a:t>
            </a:r>
            <a:r>
              <a:rPr lang="en-ID" b="1" dirty="0" err="1"/>
              <a:t>Halus</a:t>
            </a:r>
            <a:endParaRPr lang="en-US" b="1" dirty="0"/>
          </a:p>
          <a:p>
            <a:pPr marL="50800" indent="0">
              <a:buNone/>
            </a:pP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motorik</a:t>
            </a:r>
            <a:r>
              <a:rPr lang="en-US" dirty="0"/>
              <a:t> </a:t>
            </a:r>
            <a:r>
              <a:rPr lang="en-US" dirty="0" err="1"/>
              <a:t>halus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diamati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memegang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peraga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memasangkan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menempel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memindahkan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koordinasi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ketelitian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Pembahasan</a:t>
            </a:r>
            <a:endParaRPr dirty="0"/>
          </a:p>
        </p:txBody>
      </p:sp>
      <p:sp>
        <p:nvSpPr>
          <p:cNvPr id="78" name="Google Shape;78;g104f7abbb21_0_0"/>
          <p:cNvSpPr txBox="1">
            <a:spLocks noGrp="1"/>
          </p:cNvSpPr>
          <p:nvPr>
            <p:ph type="body" idx="1"/>
          </p:nvPr>
        </p:nvSpPr>
        <p:spPr>
          <a:xfrm>
            <a:off x="692726" y="1238732"/>
            <a:ext cx="10820401" cy="50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ID" b="1" dirty="0" err="1"/>
              <a:t>Aspek</a:t>
            </a:r>
            <a:r>
              <a:rPr lang="en-ID" b="1" dirty="0"/>
              <a:t> Bahasa</a:t>
            </a:r>
            <a:endParaRPr lang="en-US" b="1" dirty="0"/>
          </a:p>
          <a:p>
            <a:pPr marL="50800" indent="0">
              <a:buNone/>
            </a:pP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diamati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instruksi</a:t>
            </a:r>
            <a:r>
              <a:rPr lang="en-US" dirty="0"/>
              <a:t> guru,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pertanyaan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mengungkapkan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ide,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menceritakan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guru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teman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9CFB45C6-89B7-5B44-F711-9102A6AA4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>
            <a:extLst>
              <a:ext uri="{FF2B5EF4-FFF2-40B4-BE49-F238E27FC236}">
                <a16:creationId xmlns:a16="http://schemas.microsoft.com/office/drawing/2014/main" id="{9AF40806-42CE-4616-374A-B9EAE6D23F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Pembahasan</a:t>
            </a:r>
            <a:endParaRPr dirty="0"/>
          </a:p>
        </p:txBody>
      </p:sp>
      <p:sp>
        <p:nvSpPr>
          <p:cNvPr id="78" name="Google Shape;78;g104f7abbb21_0_0">
            <a:extLst>
              <a:ext uri="{FF2B5EF4-FFF2-40B4-BE49-F238E27FC236}">
                <a16:creationId xmlns:a16="http://schemas.microsoft.com/office/drawing/2014/main" id="{ED235389-4650-6A36-65F5-828F45FEC4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36073" y="1238732"/>
            <a:ext cx="9781310" cy="50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ID" b="1" dirty="0" err="1"/>
              <a:t>Aspek</a:t>
            </a:r>
            <a:r>
              <a:rPr lang="en-ID" b="1" dirty="0"/>
              <a:t> </a:t>
            </a:r>
            <a:r>
              <a:rPr lang="en-ID" b="1" dirty="0" err="1"/>
              <a:t>Sosial-Emosional</a:t>
            </a:r>
            <a:endParaRPr lang="en-US" b="1" dirty="0"/>
          </a:p>
          <a:p>
            <a:pPr marL="50800" indent="0">
              <a:buNone/>
            </a:pP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sosial-emosional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diamati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teman</a:t>
            </a:r>
            <a:r>
              <a:rPr lang="en-US" dirty="0"/>
              <a:t>, </a:t>
            </a:r>
            <a:r>
              <a:rPr lang="en-US" dirty="0" err="1"/>
              <a:t>kesediaan</a:t>
            </a:r>
            <a:r>
              <a:rPr lang="en-US" dirty="0"/>
              <a:t> </a:t>
            </a:r>
            <a:r>
              <a:rPr lang="en-US" dirty="0" err="1"/>
              <a:t>berbagi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peraga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menunggu</a:t>
            </a:r>
            <a:r>
              <a:rPr lang="en-US" dirty="0"/>
              <a:t> </a:t>
            </a:r>
            <a:r>
              <a:rPr lang="en-US" dirty="0" err="1"/>
              <a:t>giliran</a:t>
            </a:r>
            <a:r>
              <a:rPr lang="en-US" dirty="0"/>
              <a:t>, </a:t>
            </a:r>
            <a:r>
              <a:rPr lang="en-US" dirty="0" err="1"/>
              <a:t>keberanian</a:t>
            </a:r>
            <a:r>
              <a:rPr lang="en-US" dirty="0"/>
              <a:t> </a:t>
            </a:r>
            <a:r>
              <a:rPr lang="en-US" dirty="0" err="1"/>
              <a:t>berinteraksi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mengemukakan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teman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mengendalikan</a:t>
            </a:r>
            <a:r>
              <a:rPr lang="en-US" dirty="0"/>
              <a:t> </a:t>
            </a:r>
            <a:r>
              <a:rPr lang="en-US" dirty="0" err="1"/>
              <a:t>emosi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. 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03408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BDF72197-D231-558F-6D1C-5C758366E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>
            <a:extLst>
              <a:ext uri="{FF2B5EF4-FFF2-40B4-BE49-F238E27FC236}">
                <a16:creationId xmlns:a16="http://schemas.microsoft.com/office/drawing/2014/main" id="{13F99F4F-4F52-00E6-375F-26BD3DCD26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Pembahasan</a:t>
            </a:r>
            <a:endParaRPr dirty="0"/>
          </a:p>
        </p:txBody>
      </p:sp>
      <p:sp>
        <p:nvSpPr>
          <p:cNvPr id="78" name="Google Shape;78;g104f7abbb21_0_0">
            <a:extLst>
              <a:ext uri="{FF2B5EF4-FFF2-40B4-BE49-F238E27FC236}">
                <a16:creationId xmlns:a16="http://schemas.microsoft.com/office/drawing/2014/main" id="{863DF313-8186-D89A-5A27-BDE6D0E8C3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00" cy="50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ID" b="1" dirty="0" err="1"/>
              <a:t>Aspek</a:t>
            </a:r>
            <a:r>
              <a:rPr lang="en-ID" b="1" dirty="0"/>
              <a:t> </a:t>
            </a:r>
            <a:r>
              <a:rPr lang="en-ID" b="1" dirty="0" err="1"/>
              <a:t>Kognitif</a:t>
            </a:r>
            <a:endParaRPr lang="en-US" b="1" dirty="0"/>
          </a:p>
          <a:p>
            <a:pPr marL="50800" indent="0">
              <a:buNone/>
            </a:pP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kognitif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diamati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mengamati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mengenali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mengelompokkan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mengenal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, </a:t>
            </a:r>
            <a:r>
              <a:rPr lang="en-US" dirty="0" err="1"/>
              <a:t>warna</a:t>
            </a:r>
            <a:r>
              <a:rPr lang="en-US" dirty="0"/>
              <a:t>, </a:t>
            </a:r>
            <a:r>
              <a:rPr lang="en-US" dirty="0" err="1"/>
              <a:t>ukuran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,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ide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peraga</a:t>
            </a: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03424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2195133-8CDA-8A9C-2DA4-2ED223805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>
            <a:extLst>
              <a:ext uri="{FF2B5EF4-FFF2-40B4-BE49-F238E27FC236}">
                <a16:creationId xmlns:a16="http://schemas.microsoft.com/office/drawing/2014/main" id="{C3FA5038-12BB-6C02-096A-1F2312B614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Pembahasan</a:t>
            </a:r>
            <a:endParaRPr dirty="0"/>
          </a:p>
        </p:txBody>
      </p:sp>
      <p:sp>
        <p:nvSpPr>
          <p:cNvPr id="78" name="Google Shape;78;g104f7abbb21_0_0">
            <a:extLst>
              <a:ext uri="{FF2B5EF4-FFF2-40B4-BE49-F238E27FC236}">
                <a16:creationId xmlns:a16="http://schemas.microsoft.com/office/drawing/2014/main" id="{BDF73336-126C-E6BA-0BC3-DCF3B9DF96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5127" y="1238732"/>
            <a:ext cx="10654146" cy="46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just">
              <a:buNone/>
            </a:pPr>
            <a:r>
              <a:rPr lang="en-ID" sz="2400" dirty="0" err="1">
                <a:latin typeface="Arial Rounded MT Bold" panose="020F0704030504030204" pitchFamily="34" charset="0"/>
              </a:rPr>
              <a:t>Berdasarkan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pembahasan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mengenai</a:t>
            </a:r>
            <a:r>
              <a:rPr lang="en-ID" sz="2400" dirty="0">
                <a:latin typeface="Arial Rounded MT Bold" panose="020F0704030504030204" pitchFamily="34" charset="0"/>
              </a:rPr>
              <a:t> indicator yang di </a:t>
            </a:r>
            <a:r>
              <a:rPr lang="en-ID" sz="2400" dirty="0" err="1">
                <a:latin typeface="Arial Rounded MT Bold" panose="020F0704030504030204" pitchFamily="34" charset="0"/>
              </a:rPr>
              <a:t>temukan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saat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pembelajaran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melalui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pemanfaatan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alat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peraga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dari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barang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bekas</a:t>
            </a:r>
            <a:r>
              <a:rPr lang="en-ID" sz="2400" dirty="0">
                <a:latin typeface="Arial Rounded MT Bold" panose="020F0704030504030204" pitchFamily="34" charset="0"/>
              </a:rPr>
              <a:t>, </a:t>
            </a:r>
            <a:r>
              <a:rPr lang="en-ID" sz="2400" dirty="0" err="1">
                <a:latin typeface="Arial Rounded MT Bold" panose="020F0704030504030204" pitchFamily="34" charset="0"/>
              </a:rPr>
              <a:t>dapat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diketahui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bahwa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penggunaan</a:t>
            </a:r>
            <a:r>
              <a:rPr lang="en-ID" sz="2400" dirty="0">
                <a:latin typeface="Arial Rounded MT Bold" panose="020F0704030504030204" pitchFamily="34" charset="0"/>
              </a:rPr>
              <a:t> media </a:t>
            </a:r>
            <a:r>
              <a:rPr lang="en-ID" sz="2400" dirty="0" err="1">
                <a:latin typeface="Arial Rounded MT Bold" panose="020F0704030504030204" pitchFamily="34" charset="0"/>
              </a:rPr>
              <a:t>pembelajaran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sederhana</a:t>
            </a:r>
            <a:r>
              <a:rPr lang="en-ID" sz="2400" dirty="0">
                <a:latin typeface="Arial Rounded MT Bold" panose="020F0704030504030204" pitchFamily="34" charset="0"/>
              </a:rPr>
              <a:t> yang </a:t>
            </a:r>
            <a:r>
              <a:rPr lang="en-ID" sz="2400" dirty="0" err="1">
                <a:latin typeface="Arial Rounded MT Bold" panose="020F0704030504030204" pitchFamily="34" charset="0"/>
              </a:rPr>
              <a:t>dibuat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dari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bahan-bahan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bekas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memberikan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dampak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positif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terhadap</a:t>
            </a:r>
            <a:r>
              <a:rPr lang="en-ID" sz="2400" dirty="0">
                <a:latin typeface="Arial Rounded MT Bold" panose="020F0704030504030204" pitchFamily="34" charset="0"/>
              </a:rPr>
              <a:t> proses </a:t>
            </a:r>
            <a:r>
              <a:rPr lang="en-ID" sz="2400" dirty="0" err="1">
                <a:latin typeface="Arial Rounded MT Bold" panose="020F0704030504030204" pitchFamily="34" charset="0"/>
              </a:rPr>
              <a:t>belajar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 smtClean="0">
                <a:latin typeface="Arial Rounded MT Bold" panose="020F0704030504030204" pitchFamily="34" charset="0"/>
              </a:rPr>
              <a:t>anak</a:t>
            </a:r>
            <a:r>
              <a:rPr lang="en-ID" sz="2400" dirty="0" smtClean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Pemanfaatan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alat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peraga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tersebut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tidak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hanya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membantu</a:t>
            </a:r>
            <a:r>
              <a:rPr lang="en-ID" sz="2400" dirty="0">
                <a:latin typeface="Arial Rounded MT Bold" panose="020F0704030504030204" pitchFamily="34" charset="0"/>
              </a:rPr>
              <a:t> guru </a:t>
            </a:r>
            <a:r>
              <a:rPr lang="en-ID" sz="2400" dirty="0" err="1">
                <a:latin typeface="Arial Rounded MT Bold" panose="020F0704030504030204" pitchFamily="34" charset="0"/>
              </a:rPr>
              <a:t>dalam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menyampaikan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materi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pembelajaran</a:t>
            </a:r>
            <a:r>
              <a:rPr lang="en-ID" sz="2400" dirty="0">
                <a:latin typeface="Arial Rounded MT Bold" panose="020F0704030504030204" pitchFamily="34" charset="0"/>
              </a:rPr>
              <a:t>, </a:t>
            </a:r>
            <a:r>
              <a:rPr lang="en-ID" sz="2400" dirty="0" err="1">
                <a:latin typeface="Arial Rounded MT Bold" panose="020F0704030504030204" pitchFamily="34" charset="0"/>
              </a:rPr>
              <a:t>tetapi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juga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mampu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menciptakan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suasana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belajar</a:t>
            </a:r>
            <a:r>
              <a:rPr lang="en-ID" sz="2400" dirty="0">
                <a:latin typeface="Arial Rounded MT Bold" panose="020F0704030504030204" pitchFamily="34" charset="0"/>
              </a:rPr>
              <a:t> yang </a:t>
            </a:r>
            <a:r>
              <a:rPr lang="en-ID" sz="2400" dirty="0" err="1">
                <a:latin typeface="Arial Rounded MT Bold" panose="020F0704030504030204" pitchFamily="34" charset="0"/>
              </a:rPr>
              <a:t>aktif</a:t>
            </a:r>
            <a:r>
              <a:rPr lang="en-ID" sz="2400" dirty="0">
                <a:latin typeface="Arial Rounded MT Bold" panose="020F0704030504030204" pitchFamily="34" charset="0"/>
              </a:rPr>
              <a:t>, </a:t>
            </a:r>
            <a:r>
              <a:rPr lang="en-ID" sz="2400" dirty="0" err="1">
                <a:latin typeface="Arial Rounded MT Bold" panose="020F0704030504030204" pitchFamily="34" charset="0"/>
              </a:rPr>
              <a:t>kreatif</a:t>
            </a:r>
            <a:r>
              <a:rPr lang="en-ID" sz="2400" dirty="0">
                <a:latin typeface="Arial Rounded MT Bold" panose="020F0704030504030204" pitchFamily="34" charset="0"/>
              </a:rPr>
              <a:t>, </a:t>
            </a:r>
            <a:r>
              <a:rPr lang="en-ID" sz="2400" dirty="0" err="1">
                <a:latin typeface="Arial Rounded MT Bold" panose="020F0704030504030204" pitchFamily="34" charset="0"/>
              </a:rPr>
              <a:t>dan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 smtClean="0">
                <a:latin typeface="Arial Rounded MT Bold" panose="020F0704030504030204" pitchFamily="34" charset="0"/>
              </a:rPr>
              <a:t>menyenangkan.Guru</a:t>
            </a:r>
            <a:r>
              <a:rPr lang="en-ID" sz="2400" dirty="0" smtClean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memiliki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peran</a:t>
            </a:r>
            <a:r>
              <a:rPr lang="en-ID" sz="2400" dirty="0">
                <a:latin typeface="Arial Rounded MT Bold" panose="020F0704030504030204" pitchFamily="34" charset="0"/>
              </a:rPr>
              <a:t> yang </a:t>
            </a:r>
            <a:r>
              <a:rPr lang="en-ID" sz="2400" dirty="0" err="1">
                <a:latin typeface="Arial Rounded MT Bold" panose="020F0704030504030204" pitchFamily="34" charset="0"/>
              </a:rPr>
              <a:t>sangat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penting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dalam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menentukan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keberhasilan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penggunaan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alat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peraga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dari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barang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bekas</a:t>
            </a:r>
            <a:r>
              <a:rPr lang="en-ID" sz="2400" dirty="0">
                <a:latin typeface="Arial Rounded MT Bold" panose="020F0704030504030204" pitchFamily="34" charset="0"/>
              </a:rPr>
              <a:t>. Guru </a:t>
            </a:r>
            <a:r>
              <a:rPr lang="en-ID" sz="2400" dirty="0" err="1">
                <a:latin typeface="Arial Rounded MT Bold" panose="020F0704030504030204" pitchFamily="34" charset="0"/>
              </a:rPr>
              <a:t>bukan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hanya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bertugas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menyampaikan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materi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pembelajaran</a:t>
            </a:r>
            <a:r>
              <a:rPr lang="en-ID" sz="2400" dirty="0">
                <a:latin typeface="Arial Rounded MT Bold" panose="020F0704030504030204" pitchFamily="34" charset="0"/>
              </a:rPr>
              <a:t>, </a:t>
            </a:r>
            <a:r>
              <a:rPr lang="en-ID" sz="2400" dirty="0" err="1">
                <a:latin typeface="Arial Rounded MT Bold" panose="020F0704030504030204" pitchFamily="34" charset="0"/>
              </a:rPr>
              <a:t>tetapi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juga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berperan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err="1">
                <a:latin typeface="Arial Rounded MT Bold" panose="020F0704030504030204" pitchFamily="34" charset="0"/>
              </a:rPr>
              <a:t>sebagai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smtClean="0">
                <a:latin typeface="Arial Rounded MT Bold" panose="020F0704030504030204" pitchFamily="34" charset="0"/>
              </a:rPr>
              <a:t>: </a:t>
            </a:r>
            <a:r>
              <a:rPr lang="en-ID" sz="2400" dirty="0" err="1" smtClean="0">
                <a:latin typeface="Arial Rounded MT Bold" panose="020F0704030504030204" pitchFamily="34" charset="0"/>
              </a:rPr>
              <a:t>perancang</a:t>
            </a:r>
            <a:r>
              <a:rPr lang="en-ID" sz="2400" dirty="0" smtClean="0">
                <a:latin typeface="Arial Rounded MT Bold" panose="020F0704030504030204" pitchFamily="34" charset="0"/>
              </a:rPr>
              <a:t>, </a:t>
            </a:r>
            <a:r>
              <a:rPr lang="en-ID" sz="2400" dirty="0" err="1" smtClean="0">
                <a:latin typeface="Arial Rounded MT Bold" panose="020F0704030504030204" pitchFamily="34" charset="0"/>
              </a:rPr>
              <a:t>fasilitator</a:t>
            </a:r>
            <a:r>
              <a:rPr lang="en-ID" sz="2400" dirty="0">
                <a:latin typeface="Arial Rounded MT Bold" panose="020F0704030504030204" pitchFamily="34" charset="0"/>
              </a:rPr>
              <a:t>, </a:t>
            </a:r>
            <a:r>
              <a:rPr lang="en-ID" sz="2400" dirty="0" smtClean="0">
                <a:latin typeface="Arial Rounded MT Bold" panose="020F0704030504030204" pitchFamily="34" charset="0"/>
              </a:rPr>
              <a:t>motivator</a:t>
            </a:r>
            <a:r>
              <a:rPr lang="en-ID" sz="2400" dirty="0">
                <a:latin typeface="Arial Rounded MT Bold" panose="020F0704030504030204" pitchFamily="34" charset="0"/>
              </a:rPr>
              <a:t>, </a:t>
            </a:r>
            <a:r>
              <a:rPr lang="en-ID" sz="2400" dirty="0" err="1" smtClean="0">
                <a:latin typeface="Arial Rounded MT Bold" panose="020F0704030504030204" pitchFamily="34" charset="0"/>
              </a:rPr>
              <a:t>pembimbing</a:t>
            </a:r>
            <a:r>
              <a:rPr lang="en-ID" sz="2400" dirty="0">
                <a:latin typeface="Arial Rounded MT Bold" panose="020F0704030504030204" pitchFamily="34" charset="0"/>
              </a:rPr>
              <a:t>, </a:t>
            </a:r>
            <a:r>
              <a:rPr lang="en-ID" sz="2400" dirty="0" err="1">
                <a:latin typeface="Arial Rounded MT Bold" panose="020F0704030504030204" pitchFamily="34" charset="0"/>
              </a:rPr>
              <a:t>dan</a:t>
            </a:r>
            <a:r>
              <a:rPr lang="en-ID" sz="2400" dirty="0">
                <a:latin typeface="Arial Rounded MT Bold" panose="020F0704030504030204" pitchFamily="34" charset="0"/>
              </a:rPr>
              <a:t> </a:t>
            </a:r>
            <a:r>
              <a:rPr lang="en-ID" sz="2400" dirty="0" smtClean="0">
                <a:latin typeface="Arial Rounded MT Bold" panose="020F0704030504030204" pitchFamily="34" charset="0"/>
              </a:rPr>
              <a:t>evaluator </a:t>
            </a:r>
            <a:r>
              <a:rPr lang="en-ID" sz="2400" dirty="0" err="1" smtClean="0">
                <a:latin typeface="Arial Rounded MT Bold" panose="020F0704030504030204" pitchFamily="34" charset="0"/>
              </a:rPr>
              <a:t>dalam</a:t>
            </a:r>
            <a:r>
              <a:rPr lang="en-ID" sz="2400" dirty="0" smtClean="0">
                <a:latin typeface="Arial Rounded MT Bold" panose="020F0704030504030204" pitchFamily="34" charset="0"/>
              </a:rPr>
              <a:t> </a:t>
            </a:r>
            <a:r>
              <a:rPr lang="en-ID" sz="2400" dirty="0" err="1" smtClean="0">
                <a:latin typeface="Arial Rounded MT Bold" panose="020F0704030504030204" pitchFamily="34" charset="0"/>
              </a:rPr>
              <a:t>pembelajaran</a:t>
            </a:r>
            <a:endParaRPr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53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E73CF5B7-03F2-F64C-CB3B-4C2C33108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>
            <a:extLst>
              <a:ext uri="{FF2B5EF4-FFF2-40B4-BE49-F238E27FC236}">
                <a16:creationId xmlns:a16="http://schemas.microsoft.com/office/drawing/2014/main" id="{459D48CA-7AB8-2BEA-80CE-DDE78AA77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Pembahasan</a:t>
            </a:r>
            <a:endParaRPr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Guru </a:t>
            </a:r>
            <a:r>
              <a:rPr lang="en-US" b="1" dirty="0" err="1" smtClean="0"/>
              <a:t>sebagai</a:t>
            </a:r>
            <a:r>
              <a:rPr lang="en-US" b="1" dirty="0" smtClean="0"/>
              <a:t> </a:t>
            </a:r>
            <a:r>
              <a:rPr lang="en-US" b="1" dirty="0" err="1" smtClean="0"/>
              <a:t>perancang</a:t>
            </a:r>
            <a:endParaRPr lang="en-US" b="1" dirty="0" smtClean="0"/>
          </a:p>
          <a:p>
            <a:pPr marL="50800" indent="0">
              <a:buNone/>
            </a:pPr>
            <a:r>
              <a:rPr lang="en-US" dirty="0"/>
              <a:t>Guru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perancang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 yang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merencanakan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smtClean="0"/>
              <a:t>proses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/>
              <a:t>agar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terarah</a:t>
            </a:r>
            <a:r>
              <a:rPr lang="en-US" dirty="0"/>
              <a:t>, </a:t>
            </a:r>
            <a:r>
              <a:rPr lang="en-US" dirty="0" err="1"/>
              <a:t>sistematis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2237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42A33150-2A74-E5AF-B40B-0043FC945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>
            <a:extLst>
              <a:ext uri="{FF2B5EF4-FFF2-40B4-BE49-F238E27FC236}">
                <a16:creationId xmlns:a16="http://schemas.microsoft.com/office/drawing/2014/main" id="{3EE3347E-EBCF-FB89-92B3-6769862711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Pembahasan</a:t>
            </a:r>
            <a:endParaRPr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Guru </a:t>
            </a:r>
            <a:r>
              <a:rPr lang="en-US" b="1" dirty="0" err="1"/>
              <a:t>sebagai</a:t>
            </a:r>
            <a:r>
              <a:rPr lang="en-US" b="1" dirty="0"/>
              <a:t> motivator</a:t>
            </a:r>
          </a:p>
          <a:p>
            <a:pPr marL="50800" indent="0">
              <a:buNone/>
            </a:pPr>
            <a:r>
              <a:rPr lang="en-US" dirty="0" smtClean="0"/>
              <a:t>Guru </a:t>
            </a:r>
            <a:r>
              <a:rPr lang="en-US" dirty="0" err="1"/>
              <a:t>sebagai</a:t>
            </a:r>
            <a:r>
              <a:rPr lang="en-US" dirty="0"/>
              <a:t> motivator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dorongan</a:t>
            </a:r>
            <a:r>
              <a:rPr lang="en-US" dirty="0"/>
              <a:t>, </a:t>
            </a:r>
            <a:r>
              <a:rPr lang="en-US" dirty="0" err="1"/>
              <a:t>semangat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penguatan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agar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keinginan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, </a:t>
            </a:r>
            <a:r>
              <a:rPr lang="en-US" dirty="0" err="1"/>
              <a:t>berani</a:t>
            </a:r>
            <a:r>
              <a:rPr lang="en-US" dirty="0"/>
              <a:t> </a:t>
            </a:r>
            <a:r>
              <a:rPr lang="en-US" dirty="0" err="1"/>
              <a:t>mencoba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yang </a:t>
            </a:r>
            <a:r>
              <a:rPr lang="en-US" dirty="0" err="1"/>
              <a:t>dimilikinya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9860A978-0808-CFB8-7D93-FC4C45E57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>
            <a:extLst>
              <a:ext uri="{FF2B5EF4-FFF2-40B4-BE49-F238E27FC236}">
                <a16:creationId xmlns:a16="http://schemas.microsoft.com/office/drawing/2014/main" id="{13118F1C-73E2-B321-88C3-0A8ED4920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Pembahasan</a:t>
            </a:r>
            <a:endParaRPr b="1" dirty="0"/>
          </a:p>
        </p:txBody>
      </p:sp>
      <p:sp>
        <p:nvSpPr>
          <p:cNvPr id="78" name="Google Shape;78;g104f7abbb21_0_0">
            <a:extLst>
              <a:ext uri="{FF2B5EF4-FFF2-40B4-BE49-F238E27FC236}">
                <a16:creationId xmlns:a16="http://schemas.microsoft.com/office/drawing/2014/main" id="{FCD5D15E-384A-E8D6-2899-AAB68E4481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00" cy="50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US" b="1" dirty="0"/>
              <a:t>Guru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Pembimbing</a:t>
            </a:r>
            <a:endParaRPr lang="en-US" b="1" dirty="0"/>
          </a:p>
          <a:p>
            <a:pPr marL="50800" indent="0">
              <a:buNone/>
            </a:pPr>
            <a:r>
              <a:rPr lang="en-US" dirty="0" smtClean="0"/>
              <a:t>Guru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pembimbing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sosok</a:t>
            </a:r>
            <a:r>
              <a:rPr lang="en-US" dirty="0"/>
              <a:t>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arahan</a:t>
            </a:r>
            <a:r>
              <a:rPr lang="en-US" dirty="0"/>
              <a:t>, </a:t>
            </a:r>
            <a:r>
              <a:rPr lang="en-US" dirty="0" err="1"/>
              <a:t>pendampingan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proses </a:t>
            </a:r>
            <a:r>
              <a:rPr lang="en-US" dirty="0" err="1"/>
              <a:t>pembelajaran</a:t>
            </a:r>
            <a:r>
              <a:rPr lang="en-US" dirty="0"/>
              <a:t> agar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, </a:t>
            </a:r>
            <a:r>
              <a:rPr lang="en-US" dirty="0" err="1"/>
              <a:t>minat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bakatnya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optimal</a:t>
            </a:r>
            <a:endParaRPr lang="en-ID" sz="1800" b="1" dirty="0"/>
          </a:p>
        </p:txBody>
      </p:sp>
    </p:spTree>
    <p:extLst>
      <p:ext uri="{BB962C8B-B14F-4D97-AF65-F5344CB8AC3E}">
        <p14:creationId xmlns:p14="http://schemas.microsoft.com/office/powerpoint/2010/main" val="255095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04f7abbb21_0_315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Pembahasan</a:t>
            </a:r>
            <a:endParaRPr lang="en-US" dirty="0"/>
          </a:p>
        </p:txBody>
      </p:sp>
      <p:sp>
        <p:nvSpPr>
          <p:cNvPr id="84" name="Google Shape;84;g104f7abbb21_0_315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US" dirty="0"/>
              <a:t>  </a:t>
            </a:r>
            <a:r>
              <a:rPr lang="en-US" b="1" dirty="0"/>
              <a:t>Guru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smtClean="0"/>
              <a:t>evaluator</a:t>
            </a:r>
          </a:p>
          <a:p>
            <a:pPr marL="50800" lvl="0" indent="0">
              <a:buNone/>
            </a:pPr>
            <a:r>
              <a:rPr lang="en-US" dirty="0" smtClean="0"/>
              <a:t>Guru </a:t>
            </a:r>
            <a:r>
              <a:rPr lang="en-US" dirty="0" err="1"/>
              <a:t>sebagai</a:t>
            </a:r>
            <a:r>
              <a:rPr lang="en-US" dirty="0"/>
              <a:t> evaluator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 yang </a:t>
            </a:r>
            <a:r>
              <a:rPr lang="en-US" dirty="0" err="1"/>
              <a:t>bertugas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proses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efektivitas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. 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4f7abbb21_0_61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smtClean="0"/>
              <a:t>KESIMPULAN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marL="50800" indent="0" algn="ctr">
              <a:lnSpc>
                <a:spcPct val="170000"/>
              </a:lnSpc>
              <a:buNone/>
            </a:pPr>
            <a:r>
              <a:rPr lang="en-ID" dirty="0" err="1"/>
              <a:t>Pemanfaatan</a:t>
            </a:r>
            <a:r>
              <a:rPr lang="en-ID" dirty="0"/>
              <a:t>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peraga</a:t>
            </a:r>
            <a:r>
              <a:rPr lang="en-ID" dirty="0"/>
              <a:t> yang </a:t>
            </a:r>
            <a:r>
              <a:rPr lang="en-ID" dirty="0" err="1"/>
              <a:t>dibuat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bekas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salah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inovasi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efektif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mendukung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usia</a:t>
            </a:r>
            <a:r>
              <a:rPr lang="en-ID" dirty="0"/>
              <a:t> </a:t>
            </a:r>
            <a:r>
              <a:rPr lang="en-ID" dirty="0" err="1"/>
              <a:t>dini</a:t>
            </a:r>
            <a:r>
              <a:rPr lang="en-ID" dirty="0"/>
              <a:t>. </a:t>
            </a:r>
            <a:r>
              <a:rPr lang="en-ID" dirty="0" err="1"/>
              <a:t>Selain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diperoleh</a:t>
            </a:r>
            <a:r>
              <a:rPr lang="en-ID" dirty="0"/>
              <a:t>, </a:t>
            </a:r>
            <a:r>
              <a:rPr lang="en-ID" dirty="0" err="1"/>
              <a:t>ekonomis</a:t>
            </a:r>
            <a:r>
              <a:rPr lang="en-ID" dirty="0"/>
              <a:t>,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ramah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,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peraga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menciptakan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yang </a:t>
            </a:r>
            <a:r>
              <a:rPr lang="en-ID" dirty="0" err="1"/>
              <a:t>menarik</a:t>
            </a:r>
            <a:r>
              <a:rPr lang="en-ID" dirty="0"/>
              <a:t>, </a:t>
            </a:r>
            <a:r>
              <a:rPr lang="en-ID" dirty="0" err="1"/>
              <a:t>menyenangkan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mendorong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aktif</a:t>
            </a:r>
            <a:r>
              <a:rPr lang="en-ID" dirty="0"/>
              <a:t> </a:t>
            </a:r>
            <a:r>
              <a:rPr lang="en-ID" dirty="0" err="1"/>
              <a:t>bereksplorasi</a:t>
            </a:r>
            <a:r>
              <a:rPr lang="en-ID" dirty="0"/>
              <a:t>. </a:t>
            </a:r>
            <a:r>
              <a:rPr lang="en-ID" dirty="0" err="1"/>
              <a:t>Peran</a:t>
            </a:r>
            <a:r>
              <a:rPr lang="en-ID" dirty="0"/>
              <a:t> guru </a:t>
            </a:r>
            <a:r>
              <a:rPr lang="en-ID" dirty="0" err="1"/>
              <a:t>sangat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merancang</a:t>
            </a:r>
            <a:r>
              <a:rPr lang="en-ID" dirty="0"/>
              <a:t>, </a:t>
            </a:r>
            <a:r>
              <a:rPr lang="en-ID" dirty="0" err="1"/>
              <a:t>memanfaatkan</a:t>
            </a:r>
            <a:r>
              <a:rPr lang="en-ID" dirty="0"/>
              <a:t>,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mengembangkan</a:t>
            </a:r>
            <a:r>
              <a:rPr lang="en-ID" dirty="0"/>
              <a:t>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peraga</a:t>
            </a:r>
            <a:r>
              <a:rPr lang="en-ID" dirty="0"/>
              <a:t> agar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.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yang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peraga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bekas</a:t>
            </a:r>
            <a:r>
              <a:rPr lang="en-ID" dirty="0"/>
              <a:t>, </a:t>
            </a:r>
            <a:r>
              <a:rPr lang="en-ID" dirty="0" err="1"/>
              <a:t>minat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bakat</a:t>
            </a:r>
            <a:r>
              <a:rPr lang="en-ID" dirty="0"/>
              <a:t>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berkembang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optimal,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aspek</a:t>
            </a:r>
            <a:r>
              <a:rPr lang="en-ID" dirty="0"/>
              <a:t> </a:t>
            </a:r>
            <a:r>
              <a:rPr lang="en-ID" dirty="0" err="1"/>
              <a:t>kognitif</a:t>
            </a:r>
            <a:r>
              <a:rPr lang="en-ID" dirty="0"/>
              <a:t>, </a:t>
            </a:r>
            <a:r>
              <a:rPr lang="en-ID" dirty="0" err="1"/>
              <a:t>motorik</a:t>
            </a:r>
            <a:r>
              <a:rPr lang="en-ID" dirty="0"/>
              <a:t>, </a:t>
            </a:r>
            <a:r>
              <a:rPr lang="en-ID" dirty="0" err="1"/>
              <a:t>bahasa</a:t>
            </a:r>
            <a:r>
              <a:rPr lang="en-ID" dirty="0"/>
              <a:t>, </a:t>
            </a:r>
            <a:r>
              <a:rPr lang="en-ID" dirty="0" err="1"/>
              <a:t>sosial-emosional</a:t>
            </a:r>
            <a:r>
              <a:rPr lang="en-ID" dirty="0"/>
              <a:t>,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kreativitas</a:t>
            </a:r>
            <a:r>
              <a:rPr lang="en-ID" dirty="0"/>
              <a:t>.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demikian</a:t>
            </a:r>
            <a:r>
              <a:rPr lang="en-ID" dirty="0"/>
              <a:t>, </a:t>
            </a:r>
            <a:r>
              <a:rPr lang="en-ID" dirty="0" err="1"/>
              <a:t>pemanfaatan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bekas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peraga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mengembangkan</a:t>
            </a:r>
            <a:r>
              <a:rPr lang="en-ID" dirty="0"/>
              <a:t> </a:t>
            </a:r>
            <a:r>
              <a:rPr lang="en-ID" dirty="0" err="1"/>
              <a:t>kualitas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juga</a:t>
            </a:r>
            <a:r>
              <a:rPr lang="en-ID" dirty="0"/>
              <a:t> </a:t>
            </a:r>
            <a:r>
              <a:rPr lang="en-ID" dirty="0" err="1"/>
              <a:t>menanamkan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kepedulian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kebiasaan</a:t>
            </a:r>
            <a:r>
              <a:rPr lang="en-ID" dirty="0"/>
              <a:t> </a:t>
            </a:r>
            <a:r>
              <a:rPr lang="en-ID" dirty="0" err="1"/>
              <a:t>memanfaatkan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bijaksana</a:t>
            </a:r>
            <a:r>
              <a:rPr lang="en-ID" dirty="0"/>
              <a:t> </a:t>
            </a:r>
            <a:r>
              <a:rPr lang="en-ID" dirty="0" err="1"/>
              <a:t>sejak</a:t>
            </a:r>
            <a:r>
              <a:rPr lang="en-ID" dirty="0"/>
              <a:t> </a:t>
            </a:r>
            <a:r>
              <a:rPr lang="en-ID" dirty="0" err="1"/>
              <a:t>usia</a:t>
            </a:r>
            <a:r>
              <a:rPr lang="en-ID" dirty="0"/>
              <a:t> </a:t>
            </a:r>
            <a:r>
              <a:rPr lang="en-ID" dirty="0" err="1" smtClean="0"/>
              <a:t>dini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1046</Words>
  <Application>Microsoft Office PowerPoint</Application>
  <PresentationFormat>Widescreen</PresentationFormat>
  <Paragraphs>93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Rounded MT Bold</vt:lpstr>
      <vt:lpstr>Agrandir</vt:lpstr>
      <vt:lpstr>Calibri</vt:lpstr>
      <vt:lpstr>Exo</vt:lpstr>
      <vt:lpstr>Century Gothic</vt:lpstr>
      <vt:lpstr>Office Theme</vt:lpstr>
      <vt:lpstr>PERAN GURU DALAM PEMANFAATAN ALAT PERAGA DARI BARANG BEKAS UNTUK MENGEMBANGKAN MINAT DAN BAKAT ANAK USIA 3-4 TAHUN DI KELOMPOK BERMAIN NURUL HUDA KESAMBEN KULON WRINGINANOM GRESIK TAHUN PELAJARAN 2025-2026</vt:lpstr>
      <vt:lpstr>Pendahuluan</vt:lpstr>
      <vt:lpstr>RUMUSAN MASALAH</vt:lpstr>
      <vt:lpstr>TUJUAN PENELITIAN</vt:lpstr>
      <vt:lpstr>METODE PENELITIAN</vt:lpstr>
      <vt:lpstr>HASIL DAN PEMBAHASAN</vt:lpstr>
      <vt:lpstr>Hasil dan Pembahasan</vt:lpstr>
      <vt:lpstr>Hasil dan Pembahasan</vt:lpstr>
      <vt:lpstr>Hasil dan Pembahasan</vt:lpstr>
      <vt:lpstr>Hasil dan Pembahasan</vt:lpstr>
      <vt:lpstr>Hasil dan Pembahasan</vt:lpstr>
      <vt:lpstr>Hasil dan Pembahasan</vt:lpstr>
      <vt:lpstr>Hasil dan Pembahasan</vt:lpstr>
      <vt:lpstr>Hasil dan Pembahasan</vt:lpstr>
      <vt:lpstr> Hasil dan Pembahasan</vt:lpstr>
      <vt:lpstr>Hasil dan Pembahasan</vt:lpstr>
      <vt:lpstr>Hasil dan Pembahasan</vt:lpstr>
      <vt:lpstr>KESIMPULAN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 GURU DALA PEMANFAATAN ALAT PERAGA DARI BARANG BEKAS UNTUK MENGEMBANGKAN MINAT DAN BAKAT ANAK USIA 3-4 TAHUN DI KELOMPOK BERMAIN NURUL HUDA KESAMBEN KULON WRINGINANOM GRESIK TAHUN PELAJARAN 2025-2026</dc:title>
  <dc:creator>Umsida</dc:creator>
  <cp:lastModifiedBy>hape</cp:lastModifiedBy>
  <cp:revision>15</cp:revision>
  <dcterms:created xsi:type="dcterms:W3CDTF">2020-02-15T07:43:00Z</dcterms:created>
  <dcterms:modified xsi:type="dcterms:W3CDTF">2026-08-06T13:39:18Z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1033-12.2.0.23196</vt:lpwstr>
  </property>
  <property fmtid="{D5CDD505-2E9C-101B-9397-08002B2CF9AE}" pid="3" name="ICV">
    <vt:lpwstr>50D4FA53BC9A431C96D4616142E8ECB8_13</vt:lpwstr>
  </property>
</Properties>
</file>