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2">
  <p:sldMasterIdLst>
    <p:sldMasterId id="2147483648" r:id="rId1"/>
  </p:sldMasterIdLst>
  <p:sldIdLst>
    <p:sldId id="256" r:id="rId2"/>
    <p:sldId id="257" r:id="rId3"/>
    <p:sldId id="263" r:id="rId4"/>
    <p:sldId id="266" r:id="rId5"/>
    <p:sldId id="268" r:id="rId6"/>
    <p:sldId id="269" r:id="rId7"/>
    <p:sldId id="276" r:id="rId8"/>
    <p:sldId id="290" r:id="rId9"/>
    <p:sldId id="293" r:id="rId10"/>
    <p:sldId id="274" r:id="rId11"/>
    <p:sldId id="275" r:id="rId12"/>
  </p:sldIdLst>
  <p:sldSz cx="12192000" cy="6858000"/>
  <p:notesSz cx="6858000" cy="9144000"/>
  <p:embeddedFontLst>
    <p:embeddedFont>
      <p:font typeface="Arial Black" panose="020B0A04020102020204" pitchFamily="34" charset="0"/>
      <p:bold r:id="rId13"/>
    </p:embeddedFont>
    <p:embeddedFont>
      <p:font typeface="Arial Bold Italics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(MS)" panose="020B0604020202020204" charset="0"/>
      <p:regular r:id="rId19"/>
    </p:embeddedFont>
    <p:embeddedFont>
      <p:font typeface="Lucida Sans Unicode" panose="020B0602030504020204" pitchFamily="34" charset="0"/>
      <p:regular r:id="rId20"/>
    </p:embeddedFont>
    <p:embeddedFont>
      <p:font typeface="Poppins" panose="00000500000000000000" pitchFamily="2" charset="0"/>
      <p:regular r:id="rId21"/>
      <p:bold r:id="rId22"/>
      <p:italic r:id="rId23"/>
      <p:boldItalic r:id="rId24"/>
    </p:embeddedFont>
    <p:embeddedFont>
      <p:font typeface="Poppins Bold" panose="00000800000000000000" charset="0"/>
      <p:regular r:id="rId25"/>
    </p:embeddedFont>
    <p:embeddedFont>
      <p:font typeface="Poppins Heavy Italics" panose="020B0604020202020204" charset="0"/>
      <p:regular r:id="rId26"/>
    </p:embeddedFont>
    <p:embeddedFont>
      <p:font typeface="Poppins Medium" panose="00000600000000000000" pitchFamily="2" charset="0"/>
      <p:regular r:id="rId27"/>
      <p:italic r:id="rId28"/>
    </p:embeddedFont>
    <p:embeddedFont>
      <p:font typeface="Univers Bold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1" d="100"/>
          <a:sy n="61" d="100"/>
        </p:scale>
        <p:origin x="86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5F-4348-B6B0-276B4A2371A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35F-4348-B6B0-276B4A2371A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35F-4348-B6B0-276B4A2371A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35F-4348-B6B0-276B4A2371A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5E-4241-9CC5-0C809CE80920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5EB-4860-B5DD-1A697A1086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5EB-4860-B5DD-1A697A10861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5EB-4860-B5DD-1A697A10861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5EB-4860-B5DD-1A697A1086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0.44</c:v>
                </c:pt>
                <c:pt idx="1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63-4EB0-8383-8BDABD53EA8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A47-42E5-8A64-C3AFC2F4135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A47-42E5-8A64-C3AFC2F4135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A47-42E5-8A64-C3AFC2F4135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A47-42E5-8A64-C3AFC2F4135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0.46</c:v>
                </c:pt>
                <c:pt idx="1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E0-495C-826F-9B51454080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1B4685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  <p:extLst>
      <p:ext uri="{BB962C8B-B14F-4D97-AF65-F5344CB8AC3E}">
        <p14:creationId xmlns:p14="http://schemas.microsoft.com/office/powerpoint/2010/main" val="3713130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" Type="http://schemas.openxmlformats.org/officeDocument/2006/relationships/image" Target="../media/image8.png"/><Relationship Id="rId21" Type="http://schemas.openxmlformats.org/officeDocument/2006/relationships/image" Target="../media/image25.sv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17" Type="http://schemas.openxmlformats.org/officeDocument/2006/relationships/image" Target="../media/image21.svg"/><Relationship Id="rId25" Type="http://schemas.openxmlformats.org/officeDocument/2006/relationships/image" Target="../media/image29.svg"/><Relationship Id="rId2" Type="http://schemas.openxmlformats.org/officeDocument/2006/relationships/image" Target="../media/image7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29" Type="http://schemas.openxmlformats.org/officeDocument/2006/relationships/image" Target="../media/image3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24" Type="http://schemas.openxmlformats.org/officeDocument/2006/relationships/image" Target="../media/image28.png"/><Relationship Id="rId5" Type="http://schemas.openxmlformats.org/officeDocument/2006/relationships/image" Target="../media/image10.png"/><Relationship Id="rId15" Type="http://schemas.openxmlformats.org/officeDocument/2006/relationships/slide" Target="slide7.xml"/><Relationship Id="rId23" Type="http://schemas.openxmlformats.org/officeDocument/2006/relationships/image" Target="../media/image27.svg"/><Relationship Id="rId28" Type="http://schemas.openxmlformats.org/officeDocument/2006/relationships/image" Target="../media/image32.png"/><Relationship Id="rId10" Type="http://schemas.openxmlformats.org/officeDocument/2006/relationships/image" Target="../media/image15.svg"/><Relationship Id="rId19" Type="http://schemas.openxmlformats.org/officeDocument/2006/relationships/image" Target="../media/image23.svg"/><Relationship Id="rId31" Type="http://schemas.openxmlformats.org/officeDocument/2006/relationships/image" Target="../media/image3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Relationship Id="rId22" Type="http://schemas.openxmlformats.org/officeDocument/2006/relationships/image" Target="../media/image26.png"/><Relationship Id="rId27" Type="http://schemas.openxmlformats.org/officeDocument/2006/relationships/image" Target="../media/image31.svg"/><Relationship Id="rId30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36.png"/><Relationship Id="rId7" Type="http://schemas.openxmlformats.org/officeDocument/2006/relationships/image" Target="../media/image12.png"/><Relationship Id="rId12" Type="http://schemas.openxmlformats.org/officeDocument/2006/relationships/image" Target="../media/image43.svg"/><Relationship Id="rId17" Type="http://schemas.openxmlformats.org/officeDocument/2006/relationships/image" Target="../media/image48.png"/><Relationship Id="rId2" Type="http://schemas.openxmlformats.org/officeDocument/2006/relationships/image" Target="../media/image7.png"/><Relationship Id="rId16" Type="http://schemas.openxmlformats.org/officeDocument/2006/relationships/image" Target="../media/image47.svg"/><Relationship Id="rId20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11" Type="http://schemas.openxmlformats.org/officeDocument/2006/relationships/image" Target="../media/image42.png"/><Relationship Id="rId5" Type="http://schemas.openxmlformats.org/officeDocument/2006/relationships/image" Target="../media/image38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19" Type="http://schemas.openxmlformats.org/officeDocument/2006/relationships/image" Target="../media/image50.svg"/><Relationship Id="rId4" Type="http://schemas.openxmlformats.org/officeDocument/2006/relationships/image" Target="../media/image37.sv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59.png"/><Relationship Id="rId3" Type="http://schemas.openxmlformats.org/officeDocument/2006/relationships/image" Target="../media/image51.png"/><Relationship Id="rId7" Type="http://schemas.openxmlformats.org/officeDocument/2006/relationships/image" Target="../media/image12.png"/><Relationship Id="rId12" Type="http://schemas.openxmlformats.org/officeDocument/2006/relationships/image" Target="../media/image5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svg"/><Relationship Id="rId11" Type="http://schemas.openxmlformats.org/officeDocument/2006/relationships/image" Target="../media/image57.png"/><Relationship Id="rId5" Type="http://schemas.openxmlformats.org/officeDocument/2006/relationships/image" Target="../media/image53.png"/><Relationship Id="rId15" Type="http://schemas.openxmlformats.org/officeDocument/2006/relationships/slide" Target="slide7.xml"/><Relationship Id="rId10" Type="http://schemas.openxmlformats.org/officeDocument/2006/relationships/image" Target="../media/image56.png"/><Relationship Id="rId4" Type="http://schemas.openxmlformats.org/officeDocument/2006/relationships/image" Target="../media/image52.svg"/><Relationship Id="rId9" Type="http://schemas.openxmlformats.org/officeDocument/2006/relationships/image" Target="../media/image55.png"/><Relationship Id="rId14" Type="http://schemas.openxmlformats.org/officeDocument/2006/relationships/image" Target="../media/image6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13" Type="http://schemas.openxmlformats.org/officeDocument/2006/relationships/image" Target="../media/image69.svg"/><Relationship Id="rId18" Type="http://schemas.openxmlformats.org/officeDocument/2006/relationships/image" Target="../media/image73.svg"/><Relationship Id="rId3" Type="http://schemas.openxmlformats.org/officeDocument/2006/relationships/image" Target="../media/image61.png"/><Relationship Id="rId21" Type="http://schemas.openxmlformats.org/officeDocument/2006/relationships/image" Target="../media/image76.png"/><Relationship Id="rId7" Type="http://schemas.openxmlformats.org/officeDocument/2006/relationships/image" Target="../media/image63.png"/><Relationship Id="rId12" Type="http://schemas.openxmlformats.org/officeDocument/2006/relationships/image" Target="../media/image68.svg"/><Relationship Id="rId17" Type="http://schemas.openxmlformats.org/officeDocument/2006/relationships/image" Target="../media/image72.png"/><Relationship Id="rId2" Type="http://schemas.openxmlformats.org/officeDocument/2006/relationships/image" Target="../media/image7.png"/><Relationship Id="rId16" Type="http://schemas.openxmlformats.org/officeDocument/2006/relationships/slide" Target="slide7.xml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67.png"/><Relationship Id="rId5" Type="http://schemas.openxmlformats.org/officeDocument/2006/relationships/image" Target="../media/image12.png"/><Relationship Id="rId15" Type="http://schemas.openxmlformats.org/officeDocument/2006/relationships/image" Target="../media/image71.svg"/><Relationship Id="rId10" Type="http://schemas.openxmlformats.org/officeDocument/2006/relationships/image" Target="../media/image66.svg"/><Relationship Id="rId19" Type="http://schemas.openxmlformats.org/officeDocument/2006/relationships/image" Target="../media/image74.png"/><Relationship Id="rId4" Type="http://schemas.openxmlformats.org/officeDocument/2006/relationships/image" Target="../media/image62.svg"/><Relationship Id="rId9" Type="http://schemas.openxmlformats.org/officeDocument/2006/relationships/image" Target="../media/image65.png"/><Relationship Id="rId14" Type="http://schemas.openxmlformats.org/officeDocument/2006/relationships/image" Target="../media/image70.png"/><Relationship Id="rId22" Type="http://schemas.openxmlformats.org/officeDocument/2006/relationships/image" Target="../media/image7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chart" Target="../charts/chart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7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17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82.png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2.png"/><Relationship Id="rId4" Type="http://schemas.openxmlformats.org/officeDocument/2006/relationships/slide" Target="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000" cy="6858000"/>
            <a:chOff x="0" y="0"/>
            <a:chExt cx="16256000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000" cy="9144000"/>
            </a:xfrm>
            <a:custGeom>
              <a:avLst/>
              <a:gdLst/>
              <a:ahLst/>
              <a:cxnLst/>
              <a:rect l="l" t="t" r="r" b="b"/>
              <a:pathLst>
                <a:path w="16256000" h="9144000">
                  <a:moveTo>
                    <a:pt x="0" y="0"/>
                  </a:moveTo>
                  <a:lnTo>
                    <a:pt x="16256000" y="0"/>
                  </a:lnTo>
                  <a:lnTo>
                    <a:pt x="16256000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3510020"/>
            <a:ext cx="3146679" cy="3347971"/>
            <a:chOff x="0" y="0"/>
            <a:chExt cx="4195572" cy="446396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195572" cy="4463923"/>
            </a:xfrm>
            <a:custGeom>
              <a:avLst/>
              <a:gdLst/>
              <a:ahLst/>
              <a:cxnLst/>
              <a:rect l="l" t="t" r="r" b="b"/>
              <a:pathLst>
                <a:path w="4195572" h="4463923">
                  <a:moveTo>
                    <a:pt x="0" y="0"/>
                  </a:moveTo>
                  <a:lnTo>
                    <a:pt x="4195572" y="0"/>
                  </a:lnTo>
                  <a:lnTo>
                    <a:pt x="4195572" y="4463923"/>
                  </a:lnTo>
                  <a:lnTo>
                    <a:pt x="0" y="44639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" b="-30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3509896" y="6456359"/>
            <a:ext cx="5172075" cy="322259"/>
            <a:chOff x="0" y="0"/>
            <a:chExt cx="6896100" cy="4296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96100" cy="429641"/>
            </a:xfrm>
            <a:custGeom>
              <a:avLst/>
              <a:gdLst/>
              <a:ahLst/>
              <a:cxnLst/>
              <a:rect l="l" t="t" r="r" b="b"/>
              <a:pathLst>
                <a:path w="6896100" h="429641">
                  <a:moveTo>
                    <a:pt x="0" y="0"/>
                  </a:moveTo>
                  <a:lnTo>
                    <a:pt x="6896100" y="0"/>
                  </a:lnTo>
                  <a:lnTo>
                    <a:pt x="6896100" y="429641"/>
                  </a:lnTo>
                  <a:lnTo>
                    <a:pt x="0" y="429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8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9575797" y="227009"/>
            <a:ext cx="2187578" cy="1004888"/>
            <a:chOff x="0" y="0"/>
            <a:chExt cx="2916771" cy="13398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16809" cy="1339850"/>
            </a:xfrm>
            <a:custGeom>
              <a:avLst/>
              <a:gdLst/>
              <a:ahLst/>
              <a:cxnLst/>
              <a:rect l="l" t="t" r="r" b="b"/>
              <a:pathLst>
                <a:path w="2916809" h="1339850">
                  <a:moveTo>
                    <a:pt x="0" y="0"/>
                  </a:moveTo>
                  <a:lnTo>
                    <a:pt x="2916809" y="0"/>
                  </a:lnTo>
                  <a:lnTo>
                    <a:pt x="2916809" y="1339850"/>
                  </a:lnTo>
                  <a:lnTo>
                    <a:pt x="0" y="1339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9358312" y="465201"/>
            <a:ext cx="28575" cy="831847"/>
          </a:xfrm>
          <a:custGeom>
            <a:avLst/>
            <a:gdLst/>
            <a:ahLst/>
            <a:cxnLst/>
            <a:rect l="l" t="t" r="r" b="b"/>
            <a:pathLst>
              <a:path w="28575" h="831847">
                <a:moveTo>
                  <a:pt x="0" y="0"/>
                </a:moveTo>
                <a:lnTo>
                  <a:pt x="28576" y="0"/>
                </a:lnTo>
                <a:lnTo>
                  <a:pt x="28576" y="831847"/>
                </a:lnTo>
                <a:lnTo>
                  <a:pt x="0" y="8318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665082" y="505882"/>
            <a:ext cx="1593285" cy="505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9"/>
              </a:lnSpc>
            </a:pPr>
            <a:r>
              <a:rPr lang="en-US" sz="1596">
                <a:solidFill>
                  <a:srgbClr val="FFC000"/>
                </a:solidFill>
                <a:latin typeface="Calibri (MS)"/>
                <a:ea typeface="Calibri (MS)"/>
                <a:cs typeface="Calibri (MS)"/>
                <a:sym typeface="Calibri (MS)"/>
              </a:rPr>
              <a:t>UNIVERSITAS MUHAMMADIYAH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53930" y="964987"/>
            <a:ext cx="843934" cy="290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>
                <a:solidFill>
                  <a:srgbClr val="FFC000"/>
                </a:solidFill>
                <a:latin typeface="Calibri (MS)"/>
                <a:ea typeface="Calibri (MS)"/>
                <a:cs typeface="Calibri (MS)"/>
                <a:sym typeface="Calibri (MS)"/>
              </a:rPr>
              <a:t>SIDOARJO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952348" y="1336096"/>
            <a:ext cx="8755352" cy="24286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 dirty="0">
                <a:solidFill>
                  <a:srgbClr val="FFFFFF"/>
                </a:solidFill>
                <a:latin typeface="Univers Bold"/>
                <a:ea typeface="Univers Bold"/>
                <a:cs typeface="Univers Bold"/>
                <a:sym typeface="Univers Bold"/>
              </a:rPr>
              <a:t>KEPERCAYAAN TERHADAP MITOS MENYUSUI DENGAN KEGAGALAN ASI EKSKLUSIF DAN PRAKTIK PEMBERIAN MP-ASI DINI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445329" y="4131129"/>
            <a:ext cx="6384471" cy="2232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2004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Oleh :</a:t>
            </a:r>
          </a:p>
          <a:p>
            <a:pPr algn="ctr">
              <a:lnSpc>
                <a:spcPts val="2160"/>
              </a:lnSpc>
            </a:pPr>
            <a:r>
              <a:rPr lang="en-US" sz="2004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Khoirotul</a:t>
            </a:r>
            <a:r>
              <a:rPr lang="en-US" sz="2004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4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Qiftiyah</a:t>
            </a:r>
            <a:r>
              <a:rPr lang="en-US" sz="2004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</a:p>
          <a:p>
            <a:pPr algn="ctr">
              <a:lnSpc>
                <a:spcPts val="4320"/>
              </a:lnSpc>
            </a:pPr>
            <a:r>
              <a:rPr lang="en-US" sz="2004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Evi</a:t>
            </a:r>
            <a:r>
              <a:rPr lang="en-US" sz="2004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4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Rinata</a:t>
            </a:r>
            <a:r>
              <a:rPr lang="en-US" sz="2004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</a:p>
          <a:p>
            <a:pPr algn="ctr">
              <a:lnSpc>
                <a:spcPts val="4320"/>
              </a:lnSpc>
            </a:pPr>
            <a:r>
              <a:rPr lang="en-US" sz="2006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Program </a:t>
            </a:r>
            <a:r>
              <a:rPr lang="en-US" sz="2006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Studi</a:t>
            </a:r>
            <a:r>
              <a:rPr lang="en-US" sz="2006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S1 Pendidikan </a:t>
            </a:r>
            <a:r>
              <a:rPr lang="en-US" sz="2006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Profesi</a:t>
            </a:r>
            <a:r>
              <a:rPr lang="en-US" sz="2006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6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Bidan</a:t>
            </a:r>
            <a:endParaRPr lang="en-US" sz="2006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ctr">
              <a:lnSpc>
                <a:spcPts val="2160"/>
              </a:lnSpc>
            </a:pPr>
            <a:r>
              <a:rPr lang="en-US" sz="2004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Universitas Muhammadiyah </a:t>
            </a:r>
            <a:r>
              <a:rPr lang="en-US" sz="2004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Sidoarjo</a:t>
            </a:r>
            <a:endParaRPr lang="en-US" sz="2004" dirty="0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ctr">
              <a:lnSpc>
                <a:spcPts val="2160"/>
              </a:lnSpc>
            </a:pPr>
            <a:r>
              <a:rPr lang="en-US" sz="2004" dirty="0" err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Agustus</a:t>
            </a:r>
            <a:r>
              <a:rPr lang="en-US" sz="2004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95346" y="5083273"/>
            <a:ext cx="69399" cy="375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8"/>
              </a:lnSpc>
            </a:pPr>
            <a:r>
              <a:rPr lang="en-US" sz="2006" b="1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696" y="356791"/>
            <a:ext cx="12047505" cy="6472904"/>
            <a:chOff x="635651" y="4395845"/>
            <a:chExt cx="16063340" cy="8630539"/>
          </a:xfrm>
        </p:grpSpPr>
        <p:sp>
          <p:nvSpPr>
            <p:cNvPr id="3" name="Freeform 3"/>
            <p:cNvSpPr/>
            <p:nvPr/>
          </p:nvSpPr>
          <p:spPr>
            <a:xfrm>
              <a:off x="635651" y="4395845"/>
              <a:ext cx="16063340" cy="8630539"/>
            </a:xfrm>
            <a:custGeom>
              <a:avLst/>
              <a:gdLst/>
              <a:ahLst/>
              <a:cxnLst/>
              <a:rect l="l" t="t" r="r" b="b"/>
              <a:pathLst>
                <a:path w="16063340" h="8630539">
                  <a:moveTo>
                    <a:pt x="0" y="0"/>
                  </a:moveTo>
                  <a:lnTo>
                    <a:pt x="16063340" y="0"/>
                  </a:lnTo>
                  <a:lnTo>
                    <a:pt x="16063340" y="8630539"/>
                  </a:lnTo>
                  <a:lnTo>
                    <a:pt x="0" y="8630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ID" dirty="0"/>
            </a:p>
          </p:txBody>
        </p:sp>
      </p:grpSp>
      <p:sp>
        <p:nvSpPr>
          <p:cNvPr id="4" name="Freeform 4"/>
          <p:cNvSpPr/>
          <p:nvPr/>
        </p:nvSpPr>
        <p:spPr>
          <a:xfrm>
            <a:off x="10571731" y="-3"/>
            <a:ext cx="1620269" cy="1443742"/>
          </a:xfrm>
          <a:custGeom>
            <a:avLst/>
            <a:gdLst/>
            <a:ahLst/>
            <a:cxnLst/>
            <a:rect l="l" t="t" r="r" b="b"/>
            <a:pathLst>
              <a:path w="1620269" h="1443742">
                <a:moveTo>
                  <a:pt x="0" y="0"/>
                </a:moveTo>
                <a:lnTo>
                  <a:pt x="1620269" y="0"/>
                </a:lnTo>
                <a:lnTo>
                  <a:pt x="1620269" y="1443742"/>
                </a:lnTo>
                <a:lnTo>
                  <a:pt x="0" y="14437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603868" y="2228088"/>
            <a:ext cx="1588132" cy="4629912"/>
          </a:xfrm>
          <a:custGeom>
            <a:avLst/>
            <a:gdLst/>
            <a:ahLst/>
            <a:cxnLst/>
            <a:rect l="l" t="t" r="r" b="b"/>
            <a:pathLst>
              <a:path w="1588132" h="4629912">
                <a:moveTo>
                  <a:pt x="0" y="0"/>
                </a:moveTo>
                <a:lnTo>
                  <a:pt x="1588132" y="0"/>
                </a:lnTo>
                <a:lnTo>
                  <a:pt x="1588132" y="4629912"/>
                </a:lnTo>
                <a:lnTo>
                  <a:pt x="0" y="46299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221212" y="378562"/>
            <a:ext cx="456752" cy="458619"/>
            <a:chOff x="0" y="0"/>
            <a:chExt cx="609003" cy="6114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8965" cy="611505"/>
            </a:xfrm>
            <a:custGeom>
              <a:avLst/>
              <a:gdLst/>
              <a:ahLst/>
              <a:cxnLst/>
              <a:rect l="l" t="t" r="r" b="b"/>
              <a:pathLst>
                <a:path w="608965" h="611505">
                  <a:moveTo>
                    <a:pt x="0" y="0"/>
                  </a:moveTo>
                  <a:lnTo>
                    <a:pt x="608965" y="0"/>
                  </a:lnTo>
                  <a:lnTo>
                    <a:pt x="608965" y="611505"/>
                  </a:lnTo>
                  <a:lnTo>
                    <a:pt x="0" y="611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006966" y="5977700"/>
            <a:ext cx="1008631" cy="880300"/>
            <a:chOff x="0" y="0"/>
            <a:chExt cx="1344841" cy="117373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4803" cy="1173734"/>
            </a:xfrm>
            <a:custGeom>
              <a:avLst/>
              <a:gdLst/>
              <a:ahLst/>
              <a:cxnLst/>
              <a:rect l="l" t="t" r="r" b="b"/>
              <a:pathLst>
                <a:path w="1344803" h="1173734">
                  <a:moveTo>
                    <a:pt x="0" y="0"/>
                  </a:moveTo>
                  <a:lnTo>
                    <a:pt x="1344803" y="0"/>
                  </a:lnTo>
                  <a:lnTo>
                    <a:pt x="1344803" y="1173734"/>
                  </a:lnTo>
                  <a:lnTo>
                    <a:pt x="0" y="1173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2" b="-14578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149880" y="311280"/>
            <a:ext cx="1600800" cy="1670809"/>
          </a:xfrm>
          <a:custGeom>
            <a:avLst/>
            <a:gdLst/>
            <a:ahLst/>
            <a:cxnLst/>
            <a:rect l="l" t="t" r="r" b="b"/>
            <a:pathLst>
              <a:path w="1600800" h="1670809">
                <a:moveTo>
                  <a:pt x="0" y="0"/>
                </a:moveTo>
                <a:lnTo>
                  <a:pt x="1600800" y="0"/>
                </a:lnTo>
                <a:lnTo>
                  <a:pt x="1600800" y="1670809"/>
                </a:lnTo>
                <a:lnTo>
                  <a:pt x="0" y="167080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189586" y="2594980"/>
            <a:ext cx="19050" cy="2698747"/>
          </a:xfrm>
          <a:custGeom>
            <a:avLst/>
            <a:gdLst/>
            <a:ahLst/>
            <a:cxnLst/>
            <a:rect l="l" t="t" r="r" b="b"/>
            <a:pathLst>
              <a:path w="19050" h="2698747">
                <a:moveTo>
                  <a:pt x="0" y="0"/>
                </a:moveTo>
                <a:lnTo>
                  <a:pt x="19050" y="0"/>
                </a:lnTo>
                <a:lnTo>
                  <a:pt x="19050" y="2698747"/>
                </a:lnTo>
                <a:lnTo>
                  <a:pt x="0" y="269874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39368" y="152400"/>
            <a:ext cx="3151251" cy="934717"/>
          </a:xfrm>
          <a:custGeom>
            <a:avLst/>
            <a:gdLst/>
            <a:ahLst/>
            <a:cxnLst/>
            <a:rect l="l" t="t" r="r" b="b"/>
            <a:pathLst>
              <a:path w="3151251" h="934717">
                <a:moveTo>
                  <a:pt x="0" y="0"/>
                </a:moveTo>
                <a:lnTo>
                  <a:pt x="3151251" y="0"/>
                </a:lnTo>
                <a:lnTo>
                  <a:pt x="3151251" y="934717"/>
                </a:lnTo>
                <a:lnTo>
                  <a:pt x="0" y="93471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1780520" y="6404305"/>
            <a:ext cx="78810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898989"/>
                </a:solidFill>
                <a:latin typeface="Calibri (MS)"/>
                <a:ea typeface="Calibri (MS)"/>
                <a:cs typeface="Calibri (MS)"/>
                <a:sym typeface="Calibri (MS)"/>
              </a:rPr>
              <a:t>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074270" y="5559361"/>
            <a:ext cx="839591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 spc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Metode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205972" y="2541213"/>
            <a:ext cx="551183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GAP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885675" y="2785434"/>
            <a:ext cx="1133799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Penelitian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055726" y="3551911"/>
            <a:ext cx="68951" cy="301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7"/>
              </a:lnSpc>
            </a:pPr>
            <a:r>
              <a:rPr lang="en-US" sz="1598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04750" y="3796351"/>
            <a:ext cx="898941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Tujuan,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062078" y="4040191"/>
            <a:ext cx="916505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Manfaat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982201" y="4785169"/>
            <a:ext cx="1088517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Kerangka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691117" y="1652083"/>
            <a:ext cx="1455287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1C476E"/>
                </a:solidFill>
                <a:latin typeface="Arial Bold Italics"/>
                <a:ea typeface="Arial Bold Italics"/>
                <a:cs typeface="Arial Bold Italics"/>
                <a:sym typeface="Arial Bold Italics"/>
                <a:hlinkClick r:id="rId15" action="ppaction://hlinksldjump"/>
              </a:rPr>
              <a:t>Pendahuluan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966066" y="3551911"/>
            <a:ext cx="1112006" cy="301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7"/>
              </a:lnSpc>
            </a:pPr>
            <a:r>
              <a:rPr lang="en-US" sz="1598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Rumusan,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471147" y="1665227"/>
            <a:ext cx="81191" cy="27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"/>
              </a:lnSpc>
            </a:pP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Pe</a:t>
            </a:r>
            <a:r>
              <a:rPr lang="en-US" sz="12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 </a:t>
            </a: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nda</a:t>
            </a:r>
            <a:r>
              <a:rPr lang="en-US" sz="12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 </a:t>
            </a: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hulua</a:t>
            </a:r>
            <a:r>
              <a:rPr lang="en-US" sz="12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 </a:t>
            </a: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962400" y="399272"/>
            <a:ext cx="2675001" cy="3627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2800" b="1" i="1" dirty="0" err="1">
                <a:solidFill>
                  <a:srgbClr val="1B4685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Pendahuluan</a:t>
            </a:r>
            <a:endParaRPr lang="en-US" sz="2000" b="1" i="1" dirty="0">
              <a:solidFill>
                <a:srgbClr val="1B4685"/>
              </a:solidFill>
              <a:latin typeface="Arial Bold Italics"/>
              <a:ea typeface="Arial Bold Italics"/>
              <a:cs typeface="Arial Bold Italics"/>
              <a:sym typeface="Arial Bold Italic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72911" y="1985719"/>
            <a:ext cx="2433585" cy="29238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19"/>
              </a:lnSpc>
            </a:pP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ASI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eksklusif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menurut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World Health Organization (WHO, 2023)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adalah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memberikan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hanya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ASI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saja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tanpa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memberikan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makanan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dan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minuman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lain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kepada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bayi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sejak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lahir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sampai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berumur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6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bulan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kecuali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obat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dan vitamin.</a:t>
            </a:r>
          </a:p>
        </p:txBody>
      </p:sp>
      <p:sp>
        <p:nvSpPr>
          <p:cNvPr id="46" name="Freeform 10">
            <a:extLst>
              <a:ext uri="{FF2B5EF4-FFF2-40B4-BE49-F238E27FC236}">
                <a16:creationId xmlns:a16="http://schemas.microsoft.com/office/drawing/2014/main" id="{8924B0CD-DA22-49F6-B6B3-00FF86F63CE0}"/>
              </a:ext>
            </a:extLst>
          </p:cNvPr>
          <p:cNvSpPr/>
          <p:nvPr/>
        </p:nvSpPr>
        <p:spPr>
          <a:xfrm>
            <a:off x="2819400" y="3738115"/>
            <a:ext cx="2576703" cy="2357885"/>
          </a:xfrm>
          <a:custGeom>
            <a:avLst/>
            <a:gdLst/>
            <a:ahLst/>
            <a:cxnLst/>
            <a:rect l="l" t="t" r="r" b="b"/>
            <a:pathLst>
              <a:path w="2576703" h="2357885">
                <a:moveTo>
                  <a:pt x="0" y="0"/>
                </a:moveTo>
                <a:lnTo>
                  <a:pt x="2576703" y="0"/>
                </a:lnTo>
                <a:lnTo>
                  <a:pt x="2576703" y="2357885"/>
                </a:lnTo>
                <a:lnTo>
                  <a:pt x="0" y="235788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11">
            <a:extLst>
              <a:ext uri="{FF2B5EF4-FFF2-40B4-BE49-F238E27FC236}">
                <a16:creationId xmlns:a16="http://schemas.microsoft.com/office/drawing/2014/main" id="{AA2249CC-C054-4A2C-8E8A-45578786F886}"/>
              </a:ext>
            </a:extLst>
          </p:cNvPr>
          <p:cNvSpPr/>
          <p:nvPr/>
        </p:nvSpPr>
        <p:spPr>
          <a:xfrm>
            <a:off x="2875549" y="1500159"/>
            <a:ext cx="2576703" cy="1788414"/>
          </a:xfrm>
          <a:custGeom>
            <a:avLst/>
            <a:gdLst/>
            <a:ahLst/>
            <a:cxnLst/>
            <a:rect l="l" t="t" r="r" b="b"/>
            <a:pathLst>
              <a:path w="2576703" h="1788414">
                <a:moveTo>
                  <a:pt x="0" y="0"/>
                </a:moveTo>
                <a:lnTo>
                  <a:pt x="2576703" y="0"/>
                </a:lnTo>
                <a:lnTo>
                  <a:pt x="2576703" y="1788414"/>
                </a:lnTo>
                <a:lnTo>
                  <a:pt x="0" y="178841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12">
            <a:extLst>
              <a:ext uri="{FF2B5EF4-FFF2-40B4-BE49-F238E27FC236}">
                <a16:creationId xmlns:a16="http://schemas.microsoft.com/office/drawing/2014/main" id="{68CE8C93-DC75-45EF-B9A6-AC6BEBE7AE7B}"/>
              </a:ext>
            </a:extLst>
          </p:cNvPr>
          <p:cNvSpPr/>
          <p:nvPr/>
        </p:nvSpPr>
        <p:spPr>
          <a:xfrm>
            <a:off x="3496237" y="3432839"/>
            <a:ext cx="1397060" cy="171326"/>
          </a:xfrm>
          <a:custGeom>
            <a:avLst/>
            <a:gdLst/>
            <a:ahLst/>
            <a:cxnLst/>
            <a:rect l="l" t="t" r="r" b="b"/>
            <a:pathLst>
              <a:path w="1397060" h="171326">
                <a:moveTo>
                  <a:pt x="0" y="0"/>
                </a:moveTo>
                <a:lnTo>
                  <a:pt x="1397060" y="0"/>
                </a:lnTo>
                <a:lnTo>
                  <a:pt x="1397060" y="171326"/>
                </a:lnTo>
                <a:lnTo>
                  <a:pt x="0" y="17132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13">
            <a:extLst>
              <a:ext uri="{FF2B5EF4-FFF2-40B4-BE49-F238E27FC236}">
                <a16:creationId xmlns:a16="http://schemas.microsoft.com/office/drawing/2014/main" id="{CA2C14A0-E9A7-493F-B831-7967612254FB}"/>
              </a:ext>
            </a:extLst>
          </p:cNvPr>
          <p:cNvSpPr/>
          <p:nvPr/>
        </p:nvSpPr>
        <p:spPr>
          <a:xfrm>
            <a:off x="9394824" y="178553"/>
            <a:ext cx="1130046" cy="1017270"/>
          </a:xfrm>
          <a:custGeom>
            <a:avLst/>
            <a:gdLst/>
            <a:ahLst/>
            <a:cxnLst/>
            <a:rect l="l" t="t" r="r" b="b"/>
            <a:pathLst>
              <a:path w="1130046" h="1017270">
                <a:moveTo>
                  <a:pt x="0" y="0"/>
                </a:moveTo>
                <a:lnTo>
                  <a:pt x="1130046" y="0"/>
                </a:lnTo>
                <a:lnTo>
                  <a:pt x="1130046" y="1017270"/>
                </a:lnTo>
                <a:lnTo>
                  <a:pt x="0" y="101727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50" name="Freeform 14">
            <a:extLst>
              <a:ext uri="{FF2B5EF4-FFF2-40B4-BE49-F238E27FC236}">
                <a16:creationId xmlns:a16="http://schemas.microsoft.com/office/drawing/2014/main" id="{375F25FA-1213-4F3B-8AED-4A2B6924389C}"/>
              </a:ext>
            </a:extLst>
          </p:cNvPr>
          <p:cNvSpPr/>
          <p:nvPr/>
        </p:nvSpPr>
        <p:spPr>
          <a:xfrm>
            <a:off x="5886726" y="1337187"/>
            <a:ext cx="4513694" cy="1665366"/>
          </a:xfrm>
          <a:custGeom>
            <a:avLst/>
            <a:gdLst/>
            <a:ahLst/>
            <a:cxnLst/>
            <a:rect l="l" t="t" r="r" b="b"/>
            <a:pathLst>
              <a:path w="3403597" h="1858261">
                <a:moveTo>
                  <a:pt x="0" y="0"/>
                </a:moveTo>
                <a:lnTo>
                  <a:pt x="3403597" y="0"/>
                </a:lnTo>
                <a:lnTo>
                  <a:pt x="3403597" y="1858261"/>
                </a:lnTo>
                <a:lnTo>
                  <a:pt x="0" y="185826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51" name="Freeform 15">
            <a:extLst>
              <a:ext uri="{FF2B5EF4-FFF2-40B4-BE49-F238E27FC236}">
                <a16:creationId xmlns:a16="http://schemas.microsoft.com/office/drawing/2014/main" id="{5FA0A629-F6BC-446B-B565-FE848126D939}"/>
              </a:ext>
            </a:extLst>
          </p:cNvPr>
          <p:cNvSpPr/>
          <p:nvPr/>
        </p:nvSpPr>
        <p:spPr>
          <a:xfrm>
            <a:off x="5886726" y="3208906"/>
            <a:ext cx="4513693" cy="1334138"/>
          </a:xfrm>
          <a:custGeom>
            <a:avLst/>
            <a:gdLst/>
            <a:ahLst/>
            <a:cxnLst/>
            <a:rect l="l" t="t" r="r" b="b"/>
            <a:pathLst>
              <a:path w="3446526" h="1334138">
                <a:moveTo>
                  <a:pt x="0" y="0"/>
                </a:moveTo>
                <a:lnTo>
                  <a:pt x="3446526" y="0"/>
                </a:lnTo>
                <a:lnTo>
                  <a:pt x="3446526" y="1334138"/>
                </a:lnTo>
                <a:lnTo>
                  <a:pt x="0" y="1334138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sp>
        <p:nvSpPr>
          <p:cNvPr id="53" name="TextBox 30">
            <a:extLst>
              <a:ext uri="{FF2B5EF4-FFF2-40B4-BE49-F238E27FC236}">
                <a16:creationId xmlns:a16="http://schemas.microsoft.com/office/drawing/2014/main" id="{2C2D7482-A2D1-464E-AF67-994600F1D720}"/>
              </a:ext>
            </a:extLst>
          </p:cNvPr>
          <p:cNvSpPr txBox="1"/>
          <p:nvPr/>
        </p:nvSpPr>
        <p:spPr>
          <a:xfrm>
            <a:off x="6038488" y="1505950"/>
            <a:ext cx="4232334" cy="12182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596" b="1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Menurut</a:t>
            </a:r>
            <a:r>
              <a:rPr lang="en-US" sz="1596" b="1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data </a:t>
            </a:r>
            <a:r>
              <a:rPr lang="en-US" sz="1596" b="1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laporan</a:t>
            </a:r>
            <a:r>
              <a:rPr lang="en-US" sz="1596" b="1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dari</a:t>
            </a:r>
            <a:r>
              <a:rPr lang="en-US" sz="1596" b="1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WHO (2023) </a:t>
            </a:r>
            <a:r>
              <a:rPr lang="en-US" sz="1596" b="1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cakupan</a:t>
            </a:r>
            <a:r>
              <a:rPr lang="en-US" sz="1596" b="1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pemberian</a:t>
            </a:r>
            <a:r>
              <a:rPr lang="en-US" sz="1596" b="1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ASI </a:t>
            </a:r>
            <a:r>
              <a:rPr lang="en-US" sz="1596" b="1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Eksklusif</a:t>
            </a:r>
            <a:r>
              <a:rPr lang="en-US" sz="1596" b="1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di </a:t>
            </a:r>
            <a:r>
              <a:rPr lang="en-US" sz="1596" b="1" spc="3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Indonesia </a:t>
            </a:r>
            <a:r>
              <a:rPr lang="en-US" sz="1596" b="1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tahun</a:t>
            </a:r>
            <a:r>
              <a:rPr lang="en-US" sz="1596" b="1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2022 </a:t>
            </a:r>
            <a:r>
              <a:rPr lang="en-US" sz="1596" b="1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tercatat</a:t>
            </a:r>
            <a:r>
              <a:rPr lang="en-US" sz="1596" b="1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</a:p>
          <a:p>
            <a:pPr algn="ctr">
              <a:lnSpc>
                <a:spcPts val="1919"/>
              </a:lnSpc>
            </a:pPr>
            <a:r>
              <a:rPr lang="en-US" sz="1596" b="1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hanya</a:t>
            </a:r>
            <a:r>
              <a:rPr lang="en-US" sz="1596" b="1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3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67,96%</a:t>
            </a:r>
            <a:r>
              <a:rPr lang="en-US" sz="1596" b="1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, </a:t>
            </a:r>
            <a:r>
              <a:rPr lang="en-US" sz="1596" b="1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turun</a:t>
            </a:r>
            <a:r>
              <a:rPr lang="en-US" sz="1596" b="1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dari</a:t>
            </a:r>
            <a:r>
              <a:rPr lang="en-US" sz="1596" b="1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69,70% </a:t>
            </a:r>
            <a:r>
              <a:rPr lang="en-US" sz="1596" b="1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dari</a:t>
            </a:r>
            <a:r>
              <a:rPr lang="en-US" sz="1596" b="1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2021. </a:t>
            </a:r>
          </a:p>
        </p:txBody>
      </p:sp>
      <p:sp>
        <p:nvSpPr>
          <p:cNvPr id="54" name="TextBox 33">
            <a:extLst>
              <a:ext uri="{FF2B5EF4-FFF2-40B4-BE49-F238E27FC236}">
                <a16:creationId xmlns:a16="http://schemas.microsoft.com/office/drawing/2014/main" id="{AE5C4B71-8D1B-4114-A49A-0FCC029DD6F1}"/>
              </a:ext>
            </a:extLst>
          </p:cNvPr>
          <p:cNvSpPr txBox="1"/>
          <p:nvPr/>
        </p:nvSpPr>
        <p:spPr>
          <a:xfrm>
            <a:off x="5917463" y="3354181"/>
            <a:ext cx="4399036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22"/>
              </a:lnSpc>
            </a:pPr>
            <a:r>
              <a:rPr lang="en-US" sz="1598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Pada </a:t>
            </a:r>
            <a:r>
              <a:rPr lang="en-US" sz="1598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tahun</a:t>
            </a:r>
            <a:r>
              <a:rPr lang="en-US" sz="1598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2022, </a:t>
            </a:r>
            <a:r>
              <a:rPr lang="en-US" sz="1598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prevalensi</a:t>
            </a:r>
            <a:r>
              <a:rPr lang="en-US" sz="1598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8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bayi</a:t>
            </a:r>
            <a:r>
              <a:rPr lang="en-US" sz="1598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yang </a:t>
            </a:r>
            <a:r>
              <a:rPr lang="en-US" sz="1598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mendapakan</a:t>
            </a:r>
            <a:r>
              <a:rPr lang="en-US" sz="1598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ASI </a:t>
            </a:r>
            <a:r>
              <a:rPr lang="en-US" sz="1598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Eksklusif</a:t>
            </a:r>
            <a:r>
              <a:rPr lang="en-US" sz="1598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di </a:t>
            </a:r>
            <a:r>
              <a:rPr lang="en-US" sz="1598" b="1" spc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Indonesia</a:t>
            </a:r>
            <a:r>
              <a:rPr lang="en-US" sz="1598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8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mencapai</a:t>
            </a:r>
            <a:r>
              <a:rPr lang="en-US" sz="1598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72,04%. BPS (2025)</a:t>
            </a:r>
          </a:p>
          <a:p>
            <a:pPr algn="ctr">
              <a:lnSpc>
                <a:spcPts val="1922"/>
              </a:lnSpc>
            </a:pPr>
            <a:r>
              <a:rPr lang="en-US" sz="1598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</a:p>
        </p:txBody>
      </p:sp>
      <p:sp>
        <p:nvSpPr>
          <p:cNvPr id="56" name="TextBox 38">
            <a:extLst>
              <a:ext uri="{FF2B5EF4-FFF2-40B4-BE49-F238E27FC236}">
                <a16:creationId xmlns:a16="http://schemas.microsoft.com/office/drawing/2014/main" id="{DE70CA7F-A1F3-46D2-B51E-7634F3992274}"/>
              </a:ext>
            </a:extLst>
          </p:cNvPr>
          <p:cNvSpPr txBox="1"/>
          <p:nvPr/>
        </p:nvSpPr>
        <p:spPr>
          <a:xfrm>
            <a:off x="3080180" y="1678752"/>
            <a:ext cx="2315923" cy="924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4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Kemenkes</a:t>
            </a:r>
            <a:r>
              <a:rPr lang="en-US" sz="2004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2004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menetapkan</a:t>
            </a:r>
            <a:r>
              <a:rPr lang="en-US" sz="2004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target </a:t>
            </a:r>
            <a:r>
              <a:rPr lang="en-US" sz="2004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tingkat</a:t>
            </a:r>
            <a:r>
              <a:rPr lang="en-US" sz="2004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57" name="TextBox 39">
            <a:extLst>
              <a:ext uri="{FF2B5EF4-FFF2-40B4-BE49-F238E27FC236}">
                <a16:creationId xmlns:a16="http://schemas.microsoft.com/office/drawing/2014/main" id="{16A04A05-EA49-418D-8B6D-6F6A3177BB93}"/>
              </a:ext>
            </a:extLst>
          </p:cNvPr>
          <p:cNvSpPr txBox="1"/>
          <p:nvPr/>
        </p:nvSpPr>
        <p:spPr>
          <a:xfrm>
            <a:off x="3410778" y="2637197"/>
            <a:ext cx="1472147" cy="3412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2004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global 80</a:t>
            </a:r>
            <a:r>
              <a:rPr lang="en-US" sz="2004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%</a:t>
            </a:r>
          </a:p>
        </p:txBody>
      </p:sp>
      <p:sp>
        <p:nvSpPr>
          <p:cNvPr id="58" name="TextBox 40">
            <a:extLst>
              <a:ext uri="{FF2B5EF4-FFF2-40B4-BE49-F238E27FC236}">
                <a16:creationId xmlns:a16="http://schemas.microsoft.com/office/drawing/2014/main" id="{F45AA00D-55D5-48A5-A78F-621B6C748A24}"/>
              </a:ext>
            </a:extLst>
          </p:cNvPr>
          <p:cNvSpPr txBox="1"/>
          <p:nvPr/>
        </p:nvSpPr>
        <p:spPr>
          <a:xfrm>
            <a:off x="3151393" y="3925986"/>
            <a:ext cx="2013490" cy="161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Global Breastfeeding Collective </a:t>
            </a:r>
            <a:r>
              <a:rPr lang="en-US" sz="1800" b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menetapkan target 70% harus dicapai pada </a:t>
            </a:r>
          </a:p>
        </p:txBody>
      </p:sp>
      <p:sp>
        <p:nvSpPr>
          <p:cNvPr id="59" name="TextBox 41">
            <a:extLst>
              <a:ext uri="{FF2B5EF4-FFF2-40B4-BE49-F238E27FC236}">
                <a16:creationId xmlns:a16="http://schemas.microsoft.com/office/drawing/2014/main" id="{D0EF7E11-1F25-4DF9-BE28-5573C52E81BA}"/>
              </a:ext>
            </a:extLst>
          </p:cNvPr>
          <p:cNvSpPr txBox="1"/>
          <p:nvPr/>
        </p:nvSpPr>
        <p:spPr>
          <a:xfrm>
            <a:off x="3410778" y="5534187"/>
            <a:ext cx="1423178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tahun 2030 .</a:t>
            </a:r>
          </a:p>
        </p:txBody>
      </p:sp>
      <p:sp>
        <p:nvSpPr>
          <p:cNvPr id="60" name="Freeform 16">
            <a:extLst>
              <a:ext uri="{FF2B5EF4-FFF2-40B4-BE49-F238E27FC236}">
                <a16:creationId xmlns:a16="http://schemas.microsoft.com/office/drawing/2014/main" id="{46577C20-84F4-4D5A-9C84-05EBD32DC300}"/>
              </a:ext>
            </a:extLst>
          </p:cNvPr>
          <p:cNvSpPr/>
          <p:nvPr/>
        </p:nvSpPr>
        <p:spPr>
          <a:xfrm>
            <a:off x="5638800" y="5415764"/>
            <a:ext cx="3589020" cy="723250"/>
          </a:xfrm>
          <a:custGeom>
            <a:avLst/>
            <a:gdLst/>
            <a:ahLst/>
            <a:cxnLst/>
            <a:rect l="l" t="t" r="r" b="b"/>
            <a:pathLst>
              <a:path w="3589020" h="985037">
                <a:moveTo>
                  <a:pt x="0" y="0"/>
                </a:moveTo>
                <a:lnTo>
                  <a:pt x="3589020" y="0"/>
                </a:lnTo>
                <a:lnTo>
                  <a:pt x="3589020" y="985037"/>
                </a:lnTo>
                <a:lnTo>
                  <a:pt x="0" y="985037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</p:sp>
      <p:sp>
        <p:nvSpPr>
          <p:cNvPr id="61" name="Freeform 17">
            <a:extLst>
              <a:ext uri="{FF2B5EF4-FFF2-40B4-BE49-F238E27FC236}">
                <a16:creationId xmlns:a16="http://schemas.microsoft.com/office/drawing/2014/main" id="{97112BBB-3B4E-4946-9E27-D417C690FB89}"/>
              </a:ext>
            </a:extLst>
          </p:cNvPr>
          <p:cNvSpPr/>
          <p:nvPr/>
        </p:nvSpPr>
        <p:spPr>
          <a:xfrm>
            <a:off x="5650735" y="4669851"/>
            <a:ext cx="3569465" cy="664149"/>
          </a:xfrm>
          <a:custGeom>
            <a:avLst/>
            <a:gdLst/>
            <a:ahLst/>
            <a:cxnLst/>
            <a:rect l="l" t="t" r="r" b="b"/>
            <a:pathLst>
              <a:path w="3569465" h="926049">
                <a:moveTo>
                  <a:pt x="0" y="0"/>
                </a:moveTo>
                <a:lnTo>
                  <a:pt x="3569465" y="0"/>
                </a:lnTo>
                <a:lnTo>
                  <a:pt x="3569465" y="926049"/>
                </a:lnTo>
                <a:lnTo>
                  <a:pt x="0" y="926049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</p:sp>
      <p:sp>
        <p:nvSpPr>
          <p:cNvPr id="62" name="TextBox 31">
            <a:extLst>
              <a:ext uri="{FF2B5EF4-FFF2-40B4-BE49-F238E27FC236}">
                <a16:creationId xmlns:a16="http://schemas.microsoft.com/office/drawing/2014/main" id="{179CFF0A-A740-48E5-9C09-81D08EABFCAB}"/>
              </a:ext>
            </a:extLst>
          </p:cNvPr>
          <p:cNvSpPr txBox="1"/>
          <p:nvPr/>
        </p:nvSpPr>
        <p:spPr>
          <a:xfrm>
            <a:off x="5727642" y="4770187"/>
            <a:ext cx="3411336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Data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Profil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Kesehatan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Provinsi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Jawa</a:t>
            </a:r>
            <a:r>
              <a:rPr lang="en-US" sz="1596" b="1" spc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Timur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b="1" spc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67,01%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 </a:t>
            </a:r>
            <a:r>
              <a:rPr lang="en-US" sz="1596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Tahun</a:t>
            </a:r>
            <a:r>
              <a:rPr lang="en-US" sz="1596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2024 </a:t>
            </a:r>
          </a:p>
        </p:txBody>
      </p:sp>
      <p:sp>
        <p:nvSpPr>
          <p:cNvPr id="63" name="TextBox 34">
            <a:extLst>
              <a:ext uri="{FF2B5EF4-FFF2-40B4-BE49-F238E27FC236}">
                <a16:creationId xmlns:a16="http://schemas.microsoft.com/office/drawing/2014/main" id="{6CA09454-72F0-4E5B-A309-9D8C41A1F4CA}"/>
              </a:ext>
            </a:extLst>
          </p:cNvPr>
          <p:cNvSpPr txBox="1"/>
          <p:nvPr/>
        </p:nvSpPr>
        <p:spPr>
          <a:xfrm>
            <a:off x="5616756" y="5512238"/>
            <a:ext cx="3554098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596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Data </a:t>
            </a:r>
            <a:r>
              <a:rPr lang="en-US" sz="1596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Profil</a:t>
            </a:r>
            <a:r>
              <a:rPr lang="en-US" sz="1596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Kesehatan </a:t>
            </a:r>
            <a:r>
              <a:rPr lang="en-US" sz="1596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kabupaten</a:t>
            </a:r>
            <a:r>
              <a:rPr lang="en-US" sz="1596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96" b="1" spc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Pasuruan</a:t>
            </a:r>
            <a:r>
              <a:rPr lang="en-US" sz="1596" b="1" spc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77.8% </a:t>
            </a:r>
            <a:r>
              <a:rPr lang="en-US" sz="1596" b="1" spc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tahun</a:t>
            </a:r>
            <a:r>
              <a:rPr lang="en-US" sz="1596" b="1" spc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2024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032" y="1412984"/>
            <a:ext cx="12047534" cy="6472866"/>
            <a:chOff x="0" y="0"/>
            <a:chExt cx="16063379" cy="86304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063340" cy="8630539"/>
            </a:xfrm>
            <a:custGeom>
              <a:avLst/>
              <a:gdLst/>
              <a:ahLst/>
              <a:cxnLst/>
              <a:rect l="l" t="t" r="r" b="b"/>
              <a:pathLst>
                <a:path w="16063340" h="8630539">
                  <a:moveTo>
                    <a:pt x="0" y="0"/>
                  </a:moveTo>
                  <a:lnTo>
                    <a:pt x="16063340" y="0"/>
                  </a:lnTo>
                  <a:lnTo>
                    <a:pt x="16063340" y="8630539"/>
                  </a:lnTo>
                  <a:lnTo>
                    <a:pt x="0" y="8630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0571731" y="-3"/>
            <a:ext cx="1620269" cy="3144269"/>
          </a:xfrm>
          <a:custGeom>
            <a:avLst/>
            <a:gdLst/>
            <a:ahLst/>
            <a:cxnLst/>
            <a:rect l="l" t="t" r="r" b="b"/>
            <a:pathLst>
              <a:path w="1620269" h="3144269">
                <a:moveTo>
                  <a:pt x="0" y="0"/>
                </a:moveTo>
                <a:lnTo>
                  <a:pt x="1620269" y="0"/>
                </a:lnTo>
                <a:lnTo>
                  <a:pt x="1620269" y="3144269"/>
                </a:lnTo>
                <a:lnTo>
                  <a:pt x="0" y="31442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6" name="TextBox 46"/>
          <p:cNvSpPr txBox="1"/>
          <p:nvPr/>
        </p:nvSpPr>
        <p:spPr>
          <a:xfrm>
            <a:off x="157654" y="618074"/>
            <a:ext cx="4840013" cy="34967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marL="285750" indent="-285750" algn="l">
              <a:lnSpc>
                <a:spcPts val="2520"/>
              </a:lnSpc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285750" indent="-285750" algn="l">
              <a:lnSpc>
                <a:spcPts val="252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Bagaimana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gambaran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ASI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eksklusif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  <a:p>
            <a:pPr marL="285750" indent="-285750" algn="l">
              <a:lnSpc>
                <a:spcPts val="252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Bagaimana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gambaran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pemberian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MP-ASI? </a:t>
            </a:r>
          </a:p>
          <a:p>
            <a:pPr marL="285750" indent="-285750" algn="l">
              <a:lnSpc>
                <a:spcPts val="252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Bagaimana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gambaran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kepercayaan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terhadap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mitos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ASI?</a:t>
            </a:r>
          </a:p>
          <a:p>
            <a:pPr marL="285750" indent="-285750" algn="l">
              <a:lnSpc>
                <a:spcPts val="252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Apakah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terdapat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hubungan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kepercayaan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terhadap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mitos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ASI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dengan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kegagalan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ASI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eksklusif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  <a:p>
            <a:pPr marL="285750" indent="-285750" algn="l">
              <a:lnSpc>
                <a:spcPts val="2520"/>
              </a:lnSpc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Apakah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terdapat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hubungan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kepercayaan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terhadap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mitos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ASI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dengan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praktik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pemberian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MP-ASI </a:t>
            </a:r>
            <a:r>
              <a:rPr lang="en-US" sz="1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dini</a:t>
            </a:r>
            <a:r>
              <a:rPr lang="en-US" sz="1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</a:p>
        </p:txBody>
      </p:sp>
      <p:sp>
        <p:nvSpPr>
          <p:cNvPr id="5" name="Freeform 5"/>
          <p:cNvSpPr/>
          <p:nvPr/>
        </p:nvSpPr>
        <p:spPr>
          <a:xfrm>
            <a:off x="10603868" y="4409818"/>
            <a:ext cx="1588132" cy="2448182"/>
          </a:xfrm>
          <a:custGeom>
            <a:avLst/>
            <a:gdLst/>
            <a:ahLst/>
            <a:cxnLst/>
            <a:rect l="l" t="t" r="r" b="b"/>
            <a:pathLst>
              <a:path w="1588132" h="2448182">
                <a:moveTo>
                  <a:pt x="0" y="0"/>
                </a:moveTo>
                <a:lnTo>
                  <a:pt x="1588132" y="0"/>
                </a:lnTo>
                <a:lnTo>
                  <a:pt x="1588132" y="2448182"/>
                </a:lnTo>
                <a:lnTo>
                  <a:pt x="0" y="24481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2E58A42-CF76-43D2-AB43-5F95067E558F}"/>
              </a:ext>
            </a:extLst>
          </p:cNvPr>
          <p:cNvSpPr txBox="1"/>
          <p:nvPr/>
        </p:nvSpPr>
        <p:spPr>
          <a:xfrm>
            <a:off x="6053335" y="616790"/>
            <a:ext cx="4014791" cy="563231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endParaRPr lang="en-US" sz="1800" spc="1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r>
              <a:rPr lang="en-US" sz="1800" b="1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Manfaat</a:t>
            </a:r>
            <a:r>
              <a:rPr lang="en-US" sz="1800" b="1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b="1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Teoritis</a:t>
            </a:r>
            <a:endParaRPr lang="en-US" sz="1800" b="1" spc="1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r"/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Penelitian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ini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diharapkan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dapat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memberikan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kontribusi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dalam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meningkatkan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pemahaman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serta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pengembangan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ilmu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kebidanan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khususnya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terkait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kepercayaan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terhadap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mitos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ASI,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keberhasilan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pemberian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ASI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eksklusif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dan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praktik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pemberian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MP-ASI.</a:t>
            </a:r>
          </a:p>
          <a:p>
            <a:pPr algn="r"/>
            <a:endParaRPr lang="en-US" sz="1800" b="1" spc="1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r>
              <a:rPr lang="en-US" sz="1800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Manfaat</a:t>
            </a:r>
            <a:r>
              <a:rPr lang="en-US" sz="1800" b="1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800" b="1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Praktis</a:t>
            </a:r>
            <a:endParaRPr lang="en-US" sz="1800" b="1" spc="1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r"/>
            <a:r>
              <a:rPr lang="en-US" sz="18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Hasil </a:t>
            </a:r>
            <a:r>
              <a:rPr lang="en-US" sz="18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penelitian</a:t>
            </a:r>
            <a:r>
              <a:rPr lang="en-US" sz="18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ini</a:t>
            </a:r>
            <a:r>
              <a:rPr lang="en-US" sz="18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dapat</a:t>
            </a:r>
            <a:r>
              <a:rPr lang="en-US" sz="18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digunakan</a:t>
            </a:r>
            <a:r>
              <a:rPr lang="en-US" sz="18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sebagai</a:t>
            </a:r>
            <a:r>
              <a:rPr lang="en-US" sz="18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informasi</a:t>
            </a:r>
            <a:r>
              <a:rPr lang="en-US" sz="18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bagi</a:t>
            </a:r>
            <a:r>
              <a:rPr lang="en-US" sz="18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masyarakat</a:t>
            </a:r>
            <a:r>
              <a:rPr lang="en-US" sz="18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khususnya</a:t>
            </a:r>
            <a:r>
              <a:rPr lang="en-US" sz="18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ibu</a:t>
            </a:r>
            <a:r>
              <a:rPr lang="en-US" sz="18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menyusui</a:t>
            </a:r>
            <a:r>
              <a:rPr lang="en-US" sz="18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tentang</a:t>
            </a:r>
            <a:r>
              <a:rPr lang="en-US" sz="18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factor </a:t>
            </a:r>
            <a:r>
              <a:rPr lang="en-US" sz="1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keberhasilan</a:t>
            </a:r>
            <a:r>
              <a:rPr lang="en-US" sz="1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pemberian</a:t>
            </a:r>
            <a:r>
              <a:rPr lang="en-US" sz="1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ASI </a:t>
            </a:r>
            <a:r>
              <a:rPr lang="en-US" sz="1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eksklusif</a:t>
            </a:r>
            <a:r>
              <a:rPr lang="en-US" sz="1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 Dan MPASI </a:t>
            </a:r>
            <a:r>
              <a:rPr lang="en-US" sz="1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tepat</a:t>
            </a:r>
            <a:r>
              <a:rPr lang="en-US" sz="1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waktu</a:t>
            </a:r>
            <a:r>
              <a:rPr lang="en-US" sz="1800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</a:p>
          <a:p>
            <a:pPr algn="r"/>
            <a:r>
              <a:rPr lang="en-US" sz="18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221212" y="378562"/>
            <a:ext cx="456752" cy="458619"/>
            <a:chOff x="0" y="0"/>
            <a:chExt cx="609003" cy="6114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8965" cy="611505"/>
            </a:xfrm>
            <a:custGeom>
              <a:avLst/>
              <a:gdLst/>
              <a:ahLst/>
              <a:cxnLst/>
              <a:rect l="l" t="t" r="r" b="b"/>
              <a:pathLst>
                <a:path w="608965" h="611505">
                  <a:moveTo>
                    <a:pt x="0" y="0"/>
                  </a:moveTo>
                  <a:lnTo>
                    <a:pt x="608965" y="0"/>
                  </a:lnTo>
                  <a:lnTo>
                    <a:pt x="608965" y="611505"/>
                  </a:lnTo>
                  <a:lnTo>
                    <a:pt x="0" y="611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006966" y="5977700"/>
            <a:ext cx="1008631" cy="880300"/>
            <a:chOff x="0" y="0"/>
            <a:chExt cx="1344841" cy="117373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4803" cy="1173734"/>
            </a:xfrm>
            <a:custGeom>
              <a:avLst/>
              <a:gdLst/>
              <a:ahLst/>
              <a:cxnLst/>
              <a:rect l="l" t="t" r="r" b="b"/>
              <a:pathLst>
                <a:path w="1344803" h="1173734">
                  <a:moveTo>
                    <a:pt x="0" y="0"/>
                  </a:moveTo>
                  <a:lnTo>
                    <a:pt x="1344803" y="0"/>
                  </a:lnTo>
                  <a:lnTo>
                    <a:pt x="1344803" y="1173734"/>
                  </a:lnTo>
                  <a:lnTo>
                    <a:pt x="0" y="1173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2" b="-14578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71382" y="113923"/>
            <a:ext cx="1991868" cy="920486"/>
            <a:chOff x="0" y="0"/>
            <a:chExt cx="2655824" cy="122731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655824" cy="1227328"/>
            </a:xfrm>
            <a:custGeom>
              <a:avLst/>
              <a:gdLst/>
              <a:ahLst/>
              <a:cxnLst/>
              <a:rect l="l" t="t" r="r" b="b"/>
              <a:pathLst>
                <a:path w="2655824" h="1227328">
                  <a:moveTo>
                    <a:pt x="2383536" y="59436"/>
                  </a:moveTo>
                  <a:cubicBezTo>
                    <a:pt x="2477008" y="59436"/>
                    <a:pt x="2552700" y="135128"/>
                    <a:pt x="2552700" y="228600"/>
                  </a:cubicBezTo>
                  <a:lnTo>
                    <a:pt x="2552700" y="904875"/>
                  </a:lnTo>
                  <a:cubicBezTo>
                    <a:pt x="2552700" y="998220"/>
                    <a:pt x="2477008" y="1073912"/>
                    <a:pt x="2383536" y="1073912"/>
                  </a:cubicBezTo>
                  <a:lnTo>
                    <a:pt x="279019" y="1073912"/>
                  </a:lnTo>
                  <a:cubicBezTo>
                    <a:pt x="185674" y="1073912"/>
                    <a:pt x="109982" y="998220"/>
                    <a:pt x="109982" y="904875"/>
                  </a:cubicBezTo>
                  <a:lnTo>
                    <a:pt x="109982" y="228600"/>
                  </a:lnTo>
                  <a:cubicBezTo>
                    <a:pt x="109982" y="135128"/>
                    <a:pt x="185674" y="59436"/>
                    <a:pt x="279019" y="59436"/>
                  </a:cubicBezTo>
                  <a:close/>
                  <a:moveTo>
                    <a:pt x="0" y="0"/>
                  </a:moveTo>
                  <a:lnTo>
                    <a:pt x="0" y="1227328"/>
                  </a:lnTo>
                  <a:lnTo>
                    <a:pt x="2655824" y="1227328"/>
                  </a:lnTo>
                  <a:lnTo>
                    <a:pt x="2655824" y="0"/>
                  </a:lnTo>
                  <a:close/>
                </a:path>
              </a:pathLst>
            </a:custGeom>
            <a:blipFill>
              <a:blip r:embed="rId9"/>
              <a:stretch>
                <a:fillRect b="1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389898" y="919347"/>
            <a:ext cx="1397508" cy="73914"/>
            <a:chOff x="0" y="0"/>
            <a:chExt cx="1863344" cy="985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344" cy="98552"/>
            </a:xfrm>
            <a:custGeom>
              <a:avLst/>
              <a:gdLst/>
              <a:ahLst/>
              <a:cxnLst/>
              <a:rect l="l" t="t" r="r" b="b"/>
              <a:pathLst>
                <a:path w="1863344" h="98552">
                  <a:moveTo>
                    <a:pt x="0" y="0"/>
                  </a:moveTo>
                  <a:lnTo>
                    <a:pt x="1863344" y="0"/>
                  </a:lnTo>
                  <a:lnTo>
                    <a:pt x="1863344" y="98552"/>
                  </a:lnTo>
                  <a:lnTo>
                    <a:pt x="0" y="985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945360"/>
              </a:stretch>
            </a:blipFill>
          </p:spPr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095238FF-DE80-44FD-816C-7C9810232973}"/>
              </a:ext>
            </a:extLst>
          </p:cNvPr>
          <p:cNvSpPr txBox="1"/>
          <p:nvPr/>
        </p:nvSpPr>
        <p:spPr>
          <a:xfrm>
            <a:off x="141037" y="4719145"/>
            <a:ext cx="4851378" cy="153351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lnSpc>
                <a:spcPts val="2234"/>
              </a:lnSpc>
            </a:pPr>
            <a:endParaRPr lang="en-US" sz="1800" spc="1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234"/>
              </a:lnSpc>
            </a:pP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Mengetahui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hubungan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antara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kepercayaan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terhadap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mitos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ASI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dengan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kegagalan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ASI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eksklusif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praktik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pemberian</a:t>
            </a:r>
            <a:r>
              <a:rPr lang="en-US" sz="1800" spc="1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MP-ASI </a:t>
            </a:r>
            <a:r>
              <a:rPr lang="en-US" sz="1800" spc="1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dini</a:t>
            </a:r>
            <a:endParaRPr lang="en-US" sz="1800" spc="1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61857" y="66412"/>
            <a:ext cx="2016128" cy="945004"/>
          </a:xfrm>
          <a:custGeom>
            <a:avLst/>
            <a:gdLst/>
            <a:ahLst/>
            <a:cxnLst/>
            <a:rect l="l" t="t" r="r" b="b"/>
            <a:pathLst>
              <a:path w="2016128" h="945004">
                <a:moveTo>
                  <a:pt x="0" y="0"/>
                </a:moveTo>
                <a:lnTo>
                  <a:pt x="2016128" y="0"/>
                </a:lnTo>
                <a:lnTo>
                  <a:pt x="2016128" y="945004"/>
                </a:lnTo>
                <a:lnTo>
                  <a:pt x="0" y="9450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8135112" y="117358"/>
            <a:ext cx="2001012" cy="856478"/>
            <a:chOff x="0" y="0"/>
            <a:chExt cx="2668016" cy="114197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668016" cy="1141984"/>
            </a:xfrm>
            <a:custGeom>
              <a:avLst/>
              <a:gdLst/>
              <a:ahLst/>
              <a:cxnLst/>
              <a:rect l="l" t="t" r="r" b="b"/>
              <a:pathLst>
                <a:path w="2668016" h="1141984">
                  <a:moveTo>
                    <a:pt x="2409317" y="57404"/>
                  </a:moveTo>
                  <a:cubicBezTo>
                    <a:pt x="2495042" y="57404"/>
                    <a:pt x="2564384" y="126873"/>
                    <a:pt x="2564384" y="212471"/>
                  </a:cubicBezTo>
                  <a:lnTo>
                    <a:pt x="2564384" y="832739"/>
                  </a:lnTo>
                  <a:cubicBezTo>
                    <a:pt x="2564384" y="918464"/>
                    <a:pt x="2494915" y="987806"/>
                    <a:pt x="2409317" y="987806"/>
                  </a:cubicBezTo>
                  <a:lnTo>
                    <a:pt x="264033" y="987806"/>
                  </a:lnTo>
                  <a:cubicBezTo>
                    <a:pt x="178308" y="987806"/>
                    <a:pt x="108966" y="918337"/>
                    <a:pt x="108966" y="832739"/>
                  </a:cubicBezTo>
                  <a:lnTo>
                    <a:pt x="108966" y="212471"/>
                  </a:lnTo>
                  <a:cubicBezTo>
                    <a:pt x="108966" y="126746"/>
                    <a:pt x="178435" y="57404"/>
                    <a:pt x="264033" y="57404"/>
                  </a:cubicBezTo>
                  <a:close/>
                  <a:moveTo>
                    <a:pt x="0" y="0"/>
                  </a:moveTo>
                  <a:lnTo>
                    <a:pt x="0" y="1141984"/>
                  </a:lnTo>
                  <a:lnTo>
                    <a:pt x="2668016" y="1141984"/>
                  </a:lnTo>
                  <a:lnTo>
                    <a:pt x="2668016" y="0"/>
                  </a:lnTo>
                  <a:close/>
                </a:path>
              </a:pathLst>
            </a:custGeom>
            <a:blipFill>
              <a:blip r:embed="rId13"/>
              <a:stretch>
                <a:fillRect b="1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8499348" y="858269"/>
            <a:ext cx="1299972" cy="104899"/>
            <a:chOff x="0" y="0"/>
            <a:chExt cx="1733296" cy="13986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733296" cy="139827"/>
            </a:xfrm>
            <a:custGeom>
              <a:avLst/>
              <a:gdLst/>
              <a:ahLst/>
              <a:cxnLst/>
              <a:rect l="l" t="t" r="r" b="b"/>
              <a:pathLst>
                <a:path w="1733296" h="139827">
                  <a:moveTo>
                    <a:pt x="0" y="0"/>
                  </a:moveTo>
                  <a:lnTo>
                    <a:pt x="1733296" y="0"/>
                  </a:lnTo>
                  <a:lnTo>
                    <a:pt x="1733296" y="139827"/>
                  </a:lnTo>
                  <a:lnTo>
                    <a:pt x="0" y="139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636757" b="-27"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8122729" y="45391"/>
            <a:ext cx="2025777" cy="882015"/>
          </a:xfrm>
          <a:custGeom>
            <a:avLst/>
            <a:gdLst/>
            <a:ahLst/>
            <a:cxnLst/>
            <a:rect l="l" t="t" r="r" b="b"/>
            <a:pathLst>
              <a:path w="2025777" h="882015">
                <a:moveTo>
                  <a:pt x="0" y="0"/>
                </a:moveTo>
                <a:lnTo>
                  <a:pt x="2025777" y="0"/>
                </a:lnTo>
                <a:lnTo>
                  <a:pt x="2025777" y="882015"/>
                </a:lnTo>
                <a:lnTo>
                  <a:pt x="0" y="882015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410461" y="3465700"/>
            <a:ext cx="1394460" cy="97412"/>
            <a:chOff x="0" y="0"/>
            <a:chExt cx="1859280" cy="12988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59280" cy="129921"/>
            </a:xfrm>
            <a:custGeom>
              <a:avLst/>
              <a:gdLst/>
              <a:ahLst/>
              <a:cxnLst/>
              <a:rect l="l" t="t" r="r" b="b"/>
              <a:pathLst>
                <a:path w="1859280" h="129921">
                  <a:moveTo>
                    <a:pt x="0" y="0"/>
                  </a:moveTo>
                  <a:lnTo>
                    <a:pt x="1859280" y="0"/>
                  </a:lnTo>
                  <a:lnTo>
                    <a:pt x="1859280" y="129921"/>
                  </a:lnTo>
                  <a:lnTo>
                    <a:pt x="0" y="1299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t="-692991" b="29"/>
              </a:stretch>
            </a:blipFill>
          </p:spPr>
        </p:sp>
      </p:grpSp>
      <p:sp>
        <p:nvSpPr>
          <p:cNvPr id="24" name="Freeform 24"/>
          <p:cNvSpPr/>
          <p:nvPr/>
        </p:nvSpPr>
        <p:spPr>
          <a:xfrm>
            <a:off x="76200" y="4208526"/>
            <a:ext cx="2068449" cy="896874"/>
          </a:xfrm>
          <a:custGeom>
            <a:avLst/>
            <a:gdLst/>
            <a:ahLst/>
            <a:cxnLst/>
            <a:rect l="l" t="t" r="r" b="b"/>
            <a:pathLst>
              <a:path w="2068449" h="896874">
                <a:moveTo>
                  <a:pt x="0" y="0"/>
                </a:moveTo>
                <a:lnTo>
                  <a:pt x="2068449" y="0"/>
                </a:lnTo>
                <a:lnTo>
                  <a:pt x="2068449" y="896874"/>
                </a:lnTo>
                <a:lnTo>
                  <a:pt x="0" y="89687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11780520" y="6404305"/>
            <a:ext cx="78810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>
                <a:solidFill>
                  <a:srgbClr val="898989"/>
                </a:solidFill>
                <a:latin typeface="Calibri (MS)"/>
                <a:ea typeface="Calibri (MS)"/>
                <a:cs typeface="Calibri (MS)"/>
                <a:sym typeface="Calibri (MS)"/>
              </a:rPr>
              <a:t>9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074270" y="5559361"/>
            <a:ext cx="839591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 spc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Metode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205972" y="2284543"/>
            <a:ext cx="551183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GAP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885675" y="2528383"/>
            <a:ext cx="1133799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Penelitian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055726" y="3327254"/>
            <a:ext cx="68951" cy="301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7"/>
              </a:lnSpc>
            </a:pPr>
            <a:r>
              <a:rPr lang="en-US" sz="1598" b="1" i="1">
                <a:solidFill>
                  <a:srgbClr val="203864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104750" y="3571818"/>
            <a:ext cx="898941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203864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Tujuan,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062078" y="3815658"/>
            <a:ext cx="916505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203864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Manfaat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998451" y="4833309"/>
            <a:ext cx="1088517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Kerangka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691117" y="1652083"/>
            <a:ext cx="1455287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  <a:hlinkClick r:id="rId20" action="ppaction://hlinksldjump"/>
              </a:rPr>
              <a:t>Pendahuluan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966066" y="3327254"/>
            <a:ext cx="1112006" cy="301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7"/>
              </a:lnSpc>
            </a:pPr>
            <a:r>
              <a:rPr lang="en-US" sz="1598" b="1" i="1">
                <a:solidFill>
                  <a:srgbClr val="203864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Rumusan,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3544" y="107055"/>
            <a:ext cx="115310" cy="27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"/>
              </a:lnSpc>
            </a:pP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20" action="ppaction://hlinksldjump"/>
              </a:rPr>
              <a:t>Rumusan Masalah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8011" y="2702814"/>
            <a:ext cx="106051" cy="27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"/>
              </a:lnSpc>
            </a:pPr>
            <a:r>
              <a:rPr lang="en-US" sz="120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Tujuan Penelitian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137522" y="108966"/>
            <a:ext cx="110680" cy="27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"/>
              </a:lnSpc>
            </a:pP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" action="ppaction://noaction"/>
              </a:rPr>
              <a:t>Manfaat Peniltian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471147" y="1665227"/>
            <a:ext cx="81191" cy="27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"/>
              </a:lnSpc>
            </a:pP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20" action="ppaction://hlinksldjump"/>
              </a:rPr>
              <a:t>Pe</a:t>
            </a:r>
            <a:r>
              <a:rPr lang="en-US" sz="12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  <a:hlinkClick r:id="rId20" action="ppaction://hlinksldjump"/>
              </a:rPr>
              <a:t> </a:t>
            </a: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20" action="ppaction://hlinksldjump"/>
              </a:rPr>
              <a:t>nda</a:t>
            </a:r>
            <a:r>
              <a:rPr lang="en-US" sz="12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  <a:hlinkClick r:id="rId20" action="ppaction://hlinksldjump"/>
              </a:rPr>
              <a:t> </a:t>
            </a: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20" action="ppaction://hlinksldjump"/>
              </a:rPr>
              <a:t>hulua</a:t>
            </a:r>
            <a:r>
              <a:rPr lang="en-US" sz="12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  <a:hlinkClick r:id="rId20" action="ppaction://hlinksldjump"/>
              </a:rPr>
              <a:t> </a:t>
            </a: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20" action="ppaction://hlinksldjump"/>
              </a:rPr>
              <a:t>n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87244" y="208896"/>
            <a:ext cx="1051447" cy="268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spc="1" dirty="0" err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  <a:hlinkClick r:id="rId2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Rumusan</a:t>
            </a:r>
            <a:r>
              <a:rPr lang="en-US" sz="1596" b="1" spc="1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  <a:hlinkClick r:id="rId2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16088" y="481311"/>
            <a:ext cx="924363" cy="268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dirty="0" err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  <a:hlinkClick r:id="rId2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Masalah</a:t>
            </a:r>
            <a:endParaRPr lang="en-US" sz="1596" b="1" dirty="0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  <a:hlinkClick r:id="rId20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747265" y="4355582"/>
            <a:ext cx="786870" cy="30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u="none" spc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Tujuan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87245" y="4599422"/>
            <a:ext cx="1069086" cy="30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Penelitian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676389" y="372740"/>
            <a:ext cx="968750" cy="3394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8"/>
              </a:lnSpc>
            </a:pPr>
            <a:r>
              <a:rPr lang="en-US" sz="1596" b="1" dirty="0" err="1">
                <a:solidFill>
                  <a:srgbClr val="0000FF"/>
                </a:solidFill>
                <a:latin typeface="Poppins Bold"/>
                <a:ea typeface="Poppins Bold"/>
                <a:cs typeface="Poppins Bold"/>
                <a:sym typeface="Poppins Bold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Manfaat</a:t>
            </a:r>
            <a:endParaRPr lang="en-US" sz="1596" b="1" dirty="0">
              <a:solidFill>
                <a:srgbClr val="0000FF"/>
              </a:solidFill>
              <a:latin typeface="Poppins Bold"/>
              <a:ea typeface="Poppins Bold"/>
              <a:cs typeface="Poppins Bold"/>
              <a:sym typeface="Poppins Bold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ts val="798"/>
              </a:lnSpc>
            </a:pPr>
            <a:r>
              <a:rPr lang="en-US" sz="1596" b="1" dirty="0">
                <a:solidFill>
                  <a:srgbClr val="0000FF"/>
                </a:solidFill>
                <a:latin typeface="Poppins Bold"/>
                <a:ea typeface="Poppins Bold"/>
                <a:cs typeface="Poppins Bold"/>
                <a:sym typeface="Poppins Bold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596" b="1" dirty="0" err="1">
                <a:solidFill>
                  <a:srgbClr val="0000FF"/>
                </a:solidFill>
                <a:latin typeface="Poppins Bold"/>
                <a:ea typeface="Poppins Bold"/>
                <a:cs typeface="Poppins Bold"/>
                <a:sym typeface="Poppins Bold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Peniltian</a:t>
            </a:r>
            <a:endParaRPr lang="en-US" sz="1596" b="1" dirty="0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466" y="346119"/>
            <a:ext cx="12047534" cy="6472866"/>
            <a:chOff x="0" y="0"/>
            <a:chExt cx="16063379" cy="86304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063340" cy="8630539"/>
            </a:xfrm>
            <a:custGeom>
              <a:avLst/>
              <a:gdLst/>
              <a:ahLst/>
              <a:cxnLst/>
              <a:rect l="l" t="t" r="r" b="b"/>
              <a:pathLst>
                <a:path w="16063340" h="8630539">
                  <a:moveTo>
                    <a:pt x="0" y="0"/>
                  </a:moveTo>
                  <a:lnTo>
                    <a:pt x="16063340" y="0"/>
                  </a:lnTo>
                  <a:lnTo>
                    <a:pt x="16063340" y="8630539"/>
                  </a:lnTo>
                  <a:lnTo>
                    <a:pt x="0" y="8630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0571731" y="-5"/>
            <a:ext cx="1620269" cy="4395473"/>
          </a:xfrm>
          <a:custGeom>
            <a:avLst/>
            <a:gdLst/>
            <a:ahLst/>
            <a:cxnLst/>
            <a:rect l="l" t="t" r="r" b="b"/>
            <a:pathLst>
              <a:path w="1620269" h="4395473">
                <a:moveTo>
                  <a:pt x="0" y="0"/>
                </a:moveTo>
                <a:lnTo>
                  <a:pt x="1620269" y="0"/>
                </a:lnTo>
                <a:lnTo>
                  <a:pt x="1620269" y="4395474"/>
                </a:lnTo>
                <a:lnTo>
                  <a:pt x="0" y="43954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603868" y="5308092"/>
            <a:ext cx="1588132" cy="1549908"/>
          </a:xfrm>
          <a:custGeom>
            <a:avLst/>
            <a:gdLst/>
            <a:ahLst/>
            <a:cxnLst/>
            <a:rect l="l" t="t" r="r" b="b"/>
            <a:pathLst>
              <a:path w="1588132" h="1549908">
                <a:moveTo>
                  <a:pt x="0" y="0"/>
                </a:moveTo>
                <a:lnTo>
                  <a:pt x="1588132" y="0"/>
                </a:lnTo>
                <a:lnTo>
                  <a:pt x="1588132" y="1549908"/>
                </a:lnTo>
                <a:lnTo>
                  <a:pt x="0" y="15499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221212" y="378562"/>
            <a:ext cx="456752" cy="458619"/>
            <a:chOff x="0" y="0"/>
            <a:chExt cx="609003" cy="6114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8965" cy="611505"/>
            </a:xfrm>
            <a:custGeom>
              <a:avLst/>
              <a:gdLst/>
              <a:ahLst/>
              <a:cxnLst/>
              <a:rect l="l" t="t" r="r" b="b"/>
              <a:pathLst>
                <a:path w="608965" h="611505">
                  <a:moveTo>
                    <a:pt x="0" y="0"/>
                  </a:moveTo>
                  <a:lnTo>
                    <a:pt x="608965" y="0"/>
                  </a:lnTo>
                  <a:lnTo>
                    <a:pt x="608965" y="611505"/>
                  </a:lnTo>
                  <a:lnTo>
                    <a:pt x="0" y="611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006966" y="5977700"/>
            <a:ext cx="1008631" cy="880300"/>
            <a:chOff x="0" y="0"/>
            <a:chExt cx="1344841" cy="117373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4803" cy="1173734"/>
            </a:xfrm>
            <a:custGeom>
              <a:avLst/>
              <a:gdLst/>
              <a:ahLst/>
              <a:cxnLst/>
              <a:rect l="l" t="t" r="r" b="b"/>
              <a:pathLst>
                <a:path w="1344803" h="1173734">
                  <a:moveTo>
                    <a:pt x="0" y="0"/>
                  </a:moveTo>
                  <a:lnTo>
                    <a:pt x="1344803" y="0"/>
                  </a:lnTo>
                  <a:lnTo>
                    <a:pt x="1344803" y="1173734"/>
                  </a:lnTo>
                  <a:lnTo>
                    <a:pt x="0" y="1173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2" b="-14578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284988" y="719338"/>
            <a:ext cx="1991868" cy="920486"/>
            <a:chOff x="0" y="0"/>
            <a:chExt cx="2655824" cy="122731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655824" cy="1227328"/>
            </a:xfrm>
            <a:custGeom>
              <a:avLst/>
              <a:gdLst/>
              <a:ahLst/>
              <a:cxnLst/>
              <a:rect l="l" t="t" r="r" b="b"/>
              <a:pathLst>
                <a:path w="2655824" h="1227328">
                  <a:moveTo>
                    <a:pt x="2383028" y="58420"/>
                  </a:moveTo>
                  <a:cubicBezTo>
                    <a:pt x="2476500" y="58420"/>
                    <a:pt x="2552192" y="134112"/>
                    <a:pt x="2552192" y="227457"/>
                  </a:cubicBezTo>
                  <a:lnTo>
                    <a:pt x="2552192" y="903732"/>
                  </a:lnTo>
                  <a:cubicBezTo>
                    <a:pt x="2552192" y="997204"/>
                    <a:pt x="2476500" y="1072896"/>
                    <a:pt x="2383028" y="1072896"/>
                  </a:cubicBezTo>
                  <a:lnTo>
                    <a:pt x="278638" y="1072896"/>
                  </a:lnTo>
                  <a:cubicBezTo>
                    <a:pt x="185293" y="1072896"/>
                    <a:pt x="109601" y="997204"/>
                    <a:pt x="109601" y="903732"/>
                  </a:cubicBezTo>
                  <a:lnTo>
                    <a:pt x="109601" y="227457"/>
                  </a:lnTo>
                  <a:cubicBezTo>
                    <a:pt x="109601" y="134112"/>
                    <a:pt x="185293" y="58420"/>
                    <a:pt x="278638" y="58420"/>
                  </a:cubicBezTo>
                  <a:close/>
                  <a:moveTo>
                    <a:pt x="0" y="0"/>
                  </a:moveTo>
                  <a:lnTo>
                    <a:pt x="0" y="1227328"/>
                  </a:lnTo>
                  <a:lnTo>
                    <a:pt x="2655824" y="1227328"/>
                  </a:lnTo>
                  <a:lnTo>
                    <a:pt x="2655824" y="0"/>
                  </a:lnTo>
                  <a:close/>
                </a:path>
              </a:pathLst>
            </a:custGeom>
            <a:blipFill>
              <a:blip r:embed="rId9"/>
              <a:stretch>
                <a:fillRect b="1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594360" y="1524000"/>
            <a:ext cx="1418844" cy="73152"/>
            <a:chOff x="0" y="0"/>
            <a:chExt cx="1891792" cy="9753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91792" cy="97536"/>
            </a:xfrm>
            <a:custGeom>
              <a:avLst/>
              <a:gdLst/>
              <a:ahLst/>
              <a:cxnLst/>
              <a:rect l="l" t="t" r="r" b="b"/>
              <a:pathLst>
                <a:path w="1891792" h="97536">
                  <a:moveTo>
                    <a:pt x="0" y="0"/>
                  </a:moveTo>
                  <a:lnTo>
                    <a:pt x="1891792" y="0"/>
                  </a:lnTo>
                  <a:lnTo>
                    <a:pt x="1891792" y="97536"/>
                  </a:lnTo>
                  <a:lnTo>
                    <a:pt x="0" y="97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956250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275053" y="671065"/>
            <a:ext cx="2016147" cy="945004"/>
          </a:xfrm>
          <a:custGeom>
            <a:avLst/>
            <a:gdLst/>
            <a:ahLst/>
            <a:cxnLst/>
            <a:rect l="l" t="t" r="r" b="b"/>
            <a:pathLst>
              <a:path w="2016147" h="945004">
                <a:moveTo>
                  <a:pt x="0" y="0"/>
                </a:moveTo>
                <a:lnTo>
                  <a:pt x="2016148" y="0"/>
                </a:lnTo>
                <a:lnTo>
                  <a:pt x="2016148" y="945004"/>
                </a:lnTo>
                <a:lnTo>
                  <a:pt x="0" y="9450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638556" y="2664076"/>
            <a:ext cx="1418844" cy="97412"/>
            <a:chOff x="0" y="0"/>
            <a:chExt cx="1891792" cy="12988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91792" cy="129921"/>
            </a:xfrm>
            <a:custGeom>
              <a:avLst/>
              <a:gdLst/>
              <a:ahLst/>
              <a:cxnLst/>
              <a:rect l="l" t="t" r="r" b="b"/>
              <a:pathLst>
                <a:path w="1891792" h="129921">
                  <a:moveTo>
                    <a:pt x="0" y="0"/>
                  </a:moveTo>
                  <a:lnTo>
                    <a:pt x="1891792" y="0"/>
                  </a:lnTo>
                  <a:lnTo>
                    <a:pt x="1891792" y="129921"/>
                  </a:lnTo>
                  <a:lnTo>
                    <a:pt x="0" y="1299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692991" b="29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2772708" y="112579"/>
            <a:ext cx="6839264" cy="6221187"/>
            <a:chOff x="0" y="0"/>
            <a:chExt cx="9111996" cy="828852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111996" cy="8288528"/>
            </a:xfrm>
            <a:custGeom>
              <a:avLst/>
              <a:gdLst/>
              <a:ahLst/>
              <a:cxnLst/>
              <a:rect l="l" t="t" r="r" b="b"/>
              <a:pathLst>
                <a:path w="9111996" h="8288528">
                  <a:moveTo>
                    <a:pt x="0" y="0"/>
                  </a:moveTo>
                  <a:lnTo>
                    <a:pt x="9111996" y="0"/>
                  </a:lnTo>
                  <a:lnTo>
                    <a:pt x="9111996" y="8288528"/>
                  </a:lnTo>
                  <a:lnTo>
                    <a:pt x="0" y="8288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226" b="-226"/>
              </a:stretch>
            </a:blipFill>
          </p:spPr>
        </p:sp>
      </p:grpSp>
      <p:sp>
        <p:nvSpPr>
          <p:cNvPr id="22" name="TextBox 22"/>
          <p:cNvSpPr txBox="1"/>
          <p:nvPr/>
        </p:nvSpPr>
        <p:spPr>
          <a:xfrm>
            <a:off x="11702796" y="6404305"/>
            <a:ext cx="1580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spc="3">
                <a:solidFill>
                  <a:srgbClr val="898989"/>
                </a:solidFill>
                <a:latin typeface="Calibri (MS)"/>
                <a:ea typeface="Calibri (MS)"/>
                <a:cs typeface="Calibri (MS)"/>
                <a:sym typeface="Calibri (MS)"/>
              </a:rPr>
              <a:t>12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074270" y="5559361"/>
            <a:ext cx="839591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 spc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Metode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205972" y="2284543"/>
            <a:ext cx="551183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GAP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885675" y="2528383"/>
            <a:ext cx="1133799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Penelitian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998451" y="4737040"/>
            <a:ext cx="1088517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002060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Kerangka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691117" y="1652083"/>
            <a:ext cx="1455287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  <a:hlinkClick r:id="rId15" action="ppaction://hlinksldjump"/>
              </a:rPr>
              <a:t>Pendahuluan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949940" y="3324168"/>
            <a:ext cx="1180557" cy="516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Rumusan, Tujuan,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045952" y="3782930"/>
            <a:ext cx="917057" cy="301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7"/>
              </a:lnSpc>
            </a:pPr>
            <a:r>
              <a:rPr lang="en-US" sz="1598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Manfaat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86512" y="712727"/>
            <a:ext cx="93659" cy="27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"/>
              </a:lnSpc>
            </a:pP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Kerangka Teori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04800" y="1901447"/>
            <a:ext cx="107537" cy="27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"/>
              </a:lnSpc>
            </a:pPr>
            <a:r>
              <a:rPr lang="en-US" sz="120" u="none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Kerangka Konsep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0471147" y="1665227"/>
            <a:ext cx="81191" cy="27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"/>
              </a:lnSpc>
            </a:pP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Pe</a:t>
            </a:r>
            <a:r>
              <a:rPr lang="en-US" sz="12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 </a:t>
            </a: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nda</a:t>
            </a:r>
            <a:r>
              <a:rPr lang="en-US" sz="12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 </a:t>
            </a: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hulua</a:t>
            </a:r>
            <a:r>
              <a:rPr lang="en-US" sz="12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 </a:t>
            </a: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15" action="ppaction://hlinksldjump"/>
              </a:rPr>
              <a:t>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69315" y="842248"/>
            <a:ext cx="1091860" cy="30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  <a:hlinkClick r:id="rId15" action="ppaction://hlinksldjump"/>
              </a:rPr>
              <a:t>Kerangka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22299" y="1086088"/>
            <a:ext cx="531333" cy="30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spc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  <a:hlinkClick r:id="rId15" action="ppaction://hlinksldjump"/>
              </a:rPr>
              <a:t>Teori</a:t>
            </a:r>
            <a:endParaRPr lang="en-US" sz="1596" b="1" spc="1" dirty="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  <a:hlinkClick r:id="rId15" action="ppaction://hlinksldjump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813816" y="2006584"/>
            <a:ext cx="1091546" cy="30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Kerangka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35736" y="2250424"/>
            <a:ext cx="798862" cy="30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u="none" spc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Konsep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526" y="998967"/>
            <a:ext cx="12047534" cy="6472866"/>
            <a:chOff x="0" y="0"/>
            <a:chExt cx="16063379" cy="86304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063340" cy="8630539"/>
            </a:xfrm>
            <a:custGeom>
              <a:avLst/>
              <a:gdLst/>
              <a:ahLst/>
              <a:cxnLst/>
              <a:rect l="l" t="t" r="r" b="b"/>
              <a:pathLst>
                <a:path w="16063340" h="8630539">
                  <a:moveTo>
                    <a:pt x="0" y="0"/>
                  </a:moveTo>
                  <a:lnTo>
                    <a:pt x="16063340" y="0"/>
                  </a:lnTo>
                  <a:lnTo>
                    <a:pt x="16063340" y="8630539"/>
                  </a:lnTo>
                  <a:lnTo>
                    <a:pt x="0" y="8630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0603868" y="6094181"/>
            <a:ext cx="1588132" cy="763819"/>
          </a:xfrm>
          <a:custGeom>
            <a:avLst/>
            <a:gdLst/>
            <a:ahLst/>
            <a:cxnLst/>
            <a:rect l="l" t="t" r="r" b="b"/>
            <a:pathLst>
              <a:path w="1588132" h="763819">
                <a:moveTo>
                  <a:pt x="0" y="0"/>
                </a:moveTo>
                <a:lnTo>
                  <a:pt x="1588132" y="0"/>
                </a:lnTo>
                <a:lnTo>
                  <a:pt x="1588132" y="763819"/>
                </a:lnTo>
                <a:lnTo>
                  <a:pt x="0" y="7638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221212" y="378562"/>
            <a:ext cx="456752" cy="458619"/>
            <a:chOff x="0" y="0"/>
            <a:chExt cx="609003" cy="6114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8965" cy="611505"/>
            </a:xfrm>
            <a:custGeom>
              <a:avLst/>
              <a:gdLst/>
              <a:ahLst/>
              <a:cxnLst/>
              <a:rect l="l" t="t" r="r" b="b"/>
              <a:pathLst>
                <a:path w="608965" h="611505">
                  <a:moveTo>
                    <a:pt x="0" y="0"/>
                  </a:moveTo>
                  <a:lnTo>
                    <a:pt x="608965" y="0"/>
                  </a:lnTo>
                  <a:lnTo>
                    <a:pt x="608965" y="611505"/>
                  </a:lnTo>
                  <a:lnTo>
                    <a:pt x="0" y="611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6" b="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006966" y="5977700"/>
            <a:ext cx="1008631" cy="880300"/>
            <a:chOff x="0" y="0"/>
            <a:chExt cx="1344841" cy="117373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4803" cy="1173734"/>
            </a:xfrm>
            <a:custGeom>
              <a:avLst/>
              <a:gdLst/>
              <a:ahLst/>
              <a:cxnLst/>
              <a:rect l="l" t="t" r="r" b="b"/>
              <a:pathLst>
                <a:path w="1344803" h="1173734">
                  <a:moveTo>
                    <a:pt x="0" y="0"/>
                  </a:moveTo>
                  <a:lnTo>
                    <a:pt x="1344803" y="0"/>
                  </a:lnTo>
                  <a:lnTo>
                    <a:pt x="1344803" y="1173734"/>
                  </a:lnTo>
                  <a:lnTo>
                    <a:pt x="0" y="1173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2" b="-14578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42329" y="945802"/>
            <a:ext cx="708090" cy="706282"/>
          </a:xfrm>
          <a:custGeom>
            <a:avLst/>
            <a:gdLst/>
            <a:ahLst/>
            <a:cxnLst/>
            <a:rect l="l" t="t" r="r" b="b"/>
            <a:pathLst>
              <a:path w="1118235" h="1070105">
                <a:moveTo>
                  <a:pt x="0" y="0"/>
                </a:moveTo>
                <a:lnTo>
                  <a:pt x="1118235" y="0"/>
                </a:lnTo>
                <a:lnTo>
                  <a:pt x="1118235" y="1070105"/>
                </a:lnTo>
                <a:lnTo>
                  <a:pt x="0" y="10701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28326" y="3142265"/>
            <a:ext cx="45719" cy="1210027"/>
          </a:xfrm>
          <a:custGeom>
            <a:avLst/>
            <a:gdLst/>
            <a:ahLst/>
            <a:cxnLst/>
            <a:rect l="l" t="t" r="r" b="b"/>
            <a:pathLst>
              <a:path w="19050" h="1989201">
                <a:moveTo>
                  <a:pt x="0" y="0"/>
                </a:moveTo>
                <a:lnTo>
                  <a:pt x="19050" y="0"/>
                </a:lnTo>
                <a:lnTo>
                  <a:pt x="19050" y="1989201"/>
                </a:lnTo>
                <a:lnTo>
                  <a:pt x="0" y="198920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62000" y="2173026"/>
            <a:ext cx="2572944" cy="292756"/>
          </a:xfrm>
          <a:custGeom>
            <a:avLst/>
            <a:gdLst/>
            <a:ahLst/>
            <a:cxnLst/>
            <a:rect l="l" t="t" r="r" b="b"/>
            <a:pathLst>
              <a:path w="2967733" h="481270">
                <a:moveTo>
                  <a:pt x="0" y="0"/>
                </a:moveTo>
                <a:lnTo>
                  <a:pt x="2967733" y="0"/>
                </a:lnTo>
                <a:lnTo>
                  <a:pt x="2967733" y="481269"/>
                </a:lnTo>
                <a:lnTo>
                  <a:pt x="0" y="48126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801605" y="3160044"/>
            <a:ext cx="2572944" cy="292756"/>
          </a:xfrm>
          <a:custGeom>
            <a:avLst/>
            <a:gdLst/>
            <a:ahLst/>
            <a:cxnLst/>
            <a:rect l="l" t="t" r="r" b="b"/>
            <a:pathLst>
              <a:path w="2967733" h="481270">
                <a:moveTo>
                  <a:pt x="0" y="0"/>
                </a:moveTo>
                <a:lnTo>
                  <a:pt x="2967733" y="0"/>
                </a:lnTo>
                <a:lnTo>
                  <a:pt x="2967733" y="481270"/>
                </a:lnTo>
                <a:lnTo>
                  <a:pt x="0" y="4812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7625" y="11084"/>
            <a:ext cx="3520316" cy="934717"/>
          </a:xfrm>
          <a:custGeom>
            <a:avLst/>
            <a:gdLst/>
            <a:ahLst/>
            <a:cxnLst/>
            <a:rect l="l" t="t" r="r" b="b"/>
            <a:pathLst>
              <a:path w="3520316" h="934717">
                <a:moveTo>
                  <a:pt x="0" y="0"/>
                </a:moveTo>
                <a:lnTo>
                  <a:pt x="3520316" y="0"/>
                </a:lnTo>
                <a:lnTo>
                  <a:pt x="3520316" y="934717"/>
                </a:lnTo>
                <a:lnTo>
                  <a:pt x="0" y="93471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11702796" y="6404305"/>
            <a:ext cx="1580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spc="3">
                <a:solidFill>
                  <a:srgbClr val="898989"/>
                </a:solidFill>
                <a:latin typeface="Calibri (MS)"/>
                <a:ea typeface="Calibri (MS)"/>
                <a:cs typeface="Calibri (MS)"/>
                <a:sym typeface="Calibri (MS)"/>
              </a:rPr>
              <a:t>14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205972" y="2284543"/>
            <a:ext cx="551183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GAP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885675" y="2528383"/>
            <a:ext cx="1133799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Penelitian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998451" y="4737040"/>
            <a:ext cx="1088517" cy="301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Kerangka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949940" y="3324168"/>
            <a:ext cx="1180557" cy="516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596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Rumusan, Tujuan,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045952" y="3782930"/>
            <a:ext cx="917057" cy="301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7"/>
              </a:lnSpc>
            </a:pPr>
            <a:r>
              <a:rPr lang="en-US" sz="1598" b="1" i="1">
                <a:solidFill>
                  <a:srgbClr val="FFFFFF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Manfaat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0471147" y="1665227"/>
            <a:ext cx="81191" cy="27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"/>
              </a:lnSpc>
            </a:pP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16" action="ppaction://hlinksldjump"/>
              </a:rPr>
              <a:t>Pe</a:t>
            </a:r>
            <a:r>
              <a:rPr lang="en-US" sz="12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  <a:hlinkClick r:id="rId16" action="ppaction://hlinksldjump"/>
              </a:rPr>
              <a:t> </a:t>
            </a: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16" action="ppaction://hlinksldjump"/>
              </a:rPr>
              <a:t>nda</a:t>
            </a:r>
            <a:r>
              <a:rPr lang="en-US" sz="12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  <a:hlinkClick r:id="rId16" action="ppaction://hlinksldjump"/>
              </a:rPr>
              <a:t> </a:t>
            </a: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16" action="ppaction://hlinksldjump"/>
              </a:rPr>
              <a:t>hulua</a:t>
            </a:r>
            <a:r>
              <a:rPr lang="en-US" sz="12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  <a:hlinkClick r:id="rId16" action="ppaction://hlinksldjump"/>
              </a:rPr>
              <a:t> </a:t>
            </a:r>
            <a:r>
              <a:rPr lang="en-US" sz="12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  <a:hlinkClick r:id="rId16" action="ppaction://hlinksldjump"/>
              </a:rPr>
              <a:t>n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57047" y="161110"/>
            <a:ext cx="3053338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2400" b="1" i="1" dirty="0">
                <a:solidFill>
                  <a:srgbClr val="1B4685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Desain </a:t>
            </a:r>
            <a:r>
              <a:rPr lang="en-US" sz="2400" b="1" i="1" dirty="0" err="1">
                <a:solidFill>
                  <a:srgbClr val="1B4685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Penelitian</a:t>
            </a:r>
            <a:endParaRPr lang="en-US" sz="2400" b="1" i="1" dirty="0">
              <a:solidFill>
                <a:srgbClr val="1B4685"/>
              </a:solidFill>
              <a:latin typeface="Arial Bold Italics"/>
              <a:ea typeface="Arial Bold Italics"/>
              <a:cs typeface="Arial Bold Italics"/>
              <a:sym typeface="Arial Bold Italics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748791" y="998967"/>
            <a:ext cx="3520316" cy="1108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4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Penelitian</a:t>
            </a:r>
            <a:r>
              <a:rPr lang="en-US" sz="14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Analitik</a:t>
            </a:r>
            <a:r>
              <a:rPr lang="en-US" sz="14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dengan</a:t>
            </a:r>
            <a:r>
              <a:rPr lang="en-US" sz="14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desain</a:t>
            </a:r>
            <a:r>
              <a:rPr lang="en-US" sz="14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penelitian</a:t>
            </a:r>
            <a:r>
              <a:rPr lang="en-US" sz="14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yang </a:t>
            </a:r>
            <a:r>
              <a:rPr lang="en-US" sz="14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diterapkan</a:t>
            </a:r>
            <a:r>
              <a:rPr lang="en-US" sz="14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menggunakan</a:t>
            </a:r>
            <a:r>
              <a:rPr lang="en-US" sz="14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400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pendekatan</a:t>
            </a:r>
            <a:r>
              <a:rPr lang="en-US" sz="14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400" b="1" i="1" dirty="0">
                <a:solidFill>
                  <a:srgbClr val="000000"/>
                </a:solidFill>
                <a:latin typeface="Poppins Heavy Italics"/>
                <a:ea typeface="Poppins Heavy Italics"/>
                <a:cs typeface="Poppins Heavy Italics"/>
                <a:sym typeface="Poppins Heavy Italics"/>
              </a:rPr>
              <a:t>cross sectional</a:t>
            </a:r>
            <a:r>
              <a:rPr lang="en-US" sz="1400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.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870156" y="4929401"/>
            <a:ext cx="47854" cy="268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4A75821B-1D55-4E11-959B-04BC2C0CF68F}"/>
              </a:ext>
            </a:extLst>
          </p:cNvPr>
          <p:cNvSpPr/>
          <p:nvPr/>
        </p:nvSpPr>
        <p:spPr>
          <a:xfrm>
            <a:off x="6552642" y="378562"/>
            <a:ext cx="4397298" cy="57156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7" name="TextBox 47"/>
          <p:cNvSpPr txBox="1"/>
          <p:nvPr/>
        </p:nvSpPr>
        <p:spPr>
          <a:xfrm>
            <a:off x="837460" y="3134693"/>
            <a:ext cx="2000646" cy="625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Variabel</a:t>
            </a:r>
            <a:r>
              <a:rPr lang="en-US" sz="1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Dependen</a:t>
            </a:r>
            <a:endParaRPr lang="en-US" sz="18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824963" y="2160203"/>
            <a:ext cx="2186094" cy="6256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Variabel</a:t>
            </a:r>
            <a:r>
              <a:rPr lang="en-US" sz="18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Independen</a:t>
            </a:r>
            <a:endParaRPr lang="en-US" sz="18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837460" y="3825306"/>
            <a:ext cx="2701159" cy="551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Kegagalan</a:t>
            </a:r>
            <a:r>
              <a:rPr lang="en-US" sz="1596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ASI </a:t>
            </a:r>
            <a:r>
              <a:rPr lang="en-US" sz="1596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eksklusif</a:t>
            </a:r>
            <a:r>
              <a:rPr lang="en-US" sz="1596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</a:p>
          <a:p>
            <a:pPr algn="l">
              <a:lnSpc>
                <a:spcPts val="2234"/>
              </a:lnSpc>
            </a:pPr>
            <a:r>
              <a:rPr lang="en-US" sz="1596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pemberian</a:t>
            </a:r>
            <a:r>
              <a:rPr lang="en-US" sz="1596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MP-ASI </a:t>
            </a:r>
            <a:r>
              <a:rPr lang="en-US" sz="1596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dini</a:t>
            </a:r>
            <a:endParaRPr lang="en-US" sz="1596" spc="1" dirty="0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778064" y="2836682"/>
            <a:ext cx="3679212" cy="256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9"/>
              </a:lnSpc>
            </a:pPr>
            <a:r>
              <a:rPr lang="en-US" sz="1596" spc="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Kepercayaan</a:t>
            </a:r>
            <a:r>
              <a:rPr lang="en-US" sz="1596" spc="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96" spc="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terhadap</a:t>
            </a:r>
            <a:r>
              <a:rPr lang="en-US" sz="1596" spc="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596" spc="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mitos</a:t>
            </a:r>
            <a:r>
              <a:rPr lang="en-US" sz="1596" spc="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ASI</a:t>
            </a:r>
          </a:p>
        </p:txBody>
      </p:sp>
      <p:sp>
        <p:nvSpPr>
          <p:cNvPr id="58" name="Freeform 25">
            <a:extLst>
              <a:ext uri="{FF2B5EF4-FFF2-40B4-BE49-F238E27FC236}">
                <a16:creationId xmlns:a16="http://schemas.microsoft.com/office/drawing/2014/main" id="{70431D47-DB7B-4432-8452-5A93F6A0B2F0}"/>
              </a:ext>
            </a:extLst>
          </p:cNvPr>
          <p:cNvSpPr/>
          <p:nvPr/>
        </p:nvSpPr>
        <p:spPr>
          <a:xfrm flipH="1">
            <a:off x="9566437" y="-19026"/>
            <a:ext cx="1019236" cy="1236359"/>
          </a:xfrm>
          <a:custGeom>
            <a:avLst/>
            <a:gdLst/>
            <a:ahLst/>
            <a:cxnLst/>
            <a:rect l="l" t="t" r="r" b="b"/>
            <a:pathLst>
              <a:path w="1368990" h="1537078">
                <a:moveTo>
                  <a:pt x="0" y="0"/>
                </a:moveTo>
                <a:lnTo>
                  <a:pt x="1368990" y="0"/>
                </a:lnTo>
                <a:lnTo>
                  <a:pt x="1368990" y="1537078"/>
                </a:lnTo>
                <a:lnTo>
                  <a:pt x="0" y="15370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grpSp>
        <p:nvGrpSpPr>
          <p:cNvPr id="60" name="Group 28">
            <a:extLst>
              <a:ext uri="{FF2B5EF4-FFF2-40B4-BE49-F238E27FC236}">
                <a16:creationId xmlns:a16="http://schemas.microsoft.com/office/drawing/2014/main" id="{B85E8438-4345-42A8-AB98-178E0ECCD9D5}"/>
              </a:ext>
            </a:extLst>
          </p:cNvPr>
          <p:cNvGrpSpPr/>
          <p:nvPr/>
        </p:nvGrpSpPr>
        <p:grpSpPr>
          <a:xfrm rot="-1113060">
            <a:off x="9937247" y="5295151"/>
            <a:ext cx="572281" cy="572281"/>
            <a:chOff x="0" y="0"/>
            <a:chExt cx="763041" cy="763041"/>
          </a:xfrm>
        </p:grpSpPr>
        <p:sp>
          <p:nvSpPr>
            <p:cNvPr id="61" name="Freeform 29">
              <a:extLst>
                <a:ext uri="{FF2B5EF4-FFF2-40B4-BE49-F238E27FC236}">
                  <a16:creationId xmlns:a16="http://schemas.microsoft.com/office/drawing/2014/main" id="{40B77764-03DD-42EC-AC7F-E31DF1821744}"/>
                </a:ext>
              </a:extLst>
            </p:cNvPr>
            <p:cNvSpPr/>
            <p:nvPr/>
          </p:nvSpPr>
          <p:spPr>
            <a:xfrm>
              <a:off x="0" y="0"/>
              <a:ext cx="763016" cy="763016"/>
            </a:xfrm>
            <a:custGeom>
              <a:avLst/>
              <a:gdLst/>
              <a:ahLst/>
              <a:cxnLst/>
              <a:rect l="l" t="t" r="r" b="b"/>
              <a:pathLst>
                <a:path w="763016" h="763016">
                  <a:moveTo>
                    <a:pt x="763016" y="0"/>
                  </a:moveTo>
                  <a:lnTo>
                    <a:pt x="386461" y="0"/>
                  </a:lnTo>
                  <a:lnTo>
                    <a:pt x="127" y="0"/>
                  </a:lnTo>
                  <a:lnTo>
                    <a:pt x="0" y="763016"/>
                  </a:lnTo>
                  <a:lnTo>
                    <a:pt x="763016" y="762889"/>
                  </a:lnTo>
                  <a:lnTo>
                    <a:pt x="763016" y="0"/>
                  </a:lnTo>
                  <a:close/>
                </a:path>
              </a:pathLst>
            </a:custGeom>
            <a:blipFill>
              <a:blip r:embed="rId19"/>
              <a:stretch>
                <a:fillRect r="-3" b="-3"/>
              </a:stretch>
            </a:blipFill>
          </p:spPr>
        </p:sp>
      </p:grpSp>
      <p:grpSp>
        <p:nvGrpSpPr>
          <p:cNvPr id="62" name="Group 30">
            <a:extLst>
              <a:ext uri="{FF2B5EF4-FFF2-40B4-BE49-F238E27FC236}">
                <a16:creationId xmlns:a16="http://schemas.microsoft.com/office/drawing/2014/main" id="{D9B74AD7-6AD1-4BDE-B27C-B7D82B2FA655}"/>
              </a:ext>
            </a:extLst>
          </p:cNvPr>
          <p:cNvGrpSpPr/>
          <p:nvPr/>
        </p:nvGrpSpPr>
        <p:grpSpPr>
          <a:xfrm>
            <a:off x="9275141" y="4657082"/>
            <a:ext cx="1293876" cy="868366"/>
            <a:chOff x="0" y="0"/>
            <a:chExt cx="1725168" cy="1157821"/>
          </a:xfrm>
        </p:grpSpPr>
        <p:sp>
          <p:nvSpPr>
            <p:cNvPr id="63" name="Freeform 31">
              <a:extLst>
                <a:ext uri="{FF2B5EF4-FFF2-40B4-BE49-F238E27FC236}">
                  <a16:creationId xmlns:a16="http://schemas.microsoft.com/office/drawing/2014/main" id="{A3AE88CC-BD8C-4DF1-8F07-D155A1C540E8}"/>
                </a:ext>
              </a:extLst>
            </p:cNvPr>
            <p:cNvSpPr/>
            <p:nvPr/>
          </p:nvSpPr>
          <p:spPr>
            <a:xfrm>
              <a:off x="0" y="0"/>
              <a:ext cx="1725168" cy="1157859"/>
            </a:xfrm>
            <a:custGeom>
              <a:avLst/>
              <a:gdLst/>
              <a:ahLst/>
              <a:cxnLst/>
              <a:rect l="l" t="t" r="r" b="b"/>
              <a:pathLst>
                <a:path w="1725168" h="1157859">
                  <a:moveTo>
                    <a:pt x="0" y="0"/>
                  </a:moveTo>
                  <a:lnTo>
                    <a:pt x="1725168" y="0"/>
                  </a:lnTo>
                  <a:lnTo>
                    <a:pt x="1725168" y="1157859"/>
                  </a:lnTo>
                  <a:lnTo>
                    <a:pt x="0" y="11578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b="3"/>
              </a:stretch>
            </a:blipFill>
          </p:spPr>
        </p:sp>
      </p:grpSp>
      <p:sp>
        <p:nvSpPr>
          <p:cNvPr id="64" name="Freeform 32">
            <a:extLst>
              <a:ext uri="{FF2B5EF4-FFF2-40B4-BE49-F238E27FC236}">
                <a16:creationId xmlns:a16="http://schemas.microsoft.com/office/drawing/2014/main" id="{65118E7B-6E0B-4ABB-8004-FA75A6FBE6F9}"/>
              </a:ext>
            </a:extLst>
          </p:cNvPr>
          <p:cNvSpPr/>
          <p:nvPr/>
        </p:nvSpPr>
        <p:spPr>
          <a:xfrm>
            <a:off x="6552642" y="2026858"/>
            <a:ext cx="798881" cy="744474"/>
          </a:xfrm>
          <a:custGeom>
            <a:avLst/>
            <a:gdLst/>
            <a:ahLst/>
            <a:cxnLst/>
            <a:rect l="l" t="t" r="r" b="b"/>
            <a:pathLst>
              <a:path w="798881" h="744474">
                <a:moveTo>
                  <a:pt x="0" y="0"/>
                </a:moveTo>
                <a:lnTo>
                  <a:pt x="798881" y="0"/>
                </a:lnTo>
                <a:lnTo>
                  <a:pt x="798881" y="744474"/>
                </a:lnTo>
                <a:lnTo>
                  <a:pt x="0" y="744474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66" name="TextBox 49">
            <a:extLst>
              <a:ext uri="{FF2B5EF4-FFF2-40B4-BE49-F238E27FC236}">
                <a16:creationId xmlns:a16="http://schemas.microsoft.com/office/drawing/2014/main" id="{29D69511-9B90-4AE5-AB13-4595F6531254}"/>
              </a:ext>
            </a:extLst>
          </p:cNvPr>
          <p:cNvSpPr txBox="1"/>
          <p:nvPr/>
        </p:nvSpPr>
        <p:spPr>
          <a:xfrm>
            <a:off x="6864797" y="1328395"/>
            <a:ext cx="3465542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4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Ibu </a:t>
            </a:r>
            <a:r>
              <a:rPr lang="en-US" sz="14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yangmemiliki</a:t>
            </a:r>
            <a:r>
              <a:rPr lang="en-US" sz="14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4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bayi</a:t>
            </a:r>
            <a:r>
              <a:rPr lang="en-US" sz="14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4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usia</a:t>
            </a:r>
            <a:r>
              <a:rPr lang="en-US" sz="14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6-12 </a:t>
            </a:r>
            <a:r>
              <a:rPr lang="en-US" sz="14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bulan</a:t>
            </a:r>
            <a:r>
              <a:rPr lang="en-US" sz="14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di </a:t>
            </a:r>
            <a:r>
              <a:rPr lang="en-US" sz="14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desa</a:t>
            </a:r>
            <a:r>
              <a:rPr lang="en-US" sz="14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400" spc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Manaruwi</a:t>
            </a:r>
            <a:r>
              <a:rPr lang="en-US" sz="1400" spc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</a:p>
        </p:txBody>
      </p:sp>
      <p:sp>
        <p:nvSpPr>
          <p:cNvPr id="67" name="TextBox 52">
            <a:extLst>
              <a:ext uri="{FF2B5EF4-FFF2-40B4-BE49-F238E27FC236}">
                <a16:creationId xmlns:a16="http://schemas.microsoft.com/office/drawing/2014/main" id="{14492D38-71F0-4E78-A82E-0AEE73BA080C}"/>
              </a:ext>
            </a:extLst>
          </p:cNvPr>
          <p:cNvSpPr txBox="1"/>
          <p:nvPr/>
        </p:nvSpPr>
        <p:spPr>
          <a:xfrm>
            <a:off x="4385186" y="2147954"/>
            <a:ext cx="4943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68" name="TextBox 53">
            <a:extLst>
              <a:ext uri="{FF2B5EF4-FFF2-40B4-BE49-F238E27FC236}">
                <a16:creationId xmlns:a16="http://schemas.microsoft.com/office/drawing/2014/main" id="{2E2C2DA8-D06E-4C0D-A493-DA803AD2148F}"/>
              </a:ext>
            </a:extLst>
          </p:cNvPr>
          <p:cNvSpPr txBox="1"/>
          <p:nvPr/>
        </p:nvSpPr>
        <p:spPr>
          <a:xfrm>
            <a:off x="7421423" y="2617504"/>
            <a:ext cx="3071458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596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sebanyak</a:t>
            </a:r>
            <a:r>
              <a:rPr lang="en-US" sz="1596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60 orang </a:t>
            </a:r>
            <a:r>
              <a:rPr lang="en-US" sz="1596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dihitung</a:t>
            </a:r>
            <a:r>
              <a:rPr lang="en-US" sz="1596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dengan</a:t>
            </a:r>
            <a:r>
              <a:rPr lang="en-US" sz="1596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596" spc="3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menggunakan</a:t>
            </a:r>
            <a:r>
              <a:rPr lang="en-US" sz="1596" spc="3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</a:p>
        </p:txBody>
      </p:sp>
      <p:sp>
        <p:nvSpPr>
          <p:cNvPr id="70" name="TextBox 56">
            <a:extLst>
              <a:ext uri="{FF2B5EF4-FFF2-40B4-BE49-F238E27FC236}">
                <a16:creationId xmlns:a16="http://schemas.microsoft.com/office/drawing/2014/main" id="{FB325EB0-6A4A-4621-BE51-3CBED1AE31FB}"/>
              </a:ext>
            </a:extLst>
          </p:cNvPr>
          <p:cNvSpPr txBox="1"/>
          <p:nvPr/>
        </p:nvSpPr>
        <p:spPr>
          <a:xfrm>
            <a:off x="7634754" y="3435875"/>
            <a:ext cx="2242128" cy="516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59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Teknik </a:t>
            </a:r>
            <a:r>
              <a:rPr lang="en-US" sz="1596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pengambilan</a:t>
            </a:r>
            <a:r>
              <a:rPr lang="en-US" sz="159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596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sampel</a:t>
            </a:r>
            <a:r>
              <a:rPr lang="en-US" sz="1596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71" name="TextBox 57">
            <a:extLst>
              <a:ext uri="{FF2B5EF4-FFF2-40B4-BE49-F238E27FC236}">
                <a16:creationId xmlns:a16="http://schemas.microsoft.com/office/drawing/2014/main" id="{10337F9C-8DA7-458E-8633-5FC9A0CAFC94}"/>
              </a:ext>
            </a:extLst>
          </p:cNvPr>
          <p:cNvSpPr txBox="1"/>
          <p:nvPr/>
        </p:nvSpPr>
        <p:spPr>
          <a:xfrm>
            <a:off x="8095774" y="3994972"/>
            <a:ext cx="2363844" cy="5510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i="1" spc="1" dirty="0">
                <a:solidFill>
                  <a:srgbClr val="000000"/>
                </a:solidFill>
                <a:latin typeface="Poppins Heavy Italics"/>
                <a:ea typeface="Poppins Heavy Italics"/>
                <a:cs typeface="Poppins Heavy Italics"/>
                <a:sym typeface="Poppins Heavy Italics"/>
              </a:rPr>
              <a:t>Consecutive sampling</a:t>
            </a:r>
          </a:p>
        </p:txBody>
      </p:sp>
      <p:sp>
        <p:nvSpPr>
          <p:cNvPr id="72" name="TextBox 58">
            <a:extLst>
              <a:ext uri="{FF2B5EF4-FFF2-40B4-BE49-F238E27FC236}">
                <a16:creationId xmlns:a16="http://schemas.microsoft.com/office/drawing/2014/main" id="{849B505E-3FF3-48DA-8DC4-5265593E9861}"/>
              </a:ext>
            </a:extLst>
          </p:cNvPr>
          <p:cNvSpPr txBox="1"/>
          <p:nvPr/>
        </p:nvSpPr>
        <p:spPr>
          <a:xfrm>
            <a:off x="7895346" y="4761322"/>
            <a:ext cx="1759344" cy="2689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234"/>
              </a:lnSpc>
            </a:pPr>
            <a:r>
              <a:rPr lang="en-US" sz="1596" b="1" spc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Tempat</a:t>
            </a:r>
            <a:r>
              <a:rPr lang="en-US" sz="1596" b="1" spc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&amp; </a:t>
            </a:r>
            <a:r>
              <a:rPr lang="en-US" sz="1596" b="1" spc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waktu</a:t>
            </a:r>
            <a:endParaRPr lang="en-US" sz="1596" b="1" spc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3" name="TextBox 59">
            <a:extLst>
              <a:ext uri="{FF2B5EF4-FFF2-40B4-BE49-F238E27FC236}">
                <a16:creationId xmlns:a16="http://schemas.microsoft.com/office/drawing/2014/main" id="{2C56A264-0E1C-41D9-B8F5-6C89D0DDA0EF}"/>
              </a:ext>
            </a:extLst>
          </p:cNvPr>
          <p:cNvSpPr txBox="1"/>
          <p:nvPr/>
        </p:nvSpPr>
        <p:spPr>
          <a:xfrm>
            <a:off x="8425558" y="2533660"/>
            <a:ext cx="48558" cy="270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</a:p>
        </p:txBody>
      </p:sp>
      <p:sp>
        <p:nvSpPr>
          <p:cNvPr id="74" name="TextBox 62">
            <a:extLst>
              <a:ext uri="{FF2B5EF4-FFF2-40B4-BE49-F238E27FC236}">
                <a16:creationId xmlns:a16="http://schemas.microsoft.com/office/drawing/2014/main" id="{FC8082E8-86E7-4DEC-8A67-D372CD8FC2A2}"/>
              </a:ext>
            </a:extLst>
          </p:cNvPr>
          <p:cNvSpPr txBox="1"/>
          <p:nvPr/>
        </p:nvSpPr>
        <p:spPr>
          <a:xfrm>
            <a:off x="8229600" y="963000"/>
            <a:ext cx="1036682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Populasi</a:t>
            </a:r>
            <a:endParaRPr lang="en-US" sz="1800" b="1" spc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5" name="TextBox 63">
            <a:extLst>
              <a:ext uri="{FF2B5EF4-FFF2-40B4-BE49-F238E27FC236}">
                <a16:creationId xmlns:a16="http://schemas.microsoft.com/office/drawing/2014/main" id="{840101F6-07CC-4A2D-AB4D-CE8479574B38}"/>
              </a:ext>
            </a:extLst>
          </p:cNvPr>
          <p:cNvSpPr txBox="1"/>
          <p:nvPr/>
        </p:nvSpPr>
        <p:spPr>
          <a:xfrm>
            <a:off x="8027928" y="2056195"/>
            <a:ext cx="1643786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Besar</a:t>
            </a:r>
            <a:r>
              <a:rPr lang="en-US" sz="1800" b="1" spc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1800" b="1" spc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sampel</a:t>
            </a:r>
            <a:endParaRPr lang="en-US" sz="1800" b="1" spc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6" name="TextBox 64">
            <a:extLst>
              <a:ext uri="{FF2B5EF4-FFF2-40B4-BE49-F238E27FC236}">
                <a16:creationId xmlns:a16="http://schemas.microsoft.com/office/drawing/2014/main" id="{4402A176-FC9C-4E8E-960E-324BE84854B1}"/>
              </a:ext>
            </a:extLst>
          </p:cNvPr>
          <p:cNvSpPr txBox="1"/>
          <p:nvPr/>
        </p:nvSpPr>
        <p:spPr>
          <a:xfrm>
            <a:off x="7847548" y="5086056"/>
            <a:ext cx="2133005" cy="499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5"/>
              </a:lnSpc>
            </a:pPr>
            <a:r>
              <a:rPr lang="en-US" sz="1403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Desa</a:t>
            </a:r>
            <a:r>
              <a:rPr lang="en-US" sz="1403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403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Manaruwi</a:t>
            </a:r>
            <a:r>
              <a:rPr lang="en-US" sz="1403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</a:p>
          <a:p>
            <a:pPr algn="l">
              <a:lnSpc>
                <a:spcPts val="1965"/>
              </a:lnSpc>
            </a:pPr>
            <a:r>
              <a:rPr lang="en-US" sz="1403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selama</a:t>
            </a:r>
            <a:r>
              <a:rPr lang="en-US" sz="1403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lang="en-US" sz="1403" b="1" dirty="0" err="1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bulan</a:t>
            </a:r>
            <a:r>
              <a:rPr lang="en-US" sz="1403" b="1" dirty="0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Mei 2026 </a:t>
            </a:r>
          </a:p>
        </p:txBody>
      </p:sp>
      <p:sp>
        <p:nvSpPr>
          <p:cNvPr id="81" name="Freeform 13">
            <a:extLst>
              <a:ext uri="{FF2B5EF4-FFF2-40B4-BE49-F238E27FC236}">
                <a16:creationId xmlns:a16="http://schemas.microsoft.com/office/drawing/2014/main" id="{2205CC99-51A0-4D67-9F21-0D3C37C88155}"/>
              </a:ext>
            </a:extLst>
          </p:cNvPr>
          <p:cNvSpPr/>
          <p:nvPr/>
        </p:nvSpPr>
        <p:spPr>
          <a:xfrm>
            <a:off x="829003" y="4468881"/>
            <a:ext cx="2572944" cy="292756"/>
          </a:xfrm>
          <a:custGeom>
            <a:avLst/>
            <a:gdLst/>
            <a:ahLst/>
            <a:cxnLst/>
            <a:rect l="l" t="t" r="r" b="b"/>
            <a:pathLst>
              <a:path w="2967733" h="481270">
                <a:moveTo>
                  <a:pt x="0" y="0"/>
                </a:moveTo>
                <a:lnTo>
                  <a:pt x="2967733" y="0"/>
                </a:lnTo>
                <a:lnTo>
                  <a:pt x="2967733" y="481270"/>
                </a:lnTo>
                <a:lnTo>
                  <a:pt x="0" y="4812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7786CF9-93A9-4C59-8C61-B1162A132D93}"/>
              </a:ext>
            </a:extLst>
          </p:cNvPr>
          <p:cNvSpPr txBox="1"/>
          <p:nvPr/>
        </p:nvSpPr>
        <p:spPr>
          <a:xfrm>
            <a:off x="371793" y="4814801"/>
            <a:ext cx="3449389" cy="1489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6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Kuisioner</a:t>
            </a:r>
            <a:r>
              <a:rPr lang="en-US" sz="1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terdiri</a:t>
            </a:r>
            <a:r>
              <a:rPr lang="en-US" sz="1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dari</a:t>
            </a:r>
            <a:r>
              <a:rPr lang="en-US" sz="1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13 </a:t>
            </a:r>
            <a:r>
              <a:rPr lang="en-US" sz="16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pertanyaan</a:t>
            </a:r>
            <a:r>
              <a:rPr lang="en-US" sz="1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adaptasi</a:t>
            </a:r>
            <a:r>
              <a:rPr lang="en-US" sz="1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dari</a:t>
            </a:r>
            <a:r>
              <a:rPr lang="en-US" sz="1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BMS dan </a:t>
            </a:r>
            <a:r>
              <a:rPr lang="en-US" sz="16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survei</a:t>
            </a:r>
            <a:r>
              <a:rPr lang="en-US" sz="1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pendahuluan</a:t>
            </a:r>
            <a:r>
              <a:rPr lang="en-US" sz="1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lokal</a:t>
            </a:r>
            <a:endParaRPr lang="en-US" sz="16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2160"/>
              </a:lnSpc>
            </a:pPr>
            <a:r>
              <a:rPr lang="en-US" sz="1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yang </a:t>
            </a:r>
            <a:r>
              <a:rPr lang="en-US" sz="16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sudah</a:t>
            </a:r>
            <a:r>
              <a:rPr lang="en-US" sz="1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diuji</a:t>
            </a:r>
            <a:r>
              <a:rPr lang="en-US" sz="1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validitas</a:t>
            </a:r>
            <a:r>
              <a:rPr lang="en-US" sz="1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dan </a:t>
            </a:r>
            <a:r>
              <a:rPr lang="en-US" sz="16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reliabilitas</a:t>
            </a:r>
            <a:r>
              <a:rPr lang="en-US" sz="16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80" name="TextBox 47">
            <a:extLst>
              <a:ext uri="{FF2B5EF4-FFF2-40B4-BE49-F238E27FC236}">
                <a16:creationId xmlns:a16="http://schemas.microsoft.com/office/drawing/2014/main" id="{B1EA464A-02D7-4FAE-AD41-2EAB14FD1A04}"/>
              </a:ext>
            </a:extLst>
          </p:cNvPr>
          <p:cNvSpPr txBox="1"/>
          <p:nvPr/>
        </p:nvSpPr>
        <p:spPr>
          <a:xfrm>
            <a:off x="818754" y="4479716"/>
            <a:ext cx="2000646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instrumen</a:t>
            </a:r>
            <a:endParaRPr lang="en-US" sz="18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8390" y="486595"/>
            <a:ext cx="12023099" cy="6392426"/>
            <a:chOff x="0" y="0"/>
            <a:chExt cx="16063379" cy="86304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063340" cy="8630539"/>
            </a:xfrm>
            <a:custGeom>
              <a:avLst/>
              <a:gdLst/>
              <a:ahLst/>
              <a:cxnLst/>
              <a:rect l="l" t="t" r="r" b="b"/>
              <a:pathLst>
                <a:path w="16063340" h="8630539">
                  <a:moveTo>
                    <a:pt x="0" y="0"/>
                  </a:moveTo>
                  <a:lnTo>
                    <a:pt x="16063340" y="0"/>
                  </a:lnTo>
                  <a:lnTo>
                    <a:pt x="16063340" y="8630539"/>
                  </a:lnTo>
                  <a:lnTo>
                    <a:pt x="0" y="8630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aphicFrame>
        <p:nvGraphicFramePr>
          <p:cNvPr id="69" name="Table 68">
            <a:extLst>
              <a:ext uri="{FF2B5EF4-FFF2-40B4-BE49-F238E27FC236}">
                <a16:creationId xmlns:a16="http://schemas.microsoft.com/office/drawing/2014/main" id="{5418E0F9-3A8C-44CA-8C99-92C9E95841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327502"/>
              </p:ext>
            </p:extLst>
          </p:nvPr>
        </p:nvGraphicFramePr>
        <p:xfrm>
          <a:off x="526871" y="1174796"/>
          <a:ext cx="6463861" cy="5325623"/>
        </p:xfrm>
        <a:graphic>
          <a:graphicData uri="http://schemas.openxmlformats.org/drawingml/2006/table">
            <a:tbl>
              <a:tblPr/>
              <a:tblGrid>
                <a:gridCol w="2989330">
                  <a:extLst>
                    <a:ext uri="{9D8B030D-6E8A-4147-A177-3AD203B41FA5}">
                      <a16:colId xmlns:a16="http://schemas.microsoft.com/office/drawing/2014/main" val="2296250866"/>
                    </a:ext>
                  </a:extLst>
                </a:gridCol>
                <a:gridCol w="1758430">
                  <a:extLst>
                    <a:ext uri="{9D8B030D-6E8A-4147-A177-3AD203B41FA5}">
                      <a16:colId xmlns:a16="http://schemas.microsoft.com/office/drawing/2014/main" val="4114528785"/>
                    </a:ext>
                  </a:extLst>
                </a:gridCol>
                <a:gridCol w="1716101">
                  <a:extLst>
                    <a:ext uri="{9D8B030D-6E8A-4147-A177-3AD203B41FA5}">
                      <a16:colId xmlns:a16="http://schemas.microsoft.com/office/drawing/2014/main" val="42958227"/>
                    </a:ext>
                  </a:extLst>
                </a:gridCol>
              </a:tblGrid>
              <a:tr h="406343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Karakteristik</a:t>
                      </a:r>
                      <a:r>
                        <a:rPr lang="en-ID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ID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Responden</a:t>
                      </a: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</a:t>
                      </a: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078712"/>
                  </a:ext>
                </a:extLst>
              </a:tr>
              <a:tr h="46726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Usia</a:t>
                      </a: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br>
                        <a:rPr lang="en-ID" sz="1400">
                          <a:effectLst/>
                        </a:rPr>
                      </a:b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br>
                        <a:rPr lang="en-ID" sz="1400" dirty="0">
                          <a:effectLst/>
                        </a:rPr>
                      </a:b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834107"/>
                  </a:ext>
                </a:extLst>
              </a:tr>
              <a:tr h="267328">
                <a:tc>
                  <a:txBody>
                    <a:bodyPr/>
                    <a:lstStyle/>
                    <a:p>
                      <a:pPr marL="109855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17-25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</a:t>
                      </a: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637390"/>
                  </a:ext>
                </a:extLst>
              </a:tr>
              <a:tr h="267328">
                <a:tc>
                  <a:txBody>
                    <a:bodyPr/>
                    <a:lstStyle/>
                    <a:p>
                      <a:pPr marL="109855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26-35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</a:t>
                      </a: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359792"/>
                  </a:ext>
                </a:extLst>
              </a:tr>
              <a:tr h="267328">
                <a:tc>
                  <a:txBody>
                    <a:bodyPr/>
                    <a:lstStyle/>
                    <a:p>
                      <a:pPr marL="109855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36-45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th</a:t>
                      </a: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931515"/>
                  </a:ext>
                </a:extLst>
              </a:tr>
              <a:tr h="267328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7098288"/>
                  </a:ext>
                </a:extLst>
              </a:tr>
              <a:tr h="46726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Paritas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br>
                        <a:rPr lang="en-ID" sz="1400">
                          <a:effectLst/>
                        </a:rPr>
                      </a:b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br>
                        <a:rPr lang="en-ID" sz="1400" dirty="0">
                          <a:effectLst/>
                        </a:rPr>
                      </a:b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709070"/>
                  </a:ext>
                </a:extLst>
              </a:tr>
              <a:tr h="267328">
                <a:tc>
                  <a:txBody>
                    <a:bodyPr/>
                    <a:lstStyle/>
                    <a:p>
                      <a:pPr marL="109855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Primipara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966664"/>
                  </a:ext>
                </a:extLst>
              </a:tr>
              <a:tr h="267328">
                <a:tc>
                  <a:txBody>
                    <a:bodyPr/>
                    <a:lstStyle/>
                    <a:p>
                      <a:pPr marL="109855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Multipara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230739"/>
                  </a:ext>
                </a:extLst>
              </a:tr>
              <a:tr h="267328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101802"/>
                  </a:ext>
                </a:extLst>
              </a:tr>
              <a:tr h="467261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Pendidikan</a:t>
                      </a: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br>
                        <a:rPr lang="en-ID" sz="1400">
                          <a:effectLst/>
                        </a:rPr>
                      </a:b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br>
                        <a:rPr lang="en-ID" sz="1400">
                          <a:effectLst/>
                        </a:rPr>
                      </a:b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30221"/>
                  </a:ext>
                </a:extLst>
              </a:tr>
              <a:tr h="267328">
                <a:tc>
                  <a:txBody>
                    <a:bodyPr/>
                    <a:lstStyle/>
                    <a:p>
                      <a:pPr marL="109855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SD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226617"/>
                  </a:ext>
                </a:extLst>
              </a:tr>
              <a:tr h="267328">
                <a:tc>
                  <a:txBody>
                    <a:bodyPr/>
                    <a:lstStyle/>
                    <a:p>
                      <a:pPr marL="109855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SMP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419948"/>
                  </a:ext>
                </a:extLst>
              </a:tr>
              <a:tr h="267328">
                <a:tc>
                  <a:txBody>
                    <a:bodyPr/>
                    <a:lstStyle/>
                    <a:p>
                      <a:pPr marL="109855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SMA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28543"/>
                  </a:ext>
                </a:extLst>
              </a:tr>
              <a:tr h="267328">
                <a:tc>
                  <a:txBody>
                    <a:bodyPr/>
                    <a:lstStyle/>
                    <a:p>
                      <a:pPr marL="109855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Sarjana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580610"/>
                  </a:ext>
                </a:extLst>
              </a:tr>
              <a:tr h="267328">
                <a:tc>
                  <a:txBody>
                    <a:bodyPr/>
                    <a:lstStyle/>
                    <a:p>
                      <a:pPr marL="109855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  <a:endParaRPr lang="en-ID" sz="140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  <a:endParaRPr lang="en-ID" sz="1400" dirty="0">
                        <a:effectLst/>
                      </a:endParaRPr>
                    </a:p>
                  </a:txBody>
                  <a:tcPr marL="57436" marR="57436" marT="35960" marB="3596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908576"/>
                  </a:ext>
                </a:extLst>
              </a:tr>
            </a:tbl>
          </a:graphicData>
        </a:graphic>
      </p:graphicFrame>
      <p:sp>
        <p:nvSpPr>
          <p:cNvPr id="71" name="Freeform 26">
            <a:extLst>
              <a:ext uri="{FF2B5EF4-FFF2-40B4-BE49-F238E27FC236}">
                <a16:creationId xmlns:a16="http://schemas.microsoft.com/office/drawing/2014/main" id="{DB9573D0-3423-4189-9841-8A9024A5E6C9}"/>
              </a:ext>
            </a:extLst>
          </p:cNvPr>
          <p:cNvSpPr/>
          <p:nvPr/>
        </p:nvSpPr>
        <p:spPr>
          <a:xfrm>
            <a:off x="28227" y="86079"/>
            <a:ext cx="4838770" cy="993801"/>
          </a:xfrm>
          <a:custGeom>
            <a:avLst/>
            <a:gdLst/>
            <a:ahLst/>
            <a:cxnLst/>
            <a:rect l="l" t="t" r="r" b="b"/>
            <a:pathLst>
              <a:path w="3459737" h="1046988">
                <a:moveTo>
                  <a:pt x="0" y="0"/>
                </a:moveTo>
                <a:lnTo>
                  <a:pt x="3459737" y="0"/>
                </a:lnTo>
                <a:lnTo>
                  <a:pt x="3459737" y="1046988"/>
                </a:lnTo>
                <a:lnTo>
                  <a:pt x="0" y="10469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sp>
        <p:nvSpPr>
          <p:cNvPr id="72" name="TextBox 53">
            <a:extLst>
              <a:ext uri="{FF2B5EF4-FFF2-40B4-BE49-F238E27FC236}">
                <a16:creationId xmlns:a16="http://schemas.microsoft.com/office/drawing/2014/main" id="{AEC0176D-C1C4-4F48-AD46-D2D0C367FD57}"/>
              </a:ext>
            </a:extLst>
          </p:cNvPr>
          <p:cNvSpPr txBox="1"/>
          <p:nvPr/>
        </p:nvSpPr>
        <p:spPr>
          <a:xfrm>
            <a:off x="1020885" y="379131"/>
            <a:ext cx="2610384" cy="3627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3200" b="1" i="1" dirty="0" err="1">
                <a:solidFill>
                  <a:srgbClr val="1B4685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Analisis</a:t>
            </a:r>
            <a:r>
              <a:rPr lang="en-US" sz="3200" b="1" i="1" dirty="0">
                <a:solidFill>
                  <a:srgbClr val="1B4685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Data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3E416D6-8F64-4094-88FE-DF10EDF5449E}"/>
              </a:ext>
            </a:extLst>
          </p:cNvPr>
          <p:cNvSpPr txBox="1"/>
          <p:nvPr/>
        </p:nvSpPr>
        <p:spPr>
          <a:xfrm>
            <a:off x="7311917" y="1841845"/>
            <a:ext cx="3555832" cy="369331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Berdasarkan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tabel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1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diketahui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sebagian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berada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pada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kelompok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usia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26–35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tahun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sebanyak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26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(52%),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sedangkan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proporsi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paling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sedikit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berada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pada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kelompok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usia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dewasa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akhir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(36–45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tahun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),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yaitu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4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(8%).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Mayoritas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merupakan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ibu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multipara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sebanyak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35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(70%) dan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memiliki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pendidikan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terakhir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SMA/SMK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sejumlah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27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(54%). </a:t>
            </a:r>
            <a:endParaRPr lang="en-ID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466" y="385134"/>
            <a:ext cx="12047534" cy="6472866"/>
            <a:chOff x="0" y="0"/>
            <a:chExt cx="16063379" cy="86304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063340" cy="8630539"/>
            </a:xfrm>
            <a:custGeom>
              <a:avLst/>
              <a:gdLst/>
              <a:ahLst/>
              <a:cxnLst/>
              <a:rect l="l" t="t" r="r" b="b"/>
              <a:pathLst>
                <a:path w="16063340" h="8630539">
                  <a:moveTo>
                    <a:pt x="0" y="0"/>
                  </a:moveTo>
                  <a:lnTo>
                    <a:pt x="16063340" y="0"/>
                  </a:lnTo>
                  <a:lnTo>
                    <a:pt x="16063340" y="8630539"/>
                  </a:lnTo>
                  <a:lnTo>
                    <a:pt x="0" y="8630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71" name="Freeform 26">
            <a:extLst>
              <a:ext uri="{FF2B5EF4-FFF2-40B4-BE49-F238E27FC236}">
                <a16:creationId xmlns:a16="http://schemas.microsoft.com/office/drawing/2014/main" id="{DB9573D0-3423-4189-9841-8A9024A5E6C9}"/>
              </a:ext>
            </a:extLst>
          </p:cNvPr>
          <p:cNvSpPr/>
          <p:nvPr/>
        </p:nvSpPr>
        <p:spPr>
          <a:xfrm>
            <a:off x="28903" y="52552"/>
            <a:ext cx="4848604" cy="1006307"/>
          </a:xfrm>
          <a:custGeom>
            <a:avLst/>
            <a:gdLst/>
            <a:ahLst/>
            <a:cxnLst/>
            <a:rect l="l" t="t" r="r" b="b"/>
            <a:pathLst>
              <a:path w="3459737" h="1046988">
                <a:moveTo>
                  <a:pt x="0" y="0"/>
                </a:moveTo>
                <a:lnTo>
                  <a:pt x="3459737" y="0"/>
                </a:lnTo>
                <a:lnTo>
                  <a:pt x="3459737" y="1046988"/>
                </a:lnTo>
                <a:lnTo>
                  <a:pt x="0" y="10469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sp>
        <p:nvSpPr>
          <p:cNvPr id="72" name="TextBox 53">
            <a:extLst>
              <a:ext uri="{FF2B5EF4-FFF2-40B4-BE49-F238E27FC236}">
                <a16:creationId xmlns:a16="http://schemas.microsoft.com/office/drawing/2014/main" id="{AEC0176D-C1C4-4F48-AD46-D2D0C367FD57}"/>
              </a:ext>
            </a:extLst>
          </p:cNvPr>
          <p:cNvSpPr txBox="1"/>
          <p:nvPr/>
        </p:nvSpPr>
        <p:spPr>
          <a:xfrm>
            <a:off x="1026090" y="353602"/>
            <a:ext cx="2615689" cy="3627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5"/>
              </a:lnSpc>
            </a:pPr>
            <a:r>
              <a:rPr lang="en-US" sz="3200" b="1" i="1" dirty="0" err="1">
                <a:solidFill>
                  <a:srgbClr val="1B4685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Analisis</a:t>
            </a:r>
            <a:r>
              <a:rPr lang="en-US" sz="3200" b="1" i="1" dirty="0">
                <a:solidFill>
                  <a:srgbClr val="1B4685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 Data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1260F74-3946-4754-BE1E-A7F8D9CF2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937805"/>
              </p:ext>
            </p:extLst>
          </p:nvPr>
        </p:nvGraphicFramePr>
        <p:xfrm>
          <a:off x="325820" y="1292772"/>
          <a:ext cx="4398579" cy="152662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762297">
                  <a:extLst>
                    <a:ext uri="{9D8B030D-6E8A-4147-A177-3AD203B41FA5}">
                      <a16:colId xmlns:a16="http://schemas.microsoft.com/office/drawing/2014/main" val="4253152718"/>
                    </a:ext>
                  </a:extLst>
                </a:gridCol>
                <a:gridCol w="1210684">
                  <a:extLst>
                    <a:ext uri="{9D8B030D-6E8A-4147-A177-3AD203B41FA5}">
                      <a16:colId xmlns:a16="http://schemas.microsoft.com/office/drawing/2014/main" val="3813836983"/>
                    </a:ext>
                  </a:extLst>
                </a:gridCol>
                <a:gridCol w="1425598">
                  <a:extLst>
                    <a:ext uri="{9D8B030D-6E8A-4147-A177-3AD203B41FA5}">
                      <a16:colId xmlns:a16="http://schemas.microsoft.com/office/drawing/2014/main" val="700625928"/>
                    </a:ext>
                  </a:extLst>
                </a:gridCol>
              </a:tblGrid>
              <a:tr h="38165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Kategori</a:t>
                      </a:r>
                      <a:r>
                        <a:rPr lang="en-ID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 ASI </a:t>
                      </a:r>
                      <a:r>
                        <a:rPr lang="en-ID" sz="1200" b="1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eksklusif</a:t>
                      </a:r>
                      <a:endParaRPr lang="en-ID" sz="2800" b="1" dirty="0">
                        <a:effectLst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n</a:t>
                      </a:r>
                      <a:endParaRPr lang="en-ID" sz="2800" b="1">
                        <a:effectLst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en-ID" sz="2800" b="1">
                        <a:effectLst/>
                      </a:endParaRPr>
                    </a:p>
                  </a:txBody>
                  <a:tcPr marL="73025" marR="73025"/>
                </a:tc>
                <a:extLst>
                  <a:ext uri="{0D108BD9-81ED-4DB2-BD59-A6C34878D82A}">
                    <a16:rowId xmlns:a16="http://schemas.microsoft.com/office/drawing/2014/main" val="3444545056"/>
                  </a:ext>
                </a:extLst>
              </a:tr>
              <a:tr h="38165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Berhasil</a:t>
                      </a:r>
                      <a:endParaRPr lang="en-ID" sz="2800" b="1">
                        <a:effectLst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en-ID" sz="2800" b="1">
                        <a:effectLst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40</a:t>
                      </a:r>
                      <a:endParaRPr lang="en-ID" sz="2800" b="1">
                        <a:effectLst/>
                      </a:endParaRPr>
                    </a:p>
                  </a:txBody>
                  <a:tcPr marL="73025" marR="73025"/>
                </a:tc>
                <a:extLst>
                  <a:ext uri="{0D108BD9-81ED-4DB2-BD59-A6C34878D82A}">
                    <a16:rowId xmlns:a16="http://schemas.microsoft.com/office/drawing/2014/main" val="1549766710"/>
                  </a:ext>
                </a:extLst>
              </a:tr>
              <a:tr h="38165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Gagal</a:t>
                      </a:r>
                      <a:endParaRPr lang="en-ID" sz="2800" b="1">
                        <a:effectLst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en-ID" sz="2800" b="1">
                        <a:effectLst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  <a:endParaRPr lang="en-ID" sz="2800" b="1">
                        <a:effectLst/>
                      </a:endParaRPr>
                    </a:p>
                  </a:txBody>
                  <a:tcPr marL="73025" marR="73025"/>
                </a:tc>
                <a:extLst>
                  <a:ext uri="{0D108BD9-81ED-4DB2-BD59-A6C34878D82A}">
                    <a16:rowId xmlns:a16="http://schemas.microsoft.com/office/drawing/2014/main" val="2319860570"/>
                  </a:ext>
                </a:extLst>
              </a:tr>
              <a:tr h="38165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  <a:endParaRPr lang="en-ID" sz="2800" b="1">
                        <a:effectLst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u="none" strike="noStrike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en-ID" sz="2800" b="1">
                        <a:effectLst/>
                      </a:endParaRP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en-ID" sz="2800" b="1" dirty="0">
                        <a:effectLst/>
                      </a:endParaRPr>
                    </a:p>
                  </a:txBody>
                  <a:tcPr marL="73025" marR="73025"/>
                </a:tc>
                <a:extLst>
                  <a:ext uri="{0D108BD9-81ED-4DB2-BD59-A6C34878D82A}">
                    <a16:rowId xmlns:a16="http://schemas.microsoft.com/office/drawing/2014/main" val="340334699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976AE00C-A1A7-40B1-AC76-FFBBF9925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2101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A764E9-5559-4565-9632-C749260169CB}"/>
              </a:ext>
            </a:extLst>
          </p:cNvPr>
          <p:cNvSpPr txBox="1"/>
          <p:nvPr/>
        </p:nvSpPr>
        <p:spPr>
          <a:xfrm>
            <a:off x="327133" y="3062693"/>
            <a:ext cx="4374933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Berdasarkan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tabel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diketahui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sebagian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tidak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berhasil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memberikan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ASI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eksklusif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sebanyak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30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(60%),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sedangkan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yang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berhasil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memberikan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ASI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eksklusif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berjumlah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20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(40%).</a:t>
            </a:r>
            <a:endParaRPr lang="en-ID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90170EB-413B-491C-B942-1144C6CD63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101236"/>
              </p:ext>
            </p:extLst>
          </p:nvPr>
        </p:nvGraphicFramePr>
        <p:xfrm>
          <a:off x="3832784" y="1021674"/>
          <a:ext cx="3482416" cy="2041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B2971B2-2735-41DC-A593-0A7DA1C2E2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53951"/>
              </p:ext>
            </p:extLst>
          </p:nvPr>
        </p:nvGraphicFramePr>
        <p:xfrm>
          <a:off x="6629400" y="266379"/>
          <a:ext cx="3898900" cy="1584960"/>
        </p:xfrm>
        <a:graphic>
          <a:graphicData uri="http://schemas.openxmlformats.org/drawingml/2006/table">
            <a:tbl>
              <a:tblPr/>
              <a:tblGrid>
                <a:gridCol w="1562100">
                  <a:extLst>
                    <a:ext uri="{9D8B030D-6E8A-4147-A177-3AD203B41FA5}">
                      <a16:colId xmlns:a16="http://schemas.microsoft.com/office/drawing/2014/main" val="726104685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3496777476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644227584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Pemberian MP-ASI</a:t>
                      </a:r>
                      <a:endParaRPr lang="en-ID" sz="3600" b="1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</a:t>
                      </a:r>
                      <a:endParaRPr lang="en-ID" sz="3600" b="1">
                        <a:effectLst/>
                      </a:endParaRPr>
                    </a:p>
                  </a:txBody>
                  <a:tcPr marL="73025" marR="73025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  <a:endParaRPr lang="en-ID" sz="3600" b="1">
                        <a:effectLst/>
                      </a:endParaRPr>
                    </a:p>
                  </a:txBody>
                  <a:tcPr marL="73025" marR="73025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66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Tepat waktu</a:t>
                      </a:r>
                      <a:endParaRPr lang="en-ID" sz="3600" b="1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  <a:endParaRPr lang="en-ID" sz="3600" b="1">
                        <a:effectLst/>
                      </a:endParaRPr>
                    </a:p>
                  </a:txBody>
                  <a:tcPr marL="73025" marR="73025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  <a:endParaRPr lang="en-ID" sz="3600" b="1">
                        <a:effectLst/>
                      </a:endParaRPr>
                    </a:p>
                  </a:txBody>
                  <a:tcPr marL="73025" marR="73025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02521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dini</a:t>
                      </a:r>
                      <a:endParaRPr lang="en-ID" sz="3600" b="1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  <a:endParaRPr lang="en-ID" sz="3600" b="1">
                        <a:effectLst/>
                      </a:endParaRPr>
                    </a:p>
                  </a:txBody>
                  <a:tcPr marL="73025" marR="73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  <a:endParaRPr lang="en-ID" sz="3600" b="1">
                        <a:effectLst/>
                      </a:endParaRPr>
                    </a:p>
                  </a:txBody>
                  <a:tcPr marL="73025" marR="73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15286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  <a:endParaRPr lang="en-ID" sz="3600" b="1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  <a:endParaRPr lang="en-ID" sz="3600" b="1">
                        <a:effectLst/>
                      </a:endParaRPr>
                    </a:p>
                  </a:txBody>
                  <a:tcPr marL="73025" marR="73025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en-ID" sz="3600" b="1" dirty="0">
                        <a:effectLst/>
                      </a:endParaRPr>
                    </a:p>
                  </a:txBody>
                  <a:tcPr marL="73025" marR="73025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472346"/>
                  </a:ext>
                </a:extLst>
              </a:tr>
            </a:tbl>
          </a:graphicData>
        </a:graphic>
      </p:graphicFrame>
      <p:sp>
        <p:nvSpPr>
          <p:cNvPr id="12" name="Rectangle 2">
            <a:extLst>
              <a:ext uri="{FF2B5EF4-FFF2-40B4-BE49-F238E27FC236}">
                <a16:creationId xmlns:a16="http://schemas.microsoft.com/office/drawing/2014/main" id="{75C815AC-E164-4D16-98D2-5B7C0CA83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114541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D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71A1E637-3539-41C8-B10A-54763F9093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5121420"/>
              </p:ext>
            </p:extLst>
          </p:nvPr>
        </p:nvGraphicFramePr>
        <p:xfrm>
          <a:off x="9182071" y="38349"/>
          <a:ext cx="4140200" cy="2041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7F49CF8C-ACA3-40E7-B47F-586193FE7CBA}"/>
              </a:ext>
            </a:extLst>
          </p:cNvPr>
          <p:cNvSpPr txBox="1"/>
          <p:nvPr/>
        </p:nvSpPr>
        <p:spPr>
          <a:xfrm>
            <a:off x="6651060" y="2026945"/>
            <a:ext cx="4134166" cy="20187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457200" algn="just" rtl="0">
              <a:spcBef>
                <a:spcPts val="0"/>
              </a:spcBef>
              <a:spcAft>
                <a:spcPts val="800"/>
              </a:spcAft>
            </a:pP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Berdasarkan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Tabel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3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diketahui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sebagian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besar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memberikan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MP-ASI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dini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sebanyak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28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(56%).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Sedangkan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yang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memberikan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MP-ASI pada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waktu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yang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tepat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sebanyak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22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(44%).  </a:t>
            </a:r>
            <a:br>
              <a:rPr lang="en-ID" dirty="0"/>
            </a:br>
            <a:endParaRPr lang="en-ID" dirty="0"/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F0DE5BE1-6C2C-40DC-AB79-778DFA2F19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521274"/>
              </p:ext>
            </p:extLst>
          </p:nvPr>
        </p:nvGraphicFramePr>
        <p:xfrm>
          <a:off x="4839400" y="4426728"/>
          <a:ext cx="2811467" cy="1908945"/>
        </p:xfrm>
        <a:graphic>
          <a:graphicData uri="http://schemas.openxmlformats.org/drawingml/2006/table">
            <a:tbl>
              <a:tblPr/>
              <a:tblGrid>
                <a:gridCol w="1178858">
                  <a:extLst>
                    <a:ext uri="{9D8B030D-6E8A-4147-A177-3AD203B41FA5}">
                      <a16:colId xmlns:a16="http://schemas.microsoft.com/office/drawing/2014/main" val="3022791155"/>
                    </a:ext>
                  </a:extLst>
                </a:gridCol>
                <a:gridCol w="756250">
                  <a:extLst>
                    <a:ext uri="{9D8B030D-6E8A-4147-A177-3AD203B41FA5}">
                      <a16:colId xmlns:a16="http://schemas.microsoft.com/office/drawing/2014/main" val="2332655915"/>
                    </a:ext>
                  </a:extLst>
                </a:gridCol>
                <a:gridCol w="876359">
                  <a:extLst>
                    <a:ext uri="{9D8B030D-6E8A-4147-A177-3AD203B41FA5}">
                      <a16:colId xmlns:a16="http://schemas.microsoft.com/office/drawing/2014/main" val="938691484"/>
                    </a:ext>
                  </a:extLst>
                </a:gridCol>
              </a:tblGrid>
              <a:tr h="485461">
                <a:tc>
                  <a:txBody>
                    <a:bodyPr/>
                    <a:lstStyle/>
                    <a:p>
                      <a:pPr indent="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kepercayaan</a:t>
                      </a:r>
                      <a:r>
                        <a:rPr lang="en-ID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ID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mitos</a:t>
                      </a:r>
                      <a:r>
                        <a:rPr lang="en-ID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ID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menyusui</a:t>
                      </a:r>
                      <a:endParaRPr lang="en-ID" sz="2800" dirty="0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n</a:t>
                      </a:r>
                      <a:endParaRPr lang="en-ID" sz="2800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  <a:endParaRPr lang="en-ID" sz="2800" dirty="0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2667744"/>
                  </a:ext>
                </a:extLst>
              </a:tr>
              <a:tr h="485060">
                <a:tc>
                  <a:txBody>
                    <a:bodyPr/>
                    <a:lstStyle/>
                    <a:p>
                      <a:pPr indent="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Tinggi (skor ≥ 8)</a:t>
                      </a:r>
                      <a:endParaRPr lang="en-ID" sz="2800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  <a:endParaRPr lang="en-ID" sz="2800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</a:t>
                      </a:r>
                      <a:endParaRPr lang="en-ID" sz="2800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8476707"/>
                  </a:ext>
                </a:extLst>
              </a:tr>
              <a:tr h="485060">
                <a:tc>
                  <a:txBody>
                    <a:bodyPr/>
                    <a:lstStyle/>
                    <a:p>
                      <a:pPr indent="457200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Rendah (skor &lt; 8)</a:t>
                      </a:r>
                      <a:endParaRPr lang="en-ID" sz="2800">
                        <a:effectLst/>
                      </a:endParaRPr>
                    </a:p>
                  </a:txBody>
                  <a:tcPr marL="73025" marR="730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  <a:endParaRPr lang="en-ID" sz="2800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  <a:endParaRPr lang="en-ID" sz="2800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073125"/>
                  </a:ext>
                </a:extLst>
              </a:tr>
              <a:tr h="298745">
                <a:tc>
                  <a:txBody>
                    <a:bodyPr/>
                    <a:lstStyle/>
                    <a:p>
                      <a:pPr indent="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  <a:endParaRPr lang="en-ID" sz="2800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  <a:endParaRPr lang="en-ID" sz="2800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  <a:endParaRPr lang="en-ID" sz="2800" dirty="0">
                        <a:effectLst/>
                      </a:endParaRPr>
                    </a:p>
                  </a:txBody>
                  <a:tcPr marL="73025" marR="73025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895945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3B4DB348-096B-4512-A6FD-96D36B28E469}"/>
              </a:ext>
            </a:extLst>
          </p:cNvPr>
          <p:cNvSpPr txBox="1"/>
          <p:nvPr/>
        </p:nvSpPr>
        <p:spPr>
          <a:xfrm>
            <a:off x="7724667" y="4218032"/>
            <a:ext cx="4140200" cy="181588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457200" algn="just" rtl="0">
              <a:spcBef>
                <a:spcPts val="0"/>
              </a:spcBef>
              <a:spcAft>
                <a:spcPts val="800"/>
              </a:spcAft>
            </a:pP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Berdasarkan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Tabel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4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diketahui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sebagian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besar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memiliki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tingkat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kepercayaan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terhadap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mitos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menyusui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dalam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kategori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rendah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skor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&lt; 8),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yaitu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sebanyak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27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(54%).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Sementara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itu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dengan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tingkat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kepercayaan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terhadap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mitos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menyusui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kategori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tinggi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skor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≥ 8)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sebanyak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23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(46%).</a:t>
            </a:r>
            <a:endParaRPr lang="en-ID" sz="1600" b="0" dirty="0">
              <a:effectLst/>
            </a:endParaRPr>
          </a:p>
        </p:txBody>
      </p:sp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D35A0D89-5864-435C-B929-CE30A39EC2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5733970"/>
              </p:ext>
            </p:extLst>
          </p:nvPr>
        </p:nvGraphicFramePr>
        <p:xfrm>
          <a:off x="2514600" y="4704715"/>
          <a:ext cx="3308094" cy="1908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896934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4239514" y="137287"/>
            <a:ext cx="3024505" cy="807720"/>
            <a:chOff x="4239514" y="137287"/>
            <a:chExt cx="3024505" cy="807720"/>
          </a:xfrm>
        </p:grpSpPr>
        <p:sp>
          <p:nvSpPr>
            <p:cNvPr id="10" name="object 10"/>
            <p:cNvSpPr/>
            <p:nvPr/>
          </p:nvSpPr>
          <p:spPr>
            <a:xfrm>
              <a:off x="4350893" y="191008"/>
              <a:ext cx="2875280" cy="716280"/>
            </a:xfrm>
            <a:custGeom>
              <a:avLst/>
              <a:gdLst/>
              <a:ahLst/>
              <a:cxnLst/>
              <a:rect l="l" t="t" r="r" b="b"/>
              <a:pathLst>
                <a:path w="2875279" h="716280">
                  <a:moveTo>
                    <a:pt x="2820035" y="0"/>
                  </a:moveTo>
                  <a:lnTo>
                    <a:pt x="54610" y="0"/>
                  </a:lnTo>
                  <a:lnTo>
                    <a:pt x="33379" y="4302"/>
                  </a:lnTo>
                  <a:lnTo>
                    <a:pt x="16017" y="16033"/>
                  </a:lnTo>
                  <a:lnTo>
                    <a:pt x="4300" y="33432"/>
                  </a:lnTo>
                  <a:lnTo>
                    <a:pt x="0" y="54737"/>
                  </a:lnTo>
                  <a:lnTo>
                    <a:pt x="0" y="661162"/>
                  </a:lnTo>
                  <a:lnTo>
                    <a:pt x="4300" y="682446"/>
                  </a:lnTo>
                  <a:lnTo>
                    <a:pt x="16017" y="699801"/>
                  </a:lnTo>
                  <a:lnTo>
                    <a:pt x="33379" y="711489"/>
                  </a:lnTo>
                  <a:lnTo>
                    <a:pt x="54610" y="715772"/>
                  </a:lnTo>
                  <a:lnTo>
                    <a:pt x="2820035" y="715772"/>
                  </a:lnTo>
                  <a:lnTo>
                    <a:pt x="2841339" y="711489"/>
                  </a:lnTo>
                  <a:lnTo>
                    <a:pt x="2858738" y="699801"/>
                  </a:lnTo>
                  <a:lnTo>
                    <a:pt x="2870469" y="682446"/>
                  </a:lnTo>
                  <a:lnTo>
                    <a:pt x="2874772" y="661162"/>
                  </a:lnTo>
                  <a:lnTo>
                    <a:pt x="2874772" y="54737"/>
                  </a:lnTo>
                  <a:lnTo>
                    <a:pt x="2870469" y="33432"/>
                  </a:lnTo>
                  <a:lnTo>
                    <a:pt x="2858738" y="16033"/>
                  </a:lnTo>
                  <a:lnTo>
                    <a:pt x="2841339" y="4302"/>
                  </a:lnTo>
                  <a:lnTo>
                    <a:pt x="28200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50893" y="191008"/>
              <a:ext cx="2875280" cy="716280"/>
            </a:xfrm>
            <a:custGeom>
              <a:avLst/>
              <a:gdLst/>
              <a:ahLst/>
              <a:cxnLst/>
              <a:rect l="l" t="t" r="r" b="b"/>
              <a:pathLst>
                <a:path w="2875279" h="716280">
                  <a:moveTo>
                    <a:pt x="0" y="54737"/>
                  </a:moveTo>
                  <a:lnTo>
                    <a:pt x="4300" y="33432"/>
                  </a:lnTo>
                  <a:lnTo>
                    <a:pt x="16017" y="16033"/>
                  </a:lnTo>
                  <a:lnTo>
                    <a:pt x="33379" y="4302"/>
                  </a:lnTo>
                  <a:lnTo>
                    <a:pt x="54610" y="0"/>
                  </a:lnTo>
                  <a:lnTo>
                    <a:pt x="2820035" y="0"/>
                  </a:lnTo>
                  <a:lnTo>
                    <a:pt x="2841339" y="4302"/>
                  </a:lnTo>
                  <a:lnTo>
                    <a:pt x="2858738" y="16033"/>
                  </a:lnTo>
                  <a:lnTo>
                    <a:pt x="2870469" y="33432"/>
                  </a:lnTo>
                  <a:lnTo>
                    <a:pt x="2874772" y="54737"/>
                  </a:lnTo>
                  <a:lnTo>
                    <a:pt x="2874772" y="661162"/>
                  </a:lnTo>
                  <a:lnTo>
                    <a:pt x="2870469" y="682446"/>
                  </a:lnTo>
                  <a:lnTo>
                    <a:pt x="2858738" y="699801"/>
                  </a:lnTo>
                  <a:lnTo>
                    <a:pt x="2841339" y="711489"/>
                  </a:lnTo>
                  <a:lnTo>
                    <a:pt x="2820035" y="715772"/>
                  </a:lnTo>
                  <a:lnTo>
                    <a:pt x="54610" y="715772"/>
                  </a:lnTo>
                  <a:lnTo>
                    <a:pt x="33379" y="711489"/>
                  </a:lnTo>
                  <a:lnTo>
                    <a:pt x="16017" y="699801"/>
                  </a:lnTo>
                  <a:lnTo>
                    <a:pt x="4300" y="682446"/>
                  </a:lnTo>
                  <a:lnTo>
                    <a:pt x="0" y="661162"/>
                  </a:lnTo>
                  <a:lnTo>
                    <a:pt x="0" y="54737"/>
                  </a:lnTo>
                  <a:close/>
                </a:path>
              </a:pathLst>
            </a:custGeom>
            <a:ln w="76200">
              <a:solidFill>
                <a:srgbClr val="1B46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77614" y="175387"/>
              <a:ext cx="2846705" cy="635000"/>
            </a:xfrm>
            <a:custGeom>
              <a:avLst/>
              <a:gdLst/>
              <a:ahLst/>
              <a:cxnLst/>
              <a:rect l="l" t="t" r="r" b="b"/>
              <a:pathLst>
                <a:path w="2846704" h="635000">
                  <a:moveTo>
                    <a:pt x="2797937" y="0"/>
                  </a:moveTo>
                  <a:lnTo>
                    <a:pt x="48387" y="0"/>
                  </a:lnTo>
                  <a:lnTo>
                    <a:pt x="29575" y="3809"/>
                  </a:lnTo>
                  <a:lnTo>
                    <a:pt x="14192" y="14192"/>
                  </a:lnTo>
                  <a:lnTo>
                    <a:pt x="3810" y="29575"/>
                  </a:lnTo>
                  <a:lnTo>
                    <a:pt x="0" y="48387"/>
                  </a:lnTo>
                  <a:lnTo>
                    <a:pt x="0" y="585978"/>
                  </a:lnTo>
                  <a:lnTo>
                    <a:pt x="3810" y="604863"/>
                  </a:lnTo>
                  <a:lnTo>
                    <a:pt x="14192" y="620283"/>
                  </a:lnTo>
                  <a:lnTo>
                    <a:pt x="29575" y="630680"/>
                  </a:lnTo>
                  <a:lnTo>
                    <a:pt x="48387" y="634492"/>
                  </a:lnTo>
                  <a:lnTo>
                    <a:pt x="2797937" y="634492"/>
                  </a:lnTo>
                  <a:lnTo>
                    <a:pt x="2816748" y="630680"/>
                  </a:lnTo>
                  <a:lnTo>
                    <a:pt x="2832131" y="620283"/>
                  </a:lnTo>
                  <a:lnTo>
                    <a:pt x="2842514" y="604863"/>
                  </a:lnTo>
                  <a:lnTo>
                    <a:pt x="2846324" y="585978"/>
                  </a:lnTo>
                  <a:lnTo>
                    <a:pt x="2846324" y="48387"/>
                  </a:lnTo>
                  <a:lnTo>
                    <a:pt x="2842514" y="29575"/>
                  </a:lnTo>
                  <a:lnTo>
                    <a:pt x="2832131" y="14192"/>
                  </a:lnTo>
                  <a:lnTo>
                    <a:pt x="2816748" y="3809"/>
                  </a:lnTo>
                  <a:lnTo>
                    <a:pt x="27979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77614" y="175387"/>
              <a:ext cx="2846705" cy="635000"/>
            </a:xfrm>
            <a:custGeom>
              <a:avLst/>
              <a:gdLst/>
              <a:ahLst/>
              <a:cxnLst/>
              <a:rect l="l" t="t" r="r" b="b"/>
              <a:pathLst>
                <a:path w="2846704" h="635000">
                  <a:moveTo>
                    <a:pt x="0" y="48387"/>
                  </a:moveTo>
                  <a:lnTo>
                    <a:pt x="3810" y="29575"/>
                  </a:lnTo>
                  <a:lnTo>
                    <a:pt x="14192" y="14192"/>
                  </a:lnTo>
                  <a:lnTo>
                    <a:pt x="29575" y="3809"/>
                  </a:lnTo>
                  <a:lnTo>
                    <a:pt x="48387" y="0"/>
                  </a:lnTo>
                  <a:lnTo>
                    <a:pt x="2797937" y="0"/>
                  </a:lnTo>
                  <a:lnTo>
                    <a:pt x="2816748" y="3809"/>
                  </a:lnTo>
                  <a:lnTo>
                    <a:pt x="2832131" y="14192"/>
                  </a:lnTo>
                  <a:lnTo>
                    <a:pt x="2842514" y="29575"/>
                  </a:lnTo>
                  <a:lnTo>
                    <a:pt x="2846324" y="48387"/>
                  </a:lnTo>
                  <a:lnTo>
                    <a:pt x="2846324" y="585978"/>
                  </a:lnTo>
                  <a:lnTo>
                    <a:pt x="2842514" y="604863"/>
                  </a:lnTo>
                  <a:lnTo>
                    <a:pt x="2832131" y="620283"/>
                  </a:lnTo>
                  <a:lnTo>
                    <a:pt x="2816748" y="630680"/>
                  </a:lnTo>
                  <a:lnTo>
                    <a:pt x="2797937" y="634492"/>
                  </a:lnTo>
                  <a:lnTo>
                    <a:pt x="48387" y="634492"/>
                  </a:lnTo>
                  <a:lnTo>
                    <a:pt x="29575" y="630680"/>
                  </a:lnTo>
                  <a:lnTo>
                    <a:pt x="14192" y="620283"/>
                  </a:lnTo>
                  <a:lnTo>
                    <a:pt x="3810" y="604863"/>
                  </a:lnTo>
                  <a:lnTo>
                    <a:pt x="0" y="585978"/>
                  </a:lnTo>
                  <a:lnTo>
                    <a:pt x="0" y="48387"/>
                  </a:lnTo>
                  <a:close/>
                </a:path>
              </a:pathLst>
            </a:custGeom>
            <a:ln w="76200">
              <a:solidFill>
                <a:srgbClr val="1B46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-533400" y="-11748"/>
            <a:ext cx="8229600" cy="707501"/>
          </a:xfrm>
          <a:prstGeom prst="rect">
            <a:avLst/>
          </a:prstGeom>
        </p:spPr>
        <p:txBody>
          <a:bodyPr vert="horz" wrap="square" lIns="0" tIns="91059" rIns="0" bIns="0" rtlCol="0">
            <a:spAutoFit/>
          </a:bodyPr>
          <a:lstStyle/>
          <a:p>
            <a:pPr marL="4194175">
              <a:lnSpc>
                <a:spcPct val="100000"/>
              </a:lnSpc>
              <a:spcBef>
                <a:spcPts val="105"/>
              </a:spcBef>
            </a:pPr>
            <a:r>
              <a:rPr sz="4000" spc="-10" dirty="0"/>
              <a:t>Pembahasan</a:t>
            </a:r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9871" y="216281"/>
            <a:ext cx="164083" cy="15608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0571733" y="0"/>
            <a:ext cx="1620520" cy="2434590"/>
            <a:chOff x="10571733" y="0"/>
            <a:chExt cx="1620520" cy="2434590"/>
          </a:xfrm>
        </p:grpSpPr>
        <p:sp>
          <p:nvSpPr>
            <p:cNvPr id="4" name="object 4"/>
            <p:cNvSpPr/>
            <p:nvPr/>
          </p:nvSpPr>
          <p:spPr>
            <a:xfrm>
              <a:off x="10571733" y="0"/>
              <a:ext cx="1620520" cy="2434590"/>
            </a:xfrm>
            <a:custGeom>
              <a:avLst/>
              <a:gdLst/>
              <a:ahLst/>
              <a:cxnLst/>
              <a:rect l="l" t="t" r="r" b="b"/>
              <a:pathLst>
                <a:path w="1620520" h="2434590">
                  <a:moveTo>
                    <a:pt x="1620266" y="0"/>
                  </a:moveTo>
                  <a:lnTo>
                    <a:pt x="0" y="0"/>
                  </a:lnTo>
                  <a:lnTo>
                    <a:pt x="0" y="2039620"/>
                  </a:lnTo>
                  <a:lnTo>
                    <a:pt x="2656" y="2085663"/>
                  </a:lnTo>
                  <a:lnTo>
                    <a:pt x="10428" y="2130144"/>
                  </a:lnTo>
                  <a:lnTo>
                    <a:pt x="23018" y="2172766"/>
                  </a:lnTo>
                  <a:lnTo>
                    <a:pt x="40130" y="2213233"/>
                  </a:lnTo>
                  <a:lnTo>
                    <a:pt x="61468" y="2251250"/>
                  </a:lnTo>
                  <a:lnTo>
                    <a:pt x="86734" y="2286521"/>
                  </a:lnTo>
                  <a:lnTo>
                    <a:pt x="115633" y="2318750"/>
                  </a:lnTo>
                  <a:lnTo>
                    <a:pt x="147867" y="2347641"/>
                  </a:lnTo>
                  <a:lnTo>
                    <a:pt x="183141" y="2372899"/>
                  </a:lnTo>
                  <a:lnTo>
                    <a:pt x="221157" y="2394227"/>
                  </a:lnTo>
                  <a:lnTo>
                    <a:pt x="261619" y="2411331"/>
                  </a:lnTo>
                  <a:lnTo>
                    <a:pt x="304231" y="2423914"/>
                  </a:lnTo>
                  <a:lnTo>
                    <a:pt x="348695" y="2431681"/>
                  </a:lnTo>
                  <a:lnTo>
                    <a:pt x="394716" y="2434336"/>
                  </a:lnTo>
                  <a:lnTo>
                    <a:pt x="1400683" y="2434336"/>
                  </a:lnTo>
                  <a:lnTo>
                    <a:pt x="1446703" y="2431681"/>
                  </a:lnTo>
                  <a:lnTo>
                    <a:pt x="1491167" y="2423914"/>
                  </a:lnTo>
                  <a:lnTo>
                    <a:pt x="1533779" y="2411331"/>
                  </a:lnTo>
                  <a:lnTo>
                    <a:pt x="1574241" y="2394227"/>
                  </a:lnTo>
                  <a:lnTo>
                    <a:pt x="1612257" y="2372899"/>
                  </a:lnTo>
                  <a:lnTo>
                    <a:pt x="1620266" y="2367164"/>
                  </a:lnTo>
                  <a:lnTo>
                    <a:pt x="1620266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21211" y="426694"/>
              <a:ext cx="456755" cy="45862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1038078" y="1754886"/>
            <a:ext cx="731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  <a:hlinkClick r:id="rId4" action="ppaction://hlinksldjump"/>
              </a:rPr>
              <a:t>Hasil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510773" y="3002660"/>
            <a:ext cx="16198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C466D"/>
                </a:solidFill>
                <a:latin typeface="Arial Black"/>
                <a:cs typeface="Arial Black"/>
                <a:hlinkClick r:id="rId4" action="ppaction://hlinksldjump"/>
              </a:rPr>
              <a:t>Pembahasan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10603865" y="3845559"/>
            <a:ext cx="1588135" cy="3012440"/>
          </a:xfrm>
          <a:custGeom>
            <a:avLst/>
            <a:gdLst/>
            <a:ahLst/>
            <a:cxnLst/>
            <a:rect l="l" t="t" r="r" b="b"/>
            <a:pathLst>
              <a:path w="1588134" h="3012440">
                <a:moveTo>
                  <a:pt x="1398904" y="0"/>
                </a:moveTo>
                <a:lnTo>
                  <a:pt x="394207" y="0"/>
                </a:lnTo>
                <a:lnTo>
                  <a:pt x="344766" y="3072"/>
                </a:lnTo>
                <a:lnTo>
                  <a:pt x="297155" y="12042"/>
                </a:lnTo>
                <a:lnTo>
                  <a:pt x="251745" y="26540"/>
                </a:lnTo>
                <a:lnTo>
                  <a:pt x="208905" y="46198"/>
                </a:lnTo>
                <a:lnTo>
                  <a:pt x="169004" y="70646"/>
                </a:lnTo>
                <a:lnTo>
                  <a:pt x="132413" y="99514"/>
                </a:lnTo>
                <a:lnTo>
                  <a:pt x="99501" y="132433"/>
                </a:lnTo>
                <a:lnTo>
                  <a:pt x="70639" y="169034"/>
                </a:lnTo>
                <a:lnTo>
                  <a:pt x="46194" y="208947"/>
                </a:lnTo>
                <a:lnTo>
                  <a:pt x="26539" y="251803"/>
                </a:lnTo>
                <a:lnTo>
                  <a:pt x="12041" y="297232"/>
                </a:lnTo>
                <a:lnTo>
                  <a:pt x="3072" y="344866"/>
                </a:lnTo>
                <a:lnTo>
                  <a:pt x="0" y="394334"/>
                </a:lnTo>
                <a:lnTo>
                  <a:pt x="0" y="3012440"/>
                </a:lnTo>
                <a:lnTo>
                  <a:pt x="1588134" y="3012440"/>
                </a:lnTo>
                <a:lnTo>
                  <a:pt x="1588134" y="48552"/>
                </a:lnTo>
                <a:lnTo>
                  <a:pt x="1541436" y="26540"/>
                </a:lnTo>
                <a:lnTo>
                  <a:pt x="1496007" y="12042"/>
                </a:lnTo>
                <a:lnTo>
                  <a:pt x="1448373" y="3072"/>
                </a:lnTo>
                <a:lnTo>
                  <a:pt x="1398904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990833" y="4226814"/>
            <a:ext cx="10502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Arial Black"/>
                <a:cs typeface="Arial Black"/>
              </a:rPr>
              <a:t>Simpulan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75997" y="5424278"/>
            <a:ext cx="1061593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 err="1">
                <a:solidFill>
                  <a:srgbClr val="FFFFFF"/>
                </a:solidFill>
                <a:latin typeface="Arial Black"/>
                <a:cs typeface="Arial Black"/>
              </a:rPr>
              <a:t>Ref</a:t>
            </a:r>
            <a:r>
              <a:rPr lang="en-US" sz="1600" spc="-10" dirty="0" err="1">
                <a:solidFill>
                  <a:srgbClr val="FFFFFF"/>
                </a:solidFill>
                <a:latin typeface="Arial Black"/>
                <a:cs typeface="Arial Black"/>
              </a:rPr>
              <a:t>e</a:t>
            </a:r>
            <a:r>
              <a:rPr sz="1600" spc="-10" dirty="0" err="1">
                <a:solidFill>
                  <a:srgbClr val="FFFFFF"/>
                </a:solidFill>
                <a:latin typeface="Arial Black"/>
                <a:cs typeface="Arial Black"/>
              </a:rPr>
              <a:t>rensi</a:t>
            </a:r>
            <a:endParaRPr sz="1600" dirty="0">
              <a:latin typeface="Arial Black"/>
              <a:cs typeface="Arial Black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06963" y="5849365"/>
            <a:ext cx="1008633" cy="1008632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xfrm>
            <a:off x="11690095" y="6441135"/>
            <a:ext cx="21907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fld id="{81D60167-4931-47E6-BA6A-407CBD079E47}" type="slidenum">
              <a:rPr lang="en-ID" spc="-25" smtClean="0"/>
              <a:pPr marL="12700">
                <a:lnSpc>
                  <a:spcPts val="1240"/>
                </a:lnSpc>
              </a:pPr>
              <a:t>8</a:t>
            </a:fld>
            <a:endParaRPr spc="-25" dirty="0"/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A18B8B40-0DEF-4D9B-9E69-295E65D0FF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546385"/>
              </p:ext>
            </p:extLst>
          </p:nvPr>
        </p:nvGraphicFramePr>
        <p:xfrm>
          <a:off x="126124" y="1114096"/>
          <a:ext cx="5512676" cy="2619705"/>
        </p:xfrm>
        <a:graphic>
          <a:graphicData uri="http://schemas.openxmlformats.org/drawingml/2006/table">
            <a:tbl>
              <a:tblPr/>
              <a:tblGrid>
                <a:gridCol w="1152030">
                  <a:extLst>
                    <a:ext uri="{9D8B030D-6E8A-4147-A177-3AD203B41FA5}">
                      <a16:colId xmlns:a16="http://schemas.microsoft.com/office/drawing/2014/main" val="1002719583"/>
                    </a:ext>
                  </a:extLst>
                </a:gridCol>
                <a:gridCol w="622949">
                  <a:extLst>
                    <a:ext uri="{9D8B030D-6E8A-4147-A177-3AD203B41FA5}">
                      <a16:colId xmlns:a16="http://schemas.microsoft.com/office/drawing/2014/main" val="1990215237"/>
                    </a:ext>
                  </a:extLst>
                </a:gridCol>
                <a:gridCol w="443744">
                  <a:extLst>
                    <a:ext uri="{9D8B030D-6E8A-4147-A177-3AD203B41FA5}">
                      <a16:colId xmlns:a16="http://schemas.microsoft.com/office/drawing/2014/main" val="55262890"/>
                    </a:ext>
                  </a:extLst>
                </a:gridCol>
                <a:gridCol w="708285">
                  <a:extLst>
                    <a:ext uri="{9D8B030D-6E8A-4147-A177-3AD203B41FA5}">
                      <a16:colId xmlns:a16="http://schemas.microsoft.com/office/drawing/2014/main" val="1361652858"/>
                    </a:ext>
                  </a:extLst>
                </a:gridCol>
                <a:gridCol w="443744">
                  <a:extLst>
                    <a:ext uri="{9D8B030D-6E8A-4147-A177-3AD203B41FA5}">
                      <a16:colId xmlns:a16="http://schemas.microsoft.com/office/drawing/2014/main" val="2899113745"/>
                    </a:ext>
                  </a:extLst>
                </a:gridCol>
                <a:gridCol w="529081">
                  <a:extLst>
                    <a:ext uri="{9D8B030D-6E8A-4147-A177-3AD203B41FA5}">
                      <a16:colId xmlns:a16="http://schemas.microsoft.com/office/drawing/2014/main" val="4094814293"/>
                    </a:ext>
                  </a:extLst>
                </a:gridCol>
                <a:gridCol w="529081">
                  <a:extLst>
                    <a:ext uri="{9D8B030D-6E8A-4147-A177-3AD203B41FA5}">
                      <a16:colId xmlns:a16="http://schemas.microsoft.com/office/drawing/2014/main" val="3811245824"/>
                    </a:ext>
                  </a:extLst>
                </a:gridCol>
                <a:gridCol w="529081">
                  <a:extLst>
                    <a:ext uri="{9D8B030D-6E8A-4147-A177-3AD203B41FA5}">
                      <a16:colId xmlns:a16="http://schemas.microsoft.com/office/drawing/2014/main" val="3986403884"/>
                    </a:ext>
                  </a:extLst>
                </a:gridCol>
                <a:gridCol w="554681">
                  <a:extLst>
                    <a:ext uri="{9D8B030D-6E8A-4147-A177-3AD203B41FA5}">
                      <a16:colId xmlns:a16="http://schemas.microsoft.com/office/drawing/2014/main" val="3413063410"/>
                    </a:ext>
                  </a:extLst>
                </a:gridCol>
              </a:tblGrid>
              <a:tr h="338027">
                <a:tc row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Tingkat kepercayaan terhadap mitos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Pemberian ASI eksklusif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  <a:endParaRPr lang="en-ID" sz="3200" b="1" dirty="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p-Value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OR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576520"/>
                  </a:ext>
                </a:extLst>
              </a:tr>
              <a:tr h="633799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Berhasil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  <a:endParaRPr lang="en-ID" sz="3200" b="1" dirty="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Gagal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695515"/>
                  </a:ext>
                </a:extLst>
              </a:tr>
              <a:tr h="549293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Tinggi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0,000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11.333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968076"/>
                  </a:ext>
                </a:extLst>
              </a:tr>
              <a:tr h="549293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Rendah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63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591235"/>
                  </a:ext>
                </a:extLst>
              </a:tr>
              <a:tr h="549293">
                <a:tc>
                  <a:txBody>
                    <a:bodyPr/>
                    <a:lstStyle/>
                    <a:p>
                      <a:pPr algn="just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  <a:endParaRPr lang="en-ID" sz="3200" b="1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en-ID" sz="3200" b="1" dirty="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644564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FFB719E0-C82B-40C6-A2E3-25B09F2C50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276556"/>
              </p:ext>
            </p:extLst>
          </p:nvPr>
        </p:nvGraphicFramePr>
        <p:xfrm>
          <a:off x="5867400" y="990600"/>
          <a:ext cx="4663341" cy="2781497"/>
        </p:xfrm>
        <a:graphic>
          <a:graphicData uri="http://schemas.openxmlformats.org/drawingml/2006/table">
            <a:tbl>
              <a:tblPr/>
              <a:tblGrid>
                <a:gridCol w="978634">
                  <a:extLst>
                    <a:ext uri="{9D8B030D-6E8A-4147-A177-3AD203B41FA5}">
                      <a16:colId xmlns:a16="http://schemas.microsoft.com/office/drawing/2014/main" val="2442371350"/>
                    </a:ext>
                  </a:extLst>
                </a:gridCol>
                <a:gridCol w="563456">
                  <a:extLst>
                    <a:ext uri="{9D8B030D-6E8A-4147-A177-3AD203B41FA5}">
                      <a16:colId xmlns:a16="http://schemas.microsoft.com/office/drawing/2014/main" val="2919128840"/>
                    </a:ext>
                  </a:extLst>
                </a:gridCol>
                <a:gridCol w="281728">
                  <a:extLst>
                    <a:ext uri="{9D8B030D-6E8A-4147-A177-3AD203B41FA5}">
                      <a16:colId xmlns:a16="http://schemas.microsoft.com/office/drawing/2014/main" val="110980073"/>
                    </a:ext>
                  </a:extLst>
                </a:gridCol>
                <a:gridCol w="563456">
                  <a:extLst>
                    <a:ext uri="{9D8B030D-6E8A-4147-A177-3AD203B41FA5}">
                      <a16:colId xmlns:a16="http://schemas.microsoft.com/office/drawing/2014/main" val="664041398"/>
                    </a:ext>
                  </a:extLst>
                </a:gridCol>
                <a:gridCol w="348453">
                  <a:extLst>
                    <a:ext uri="{9D8B030D-6E8A-4147-A177-3AD203B41FA5}">
                      <a16:colId xmlns:a16="http://schemas.microsoft.com/office/drawing/2014/main" val="3481667375"/>
                    </a:ext>
                  </a:extLst>
                </a:gridCol>
                <a:gridCol w="489317">
                  <a:extLst>
                    <a:ext uri="{9D8B030D-6E8A-4147-A177-3AD203B41FA5}">
                      <a16:colId xmlns:a16="http://schemas.microsoft.com/office/drawing/2014/main" val="1554373722"/>
                    </a:ext>
                  </a:extLst>
                </a:gridCol>
                <a:gridCol w="348453">
                  <a:extLst>
                    <a:ext uri="{9D8B030D-6E8A-4147-A177-3AD203B41FA5}">
                      <a16:colId xmlns:a16="http://schemas.microsoft.com/office/drawing/2014/main" val="3717863533"/>
                    </a:ext>
                  </a:extLst>
                </a:gridCol>
                <a:gridCol w="622548">
                  <a:extLst>
                    <a:ext uri="{9D8B030D-6E8A-4147-A177-3AD203B41FA5}">
                      <a16:colId xmlns:a16="http://schemas.microsoft.com/office/drawing/2014/main" val="4132536533"/>
                    </a:ext>
                  </a:extLst>
                </a:gridCol>
                <a:gridCol w="467296">
                  <a:extLst>
                    <a:ext uri="{9D8B030D-6E8A-4147-A177-3AD203B41FA5}">
                      <a16:colId xmlns:a16="http://schemas.microsoft.com/office/drawing/2014/main" val="2886832199"/>
                    </a:ext>
                  </a:extLst>
                </a:gridCol>
              </a:tblGrid>
              <a:tr h="257020">
                <a:tc rowSpan="2">
                  <a:txBody>
                    <a:bodyPr/>
                    <a:lstStyle/>
                    <a:p>
                      <a:pPr indent="-90170"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Tingkat kepercayaan terhadap mitos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Pemberian MP-ASI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p-Value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OR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8536232"/>
                  </a:ext>
                </a:extLst>
              </a:tr>
              <a:tr h="893387"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MP-ASI</a:t>
                      </a:r>
                      <a:endParaRPr lang="en-ID" sz="2800">
                        <a:effectLst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Tepat waktu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MP-ASI</a:t>
                      </a:r>
                      <a:endParaRPr lang="en-ID" sz="2800" dirty="0">
                        <a:effectLst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dini</a:t>
                      </a:r>
                      <a:endParaRPr lang="en-ID" sz="2800" dirty="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  <a:endParaRPr lang="en-ID" sz="2800" dirty="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187500"/>
                  </a:ext>
                </a:extLst>
              </a:tr>
              <a:tr h="57829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Tinggi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39.1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60.9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0,027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3,694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2671221"/>
                  </a:ext>
                </a:extLst>
              </a:tr>
              <a:tr h="57829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Rendah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70.4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en-ID" sz="2800" dirty="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29.6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082424"/>
                  </a:ext>
                </a:extLst>
              </a:tr>
              <a:tr h="417657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</a:t>
                      </a:r>
                      <a:endParaRPr lang="en-ID" sz="280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D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en-ID" sz="2800" dirty="0">
                        <a:effectLst/>
                      </a:endParaRPr>
                    </a:p>
                  </a:txBody>
                  <a:tcPr marL="63500" marR="6350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111549"/>
                  </a:ext>
                </a:extLst>
              </a:tr>
            </a:tbl>
          </a:graphicData>
        </a:graphic>
      </p:graphicFrame>
      <p:sp>
        <p:nvSpPr>
          <p:cNvPr id="28" name="Freeform 11">
            <a:extLst>
              <a:ext uri="{FF2B5EF4-FFF2-40B4-BE49-F238E27FC236}">
                <a16:creationId xmlns:a16="http://schemas.microsoft.com/office/drawing/2014/main" id="{BA0E565D-4161-4707-9AEB-85988E81FCBC}"/>
              </a:ext>
            </a:extLst>
          </p:cNvPr>
          <p:cNvSpPr/>
          <p:nvPr/>
        </p:nvSpPr>
        <p:spPr>
          <a:xfrm flipH="1">
            <a:off x="5791200" y="1676400"/>
            <a:ext cx="45719" cy="3505200"/>
          </a:xfrm>
          <a:custGeom>
            <a:avLst/>
            <a:gdLst/>
            <a:ahLst/>
            <a:cxnLst/>
            <a:rect l="l" t="t" r="r" b="b"/>
            <a:pathLst>
              <a:path w="19050" h="2698747">
                <a:moveTo>
                  <a:pt x="0" y="0"/>
                </a:moveTo>
                <a:lnTo>
                  <a:pt x="19050" y="0"/>
                </a:lnTo>
                <a:lnTo>
                  <a:pt x="19050" y="2698747"/>
                </a:lnTo>
                <a:lnTo>
                  <a:pt x="0" y="26987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9D0CE9A-6F99-4A19-8C06-37A0AE580FB5}"/>
              </a:ext>
            </a:extLst>
          </p:cNvPr>
          <p:cNvSpPr txBox="1"/>
          <p:nvPr/>
        </p:nvSpPr>
        <p:spPr>
          <a:xfrm>
            <a:off x="134147" y="3845559"/>
            <a:ext cx="542718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Hubungan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tersebut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menunjukkan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bahwa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kepercayaan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terhadap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mitos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menyusui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merupakan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salah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satu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faktor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yang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berperan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dalam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kegagalan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pemberian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ASI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eksklusif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Mitos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yang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berkembang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di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masyarakat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seperti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anggapan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bahwa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ASI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tidak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cukup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memenuhi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kebutuhan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bayi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atau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bayi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perlu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diberikan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makanan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tambahan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sebelum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usia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enam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bulan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dapat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memengaruhi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keyakinan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ibu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sehingga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ibu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menghentikan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pemberian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ASI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eksklusif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lebih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8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awal</a:t>
            </a:r>
            <a:r>
              <a:rPr lang="en-ID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endParaRPr lang="en-ID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3FA457-C667-46B6-8A5C-549793768526}"/>
              </a:ext>
            </a:extLst>
          </p:cNvPr>
          <p:cNvSpPr txBox="1"/>
          <p:nvPr/>
        </p:nvSpPr>
        <p:spPr>
          <a:xfrm>
            <a:off x="6031177" y="3866225"/>
            <a:ext cx="44662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Hasil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tersebut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menunjukkan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bahwa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kepercayaan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terhadap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mitos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menyusui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merupakan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salah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satu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faktor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yang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berhubungan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dengan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praktik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pemberian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MP-ASI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dini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pada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responden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penelitian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Pemberian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MP-ASI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sebelum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usia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enam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bulan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tidak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sesuai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dengan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rekomendasi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World Health Organization yang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menganjurkan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pemberian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ASI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eksklusif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selama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enam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bulan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pertama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kehidupan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kemudian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dilanjutkan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dengan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MP-ASI yang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adekuat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aman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dan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bergizi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sambil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meneruskan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pemberian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ASI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hingga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usia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dua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tahun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atau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lebih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endParaRPr lang="en-ID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4239514" y="400922"/>
            <a:ext cx="3024505" cy="807720"/>
            <a:chOff x="4239514" y="569087"/>
            <a:chExt cx="3024505" cy="807720"/>
          </a:xfrm>
        </p:grpSpPr>
        <p:sp>
          <p:nvSpPr>
            <p:cNvPr id="10" name="object 10"/>
            <p:cNvSpPr/>
            <p:nvPr/>
          </p:nvSpPr>
          <p:spPr>
            <a:xfrm>
              <a:off x="4350893" y="622808"/>
              <a:ext cx="2875280" cy="716280"/>
            </a:xfrm>
            <a:custGeom>
              <a:avLst/>
              <a:gdLst/>
              <a:ahLst/>
              <a:cxnLst/>
              <a:rect l="l" t="t" r="r" b="b"/>
              <a:pathLst>
                <a:path w="2875279" h="716280">
                  <a:moveTo>
                    <a:pt x="2820035" y="0"/>
                  </a:moveTo>
                  <a:lnTo>
                    <a:pt x="54610" y="0"/>
                  </a:lnTo>
                  <a:lnTo>
                    <a:pt x="33379" y="4302"/>
                  </a:lnTo>
                  <a:lnTo>
                    <a:pt x="16017" y="16033"/>
                  </a:lnTo>
                  <a:lnTo>
                    <a:pt x="4300" y="33432"/>
                  </a:lnTo>
                  <a:lnTo>
                    <a:pt x="0" y="54737"/>
                  </a:lnTo>
                  <a:lnTo>
                    <a:pt x="0" y="661162"/>
                  </a:lnTo>
                  <a:lnTo>
                    <a:pt x="4300" y="682446"/>
                  </a:lnTo>
                  <a:lnTo>
                    <a:pt x="16017" y="699801"/>
                  </a:lnTo>
                  <a:lnTo>
                    <a:pt x="33379" y="711489"/>
                  </a:lnTo>
                  <a:lnTo>
                    <a:pt x="54610" y="715771"/>
                  </a:lnTo>
                  <a:lnTo>
                    <a:pt x="2820035" y="715771"/>
                  </a:lnTo>
                  <a:lnTo>
                    <a:pt x="2841339" y="711489"/>
                  </a:lnTo>
                  <a:lnTo>
                    <a:pt x="2858738" y="699801"/>
                  </a:lnTo>
                  <a:lnTo>
                    <a:pt x="2870469" y="682446"/>
                  </a:lnTo>
                  <a:lnTo>
                    <a:pt x="2874772" y="661162"/>
                  </a:lnTo>
                  <a:lnTo>
                    <a:pt x="2874772" y="54737"/>
                  </a:lnTo>
                  <a:lnTo>
                    <a:pt x="2870469" y="33432"/>
                  </a:lnTo>
                  <a:lnTo>
                    <a:pt x="2858738" y="16033"/>
                  </a:lnTo>
                  <a:lnTo>
                    <a:pt x="2841339" y="4302"/>
                  </a:lnTo>
                  <a:lnTo>
                    <a:pt x="28200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350893" y="622808"/>
              <a:ext cx="2875280" cy="716280"/>
            </a:xfrm>
            <a:custGeom>
              <a:avLst/>
              <a:gdLst/>
              <a:ahLst/>
              <a:cxnLst/>
              <a:rect l="l" t="t" r="r" b="b"/>
              <a:pathLst>
                <a:path w="2875279" h="716280">
                  <a:moveTo>
                    <a:pt x="0" y="54737"/>
                  </a:moveTo>
                  <a:lnTo>
                    <a:pt x="4300" y="33432"/>
                  </a:lnTo>
                  <a:lnTo>
                    <a:pt x="16017" y="16033"/>
                  </a:lnTo>
                  <a:lnTo>
                    <a:pt x="33379" y="4302"/>
                  </a:lnTo>
                  <a:lnTo>
                    <a:pt x="54610" y="0"/>
                  </a:lnTo>
                  <a:lnTo>
                    <a:pt x="2820035" y="0"/>
                  </a:lnTo>
                  <a:lnTo>
                    <a:pt x="2841339" y="4302"/>
                  </a:lnTo>
                  <a:lnTo>
                    <a:pt x="2858738" y="16033"/>
                  </a:lnTo>
                  <a:lnTo>
                    <a:pt x="2870469" y="33432"/>
                  </a:lnTo>
                  <a:lnTo>
                    <a:pt x="2874772" y="54737"/>
                  </a:lnTo>
                  <a:lnTo>
                    <a:pt x="2874772" y="661162"/>
                  </a:lnTo>
                  <a:lnTo>
                    <a:pt x="2870469" y="682446"/>
                  </a:lnTo>
                  <a:lnTo>
                    <a:pt x="2858738" y="699801"/>
                  </a:lnTo>
                  <a:lnTo>
                    <a:pt x="2841339" y="711489"/>
                  </a:lnTo>
                  <a:lnTo>
                    <a:pt x="2820035" y="715771"/>
                  </a:lnTo>
                  <a:lnTo>
                    <a:pt x="54610" y="715771"/>
                  </a:lnTo>
                  <a:lnTo>
                    <a:pt x="33379" y="711489"/>
                  </a:lnTo>
                  <a:lnTo>
                    <a:pt x="16017" y="699801"/>
                  </a:lnTo>
                  <a:lnTo>
                    <a:pt x="4300" y="682446"/>
                  </a:lnTo>
                  <a:lnTo>
                    <a:pt x="0" y="661162"/>
                  </a:lnTo>
                  <a:lnTo>
                    <a:pt x="0" y="54737"/>
                  </a:lnTo>
                  <a:close/>
                </a:path>
              </a:pathLst>
            </a:custGeom>
            <a:ln w="76200">
              <a:solidFill>
                <a:srgbClr val="1B46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277614" y="607187"/>
              <a:ext cx="2846705" cy="635000"/>
            </a:xfrm>
            <a:custGeom>
              <a:avLst/>
              <a:gdLst/>
              <a:ahLst/>
              <a:cxnLst/>
              <a:rect l="l" t="t" r="r" b="b"/>
              <a:pathLst>
                <a:path w="2846704" h="635000">
                  <a:moveTo>
                    <a:pt x="2797937" y="0"/>
                  </a:moveTo>
                  <a:lnTo>
                    <a:pt x="48387" y="0"/>
                  </a:lnTo>
                  <a:lnTo>
                    <a:pt x="29575" y="3810"/>
                  </a:lnTo>
                  <a:lnTo>
                    <a:pt x="14192" y="14192"/>
                  </a:lnTo>
                  <a:lnTo>
                    <a:pt x="3810" y="29575"/>
                  </a:lnTo>
                  <a:lnTo>
                    <a:pt x="0" y="48387"/>
                  </a:lnTo>
                  <a:lnTo>
                    <a:pt x="0" y="585977"/>
                  </a:lnTo>
                  <a:lnTo>
                    <a:pt x="3810" y="604863"/>
                  </a:lnTo>
                  <a:lnTo>
                    <a:pt x="14192" y="620283"/>
                  </a:lnTo>
                  <a:lnTo>
                    <a:pt x="29575" y="630680"/>
                  </a:lnTo>
                  <a:lnTo>
                    <a:pt x="48387" y="634491"/>
                  </a:lnTo>
                  <a:lnTo>
                    <a:pt x="2797937" y="634491"/>
                  </a:lnTo>
                  <a:lnTo>
                    <a:pt x="2816748" y="630680"/>
                  </a:lnTo>
                  <a:lnTo>
                    <a:pt x="2832131" y="620283"/>
                  </a:lnTo>
                  <a:lnTo>
                    <a:pt x="2842514" y="604863"/>
                  </a:lnTo>
                  <a:lnTo>
                    <a:pt x="2846324" y="585977"/>
                  </a:lnTo>
                  <a:lnTo>
                    <a:pt x="2846324" y="48387"/>
                  </a:lnTo>
                  <a:lnTo>
                    <a:pt x="2842514" y="29575"/>
                  </a:lnTo>
                  <a:lnTo>
                    <a:pt x="2832131" y="14192"/>
                  </a:lnTo>
                  <a:lnTo>
                    <a:pt x="2816748" y="3810"/>
                  </a:lnTo>
                  <a:lnTo>
                    <a:pt x="27979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277614" y="607187"/>
              <a:ext cx="2846705" cy="635000"/>
            </a:xfrm>
            <a:custGeom>
              <a:avLst/>
              <a:gdLst/>
              <a:ahLst/>
              <a:cxnLst/>
              <a:rect l="l" t="t" r="r" b="b"/>
              <a:pathLst>
                <a:path w="2846704" h="635000">
                  <a:moveTo>
                    <a:pt x="0" y="48387"/>
                  </a:moveTo>
                  <a:lnTo>
                    <a:pt x="3810" y="29575"/>
                  </a:lnTo>
                  <a:lnTo>
                    <a:pt x="14192" y="14192"/>
                  </a:lnTo>
                  <a:lnTo>
                    <a:pt x="29575" y="3810"/>
                  </a:lnTo>
                  <a:lnTo>
                    <a:pt x="48387" y="0"/>
                  </a:lnTo>
                  <a:lnTo>
                    <a:pt x="2797937" y="0"/>
                  </a:lnTo>
                  <a:lnTo>
                    <a:pt x="2816748" y="3810"/>
                  </a:lnTo>
                  <a:lnTo>
                    <a:pt x="2832131" y="14192"/>
                  </a:lnTo>
                  <a:lnTo>
                    <a:pt x="2842514" y="29575"/>
                  </a:lnTo>
                  <a:lnTo>
                    <a:pt x="2846324" y="48387"/>
                  </a:lnTo>
                  <a:lnTo>
                    <a:pt x="2846324" y="585977"/>
                  </a:lnTo>
                  <a:lnTo>
                    <a:pt x="2842514" y="604863"/>
                  </a:lnTo>
                  <a:lnTo>
                    <a:pt x="2832131" y="620283"/>
                  </a:lnTo>
                  <a:lnTo>
                    <a:pt x="2816748" y="630680"/>
                  </a:lnTo>
                  <a:lnTo>
                    <a:pt x="2797937" y="634491"/>
                  </a:lnTo>
                  <a:lnTo>
                    <a:pt x="48387" y="634491"/>
                  </a:lnTo>
                  <a:lnTo>
                    <a:pt x="29575" y="630680"/>
                  </a:lnTo>
                  <a:lnTo>
                    <a:pt x="14192" y="620283"/>
                  </a:lnTo>
                  <a:lnTo>
                    <a:pt x="3810" y="604863"/>
                  </a:lnTo>
                  <a:lnTo>
                    <a:pt x="0" y="585977"/>
                  </a:lnTo>
                  <a:lnTo>
                    <a:pt x="0" y="48387"/>
                  </a:lnTo>
                  <a:close/>
                </a:path>
              </a:pathLst>
            </a:custGeom>
            <a:ln w="76200">
              <a:solidFill>
                <a:srgbClr val="1B46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49871" y="648080"/>
            <a:ext cx="164083" cy="156083"/>
          </a:xfrm>
          <a:prstGeom prst="rect">
            <a:avLst/>
          </a:prstGeom>
        </p:spPr>
      </p:pic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4780281" y="593158"/>
            <a:ext cx="1620519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Simpulan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0571733" y="0"/>
            <a:ext cx="1620520" cy="3679190"/>
            <a:chOff x="10571733" y="0"/>
            <a:chExt cx="1620520" cy="3679190"/>
          </a:xfrm>
        </p:grpSpPr>
        <p:sp>
          <p:nvSpPr>
            <p:cNvPr id="4" name="object 4"/>
            <p:cNvSpPr/>
            <p:nvPr/>
          </p:nvSpPr>
          <p:spPr>
            <a:xfrm>
              <a:off x="10571733" y="0"/>
              <a:ext cx="1620520" cy="3679190"/>
            </a:xfrm>
            <a:custGeom>
              <a:avLst/>
              <a:gdLst/>
              <a:ahLst/>
              <a:cxnLst/>
              <a:rect l="l" t="t" r="r" b="b"/>
              <a:pathLst>
                <a:path w="1620520" h="3679190">
                  <a:moveTo>
                    <a:pt x="1620266" y="0"/>
                  </a:moveTo>
                  <a:lnTo>
                    <a:pt x="0" y="0"/>
                  </a:lnTo>
                  <a:lnTo>
                    <a:pt x="0" y="3284220"/>
                  </a:lnTo>
                  <a:lnTo>
                    <a:pt x="2656" y="3330263"/>
                  </a:lnTo>
                  <a:lnTo>
                    <a:pt x="10428" y="3374744"/>
                  </a:lnTo>
                  <a:lnTo>
                    <a:pt x="23018" y="3417366"/>
                  </a:lnTo>
                  <a:lnTo>
                    <a:pt x="40130" y="3457833"/>
                  </a:lnTo>
                  <a:lnTo>
                    <a:pt x="61468" y="3495850"/>
                  </a:lnTo>
                  <a:lnTo>
                    <a:pt x="86734" y="3531121"/>
                  </a:lnTo>
                  <a:lnTo>
                    <a:pt x="115633" y="3563350"/>
                  </a:lnTo>
                  <a:lnTo>
                    <a:pt x="147867" y="3592241"/>
                  </a:lnTo>
                  <a:lnTo>
                    <a:pt x="183141" y="3617499"/>
                  </a:lnTo>
                  <a:lnTo>
                    <a:pt x="221157" y="3638827"/>
                  </a:lnTo>
                  <a:lnTo>
                    <a:pt x="261619" y="3655931"/>
                  </a:lnTo>
                  <a:lnTo>
                    <a:pt x="304231" y="3668514"/>
                  </a:lnTo>
                  <a:lnTo>
                    <a:pt x="348695" y="3676281"/>
                  </a:lnTo>
                  <a:lnTo>
                    <a:pt x="394716" y="3678936"/>
                  </a:lnTo>
                  <a:lnTo>
                    <a:pt x="1400683" y="3678936"/>
                  </a:lnTo>
                  <a:lnTo>
                    <a:pt x="1446703" y="3676281"/>
                  </a:lnTo>
                  <a:lnTo>
                    <a:pt x="1491167" y="3668514"/>
                  </a:lnTo>
                  <a:lnTo>
                    <a:pt x="1533779" y="3655931"/>
                  </a:lnTo>
                  <a:lnTo>
                    <a:pt x="1574241" y="3638827"/>
                  </a:lnTo>
                  <a:lnTo>
                    <a:pt x="1612257" y="3617499"/>
                  </a:lnTo>
                  <a:lnTo>
                    <a:pt x="1620266" y="3611764"/>
                  </a:lnTo>
                  <a:lnTo>
                    <a:pt x="1620266" y="0"/>
                  </a:lnTo>
                  <a:close/>
                </a:path>
              </a:pathLst>
            </a:custGeom>
            <a:solidFill>
              <a:srgbClr val="00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21211" y="426694"/>
              <a:ext cx="456755" cy="45862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1038078" y="1754886"/>
            <a:ext cx="7315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Arial Black"/>
                <a:cs typeface="Arial Black"/>
                <a:hlinkClick r:id="rId4" action="ppaction://hlinksldjump"/>
              </a:rPr>
              <a:t>Hasil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3306" y="2291333"/>
            <a:ext cx="5014595" cy="1906932"/>
          </a:xfrm>
          <a:prstGeom prst="rect">
            <a:avLst/>
          </a:prstGeom>
          <a:ln w="57150">
            <a:solidFill>
              <a:srgbClr val="BCD6ED"/>
            </a:solidFill>
          </a:ln>
        </p:spPr>
        <p:txBody>
          <a:bodyPr vert="horz" wrap="square" lIns="0" tIns="1816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3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179070" marR="187960" indent="635" algn="ctr">
              <a:lnSpc>
                <a:spcPct val="100000"/>
              </a:lnSpc>
            </a:pPr>
            <a:r>
              <a:rPr sz="1600" spc="50" dirty="0">
                <a:latin typeface="Lucida Sans Unicode"/>
                <a:cs typeface="Lucida Sans Unicode"/>
              </a:rPr>
              <a:t>Berdasarkan</a:t>
            </a:r>
            <a:r>
              <a:rPr sz="1600" spc="4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hasil</a:t>
            </a:r>
            <a:r>
              <a:rPr sz="1600" spc="1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penelitian</a:t>
            </a:r>
            <a:r>
              <a:rPr sz="1600" spc="25" dirty="0">
                <a:latin typeface="Lucida Sans Unicode"/>
                <a:cs typeface="Lucida Sans Unicode"/>
              </a:rPr>
              <a:t> </a:t>
            </a:r>
            <a:r>
              <a:rPr sz="1600" spc="80" dirty="0">
                <a:latin typeface="Lucida Sans Unicode"/>
                <a:cs typeface="Lucida Sans Unicode"/>
              </a:rPr>
              <a:t>yang</a:t>
            </a:r>
            <a:r>
              <a:rPr sz="1600" spc="2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telah </a:t>
            </a:r>
            <a:r>
              <a:rPr sz="1600" dirty="0">
                <a:latin typeface="Lucida Sans Unicode"/>
                <a:cs typeface="Lucida Sans Unicode"/>
              </a:rPr>
              <a:t>dilakukan</a:t>
            </a:r>
            <a:r>
              <a:rPr sz="1600" spc="80" dirty="0">
                <a:latin typeface="Lucida Sans Unicode"/>
                <a:cs typeface="Lucida Sans Unicode"/>
              </a:rPr>
              <a:t> </a:t>
            </a:r>
            <a:r>
              <a:rPr sz="1600" spc="95" dirty="0">
                <a:latin typeface="Lucida Sans Unicode"/>
                <a:cs typeface="Lucida Sans Unicode"/>
              </a:rPr>
              <a:t>dan</a:t>
            </a:r>
            <a:r>
              <a:rPr sz="1600" spc="6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ditemukan</a:t>
            </a:r>
            <a:r>
              <a:rPr sz="1600" spc="114" dirty="0">
                <a:latin typeface="Lucida Sans Unicode"/>
                <a:cs typeface="Lucida Sans Unicode"/>
              </a:rPr>
              <a:t> </a:t>
            </a:r>
            <a:r>
              <a:rPr sz="1600" spc="120" dirty="0">
                <a:latin typeface="Lucida Sans Unicode"/>
                <a:cs typeface="Lucida Sans Unicode"/>
              </a:rPr>
              <a:t>pada</a:t>
            </a:r>
            <a:r>
              <a:rPr sz="1600" spc="8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penelitian</a:t>
            </a:r>
            <a:r>
              <a:rPr sz="1600" spc="55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ini </a:t>
            </a:r>
            <a:r>
              <a:rPr sz="1600" spc="95" dirty="0">
                <a:latin typeface="Lucida Sans Unicode"/>
                <a:cs typeface="Lucida Sans Unicode"/>
              </a:rPr>
              <a:t>dapat</a:t>
            </a:r>
            <a:r>
              <a:rPr sz="1600" spc="25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ditarik</a:t>
            </a:r>
            <a:r>
              <a:rPr sz="1600" dirty="0">
                <a:latin typeface="Lucida Sans Unicode"/>
                <a:cs typeface="Lucida Sans Unicode"/>
              </a:rPr>
              <a:t> kesimpulan</a:t>
            </a:r>
            <a:r>
              <a:rPr sz="1600" spc="20" dirty="0">
                <a:latin typeface="Lucida Sans Unicode"/>
                <a:cs typeface="Lucida Sans Unicode"/>
              </a:rPr>
              <a:t> </a:t>
            </a:r>
            <a:r>
              <a:rPr sz="1600" spc="110" dirty="0" err="1">
                <a:latin typeface="Lucida Sans Unicode"/>
                <a:cs typeface="Lucida Sans Unicode"/>
              </a:rPr>
              <a:t>bahwa</a:t>
            </a:r>
            <a:r>
              <a:rPr sz="1600" spc="15" dirty="0">
                <a:latin typeface="Lucida Sans Unicode"/>
                <a:cs typeface="Lucida Sans Unicode"/>
              </a:rPr>
              <a:t> </a:t>
            </a:r>
            <a:r>
              <a:rPr lang="en-US" sz="1600" dirty="0" err="1">
                <a:latin typeface="Lucida Sans Unicode"/>
                <a:cs typeface="Lucida Sans Unicode"/>
              </a:rPr>
              <a:t>ada</a:t>
            </a:r>
            <a:r>
              <a:rPr lang="en-US" sz="1600" dirty="0">
                <a:latin typeface="Lucida Sans Unicode"/>
                <a:cs typeface="Lucida Sans Unicode"/>
              </a:rPr>
              <a:t> </a:t>
            </a:r>
            <a:r>
              <a:rPr lang="en-US" sz="1600" dirty="0" err="1">
                <a:latin typeface="Lucida Sans Unicode"/>
                <a:cs typeface="Lucida Sans Unicode"/>
              </a:rPr>
              <a:t>hubungan</a:t>
            </a:r>
            <a:r>
              <a:rPr lang="en-US" sz="1600" dirty="0">
                <a:latin typeface="Lucida Sans Unicode"/>
                <a:cs typeface="Lucida Sans Unicode"/>
              </a:rPr>
              <a:t> </a:t>
            </a:r>
            <a:r>
              <a:rPr lang="en-US" sz="1600" dirty="0" err="1">
                <a:latin typeface="Lucida Sans Unicode"/>
                <a:cs typeface="Lucida Sans Unicode"/>
              </a:rPr>
              <a:t>antara</a:t>
            </a:r>
            <a:r>
              <a:rPr lang="en-US" sz="1600" dirty="0">
                <a:latin typeface="Lucida Sans Unicode"/>
                <a:cs typeface="Lucida Sans Unicode"/>
              </a:rPr>
              <a:t> </a:t>
            </a:r>
            <a:r>
              <a:rPr lang="en-US" sz="1600" dirty="0" err="1">
                <a:latin typeface="Lucida Sans Unicode"/>
                <a:cs typeface="Lucida Sans Unicode"/>
              </a:rPr>
              <a:t>kepercayaan</a:t>
            </a:r>
            <a:r>
              <a:rPr lang="en-US" sz="1600" dirty="0">
                <a:latin typeface="Lucida Sans Unicode"/>
                <a:cs typeface="Lucida Sans Unicode"/>
              </a:rPr>
              <a:t> </a:t>
            </a:r>
            <a:r>
              <a:rPr lang="en-US" sz="1600" dirty="0" err="1">
                <a:latin typeface="Lucida Sans Unicode"/>
                <a:cs typeface="Lucida Sans Unicode"/>
              </a:rPr>
              <a:t>terhadap</a:t>
            </a:r>
            <a:r>
              <a:rPr lang="en-US" sz="1600" dirty="0">
                <a:latin typeface="Lucida Sans Unicode"/>
                <a:cs typeface="Lucida Sans Unicode"/>
              </a:rPr>
              <a:t> </a:t>
            </a:r>
            <a:r>
              <a:rPr lang="en-US" sz="1600" dirty="0" err="1">
                <a:latin typeface="Lucida Sans Unicode"/>
                <a:cs typeface="Lucida Sans Unicode"/>
              </a:rPr>
              <a:t>mitos</a:t>
            </a:r>
            <a:r>
              <a:rPr lang="en-US" sz="1600" dirty="0">
                <a:latin typeface="Lucida Sans Unicode"/>
                <a:cs typeface="Lucida Sans Unicode"/>
              </a:rPr>
              <a:t> </a:t>
            </a:r>
            <a:r>
              <a:rPr lang="en-US" sz="1600" dirty="0" err="1">
                <a:latin typeface="Lucida Sans Unicode"/>
                <a:cs typeface="Lucida Sans Unicode"/>
              </a:rPr>
              <a:t>menyusui</a:t>
            </a:r>
            <a:r>
              <a:rPr lang="en-US" sz="1600" dirty="0">
                <a:latin typeface="Lucida Sans Unicode"/>
                <a:cs typeface="Lucida Sans Unicode"/>
              </a:rPr>
              <a:t> </a:t>
            </a:r>
            <a:r>
              <a:rPr lang="en-US" sz="1600" dirty="0" err="1">
                <a:latin typeface="Lucida Sans Unicode"/>
                <a:cs typeface="Lucida Sans Unicode"/>
              </a:rPr>
              <a:t>dengan</a:t>
            </a:r>
            <a:r>
              <a:rPr lang="en-US" sz="1600" dirty="0">
                <a:latin typeface="Lucida Sans Unicode"/>
                <a:cs typeface="Lucida Sans Unicode"/>
              </a:rPr>
              <a:t> </a:t>
            </a:r>
            <a:r>
              <a:rPr lang="en-US" sz="1600" dirty="0" err="1">
                <a:latin typeface="Lucida Sans Unicode"/>
                <a:cs typeface="Lucida Sans Unicode"/>
              </a:rPr>
              <a:t>kegagalan</a:t>
            </a:r>
            <a:r>
              <a:rPr lang="en-US" sz="1600" dirty="0">
                <a:latin typeface="Lucida Sans Unicode"/>
                <a:cs typeface="Lucida Sans Unicode"/>
              </a:rPr>
              <a:t> ASI </a:t>
            </a:r>
            <a:r>
              <a:rPr lang="en-US" sz="1600" dirty="0" err="1">
                <a:latin typeface="Lucida Sans Unicode"/>
                <a:cs typeface="Lucida Sans Unicode"/>
              </a:rPr>
              <a:t>eksklusif</a:t>
            </a:r>
            <a:r>
              <a:rPr lang="en-US" sz="1600" dirty="0">
                <a:latin typeface="Lucida Sans Unicode"/>
                <a:cs typeface="Lucida Sans Unicode"/>
              </a:rPr>
              <a:t> &amp; MP-ASI </a:t>
            </a:r>
            <a:r>
              <a:rPr lang="en-US" sz="1600" dirty="0" err="1">
                <a:latin typeface="Lucida Sans Unicode"/>
                <a:cs typeface="Lucida Sans Unicode"/>
              </a:rPr>
              <a:t>dini</a:t>
            </a:r>
            <a:endParaRPr sz="1600" dirty="0">
              <a:latin typeface="Lucida Sans Unicode"/>
              <a:cs typeface="Lucida Sans Unicode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389117" y="2406269"/>
            <a:ext cx="0" cy="2447925"/>
          </a:xfrm>
          <a:custGeom>
            <a:avLst/>
            <a:gdLst/>
            <a:ahLst/>
            <a:cxnLst/>
            <a:rect l="l" t="t" r="r" b="b"/>
            <a:pathLst>
              <a:path h="2447925">
                <a:moveTo>
                  <a:pt x="0" y="0"/>
                </a:moveTo>
                <a:lnTo>
                  <a:pt x="0" y="2447670"/>
                </a:lnTo>
              </a:path>
            </a:pathLst>
          </a:custGeom>
          <a:ln w="19050">
            <a:solidFill>
              <a:srgbClr val="003366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801105" y="2022729"/>
            <a:ext cx="4370070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1905" algn="ctr">
              <a:lnSpc>
                <a:spcPct val="100000"/>
              </a:lnSpc>
              <a:spcBef>
                <a:spcPts val="95"/>
              </a:spcBef>
            </a:pPr>
            <a:r>
              <a:rPr sz="1600" spc="70" dirty="0">
                <a:latin typeface="Lucida Sans Unicode"/>
                <a:cs typeface="Lucida Sans Unicode"/>
              </a:rPr>
              <a:t>Tenaga</a:t>
            </a:r>
            <a:r>
              <a:rPr sz="1600" spc="45" dirty="0">
                <a:latin typeface="Lucida Sans Unicode"/>
                <a:cs typeface="Lucida Sans Unicode"/>
              </a:rPr>
              <a:t> </a:t>
            </a:r>
            <a:r>
              <a:rPr sz="1600" spc="50" dirty="0">
                <a:latin typeface="Lucida Sans Unicode"/>
                <a:cs typeface="Lucida Sans Unicode"/>
              </a:rPr>
              <a:t>kesehatan</a:t>
            </a:r>
            <a:r>
              <a:rPr sz="1600" spc="6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khususnya</a:t>
            </a:r>
            <a:r>
              <a:rPr sz="1600" spc="90" dirty="0">
                <a:latin typeface="Lucida Sans Unicode"/>
                <a:cs typeface="Lucida Sans Unicode"/>
              </a:rPr>
              <a:t> </a:t>
            </a:r>
            <a:r>
              <a:rPr sz="1600" spc="45" dirty="0">
                <a:latin typeface="Lucida Sans Unicode"/>
                <a:cs typeface="Lucida Sans Unicode"/>
              </a:rPr>
              <a:t>bidan </a:t>
            </a:r>
            <a:r>
              <a:rPr sz="1600" spc="10" dirty="0">
                <a:latin typeface="Lucida Sans Unicode"/>
                <a:cs typeface="Lucida Sans Unicode"/>
              </a:rPr>
              <a:t>diharapkan</a:t>
            </a:r>
            <a:r>
              <a:rPr sz="1600" spc="95" dirty="0">
                <a:latin typeface="Lucida Sans Unicode"/>
                <a:cs typeface="Lucida Sans Unicode"/>
              </a:rPr>
              <a:t> dapat</a:t>
            </a:r>
            <a:r>
              <a:rPr sz="1600" spc="100" dirty="0">
                <a:latin typeface="Lucida Sans Unicode"/>
                <a:cs typeface="Lucida Sans Unicode"/>
              </a:rPr>
              <a:t> </a:t>
            </a:r>
            <a:r>
              <a:rPr sz="1600" spc="50" dirty="0">
                <a:latin typeface="Lucida Sans Unicode"/>
                <a:cs typeface="Lucida Sans Unicode"/>
              </a:rPr>
              <a:t>memberikan</a:t>
            </a:r>
            <a:r>
              <a:rPr sz="1600" spc="100" dirty="0">
                <a:latin typeface="Lucida Sans Unicode"/>
                <a:cs typeface="Lucida Sans Unicode"/>
              </a:rPr>
              <a:t> </a:t>
            </a:r>
            <a:r>
              <a:rPr sz="1600" spc="-10" dirty="0">
                <a:latin typeface="Lucida Sans Unicode"/>
                <a:cs typeface="Lucida Sans Unicode"/>
              </a:rPr>
              <a:t>edukasi </a:t>
            </a:r>
            <a:r>
              <a:rPr sz="1600" spc="70" dirty="0">
                <a:latin typeface="Lucida Sans Unicode"/>
                <a:cs typeface="Lucida Sans Unicode"/>
              </a:rPr>
              <a:t>mengenai</a:t>
            </a:r>
            <a:r>
              <a:rPr sz="1600" spc="-6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ASI</a:t>
            </a:r>
            <a:r>
              <a:rPr sz="1600" spc="-100" dirty="0">
                <a:latin typeface="Lucida Sans Unicode"/>
                <a:cs typeface="Lucida Sans Unicode"/>
              </a:rPr>
              <a:t> </a:t>
            </a:r>
            <a:r>
              <a:rPr sz="1600" spc="-35" dirty="0">
                <a:latin typeface="Lucida Sans Unicode"/>
                <a:cs typeface="Lucida Sans Unicode"/>
              </a:rPr>
              <a:t>eksklusif</a:t>
            </a:r>
            <a:r>
              <a:rPr sz="1600" spc="-55" dirty="0">
                <a:latin typeface="Lucida Sans Unicode"/>
                <a:cs typeface="Lucida Sans Unicode"/>
              </a:rPr>
              <a:t> </a:t>
            </a:r>
            <a:r>
              <a:rPr sz="1600" spc="95" dirty="0">
                <a:latin typeface="Lucida Sans Unicode"/>
                <a:cs typeface="Lucida Sans Unicode"/>
              </a:rPr>
              <a:t>dan</a:t>
            </a:r>
            <a:r>
              <a:rPr sz="1600" spc="-75" dirty="0">
                <a:latin typeface="Lucida Sans Unicode"/>
                <a:cs typeface="Lucida Sans Unicode"/>
              </a:rPr>
              <a:t> </a:t>
            </a:r>
            <a:r>
              <a:rPr sz="1600" spc="40" dirty="0" err="1">
                <a:latin typeface="Lucida Sans Unicode"/>
                <a:cs typeface="Lucida Sans Unicode"/>
              </a:rPr>
              <a:t>memberikan</a:t>
            </a:r>
            <a:r>
              <a:rPr sz="1600" spc="40" dirty="0">
                <a:latin typeface="Lucida Sans Unicode"/>
                <a:cs typeface="Lucida Sans Unicode"/>
              </a:rPr>
              <a:t> </a:t>
            </a:r>
            <a:r>
              <a:rPr lang="en-US" sz="1600" spc="70" dirty="0" err="1">
                <a:latin typeface="Lucida Sans Unicode"/>
                <a:cs typeface="Lucida Sans Unicode"/>
              </a:rPr>
              <a:t>penyuluhan</a:t>
            </a:r>
            <a:r>
              <a:rPr lang="en-US" sz="1600" spc="70" dirty="0">
                <a:latin typeface="Lucida Sans Unicode"/>
                <a:cs typeface="Lucida Sans Unicode"/>
              </a:rPr>
              <a:t> </a:t>
            </a:r>
            <a:r>
              <a:rPr lang="en-US" sz="1600" spc="70" dirty="0" err="1">
                <a:latin typeface="Lucida Sans Unicode"/>
                <a:cs typeface="Lucida Sans Unicode"/>
              </a:rPr>
              <a:t>terkait</a:t>
            </a:r>
            <a:r>
              <a:rPr lang="en-US" sz="1600" spc="70" dirty="0">
                <a:latin typeface="Lucida Sans Unicode"/>
                <a:cs typeface="Lucida Sans Unicode"/>
              </a:rPr>
              <a:t> </a:t>
            </a:r>
            <a:r>
              <a:rPr lang="en-US" sz="1600" spc="70" dirty="0" err="1">
                <a:latin typeface="Lucida Sans Unicode"/>
                <a:cs typeface="Lucida Sans Unicode"/>
              </a:rPr>
              <a:t>pentingnya</a:t>
            </a:r>
            <a:r>
              <a:rPr lang="en-US" sz="1600" spc="70" dirty="0">
                <a:latin typeface="Lucida Sans Unicode"/>
                <a:cs typeface="Lucida Sans Unicode"/>
              </a:rPr>
              <a:t> ASI </a:t>
            </a:r>
            <a:r>
              <a:rPr lang="en-US" sz="1600" spc="70" dirty="0" err="1">
                <a:latin typeface="Lucida Sans Unicode"/>
                <a:cs typeface="Lucida Sans Unicode"/>
              </a:rPr>
              <a:t>eksklusif</a:t>
            </a:r>
            <a:r>
              <a:rPr lang="en-US" sz="1600" spc="70" dirty="0">
                <a:latin typeface="Lucida Sans Unicode"/>
                <a:cs typeface="Lucida Sans Unicode"/>
              </a:rPr>
              <a:t> demi Kesehatan dan </a:t>
            </a:r>
            <a:r>
              <a:rPr lang="en-US" sz="1600" spc="70" dirty="0" err="1">
                <a:latin typeface="Lucida Sans Unicode"/>
                <a:cs typeface="Lucida Sans Unicode"/>
              </a:rPr>
              <a:t>kesejahteraan</a:t>
            </a:r>
            <a:r>
              <a:rPr lang="en-US" sz="1600" spc="70" dirty="0">
                <a:latin typeface="Lucida Sans Unicode"/>
                <a:cs typeface="Lucida Sans Unicode"/>
              </a:rPr>
              <a:t> </a:t>
            </a:r>
            <a:r>
              <a:rPr lang="en-US" sz="1600" spc="70" dirty="0" err="1">
                <a:latin typeface="Lucida Sans Unicode"/>
                <a:cs typeface="Lucida Sans Unicode"/>
              </a:rPr>
              <a:t>bayi</a:t>
            </a:r>
            <a:endParaRPr sz="1600" dirty="0">
              <a:latin typeface="Lucida Sans Unicode"/>
              <a:cs typeface="Lucida Sans Unicod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777219" y="2826511"/>
            <a:ext cx="14414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Arial Black"/>
                <a:cs typeface="Arial Black"/>
                <a:hlinkClick r:id="rId4" action="ppaction://hlinksldjump"/>
              </a:rPr>
              <a:t>Pembahasan</a:t>
            </a:r>
            <a:endParaRPr sz="16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806430" y="4196842"/>
            <a:ext cx="1181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1C466D"/>
                </a:solidFill>
                <a:latin typeface="Arial Black"/>
                <a:cs typeface="Arial Black"/>
                <a:hlinkClick r:id="rId4" action="ppaction://hlinksldjump"/>
              </a:rPr>
              <a:t>Simpulan</a:t>
            </a:r>
            <a:endParaRPr sz="180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72734" y="4470374"/>
            <a:ext cx="4315460" cy="1386840"/>
          </a:xfrm>
          <a:prstGeom prst="rect">
            <a:avLst/>
          </a:prstGeom>
          <a:solidFill>
            <a:srgbClr val="BCD6ED"/>
          </a:solidFill>
        </p:spPr>
        <p:txBody>
          <a:bodyPr vert="horz" wrap="square" lIns="0" tIns="190500" rIns="0" bIns="0" rtlCol="0">
            <a:spAutoFit/>
          </a:bodyPr>
          <a:lstStyle/>
          <a:p>
            <a:pPr marL="198755" marR="186055" indent="-5715" algn="ctr">
              <a:lnSpc>
                <a:spcPct val="100000"/>
              </a:lnSpc>
              <a:spcBef>
                <a:spcPts val="1500"/>
              </a:spcBef>
            </a:pPr>
            <a:r>
              <a:rPr sz="1600" spc="50" dirty="0">
                <a:latin typeface="Lucida Sans Unicode"/>
                <a:cs typeface="Lucida Sans Unicode"/>
              </a:rPr>
              <a:t>sehingga</a:t>
            </a:r>
            <a:r>
              <a:rPr sz="1600" spc="-25" dirty="0">
                <a:latin typeface="Lucida Sans Unicode"/>
                <a:cs typeface="Lucida Sans Unicode"/>
              </a:rPr>
              <a:t> </a:t>
            </a:r>
            <a:r>
              <a:rPr sz="1600" spc="70" dirty="0">
                <a:latin typeface="Lucida Sans Unicode"/>
                <a:cs typeface="Lucida Sans Unicode"/>
              </a:rPr>
              <a:t>cakupan</a:t>
            </a:r>
            <a:r>
              <a:rPr sz="1600" spc="-10" dirty="0">
                <a:latin typeface="Lucida Sans Unicode"/>
                <a:cs typeface="Lucida Sans Unicode"/>
              </a:rPr>
              <a:t> </a:t>
            </a:r>
            <a:r>
              <a:rPr sz="1600" spc="60" dirty="0">
                <a:latin typeface="Lucida Sans Unicode"/>
                <a:cs typeface="Lucida Sans Unicode"/>
              </a:rPr>
              <a:t>pemberian</a:t>
            </a:r>
            <a:r>
              <a:rPr sz="1600" spc="-30" dirty="0">
                <a:latin typeface="Lucida Sans Unicode"/>
                <a:cs typeface="Lucida Sans Unicode"/>
              </a:rPr>
              <a:t> </a:t>
            </a:r>
            <a:r>
              <a:rPr sz="1600" spc="-25" dirty="0">
                <a:latin typeface="Lucida Sans Unicode"/>
                <a:cs typeface="Lucida Sans Unicode"/>
              </a:rPr>
              <a:t>ASI </a:t>
            </a:r>
            <a:r>
              <a:rPr sz="1600" spc="-35" dirty="0">
                <a:latin typeface="Lucida Sans Unicode"/>
                <a:cs typeface="Lucida Sans Unicode"/>
              </a:rPr>
              <a:t>eksklusif</a:t>
            </a:r>
            <a:r>
              <a:rPr sz="1600" spc="3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di</a:t>
            </a:r>
            <a:r>
              <a:rPr sz="1600" spc="-1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Indonesia</a:t>
            </a:r>
            <a:r>
              <a:rPr sz="1600" spc="20" dirty="0">
                <a:latin typeface="Lucida Sans Unicode"/>
                <a:cs typeface="Lucida Sans Unicode"/>
              </a:rPr>
              <a:t> </a:t>
            </a:r>
            <a:r>
              <a:rPr sz="1600" spc="90" dirty="0">
                <a:latin typeface="Lucida Sans Unicode"/>
                <a:cs typeface="Lucida Sans Unicode"/>
              </a:rPr>
              <a:t>dapat</a:t>
            </a:r>
            <a:r>
              <a:rPr sz="1600" spc="40" dirty="0">
                <a:latin typeface="Lucida Sans Unicode"/>
                <a:cs typeface="Lucida Sans Unicode"/>
              </a:rPr>
              <a:t> </a:t>
            </a:r>
            <a:r>
              <a:rPr sz="1600" spc="85" dirty="0">
                <a:latin typeface="Lucida Sans Unicode"/>
                <a:cs typeface="Lucida Sans Unicode"/>
              </a:rPr>
              <a:t>mencapai </a:t>
            </a:r>
            <a:r>
              <a:rPr sz="1600" dirty="0">
                <a:latin typeface="Lucida Sans Unicode"/>
                <a:cs typeface="Lucida Sans Unicode"/>
              </a:rPr>
              <a:t>target</a:t>
            </a:r>
            <a:r>
              <a:rPr sz="1600" spc="150" dirty="0">
                <a:latin typeface="Lucida Sans Unicode"/>
                <a:cs typeface="Lucida Sans Unicode"/>
              </a:rPr>
              <a:t> </a:t>
            </a:r>
            <a:r>
              <a:rPr sz="1600" spc="80" dirty="0">
                <a:latin typeface="Lucida Sans Unicode"/>
                <a:cs typeface="Lucida Sans Unicode"/>
              </a:rPr>
              <a:t>yang</a:t>
            </a:r>
            <a:r>
              <a:rPr sz="1600" spc="130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telah</a:t>
            </a:r>
            <a:r>
              <a:rPr sz="1600" spc="135" dirty="0">
                <a:latin typeface="Lucida Sans Unicode"/>
                <a:cs typeface="Lucida Sans Unicode"/>
              </a:rPr>
              <a:t> </a:t>
            </a:r>
            <a:r>
              <a:rPr sz="1600" dirty="0">
                <a:latin typeface="Lucida Sans Unicode"/>
                <a:cs typeface="Lucida Sans Unicode"/>
              </a:rPr>
              <a:t>ditetapkan</a:t>
            </a:r>
            <a:r>
              <a:rPr sz="1600" spc="19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oleh </a:t>
            </a:r>
            <a:r>
              <a:rPr sz="1600" spc="55" dirty="0">
                <a:latin typeface="Lucida Sans Unicode"/>
                <a:cs typeface="Lucida Sans Unicode"/>
              </a:rPr>
              <a:t>pemerintahan</a:t>
            </a:r>
            <a:r>
              <a:rPr sz="1600" spc="-5" dirty="0">
                <a:latin typeface="Lucida Sans Unicode"/>
                <a:cs typeface="Lucida Sans Unicode"/>
              </a:rPr>
              <a:t> </a:t>
            </a:r>
            <a:r>
              <a:rPr sz="1600" spc="55" dirty="0">
                <a:latin typeface="Lucida Sans Unicode"/>
                <a:cs typeface="Lucida Sans Unicode"/>
              </a:rPr>
              <a:t>sebesar</a:t>
            </a:r>
            <a:r>
              <a:rPr sz="1600" spc="-5" dirty="0">
                <a:latin typeface="Lucida Sans Unicode"/>
                <a:cs typeface="Lucida Sans Unicode"/>
              </a:rPr>
              <a:t> </a:t>
            </a:r>
            <a:r>
              <a:rPr sz="1600" spc="-20" dirty="0">
                <a:latin typeface="Lucida Sans Unicode"/>
                <a:cs typeface="Lucida Sans Unicode"/>
              </a:rPr>
              <a:t>80%.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10603865" y="5080000"/>
            <a:ext cx="1588135" cy="1778000"/>
          </a:xfrm>
          <a:custGeom>
            <a:avLst/>
            <a:gdLst/>
            <a:ahLst/>
            <a:cxnLst/>
            <a:rect l="l" t="t" r="r" b="b"/>
            <a:pathLst>
              <a:path w="1588134" h="1778000">
                <a:moveTo>
                  <a:pt x="1398904" y="0"/>
                </a:moveTo>
                <a:lnTo>
                  <a:pt x="394207" y="0"/>
                </a:lnTo>
                <a:lnTo>
                  <a:pt x="344766" y="3072"/>
                </a:lnTo>
                <a:lnTo>
                  <a:pt x="297155" y="12041"/>
                </a:lnTo>
                <a:lnTo>
                  <a:pt x="251745" y="26539"/>
                </a:lnTo>
                <a:lnTo>
                  <a:pt x="208905" y="46194"/>
                </a:lnTo>
                <a:lnTo>
                  <a:pt x="169004" y="70639"/>
                </a:lnTo>
                <a:lnTo>
                  <a:pt x="132413" y="99501"/>
                </a:lnTo>
                <a:lnTo>
                  <a:pt x="99501" y="132413"/>
                </a:lnTo>
                <a:lnTo>
                  <a:pt x="70639" y="169004"/>
                </a:lnTo>
                <a:lnTo>
                  <a:pt x="46194" y="208905"/>
                </a:lnTo>
                <a:lnTo>
                  <a:pt x="26539" y="251745"/>
                </a:lnTo>
                <a:lnTo>
                  <a:pt x="12041" y="297155"/>
                </a:lnTo>
                <a:lnTo>
                  <a:pt x="3072" y="344766"/>
                </a:lnTo>
                <a:lnTo>
                  <a:pt x="0" y="394208"/>
                </a:lnTo>
                <a:lnTo>
                  <a:pt x="0" y="1778000"/>
                </a:lnTo>
                <a:lnTo>
                  <a:pt x="1588134" y="1778000"/>
                </a:lnTo>
                <a:lnTo>
                  <a:pt x="1588134" y="48548"/>
                </a:lnTo>
                <a:lnTo>
                  <a:pt x="1541436" y="26539"/>
                </a:lnTo>
                <a:lnTo>
                  <a:pt x="1496007" y="12041"/>
                </a:lnTo>
                <a:lnTo>
                  <a:pt x="1448373" y="3072"/>
                </a:lnTo>
                <a:lnTo>
                  <a:pt x="1398904" y="0"/>
                </a:lnTo>
                <a:close/>
              </a:path>
            </a:pathLst>
          </a:custGeom>
          <a:solidFill>
            <a:srgbClr val="0033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012805" y="5425846"/>
            <a:ext cx="94932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FFFFFF"/>
                </a:solidFill>
                <a:latin typeface="Arial Black"/>
                <a:cs typeface="Arial Black"/>
              </a:rPr>
              <a:t>Refrensi</a:t>
            </a:r>
            <a:endParaRPr sz="1600">
              <a:latin typeface="Arial Black"/>
              <a:cs typeface="Arial Black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06963" y="5849365"/>
            <a:ext cx="1008633" cy="1008632"/>
          </a:xfrm>
          <a:prstGeom prst="rect">
            <a:avLst/>
          </a:prstGeom>
        </p:spPr>
      </p:pic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466" y="314382"/>
            <a:ext cx="12047534" cy="6472866"/>
            <a:chOff x="0" y="0"/>
            <a:chExt cx="16063379" cy="86304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063340" cy="8630539"/>
            </a:xfrm>
            <a:custGeom>
              <a:avLst/>
              <a:gdLst/>
              <a:ahLst/>
              <a:cxnLst/>
              <a:rect l="l" t="t" r="r" b="b"/>
              <a:pathLst>
                <a:path w="16063340" h="8630539">
                  <a:moveTo>
                    <a:pt x="0" y="0"/>
                  </a:moveTo>
                  <a:lnTo>
                    <a:pt x="16063340" y="0"/>
                  </a:lnTo>
                  <a:lnTo>
                    <a:pt x="16063340" y="8630539"/>
                  </a:lnTo>
                  <a:lnTo>
                    <a:pt x="0" y="86305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1221212" y="378562"/>
            <a:ext cx="456752" cy="458619"/>
            <a:chOff x="0" y="0"/>
            <a:chExt cx="609003" cy="6114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08965" cy="611505"/>
            </a:xfrm>
            <a:custGeom>
              <a:avLst/>
              <a:gdLst/>
              <a:ahLst/>
              <a:cxnLst/>
              <a:rect l="l" t="t" r="r" b="b"/>
              <a:pathLst>
                <a:path w="608965" h="611505">
                  <a:moveTo>
                    <a:pt x="0" y="0"/>
                  </a:moveTo>
                  <a:lnTo>
                    <a:pt x="608965" y="0"/>
                  </a:lnTo>
                  <a:lnTo>
                    <a:pt x="608965" y="611505"/>
                  </a:lnTo>
                  <a:lnTo>
                    <a:pt x="0" y="611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6" b="2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1006966" y="5977700"/>
            <a:ext cx="1008631" cy="880300"/>
            <a:chOff x="0" y="0"/>
            <a:chExt cx="1344841" cy="11737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44803" cy="1173734"/>
            </a:xfrm>
            <a:custGeom>
              <a:avLst/>
              <a:gdLst/>
              <a:ahLst/>
              <a:cxnLst/>
              <a:rect l="l" t="t" r="r" b="b"/>
              <a:pathLst>
                <a:path w="1344803" h="1173734">
                  <a:moveTo>
                    <a:pt x="0" y="0"/>
                  </a:moveTo>
                  <a:lnTo>
                    <a:pt x="1344803" y="0"/>
                  </a:lnTo>
                  <a:lnTo>
                    <a:pt x="1344803" y="1173734"/>
                  </a:lnTo>
                  <a:lnTo>
                    <a:pt x="0" y="1173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" b="-14578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11702796" y="6404305"/>
            <a:ext cx="158086" cy="21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spc="3">
                <a:solidFill>
                  <a:srgbClr val="898989"/>
                </a:solidFill>
                <a:latin typeface="Calibri (MS)"/>
                <a:ea typeface="Calibri (MS)"/>
                <a:cs typeface="Calibri (MS)"/>
                <a:sym typeface="Calibri (MS)"/>
              </a:rPr>
              <a:t>39</a:t>
            </a:r>
          </a:p>
        </p:txBody>
      </p:sp>
      <p:grpSp>
        <p:nvGrpSpPr>
          <p:cNvPr id="27" name="object 9">
            <a:extLst>
              <a:ext uri="{FF2B5EF4-FFF2-40B4-BE49-F238E27FC236}">
                <a16:creationId xmlns:a16="http://schemas.microsoft.com/office/drawing/2014/main" id="{76FB56F9-3118-437D-ADFA-ECE2E6F3D876}"/>
              </a:ext>
            </a:extLst>
          </p:cNvPr>
          <p:cNvGrpSpPr/>
          <p:nvPr/>
        </p:nvGrpSpPr>
        <p:grpSpPr>
          <a:xfrm>
            <a:off x="4239514" y="-45720"/>
            <a:ext cx="3024505" cy="807720"/>
            <a:chOff x="4239514" y="569087"/>
            <a:chExt cx="3024505" cy="807720"/>
          </a:xfrm>
        </p:grpSpPr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C633A72-CE8A-46E5-B7C3-0B53023767B7}"/>
                </a:ext>
              </a:extLst>
            </p:cNvPr>
            <p:cNvSpPr/>
            <p:nvPr/>
          </p:nvSpPr>
          <p:spPr>
            <a:xfrm>
              <a:off x="4350893" y="622808"/>
              <a:ext cx="2875280" cy="716280"/>
            </a:xfrm>
            <a:custGeom>
              <a:avLst/>
              <a:gdLst/>
              <a:ahLst/>
              <a:cxnLst/>
              <a:rect l="l" t="t" r="r" b="b"/>
              <a:pathLst>
                <a:path w="2875279" h="716280">
                  <a:moveTo>
                    <a:pt x="2820035" y="0"/>
                  </a:moveTo>
                  <a:lnTo>
                    <a:pt x="54610" y="0"/>
                  </a:lnTo>
                  <a:lnTo>
                    <a:pt x="33379" y="4302"/>
                  </a:lnTo>
                  <a:lnTo>
                    <a:pt x="16017" y="16033"/>
                  </a:lnTo>
                  <a:lnTo>
                    <a:pt x="4300" y="33432"/>
                  </a:lnTo>
                  <a:lnTo>
                    <a:pt x="0" y="54737"/>
                  </a:lnTo>
                  <a:lnTo>
                    <a:pt x="0" y="661162"/>
                  </a:lnTo>
                  <a:lnTo>
                    <a:pt x="4300" y="682446"/>
                  </a:lnTo>
                  <a:lnTo>
                    <a:pt x="16017" y="699801"/>
                  </a:lnTo>
                  <a:lnTo>
                    <a:pt x="33379" y="711489"/>
                  </a:lnTo>
                  <a:lnTo>
                    <a:pt x="54610" y="715771"/>
                  </a:lnTo>
                  <a:lnTo>
                    <a:pt x="2820035" y="715771"/>
                  </a:lnTo>
                  <a:lnTo>
                    <a:pt x="2841339" y="711489"/>
                  </a:lnTo>
                  <a:lnTo>
                    <a:pt x="2858738" y="699801"/>
                  </a:lnTo>
                  <a:lnTo>
                    <a:pt x="2870469" y="682446"/>
                  </a:lnTo>
                  <a:lnTo>
                    <a:pt x="2874772" y="661162"/>
                  </a:lnTo>
                  <a:lnTo>
                    <a:pt x="2874772" y="54737"/>
                  </a:lnTo>
                  <a:lnTo>
                    <a:pt x="2870469" y="33432"/>
                  </a:lnTo>
                  <a:lnTo>
                    <a:pt x="2858738" y="16033"/>
                  </a:lnTo>
                  <a:lnTo>
                    <a:pt x="2841339" y="4302"/>
                  </a:lnTo>
                  <a:lnTo>
                    <a:pt x="282003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732594E9-CA27-414F-8C96-A0171D288BAE}"/>
                </a:ext>
              </a:extLst>
            </p:cNvPr>
            <p:cNvSpPr/>
            <p:nvPr/>
          </p:nvSpPr>
          <p:spPr>
            <a:xfrm>
              <a:off x="4350893" y="622808"/>
              <a:ext cx="2875280" cy="716280"/>
            </a:xfrm>
            <a:custGeom>
              <a:avLst/>
              <a:gdLst/>
              <a:ahLst/>
              <a:cxnLst/>
              <a:rect l="l" t="t" r="r" b="b"/>
              <a:pathLst>
                <a:path w="2875279" h="716280">
                  <a:moveTo>
                    <a:pt x="0" y="54737"/>
                  </a:moveTo>
                  <a:lnTo>
                    <a:pt x="4300" y="33432"/>
                  </a:lnTo>
                  <a:lnTo>
                    <a:pt x="16017" y="16033"/>
                  </a:lnTo>
                  <a:lnTo>
                    <a:pt x="33379" y="4302"/>
                  </a:lnTo>
                  <a:lnTo>
                    <a:pt x="54610" y="0"/>
                  </a:lnTo>
                  <a:lnTo>
                    <a:pt x="2820035" y="0"/>
                  </a:lnTo>
                  <a:lnTo>
                    <a:pt x="2841339" y="4302"/>
                  </a:lnTo>
                  <a:lnTo>
                    <a:pt x="2858738" y="16033"/>
                  </a:lnTo>
                  <a:lnTo>
                    <a:pt x="2870469" y="33432"/>
                  </a:lnTo>
                  <a:lnTo>
                    <a:pt x="2874772" y="54737"/>
                  </a:lnTo>
                  <a:lnTo>
                    <a:pt x="2874772" y="661162"/>
                  </a:lnTo>
                  <a:lnTo>
                    <a:pt x="2870469" y="682446"/>
                  </a:lnTo>
                  <a:lnTo>
                    <a:pt x="2858738" y="699801"/>
                  </a:lnTo>
                  <a:lnTo>
                    <a:pt x="2841339" y="711489"/>
                  </a:lnTo>
                  <a:lnTo>
                    <a:pt x="2820035" y="715771"/>
                  </a:lnTo>
                  <a:lnTo>
                    <a:pt x="54610" y="715771"/>
                  </a:lnTo>
                  <a:lnTo>
                    <a:pt x="33379" y="711489"/>
                  </a:lnTo>
                  <a:lnTo>
                    <a:pt x="16017" y="699801"/>
                  </a:lnTo>
                  <a:lnTo>
                    <a:pt x="4300" y="682446"/>
                  </a:lnTo>
                  <a:lnTo>
                    <a:pt x="0" y="661162"/>
                  </a:lnTo>
                  <a:lnTo>
                    <a:pt x="0" y="54737"/>
                  </a:lnTo>
                  <a:close/>
                </a:path>
              </a:pathLst>
            </a:custGeom>
            <a:ln w="76200">
              <a:solidFill>
                <a:srgbClr val="1B46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2">
              <a:extLst>
                <a:ext uri="{FF2B5EF4-FFF2-40B4-BE49-F238E27FC236}">
                  <a16:creationId xmlns:a16="http://schemas.microsoft.com/office/drawing/2014/main" id="{355512AF-A801-4A28-929A-4DDC8560B996}"/>
                </a:ext>
              </a:extLst>
            </p:cNvPr>
            <p:cNvSpPr/>
            <p:nvPr/>
          </p:nvSpPr>
          <p:spPr>
            <a:xfrm>
              <a:off x="4277614" y="607187"/>
              <a:ext cx="2846705" cy="635000"/>
            </a:xfrm>
            <a:custGeom>
              <a:avLst/>
              <a:gdLst/>
              <a:ahLst/>
              <a:cxnLst/>
              <a:rect l="l" t="t" r="r" b="b"/>
              <a:pathLst>
                <a:path w="2846704" h="635000">
                  <a:moveTo>
                    <a:pt x="2797937" y="0"/>
                  </a:moveTo>
                  <a:lnTo>
                    <a:pt x="48387" y="0"/>
                  </a:lnTo>
                  <a:lnTo>
                    <a:pt x="29575" y="3810"/>
                  </a:lnTo>
                  <a:lnTo>
                    <a:pt x="14192" y="14192"/>
                  </a:lnTo>
                  <a:lnTo>
                    <a:pt x="3810" y="29575"/>
                  </a:lnTo>
                  <a:lnTo>
                    <a:pt x="0" y="48387"/>
                  </a:lnTo>
                  <a:lnTo>
                    <a:pt x="0" y="585977"/>
                  </a:lnTo>
                  <a:lnTo>
                    <a:pt x="3810" y="604863"/>
                  </a:lnTo>
                  <a:lnTo>
                    <a:pt x="14192" y="620283"/>
                  </a:lnTo>
                  <a:lnTo>
                    <a:pt x="29575" y="630680"/>
                  </a:lnTo>
                  <a:lnTo>
                    <a:pt x="48387" y="634491"/>
                  </a:lnTo>
                  <a:lnTo>
                    <a:pt x="2797937" y="634491"/>
                  </a:lnTo>
                  <a:lnTo>
                    <a:pt x="2816748" y="630680"/>
                  </a:lnTo>
                  <a:lnTo>
                    <a:pt x="2832131" y="620283"/>
                  </a:lnTo>
                  <a:lnTo>
                    <a:pt x="2842514" y="604863"/>
                  </a:lnTo>
                  <a:lnTo>
                    <a:pt x="2846324" y="585977"/>
                  </a:lnTo>
                  <a:lnTo>
                    <a:pt x="2846324" y="48387"/>
                  </a:lnTo>
                  <a:lnTo>
                    <a:pt x="2842514" y="29575"/>
                  </a:lnTo>
                  <a:lnTo>
                    <a:pt x="2832131" y="14192"/>
                  </a:lnTo>
                  <a:lnTo>
                    <a:pt x="2816748" y="3810"/>
                  </a:lnTo>
                  <a:lnTo>
                    <a:pt x="27979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3">
              <a:extLst>
                <a:ext uri="{FF2B5EF4-FFF2-40B4-BE49-F238E27FC236}">
                  <a16:creationId xmlns:a16="http://schemas.microsoft.com/office/drawing/2014/main" id="{466E328D-9C9A-4290-9628-11D299B2E399}"/>
                </a:ext>
              </a:extLst>
            </p:cNvPr>
            <p:cNvSpPr/>
            <p:nvPr/>
          </p:nvSpPr>
          <p:spPr>
            <a:xfrm>
              <a:off x="4277614" y="607187"/>
              <a:ext cx="2846705" cy="635000"/>
            </a:xfrm>
            <a:custGeom>
              <a:avLst/>
              <a:gdLst/>
              <a:ahLst/>
              <a:cxnLst/>
              <a:rect l="l" t="t" r="r" b="b"/>
              <a:pathLst>
                <a:path w="2846704" h="635000">
                  <a:moveTo>
                    <a:pt x="0" y="48387"/>
                  </a:moveTo>
                  <a:lnTo>
                    <a:pt x="3810" y="29575"/>
                  </a:lnTo>
                  <a:lnTo>
                    <a:pt x="14192" y="14192"/>
                  </a:lnTo>
                  <a:lnTo>
                    <a:pt x="29575" y="3810"/>
                  </a:lnTo>
                  <a:lnTo>
                    <a:pt x="48387" y="0"/>
                  </a:lnTo>
                  <a:lnTo>
                    <a:pt x="2797937" y="0"/>
                  </a:lnTo>
                  <a:lnTo>
                    <a:pt x="2816748" y="3810"/>
                  </a:lnTo>
                  <a:lnTo>
                    <a:pt x="2832131" y="14192"/>
                  </a:lnTo>
                  <a:lnTo>
                    <a:pt x="2842514" y="29575"/>
                  </a:lnTo>
                  <a:lnTo>
                    <a:pt x="2846324" y="48387"/>
                  </a:lnTo>
                  <a:lnTo>
                    <a:pt x="2846324" y="585977"/>
                  </a:lnTo>
                  <a:lnTo>
                    <a:pt x="2842514" y="604863"/>
                  </a:lnTo>
                  <a:lnTo>
                    <a:pt x="2832131" y="620283"/>
                  </a:lnTo>
                  <a:lnTo>
                    <a:pt x="2816748" y="630680"/>
                  </a:lnTo>
                  <a:lnTo>
                    <a:pt x="2797937" y="634491"/>
                  </a:lnTo>
                  <a:lnTo>
                    <a:pt x="48387" y="634491"/>
                  </a:lnTo>
                  <a:lnTo>
                    <a:pt x="29575" y="630680"/>
                  </a:lnTo>
                  <a:lnTo>
                    <a:pt x="14192" y="620283"/>
                  </a:lnTo>
                  <a:lnTo>
                    <a:pt x="3810" y="604863"/>
                  </a:lnTo>
                  <a:lnTo>
                    <a:pt x="0" y="585977"/>
                  </a:lnTo>
                  <a:lnTo>
                    <a:pt x="0" y="48387"/>
                  </a:lnTo>
                  <a:close/>
                </a:path>
              </a:pathLst>
            </a:custGeom>
            <a:ln w="76200">
              <a:solidFill>
                <a:srgbClr val="1B46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14" descr="$PPTXTitle">
            <a:extLst>
              <a:ext uri="{FF2B5EF4-FFF2-40B4-BE49-F238E27FC236}">
                <a16:creationId xmlns:a16="http://schemas.microsoft.com/office/drawing/2014/main" id="{0B5DB1EE-B4BE-4FC5-A211-97478F683562}"/>
              </a:ext>
            </a:extLst>
          </p:cNvPr>
          <p:cNvSpPr txBox="1">
            <a:spLocks/>
          </p:cNvSpPr>
          <p:nvPr/>
        </p:nvSpPr>
        <p:spPr>
          <a:xfrm>
            <a:off x="4501739" y="-62713"/>
            <a:ext cx="2362201" cy="69057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US" spc="-10" dirty="0"/>
              <a:t>R</a:t>
            </a:r>
            <a:r>
              <a:rPr lang="en-ID" spc="-10" dirty="0" err="1"/>
              <a:t>eferensi</a:t>
            </a:r>
            <a:endParaRPr lang="en-ID" spc="-1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80C5F1B-1F6F-47D1-B9C7-95210D23DCFE}"/>
              </a:ext>
            </a:extLst>
          </p:cNvPr>
          <p:cNvSpPr txBox="1"/>
          <p:nvPr/>
        </p:nvSpPr>
        <p:spPr>
          <a:xfrm>
            <a:off x="144466" y="812109"/>
            <a:ext cx="11684450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406400" algn="just" rtl="0">
              <a:spcBef>
                <a:spcPts val="0"/>
              </a:spcBef>
              <a:spcAft>
                <a:spcPts val="0"/>
              </a:spcAft>
            </a:pP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[1] N.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Lugonja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et al.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“Human Milk—The Biofluid That Nourishes Infants from the First Day of Life,” </a:t>
            </a:r>
            <a:r>
              <a:rPr lang="en-ID" sz="16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Foods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vol. 13, no. 9, pp. 1–17, 2024,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doi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10.3390/foods13091298.</a:t>
            </a:r>
            <a:endParaRPr lang="en-ID" sz="1600" b="0" dirty="0">
              <a:effectLst/>
            </a:endParaRPr>
          </a:p>
          <a:p>
            <a:pPr indent="-406400" algn="just" rtl="0">
              <a:spcBef>
                <a:spcPts val="0"/>
              </a:spcBef>
              <a:spcAft>
                <a:spcPts val="0"/>
              </a:spcAft>
            </a:pP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[2] S. D. Goals, </a:t>
            </a:r>
            <a:r>
              <a:rPr lang="en-ID" sz="16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World health statistics 2025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2025.</a:t>
            </a:r>
            <a:endParaRPr lang="en-ID" sz="1600" b="0" dirty="0">
              <a:effectLst/>
            </a:endParaRPr>
          </a:p>
          <a:p>
            <a:pPr indent="-406400" algn="just" rtl="0">
              <a:spcBef>
                <a:spcPts val="0"/>
              </a:spcBef>
              <a:spcAft>
                <a:spcPts val="0"/>
              </a:spcAft>
            </a:pP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[3] R.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Roghair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“Breastfeeding: Benefits to Infant and Mother,” </a:t>
            </a:r>
            <a:r>
              <a:rPr lang="en-ID" sz="16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Nutr</a:t>
            </a:r>
            <a:r>
              <a:rPr lang="en-ID" sz="16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vol. 16, no. 19, 2024,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doi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10.3390/nu16193251.</a:t>
            </a:r>
            <a:endParaRPr lang="en-ID" sz="1600" b="0" dirty="0">
              <a:effectLst/>
            </a:endParaRPr>
          </a:p>
          <a:p>
            <a:pPr indent="-406400" algn="just" rtl="0">
              <a:spcBef>
                <a:spcPts val="0"/>
              </a:spcBef>
              <a:spcAft>
                <a:spcPts val="0"/>
              </a:spcAft>
            </a:pP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[4] “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Menyusui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- DATA UNICEF.” Accessed: Apr. 27, 2026. [Online]. Available: https://data.unicef.org/topic/nutrition/breastfeeding/</a:t>
            </a:r>
            <a:endParaRPr lang="en-ID" sz="1600" b="0" dirty="0">
              <a:effectLst/>
            </a:endParaRPr>
          </a:p>
          <a:p>
            <a:pPr indent="-406400" algn="just" rtl="0">
              <a:spcBef>
                <a:spcPts val="0"/>
              </a:spcBef>
              <a:spcAft>
                <a:spcPts val="0"/>
              </a:spcAft>
            </a:pP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[5] Humas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Kemendukbangga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Satu, “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Cakupan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ASI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Eksklusif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Belum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Merata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Ibu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Bekerja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Masih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Hadapi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Tantangan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.” Accessed: Aug. 04, 2026. [Online]. Available: https://www.kemendukbangga.go.id/posts/75f8a792-1033-4998-9395-90eead07bd99-cakupan-asi-eksklusif-belum-merata-ibu-bekerja-masih-hadapi-tantangan</a:t>
            </a:r>
            <a:endParaRPr lang="en-ID" sz="1600" b="0" dirty="0">
              <a:effectLst/>
            </a:endParaRPr>
          </a:p>
          <a:p>
            <a:pPr indent="-406400" algn="just" rtl="0">
              <a:spcBef>
                <a:spcPts val="0"/>
              </a:spcBef>
              <a:spcAft>
                <a:spcPts val="0"/>
              </a:spcAft>
            </a:pP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[6] I. I. J. Rifka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Alkhilyatul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Ma’rifat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I Made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Suraharta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“PROFIL KESEHATAN DINAS KESEHATAN KABUPATEN PASURUAN,” vol. 2, pp. 306–312, 2024.</a:t>
            </a:r>
            <a:endParaRPr lang="en-ID" sz="1600" b="0" dirty="0">
              <a:effectLst/>
            </a:endParaRPr>
          </a:p>
          <a:p>
            <a:pPr indent="-406400" algn="just" rtl="0">
              <a:spcBef>
                <a:spcPts val="0"/>
              </a:spcBef>
              <a:spcAft>
                <a:spcPts val="0"/>
              </a:spcAft>
            </a:pP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[7] “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Pemberian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Mpasi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Harus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Penuhi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4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Syarat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.” Accessed: Apr. 27, 2026. [Online]. Available: https://kemkes.go.id/id/pemberian-mpasi-harus-penuhi-4-syarat-ini</a:t>
            </a:r>
            <a:endParaRPr lang="en-ID" sz="1600" b="0" dirty="0">
              <a:effectLst/>
            </a:endParaRPr>
          </a:p>
          <a:p>
            <a:pPr indent="-406400" algn="just" rtl="0">
              <a:spcBef>
                <a:spcPts val="0"/>
              </a:spcBef>
              <a:spcAft>
                <a:spcPts val="0"/>
              </a:spcAft>
            </a:pP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[8] S. R.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Javalkar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R. Y. Aras, and V. Sabharwal, “Myths and beliefs surrounding complementary feeding practices of infants in India,” </a:t>
            </a:r>
            <a:r>
              <a:rPr lang="en-ID" sz="16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J. Community </a:t>
            </a:r>
            <a:r>
              <a:rPr lang="en-ID" sz="16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Nutr</a:t>
            </a:r>
            <a:r>
              <a:rPr lang="en-ID" sz="16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Heal.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vol. 3, no. 1, pp. 34–38, 2014, [Online]. Available: http://ubc.summon.serialssolutions.com/#!/search?bookMark=ePnHCXMw42LgTQStzc4rAe_hSmFi4ATtttQ1NTeMYIGyQbeucsAHQoxNgB1wU06GQN_IEI9gBUc_FwUnVx9PV7dgheDQoCD_UD8XTz93BWd_3wAf8An3jkGRCm6urmDRgCDQYgtn12AFfzcFTz83R7-QYCANRC6ejtwMym6uIc4eurBSNh4aQcXxwF6CIXhOC3ReI</a:t>
            </a:r>
            <a:endParaRPr lang="en-ID" sz="1600" b="0" dirty="0">
              <a:effectLst/>
            </a:endParaRPr>
          </a:p>
          <a:p>
            <a:pPr indent="-406400" algn="just" rtl="0">
              <a:spcBef>
                <a:spcPts val="0"/>
              </a:spcBef>
              <a:spcAft>
                <a:spcPts val="0"/>
              </a:spcAft>
            </a:pP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[9] N.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Haliza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“Socio-Cultural Relationship and Family Support With Exclusive Breastfeeding,” vol. 4, pp. 34–39, 2023,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doi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10.36082/jmswh.v4i1.1102.</a:t>
            </a:r>
            <a:endParaRPr lang="en-ID" sz="1600" b="0" dirty="0">
              <a:effectLst/>
            </a:endParaRPr>
          </a:p>
          <a:p>
            <a:pPr indent="-406400" algn="just" rtl="0">
              <a:spcBef>
                <a:spcPts val="0"/>
              </a:spcBef>
              <a:spcAft>
                <a:spcPts val="0"/>
              </a:spcAft>
            </a:pP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[10] I.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Isytiaroh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“Myths and Failure of Exclusive Breastfeeding: Study in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Buaran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Community Health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Center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Pekalongan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Regency Central Java,” </a:t>
            </a:r>
            <a:r>
              <a:rPr lang="en-ID" sz="16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Indones</a:t>
            </a:r>
            <a:r>
              <a:rPr lang="en-ID" sz="16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J. </a:t>
            </a:r>
            <a:r>
              <a:rPr lang="en-ID" sz="16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Nurs</a:t>
            </a:r>
            <a:r>
              <a:rPr lang="en-ID" sz="16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en-ID" sz="1600" b="0" i="1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Pract</a:t>
            </a:r>
            <a:r>
              <a:rPr lang="en-ID" sz="16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vol. 2, no. 2, pp. 77–82, 2018, </a:t>
            </a:r>
            <a:r>
              <a:rPr lang="en-ID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doi</a:t>
            </a:r>
            <a:r>
              <a:rPr lang="en-ID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10.18196/ijnp.2282.</a:t>
            </a:r>
            <a:endParaRPr lang="en-ID" sz="1600" b="0" dirty="0">
              <a:effectLst/>
            </a:endParaRPr>
          </a:p>
          <a:p>
            <a:br>
              <a:rPr lang="en-ID" sz="1600" dirty="0"/>
            </a:br>
            <a:endParaRPr lang="en-ID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2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06923" y="2514600"/>
            <a:ext cx="3978278" cy="1828800"/>
            <a:chOff x="0" y="0"/>
            <a:chExt cx="5304371" cy="2438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04409" cy="2438400"/>
            </a:xfrm>
            <a:custGeom>
              <a:avLst/>
              <a:gdLst/>
              <a:ahLst/>
              <a:cxnLst/>
              <a:rect l="l" t="t" r="r" b="b"/>
              <a:pathLst>
                <a:path w="5304409" h="2438400">
                  <a:moveTo>
                    <a:pt x="0" y="0"/>
                  </a:moveTo>
                  <a:lnTo>
                    <a:pt x="5304409" y="0"/>
                  </a:lnTo>
                  <a:lnTo>
                    <a:pt x="5304409" y="2438400"/>
                  </a:lnTo>
                  <a:lnTo>
                    <a:pt x="0" y="2438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1443</Words>
  <Application>Microsoft Office PowerPoint</Application>
  <PresentationFormat>Widescreen</PresentationFormat>
  <Paragraphs>301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Arial Bold Italics</vt:lpstr>
      <vt:lpstr>Univers Bold</vt:lpstr>
      <vt:lpstr>Poppins Medium</vt:lpstr>
      <vt:lpstr>Poppins</vt:lpstr>
      <vt:lpstr>Calibri</vt:lpstr>
      <vt:lpstr>Lucida Sans Unicode</vt:lpstr>
      <vt:lpstr>Poppins Heavy Italics</vt:lpstr>
      <vt:lpstr>Arial</vt:lpstr>
      <vt:lpstr>Poppins Bold</vt:lpstr>
      <vt:lpstr>Arial Black</vt:lpstr>
      <vt:lpstr>Times New Roman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Pembahasan</vt:lpstr>
      <vt:lpstr>Simpulan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Salinan dari Salindia+(PPT).pdf</dc:title>
  <cp:lastModifiedBy>DWI RM</cp:lastModifiedBy>
  <cp:revision>13</cp:revision>
  <dcterms:created xsi:type="dcterms:W3CDTF">2006-08-16T00:00:00Z</dcterms:created>
  <dcterms:modified xsi:type="dcterms:W3CDTF">2026-08-05T08:05:55Z</dcterms:modified>
  <dc:identifier>DAHQwX2sr_0</dc:identifier>
</cp:coreProperties>
</file>