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9144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Exo" pitchFamily="2" charset="77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1"/>
  </p:normalViewPr>
  <p:slideViewPr>
    <p:cSldViewPr snapToGrid="0">
      <p:cViewPr>
        <p:scale>
          <a:sx n="145" d="100"/>
          <a:sy n="145" d="100"/>
        </p:scale>
        <p:origin x="144" y="-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id-ID" sz="2800" b="1" dirty="0"/>
              <a:t>Prediksi Penyakit Ginjal Kronik Menggunakan Algoritma </a:t>
            </a:r>
            <a:r>
              <a:rPr lang="id-ID" sz="2800" b="1" dirty="0" err="1"/>
              <a:t>XGBoost</a:t>
            </a:r>
            <a:r>
              <a:rPr lang="id-ID" sz="2800" b="1" dirty="0"/>
              <a:t> </a:t>
            </a:r>
            <a:r>
              <a:rPr lang="id-ID" sz="2800" b="1" dirty="0" err="1"/>
              <a:t>Classifier</a:t>
            </a:r>
            <a:endParaRPr lang="id-ID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/>
              <a:t>Bayu Dimas Abimanyu</a:t>
            </a:r>
            <a:r>
              <a:rPr lang="en-US" dirty="0"/>
              <a:t>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/>
              <a:t>Hamzah Setiawan, S.Kom., M.Kom.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Studi</a:t>
            </a:r>
            <a:r>
              <a:rPr lang="id-ID" dirty="0"/>
              <a:t> Informatika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id-ID" dirty="0">
                <a:solidFill>
                  <a:srgbClr val="F2F2F2"/>
                </a:solidFill>
              </a:rPr>
              <a:t>Agustus</a:t>
            </a:r>
            <a:r>
              <a:rPr lang="en-US" dirty="0">
                <a:solidFill>
                  <a:srgbClr val="F2F2F2"/>
                </a:solidFill>
              </a:rPr>
              <a:t>, </a:t>
            </a:r>
            <a:r>
              <a:rPr lang="id-ID" dirty="0">
                <a:solidFill>
                  <a:srgbClr val="F2F2F2"/>
                </a:solidFill>
              </a:rPr>
              <a:t>2026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Kronik</a:t>
            </a:r>
            <a:r>
              <a:rPr lang="en-ID" dirty="0"/>
              <a:t> (PGK)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medis</a:t>
            </a:r>
            <a:r>
              <a:rPr lang="en-ID" dirty="0"/>
              <a:t> yang </a:t>
            </a:r>
            <a:r>
              <a:rPr lang="en-ID" dirty="0" err="1"/>
              <a:t>ditandai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penurunan</a:t>
            </a:r>
            <a:r>
              <a:rPr lang="en-ID" dirty="0"/>
              <a:t> </a:t>
            </a:r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bertahap</a:t>
            </a:r>
            <a:r>
              <a:rPr lang="en-ID" dirty="0"/>
              <a:t> dan </a:t>
            </a:r>
            <a:r>
              <a:rPr lang="en-ID" dirty="0" err="1"/>
              <a:t>progresif</a:t>
            </a:r>
            <a:r>
              <a:rPr lang="en-ID" dirty="0"/>
              <a:t>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sering</a:t>
            </a:r>
            <a:r>
              <a:rPr lang="en-ID" dirty="0"/>
              <a:t> kali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gejala</a:t>
            </a:r>
            <a:r>
              <a:rPr lang="en-ID" dirty="0"/>
              <a:t> yang </a:t>
            </a:r>
            <a:r>
              <a:rPr lang="en-ID" dirty="0" err="1"/>
              <a:t>jelas</a:t>
            </a:r>
            <a:r>
              <a:rPr lang="en-ID" dirty="0"/>
              <a:t> pada </a:t>
            </a:r>
            <a:r>
              <a:rPr lang="en-ID" dirty="0" err="1"/>
              <a:t>tahap</a:t>
            </a:r>
            <a:r>
              <a:rPr lang="en-ID" dirty="0"/>
              <a:t> </a:t>
            </a:r>
            <a:r>
              <a:rPr lang="en-ID" dirty="0" err="1"/>
              <a:t>awal</a:t>
            </a:r>
            <a:r>
              <a:rPr lang="en-ID" dirty="0"/>
              <a:t>. Jika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terdeteksi</a:t>
            </a:r>
            <a:r>
              <a:rPr lang="en-ID" dirty="0"/>
              <a:t> </a:t>
            </a:r>
            <a:r>
              <a:rPr lang="en-ID" dirty="0" err="1"/>
              <a:t>sejak</a:t>
            </a:r>
            <a:r>
              <a:rPr lang="en-ID" dirty="0"/>
              <a:t> </a:t>
            </a:r>
            <a:r>
              <a:rPr lang="en-ID" dirty="0" err="1"/>
              <a:t>dini</a:t>
            </a:r>
            <a:r>
              <a:rPr lang="en-ID" dirty="0"/>
              <a:t>, PGK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berkembang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gagal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yang </a:t>
            </a:r>
            <a:r>
              <a:rPr lang="en-ID" dirty="0" err="1"/>
              <a:t>membutuhkan</a:t>
            </a:r>
            <a:r>
              <a:rPr lang="en-ID" dirty="0"/>
              <a:t> </a:t>
            </a:r>
            <a:r>
              <a:rPr lang="en-ID" dirty="0" err="1"/>
              <a:t>dialisis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transplantasi</a:t>
            </a:r>
            <a:r>
              <a:rPr lang="en-ID" dirty="0"/>
              <a:t>.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risiko</a:t>
            </a:r>
            <a:r>
              <a:rPr lang="en-ID" dirty="0"/>
              <a:t> PGK juga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sehat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makan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lemak dan garam,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merokok</a:t>
            </a:r>
            <a:r>
              <a:rPr lang="en-ID" dirty="0"/>
              <a:t>, </a:t>
            </a:r>
            <a:r>
              <a:rPr lang="en-ID" dirty="0" err="1"/>
              <a:t>konsumsi</a:t>
            </a:r>
            <a:r>
              <a:rPr lang="en-ID" dirty="0"/>
              <a:t> </a:t>
            </a:r>
            <a:r>
              <a:rPr lang="en-ID" dirty="0" err="1"/>
              <a:t>alkohol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kurangnya</a:t>
            </a:r>
            <a:r>
              <a:rPr lang="en-ID" dirty="0"/>
              <a:t> </a:t>
            </a:r>
            <a:r>
              <a:rPr lang="en-ID" dirty="0" err="1"/>
              <a:t>asupan</a:t>
            </a:r>
            <a:r>
              <a:rPr lang="en-ID" dirty="0"/>
              <a:t> air. Oleh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,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prediksi</a:t>
            </a:r>
            <a:r>
              <a:rPr lang="en-ID" dirty="0"/>
              <a:t> yang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mendeteksi</a:t>
            </a:r>
            <a:r>
              <a:rPr lang="en-ID" dirty="0"/>
              <a:t> PGK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dan </a:t>
            </a:r>
            <a:r>
              <a:rPr lang="en-ID" dirty="0" err="1"/>
              <a:t>akurat</a:t>
            </a:r>
            <a:r>
              <a:rPr lang="en-ID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3" name="Google Shape;59;g104f7abbb21_0_303">
            <a:extLst>
              <a:ext uri="{FF2B5EF4-FFF2-40B4-BE49-F238E27FC236}">
                <a16:creationId xmlns:a16="http://schemas.microsoft.com/office/drawing/2014/main" id="{E3B32521-3EF9-9495-1BD2-AA833DDF9A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penerapan</a:t>
            </a:r>
            <a:r>
              <a:rPr lang="en-ID" dirty="0"/>
              <a:t> </a:t>
            </a:r>
            <a:r>
              <a:rPr lang="en-ID" dirty="0" err="1"/>
              <a:t>algoritma</a:t>
            </a:r>
            <a:r>
              <a:rPr lang="en-ID" dirty="0"/>
              <a:t> </a:t>
            </a:r>
            <a:r>
              <a:rPr lang="en-ID" dirty="0" err="1"/>
              <a:t>XGBoost</a:t>
            </a:r>
            <a:r>
              <a:rPr lang="en-ID" dirty="0"/>
              <a:t> Classifier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memprediksi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kronik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data </a:t>
            </a:r>
            <a:r>
              <a:rPr lang="en-ID" dirty="0" err="1"/>
              <a:t>pasien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model yang </a:t>
            </a:r>
            <a:r>
              <a:rPr lang="en-ID" dirty="0" err="1"/>
              <a:t>dihasilkan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mengklasifikasikan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CKD dan Non-CKD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accuracy, precision, recall, dan F1-score?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600" dirty="0" err="1"/>
              <a:t>Penelitian</a:t>
            </a:r>
            <a:r>
              <a:rPr lang="en-ID" sz="1600" dirty="0"/>
              <a:t> </a:t>
            </a:r>
            <a:r>
              <a:rPr lang="en-ID" sz="1600" dirty="0" err="1"/>
              <a:t>ini</a:t>
            </a:r>
            <a:r>
              <a:rPr lang="en-ID" sz="1600" dirty="0"/>
              <a:t> </a:t>
            </a:r>
            <a:r>
              <a:rPr lang="en-ID" sz="1600" dirty="0" err="1"/>
              <a:t>menggunakan</a:t>
            </a:r>
            <a:r>
              <a:rPr lang="en-ID" sz="1600" dirty="0"/>
              <a:t> </a:t>
            </a:r>
            <a:r>
              <a:rPr lang="en-ID" sz="1600" dirty="0" err="1"/>
              <a:t>metode</a:t>
            </a:r>
            <a:r>
              <a:rPr lang="en-ID" sz="1600" dirty="0"/>
              <a:t> machine learning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algoritma</a:t>
            </a:r>
            <a:r>
              <a:rPr lang="en-ID" sz="1600" dirty="0"/>
              <a:t> </a:t>
            </a:r>
            <a:r>
              <a:rPr lang="en-ID" sz="1600" dirty="0" err="1"/>
              <a:t>XGBoost</a:t>
            </a:r>
            <a:r>
              <a:rPr lang="en-ID" sz="1600" dirty="0"/>
              <a:t> Classifier </a:t>
            </a:r>
            <a:r>
              <a:rPr lang="en-ID" sz="1600" dirty="0" err="1"/>
              <a:t>untuk</a:t>
            </a:r>
            <a:r>
              <a:rPr lang="en-ID" sz="1600" dirty="0"/>
              <a:t> </a:t>
            </a:r>
            <a:r>
              <a:rPr lang="en-ID" sz="1600" dirty="0" err="1"/>
              <a:t>memprediksi</a:t>
            </a:r>
            <a:r>
              <a:rPr lang="en-ID" sz="1600" dirty="0"/>
              <a:t> </a:t>
            </a:r>
            <a:r>
              <a:rPr lang="en-ID" sz="1600" dirty="0" err="1"/>
              <a:t>penyakit</a:t>
            </a:r>
            <a:r>
              <a:rPr lang="en-ID" sz="1600" dirty="0"/>
              <a:t> </a:t>
            </a:r>
            <a:r>
              <a:rPr lang="en-ID" sz="1600" dirty="0" err="1"/>
              <a:t>ginjal</a:t>
            </a:r>
            <a:r>
              <a:rPr lang="en-ID" sz="1600" dirty="0"/>
              <a:t> </a:t>
            </a:r>
            <a:r>
              <a:rPr lang="en-ID" sz="1600" dirty="0" err="1"/>
              <a:t>kronik</a:t>
            </a:r>
            <a:r>
              <a:rPr lang="en-ID" sz="1600" dirty="0"/>
              <a:t>. Dataset yang </a:t>
            </a:r>
            <a:r>
              <a:rPr lang="en-ID" sz="1600" dirty="0" err="1"/>
              <a:t>digunakan</a:t>
            </a:r>
            <a:r>
              <a:rPr lang="en-ID" sz="1600" dirty="0"/>
              <a:t> </a:t>
            </a:r>
            <a:r>
              <a:rPr lang="en-ID" sz="1600" dirty="0" err="1"/>
              <a:t>berasal</a:t>
            </a:r>
            <a:r>
              <a:rPr lang="en-ID" sz="1600" dirty="0"/>
              <a:t> </a:t>
            </a:r>
            <a:r>
              <a:rPr lang="en-ID" sz="1600" dirty="0" err="1"/>
              <a:t>dari</a:t>
            </a:r>
            <a:r>
              <a:rPr lang="en-ID" sz="1600" dirty="0"/>
              <a:t> UCI Machine Learning Repository </a:t>
            </a:r>
            <a:r>
              <a:rPr lang="en-ID" sz="1600" dirty="0" err="1"/>
              <a:t>sebanyak</a:t>
            </a:r>
            <a:r>
              <a:rPr lang="en-ID" sz="1600" dirty="0"/>
              <a:t> 400 data </a:t>
            </a:r>
            <a:r>
              <a:rPr lang="en-ID" sz="1600" dirty="0" err="1"/>
              <a:t>pasien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dua</a:t>
            </a:r>
            <a:r>
              <a:rPr lang="en-ID" sz="1600" dirty="0"/>
              <a:t> </a:t>
            </a:r>
            <a:r>
              <a:rPr lang="en-ID" sz="1600" dirty="0" err="1"/>
              <a:t>kelas</a:t>
            </a:r>
            <a:r>
              <a:rPr lang="en-ID" sz="1600" dirty="0"/>
              <a:t>, </a:t>
            </a:r>
            <a:r>
              <a:rPr lang="en-ID" sz="1600" dirty="0" err="1"/>
              <a:t>yaitu</a:t>
            </a:r>
            <a:r>
              <a:rPr lang="en-ID" sz="1600" dirty="0"/>
              <a:t> CKD dan Non-CKD. </a:t>
            </a:r>
            <a:r>
              <a:rPr lang="en-ID" sz="1600" dirty="0" err="1"/>
              <a:t>Tahapan</a:t>
            </a:r>
            <a:r>
              <a:rPr lang="en-ID" sz="1600" dirty="0"/>
              <a:t> </a:t>
            </a:r>
            <a:r>
              <a:rPr lang="en-ID" sz="1600" dirty="0" err="1"/>
              <a:t>penelitian</a:t>
            </a:r>
            <a:r>
              <a:rPr lang="en-ID" sz="1600" dirty="0"/>
              <a:t> </a:t>
            </a:r>
            <a:r>
              <a:rPr lang="en-ID" sz="1600" dirty="0" err="1"/>
              <a:t>meliputi</a:t>
            </a:r>
            <a:r>
              <a:rPr lang="en-ID" sz="1600" dirty="0"/>
              <a:t> </a:t>
            </a:r>
            <a:r>
              <a:rPr lang="en-ID" sz="1600" dirty="0" err="1"/>
              <a:t>preprocessing</a:t>
            </a:r>
            <a:r>
              <a:rPr lang="en-ID" sz="1600" dirty="0"/>
              <a:t> data </a:t>
            </a:r>
            <a:r>
              <a:rPr lang="en-ID" sz="1600" dirty="0" err="1"/>
              <a:t>berupa</a:t>
            </a:r>
            <a:r>
              <a:rPr lang="en-ID" sz="1600" dirty="0"/>
              <a:t> Label Encoding, </a:t>
            </a:r>
            <a:r>
              <a:rPr lang="en-ID" sz="1600" dirty="0" err="1"/>
              <a:t>penanganan</a:t>
            </a:r>
            <a:r>
              <a:rPr lang="en-ID" sz="1600" dirty="0"/>
              <a:t> missing value </a:t>
            </a:r>
            <a:r>
              <a:rPr lang="en-ID" sz="1600" dirty="0" err="1"/>
              <a:t>menggunakan</a:t>
            </a:r>
            <a:r>
              <a:rPr lang="en-ID" sz="1600" dirty="0"/>
              <a:t> mean imputation, </a:t>
            </a:r>
            <a:r>
              <a:rPr lang="en-ID" sz="1600" dirty="0" err="1"/>
              <a:t>serta</a:t>
            </a:r>
            <a:r>
              <a:rPr lang="en-ID" sz="1600" dirty="0"/>
              <a:t> </a:t>
            </a:r>
            <a:r>
              <a:rPr lang="en-ID" sz="1600" dirty="0" err="1"/>
              <a:t>penanganan</a:t>
            </a:r>
            <a:r>
              <a:rPr lang="en-ID" sz="1600" dirty="0"/>
              <a:t> outlier </a:t>
            </a:r>
            <a:r>
              <a:rPr lang="en-ID" sz="1600" dirty="0" err="1"/>
              <a:t>menggunakan</a:t>
            </a:r>
            <a:r>
              <a:rPr lang="en-ID" sz="1600" dirty="0"/>
              <a:t> Z-Score. </a:t>
            </a:r>
            <a:r>
              <a:rPr lang="en-ID" sz="1600" dirty="0" err="1"/>
              <a:t>Selanjutnya</a:t>
            </a:r>
            <a:r>
              <a:rPr lang="en-ID" sz="1600" dirty="0"/>
              <a:t>, data </a:t>
            </a:r>
            <a:r>
              <a:rPr lang="en-ID" sz="1600" dirty="0" err="1"/>
              <a:t>dibagi</a:t>
            </a:r>
            <a:r>
              <a:rPr lang="en-ID" sz="1600" dirty="0"/>
              <a:t> </a:t>
            </a:r>
            <a:r>
              <a:rPr lang="en-ID" sz="1600" dirty="0" err="1"/>
              <a:t>menjadi</a:t>
            </a:r>
            <a:r>
              <a:rPr lang="en-ID" sz="1600" dirty="0"/>
              <a:t> data training dan testing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beberapa</a:t>
            </a:r>
            <a:r>
              <a:rPr lang="en-ID" sz="1600" dirty="0"/>
              <a:t> </a:t>
            </a:r>
            <a:r>
              <a:rPr lang="en-ID" sz="1600" dirty="0" err="1"/>
              <a:t>variasi</a:t>
            </a:r>
            <a:r>
              <a:rPr lang="en-ID" sz="1600" dirty="0"/>
              <a:t> </a:t>
            </a:r>
            <a:r>
              <a:rPr lang="en-ID" sz="1600" dirty="0" err="1"/>
              <a:t>rasio</a:t>
            </a:r>
            <a:r>
              <a:rPr lang="en-ID" sz="1600" dirty="0"/>
              <a:t>, </a:t>
            </a:r>
            <a:r>
              <a:rPr lang="en-ID" sz="1600" dirty="0" err="1"/>
              <a:t>kemudian</a:t>
            </a:r>
            <a:r>
              <a:rPr lang="en-ID" sz="1600" dirty="0"/>
              <a:t> </a:t>
            </a:r>
            <a:r>
              <a:rPr lang="en-ID" sz="1600" dirty="0" err="1"/>
              <a:t>dilakukan</a:t>
            </a:r>
            <a:r>
              <a:rPr lang="en-ID" sz="1600" dirty="0"/>
              <a:t> </a:t>
            </a:r>
            <a:r>
              <a:rPr lang="en-ID" sz="1600" dirty="0" err="1"/>
              <a:t>pemodelan</a:t>
            </a:r>
            <a:r>
              <a:rPr lang="en-ID" sz="1600" dirty="0"/>
              <a:t> </a:t>
            </a:r>
            <a:r>
              <a:rPr lang="en-ID" sz="1600" dirty="0" err="1"/>
              <a:t>menggunakan</a:t>
            </a:r>
            <a:r>
              <a:rPr lang="en-ID" sz="1600" dirty="0"/>
              <a:t> </a:t>
            </a:r>
            <a:r>
              <a:rPr lang="en-ID" sz="1600" dirty="0" err="1"/>
              <a:t>XGBoost</a:t>
            </a:r>
            <a:r>
              <a:rPr lang="en-ID" sz="1600" dirty="0"/>
              <a:t> dan hyperparameter tuning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GridSearchCV</a:t>
            </a:r>
            <a:r>
              <a:rPr lang="en-ID" sz="1600" dirty="0"/>
              <a:t>. Kinerja model </a:t>
            </a:r>
            <a:r>
              <a:rPr lang="en-ID" sz="1600" dirty="0" err="1"/>
              <a:t>dievaluasi</a:t>
            </a:r>
            <a:r>
              <a:rPr lang="en-ID" sz="1600" dirty="0"/>
              <a:t> </a:t>
            </a:r>
            <a:r>
              <a:rPr lang="en-ID" sz="1600" dirty="0" err="1"/>
              <a:t>menggunakan</a:t>
            </a:r>
            <a:r>
              <a:rPr lang="en-ID" sz="1600" dirty="0"/>
              <a:t> confusion matrix, accuracy, precision, recall, dan F1-score.</a:t>
            </a:r>
            <a:endParaRPr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DB5E4A-F720-3409-92E1-71A302C01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090" y="2963063"/>
            <a:ext cx="4655820" cy="28879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600" dirty="0"/>
              <a:t>Hasil </a:t>
            </a:r>
            <a:r>
              <a:rPr lang="en-ID" sz="1600" dirty="0" err="1"/>
              <a:t>pengujian</a:t>
            </a:r>
            <a:r>
              <a:rPr lang="en-ID" sz="1600" dirty="0"/>
              <a:t> </a:t>
            </a:r>
            <a:r>
              <a:rPr lang="en-ID" sz="1600" dirty="0" err="1"/>
              <a:t>menunjukkan</a:t>
            </a:r>
            <a:r>
              <a:rPr lang="en-ID" sz="1600" dirty="0"/>
              <a:t> </a:t>
            </a:r>
            <a:r>
              <a:rPr lang="en-ID" sz="1600" dirty="0" err="1"/>
              <a:t>bahwa</a:t>
            </a:r>
            <a:r>
              <a:rPr lang="en-ID" sz="1600" dirty="0"/>
              <a:t> model </a:t>
            </a:r>
            <a:r>
              <a:rPr lang="en-ID" sz="1600" dirty="0" err="1"/>
              <a:t>XGBoost</a:t>
            </a:r>
            <a:r>
              <a:rPr lang="en-ID" sz="1600" dirty="0"/>
              <a:t> Classifier </a:t>
            </a:r>
            <a:r>
              <a:rPr lang="en-ID" sz="1600" dirty="0" err="1"/>
              <a:t>mampu</a:t>
            </a:r>
            <a:r>
              <a:rPr lang="en-ID" sz="1600" dirty="0"/>
              <a:t> </a:t>
            </a:r>
            <a:r>
              <a:rPr lang="en-ID" sz="1600" dirty="0" err="1"/>
              <a:t>menghasilkan</a:t>
            </a:r>
            <a:r>
              <a:rPr lang="en-ID" sz="1600" dirty="0"/>
              <a:t> </a:t>
            </a:r>
            <a:r>
              <a:rPr lang="en-ID" sz="1600" dirty="0" err="1"/>
              <a:t>performa</a:t>
            </a:r>
            <a:r>
              <a:rPr lang="en-ID" sz="1600" dirty="0"/>
              <a:t> yang sangat </a:t>
            </a:r>
            <a:r>
              <a:rPr lang="en-ID" sz="1600" dirty="0" err="1"/>
              <a:t>baik</a:t>
            </a:r>
            <a:r>
              <a:rPr lang="en-ID" sz="1600" dirty="0"/>
              <a:t> </a:t>
            </a:r>
            <a:r>
              <a:rPr lang="en-ID" sz="1600" dirty="0" err="1"/>
              <a:t>dalam</a:t>
            </a:r>
            <a:r>
              <a:rPr lang="en-ID" sz="1600" dirty="0"/>
              <a:t> </a:t>
            </a:r>
            <a:r>
              <a:rPr lang="en-ID" sz="1600" dirty="0" err="1"/>
              <a:t>memprediksi</a:t>
            </a:r>
            <a:r>
              <a:rPr lang="en-ID" sz="1600" dirty="0"/>
              <a:t> </a:t>
            </a:r>
            <a:r>
              <a:rPr lang="en-ID" sz="1600" dirty="0" err="1"/>
              <a:t>penyakit</a:t>
            </a:r>
            <a:r>
              <a:rPr lang="en-ID" sz="1600" dirty="0"/>
              <a:t> </a:t>
            </a:r>
            <a:r>
              <a:rPr lang="en-ID" sz="1600" dirty="0" err="1"/>
              <a:t>ginjal</a:t>
            </a:r>
            <a:r>
              <a:rPr lang="en-ID" sz="1600" dirty="0"/>
              <a:t> </a:t>
            </a:r>
            <a:r>
              <a:rPr lang="en-ID" sz="1600" dirty="0" err="1"/>
              <a:t>kronik</a:t>
            </a:r>
            <a:r>
              <a:rPr lang="en-ID" sz="1600" dirty="0"/>
              <a:t>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akurasi</a:t>
            </a:r>
            <a:r>
              <a:rPr lang="en-ID" sz="1600" dirty="0"/>
              <a:t> </a:t>
            </a:r>
            <a:r>
              <a:rPr lang="en-ID" sz="1600" dirty="0" err="1"/>
              <a:t>sebesar</a:t>
            </a:r>
            <a:r>
              <a:rPr lang="en-ID" sz="1600" dirty="0"/>
              <a:t> 98,78%. </a:t>
            </a:r>
            <a:r>
              <a:rPr lang="en-ID" sz="1600" dirty="0" err="1"/>
              <a:t>Berdasarkan</a:t>
            </a:r>
            <a:r>
              <a:rPr lang="en-ID" sz="1600" dirty="0"/>
              <a:t> confusion matrix, model </a:t>
            </a:r>
            <a:r>
              <a:rPr lang="en-ID" sz="1600" dirty="0" err="1"/>
              <a:t>menghasilkan</a:t>
            </a:r>
            <a:r>
              <a:rPr lang="en-ID" sz="1600" dirty="0"/>
              <a:t> 53 True Negative, 28 True Positive, 1 False Positive, dan 0 False Negative. Nilai macro precision </a:t>
            </a:r>
            <a:r>
              <a:rPr lang="en-ID" sz="1600" dirty="0" err="1"/>
              <a:t>sebesar</a:t>
            </a:r>
            <a:r>
              <a:rPr lang="en-ID" sz="1600" dirty="0"/>
              <a:t> 98,28%, macro recall 99,07%, dan macro F1-score 98,66% </a:t>
            </a:r>
            <a:r>
              <a:rPr lang="en-ID" sz="1600" dirty="0" err="1"/>
              <a:t>menunjukkan</a:t>
            </a:r>
            <a:r>
              <a:rPr lang="en-ID" sz="1600" dirty="0"/>
              <a:t> </a:t>
            </a:r>
            <a:r>
              <a:rPr lang="en-ID" sz="1600" dirty="0" err="1"/>
              <a:t>bahwa</a:t>
            </a:r>
            <a:r>
              <a:rPr lang="en-ID" sz="1600" dirty="0"/>
              <a:t> model </a:t>
            </a:r>
            <a:r>
              <a:rPr lang="en-ID" sz="1600" dirty="0" err="1"/>
              <a:t>mampu</a:t>
            </a:r>
            <a:r>
              <a:rPr lang="en-ID" sz="1600" dirty="0"/>
              <a:t> </a:t>
            </a:r>
            <a:r>
              <a:rPr lang="en-ID" sz="1600" dirty="0" err="1"/>
              <a:t>mengklasifikasikan</a:t>
            </a:r>
            <a:r>
              <a:rPr lang="en-ID" sz="1600" dirty="0"/>
              <a:t> </a:t>
            </a:r>
            <a:r>
              <a:rPr lang="en-ID" sz="1600" dirty="0" err="1"/>
              <a:t>pasien</a:t>
            </a:r>
            <a:r>
              <a:rPr lang="en-ID" sz="1600" dirty="0"/>
              <a:t> CKD dan Non-CKD </a:t>
            </a:r>
            <a:r>
              <a:rPr lang="en-ID" sz="1600" dirty="0" err="1"/>
              <a:t>dengan</a:t>
            </a:r>
            <a:r>
              <a:rPr lang="en-ID" sz="1600" dirty="0"/>
              <a:t> </a:t>
            </a:r>
            <a:r>
              <a:rPr lang="en-ID" sz="1600" dirty="0" err="1"/>
              <a:t>tingkat</a:t>
            </a:r>
            <a:r>
              <a:rPr lang="en-ID" sz="1600" dirty="0"/>
              <a:t> </a:t>
            </a:r>
            <a:r>
              <a:rPr lang="en-ID" sz="1600" dirty="0" err="1"/>
              <a:t>kesalahan</a:t>
            </a:r>
            <a:r>
              <a:rPr lang="en-ID" sz="1600" dirty="0"/>
              <a:t> yang sangat </a:t>
            </a:r>
            <a:r>
              <a:rPr lang="en-ID" sz="1600" dirty="0" err="1"/>
              <a:t>rendah</a:t>
            </a:r>
            <a:r>
              <a:rPr lang="en-ID" sz="1600" dirty="0"/>
              <a:t>.</a:t>
            </a:r>
            <a:endParaRPr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B295AD-ABD2-5680-87F9-EB20BB13D5A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907" y="2788266"/>
            <a:ext cx="3766185" cy="32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228600">
              <a:buNone/>
            </a:pPr>
            <a:r>
              <a:rPr lang="en-ID" dirty="0"/>
              <a:t>Hasil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XGBoost</a:t>
            </a:r>
            <a:r>
              <a:rPr lang="en-ID" dirty="0"/>
              <a:t> Classifier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yang sangat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memprediksi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kronik</a:t>
            </a:r>
            <a:r>
              <a:rPr lang="en-ID" dirty="0"/>
              <a:t>. </a:t>
            </a:r>
            <a:r>
              <a:rPr lang="en-ID" dirty="0" err="1"/>
              <a:t>Tingginya</a:t>
            </a:r>
            <a:r>
              <a:rPr lang="en-ID" dirty="0"/>
              <a:t> </a:t>
            </a:r>
            <a:r>
              <a:rPr lang="en-ID" dirty="0" err="1"/>
              <a:t>akurasi</a:t>
            </a:r>
            <a:r>
              <a:rPr lang="en-ID" dirty="0"/>
              <a:t> </a:t>
            </a:r>
            <a:r>
              <a:rPr lang="en-ID" dirty="0" err="1"/>
              <a:t>sebesar</a:t>
            </a:r>
            <a:r>
              <a:rPr lang="en-ID" dirty="0"/>
              <a:t> 98,78%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precision, recall, dan F1-score yang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model </a:t>
            </a:r>
            <a:r>
              <a:rPr lang="en-ID" dirty="0" err="1"/>
              <a:t>mampu</a:t>
            </a:r>
            <a:r>
              <a:rPr lang="en-ID" dirty="0"/>
              <a:t> </a:t>
            </a:r>
            <a:r>
              <a:rPr lang="en-ID" dirty="0" err="1"/>
              <a:t>membedakan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CKD dan Non-CKD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yang sangat </a:t>
            </a:r>
            <a:r>
              <a:rPr lang="en-ID" dirty="0" err="1"/>
              <a:t>rendah</a:t>
            </a:r>
            <a:r>
              <a:rPr lang="en-ID" dirty="0"/>
              <a:t>.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False Negative juga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data </a:t>
            </a:r>
            <a:r>
              <a:rPr lang="en-ID" dirty="0" err="1"/>
              <a:t>positif</a:t>
            </a:r>
            <a:r>
              <a:rPr lang="en-ID" dirty="0"/>
              <a:t> pada </a:t>
            </a:r>
            <a:r>
              <a:rPr lang="en-ID" dirty="0" err="1"/>
              <a:t>pengujian</a:t>
            </a:r>
            <a:r>
              <a:rPr lang="en-ID" dirty="0"/>
              <a:t> </a:t>
            </a:r>
            <a:r>
              <a:rPr lang="en-ID" dirty="0" err="1"/>
              <a:t>berhasil</a:t>
            </a:r>
            <a:r>
              <a:rPr lang="en-ID" dirty="0"/>
              <a:t> </a:t>
            </a:r>
            <a:r>
              <a:rPr lang="en-ID" dirty="0" err="1"/>
              <a:t>terdeteksi</a:t>
            </a:r>
            <a:r>
              <a:rPr lang="en-ID" dirty="0"/>
              <a:t>. Hasil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dibandingkan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Random Forest yang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akurasi</a:t>
            </a:r>
            <a:r>
              <a:rPr lang="en-ID" dirty="0"/>
              <a:t> 96,25%,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XGBoost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potensi</a:t>
            </a:r>
            <a:r>
              <a:rPr lang="en-ID" dirty="0"/>
              <a:t> yang </a:t>
            </a:r>
            <a:r>
              <a:rPr lang="en-ID" dirty="0" err="1"/>
              <a:t>kuat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pendukung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deteksi</a:t>
            </a:r>
            <a:r>
              <a:rPr lang="en-ID" dirty="0"/>
              <a:t> </a:t>
            </a:r>
            <a:r>
              <a:rPr lang="en-ID" dirty="0" err="1"/>
              <a:t>dini</a:t>
            </a:r>
            <a:r>
              <a:rPr lang="en-ID" dirty="0"/>
              <a:t>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kronik</a:t>
            </a:r>
            <a:r>
              <a:rPr lang="en-ID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Temuan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dirty="0"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ID" sz="1800" dirty="0" err="1"/>
              <a:t>Penelitian</a:t>
            </a:r>
            <a:r>
              <a:rPr lang="en-ID" sz="1800" dirty="0"/>
              <a:t> </a:t>
            </a:r>
            <a:r>
              <a:rPr lang="en-ID" sz="1800" dirty="0" err="1"/>
              <a:t>menemukan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</a:t>
            </a:r>
            <a:r>
              <a:rPr lang="en-ID" sz="1800" dirty="0" err="1"/>
              <a:t>algoritma</a:t>
            </a:r>
            <a:r>
              <a:rPr lang="en-ID" sz="1800" dirty="0"/>
              <a:t> </a:t>
            </a:r>
            <a:r>
              <a:rPr lang="en-ID" sz="1800" dirty="0" err="1"/>
              <a:t>XGBoost</a:t>
            </a:r>
            <a:r>
              <a:rPr lang="en-ID" sz="1800" dirty="0"/>
              <a:t> Classifier </a:t>
            </a:r>
            <a:r>
              <a:rPr lang="en-ID" sz="1800" dirty="0" err="1"/>
              <a:t>mampu</a:t>
            </a:r>
            <a:r>
              <a:rPr lang="en-ID" sz="1800" dirty="0"/>
              <a:t> </a:t>
            </a:r>
            <a:r>
              <a:rPr lang="en-ID" sz="1800" dirty="0" err="1"/>
              <a:t>memprediksi</a:t>
            </a:r>
            <a:r>
              <a:rPr lang="en-ID" sz="1800" dirty="0"/>
              <a:t> </a:t>
            </a:r>
            <a:r>
              <a:rPr lang="en-ID" sz="1800" dirty="0" err="1"/>
              <a:t>penyakit</a:t>
            </a:r>
            <a:r>
              <a:rPr lang="en-ID" sz="1800" dirty="0"/>
              <a:t> </a:t>
            </a:r>
            <a:r>
              <a:rPr lang="en-ID" sz="1800" dirty="0" err="1"/>
              <a:t>ginjal</a:t>
            </a:r>
            <a:r>
              <a:rPr lang="en-ID" sz="1800" dirty="0"/>
              <a:t> </a:t>
            </a:r>
            <a:r>
              <a:rPr lang="en-ID" sz="1800" dirty="0" err="1"/>
              <a:t>kronik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performa</a:t>
            </a:r>
            <a:r>
              <a:rPr lang="en-ID" sz="1800" dirty="0"/>
              <a:t> yang sangat </a:t>
            </a:r>
            <a:r>
              <a:rPr lang="en-ID" sz="1800" dirty="0" err="1"/>
              <a:t>tinggi</a:t>
            </a:r>
            <a:r>
              <a:rPr lang="en-ID" sz="1800" dirty="0"/>
              <a:t>, </a:t>
            </a:r>
            <a:r>
              <a:rPr lang="en-ID" sz="1800" dirty="0" err="1"/>
              <a:t>ditunjukkan</a:t>
            </a:r>
            <a:r>
              <a:rPr lang="en-ID" sz="1800" dirty="0"/>
              <a:t> oleh </a:t>
            </a:r>
            <a:r>
              <a:rPr lang="en-ID" sz="1800" dirty="0" err="1"/>
              <a:t>akurasi</a:t>
            </a:r>
            <a:r>
              <a:rPr lang="en-ID" sz="1800" dirty="0"/>
              <a:t> </a:t>
            </a:r>
            <a:r>
              <a:rPr lang="en-ID" sz="1800" dirty="0" err="1"/>
              <a:t>sebesar</a:t>
            </a:r>
            <a:r>
              <a:rPr lang="en-ID" sz="1800" dirty="0"/>
              <a:t> 98,78%. Model </a:t>
            </a:r>
            <a:r>
              <a:rPr lang="en-ID" sz="1800" dirty="0" err="1"/>
              <a:t>menghasilkan</a:t>
            </a:r>
            <a:r>
              <a:rPr lang="en-ID" sz="1800" dirty="0"/>
              <a:t> 53 True Negative, 28 True Positive, 1 False Positive, dan 0 False Negative, </a:t>
            </a:r>
            <a:r>
              <a:rPr lang="en-ID" sz="1800" dirty="0" err="1"/>
              <a:t>sehingga</a:t>
            </a:r>
            <a:r>
              <a:rPr lang="en-ID" sz="1800" dirty="0"/>
              <a:t> </a:t>
            </a:r>
            <a:r>
              <a:rPr lang="en-ID" sz="1800" dirty="0" err="1"/>
              <a:t>tingkat</a:t>
            </a:r>
            <a:r>
              <a:rPr lang="en-ID" sz="1800" dirty="0"/>
              <a:t> </a:t>
            </a:r>
            <a:r>
              <a:rPr lang="en-ID" sz="1800" dirty="0" err="1"/>
              <a:t>kesalahan</a:t>
            </a:r>
            <a:r>
              <a:rPr lang="en-ID" sz="1800" dirty="0"/>
              <a:t> </a:t>
            </a:r>
            <a:r>
              <a:rPr lang="en-ID" sz="1800" dirty="0" err="1"/>
              <a:t>prediksi</a:t>
            </a:r>
            <a:r>
              <a:rPr lang="en-ID" sz="1800" dirty="0"/>
              <a:t> sangat </a:t>
            </a:r>
            <a:r>
              <a:rPr lang="en-ID" sz="1800" dirty="0" err="1"/>
              <a:t>rendah</a:t>
            </a:r>
            <a:r>
              <a:rPr lang="en-ID" sz="1800" dirty="0"/>
              <a:t>. </a:t>
            </a:r>
            <a:r>
              <a:rPr lang="en-ID" sz="1800" dirty="0" err="1"/>
              <a:t>Selain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</a:t>
            </a:r>
            <a:r>
              <a:rPr lang="en-ID" sz="1800" dirty="0" err="1"/>
              <a:t>nilai</a:t>
            </a:r>
            <a:r>
              <a:rPr lang="en-ID" sz="1800" dirty="0"/>
              <a:t> precision, recall, dan F1-score pada </a:t>
            </a:r>
            <a:r>
              <a:rPr lang="en-ID" sz="1800" dirty="0" err="1"/>
              <a:t>kedua</a:t>
            </a:r>
            <a:r>
              <a:rPr lang="en-ID" sz="1800" dirty="0"/>
              <a:t> </a:t>
            </a:r>
            <a:r>
              <a:rPr lang="en-ID" sz="1800" dirty="0" err="1"/>
              <a:t>kelas</a:t>
            </a:r>
            <a:r>
              <a:rPr lang="en-ID" sz="1800" dirty="0"/>
              <a:t> juga </a:t>
            </a:r>
            <a:r>
              <a:rPr lang="en-ID" sz="1800" dirty="0" err="1"/>
              <a:t>berada</a:t>
            </a:r>
            <a:r>
              <a:rPr lang="en-ID" sz="1800" dirty="0"/>
              <a:t> pada </a:t>
            </a:r>
            <a:r>
              <a:rPr lang="en-ID" sz="1800" dirty="0" err="1"/>
              <a:t>tingkat</a:t>
            </a:r>
            <a:r>
              <a:rPr lang="en-ID" sz="1800" dirty="0"/>
              <a:t> </a:t>
            </a:r>
            <a:r>
              <a:rPr lang="en-ID" sz="1800" dirty="0" err="1"/>
              <a:t>tinggi</a:t>
            </a:r>
            <a:r>
              <a:rPr lang="en-ID" sz="1800" dirty="0"/>
              <a:t>. </a:t>
            </a:r>
            <a:r>
              <a:rPr lang="en-ID" sz="1800" dirty="0" err="1"/>
              <a:t>Temuan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menunjukkan</a:t>
            </a:r>
            <a:r>
              <a:rPr lang="en-ID" sz="1800" dirty="0"/>
              <a:t> </a:t>
            </a:r>
            <a:r>
              <a:rPr lang="en-ID" sz="1800" dirty="0" err="1"/>
              <a:t>bahwa</a:t>
            </a:r>
            <a:r>
              <a:rPr lang="en-ID" sz="1800" dirty="0"/>
              <a:t> </a:t>
            </a:r>
            <a:r>
              <a:rPr lang="en-ID" sz="1800" dirty="0" err="1"/>
              <a:t>XGBoost</a:t>
            </a:r>
            <a:r>
              <a:rPr lang="en-ID" sz="1800" dirty="0"/>
              <a:t> </a:t>
            </a:r>
            <a:r>
              <a:rPr lang="en-ID" sz="1800" dirty="0" err="1"/>
              <a:t>memiliki</a:t>
            </a:r>
            <a:r>
              <a:rPr lang="en-ID" sz="1800" dirty="0"/>
              <a:t> </a:t>
            </a:r>
            <a:r>
              <a:rPr lang="en-ID" sz="1800" dirty="0" err="1"/>
              <a:t>kemampuan</a:t>
            </a:r>
            <a:r>
              <a:rPr lang="en-ID" sz="1800" dirty="0"/>
              <a:t> yang </a:t>
            </a:r>
            <a:r>
              <a:rPr lang="en-ID" sz="1800" dirty="0" err="1"/>
              <a:t>baik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membedakan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 CKD dan Non-CKD </a:t>
            </a:r>
            <a:r>
              <a:rPr lang="en-ID" sz="1800" dirty="0" err="1"/>
              <a:t>serta</a:t>
            </a:r>
            <a:r>
              <a:rPr lang="en-ID" sz="1800" dirty="0"/>
              <a:t> </a:t>
            </a:r>
            <a:r>
              <a:rPr lang="en-ID" sz="1800" dirty="0" err="1"/>
              <a:t>berpotensi</a:t>
            </a:r>
            <a:r>
              <a:rPr lang="en-ID" sz="1800" dirty="0"/>
              <a:t> </a:t>
            </a:r>
            <a:r>
              <a:rPr lang="en-ID" sz="1800" dirty="0" err="1"/>
              <a:t>digunakan</a:t>
            </a:r>
            <a:r>
              <a:rPr lang="en-ID" sz="1800" dirty="0"/>
              <a:t> </a:t>
            </a:r>
            <a:r>
              <a:rPr lang="en-ID" sz="1800" dirty="0" err="1"/>
              <a:t>sebagai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pendukung</a:t>
            </a:r>
            <a:r>
              <a:rPr lang="en-ID" sz="1800" dirty="0"/>
              <a:t> </a:t>
            </a:r>
            <a:r>
              <a:rPr lang="en-ID" sz="1800" dirty="0" err="1"/>
              <a:t>deteksi</a:t>
            </a:r>
            <a:r>
              <a:rPr lang="en-ID" sz="1800" dirty="0"/>
              <a:t> </a:t>
            </a:r>
            <a:r>
              <a:rPr lang="en-ID" sz="1800" dirty="0" err="1"/>
              <a:t>dini</a:t>
            </a:r>
            <a:r>
              <a:rPr lang="en-ID" sz="1800" dirty="0"/>
              <a:t> </a:t>
            </a:r>
            <a:r>
              <a:rPr lang="en-ID" sz="1800" dirty="0" err="1"/>
              <a:t>penyakit</a:t>
            </a:r>
            <a:r>
              <a:rPr lang="en-ID" sz="1800" dirty="0"/>
              <a:t> </a:t>
            </a:r>
            <a:r>
              <a:rPr lang="en-ID" sz="1800" dirty="0" err="1"/>
              <a:t>ginjal</a:t>
            </a:r>
            <a:r>
              <a:rPr lang="en-ID" sz="1800" dirty="0"/>
              <a:t> </a:t>
            </a:r>
            <a:r>
              <a:rPr lang="en-ID" sz="1800" dirty="0" err="1"/>
              <a:t>kronik</a:t>
            </a:r>
            <a:r>
              <a:rPr lang="en-ID" sz="1800" dirty="0"/>
              <a:t>.</a:t>
            </a:r>
            <a:endParaRPr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dirty="0"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800" dirty="0" err="1"/>
              <a:t>Penelitian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manfaat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penerapan</a:t>
            </a:r>
            <a:r>
              <a:rPr lang="en-ID" sz="1800" dirty="0"/>
              <a:t> machine learning di </a:t>
            </a:r>
            <a:r>
              <a:rPr lang="en-ID" sz="1800" dirty="0" err="1"/>
              <a:t>bidang</a:t>
            </a:r>
            <a:r>
              <a:rPr lang="en-ID" sz="1800" dirty="0"/>
              <a:t> </a:t>
            </a:r>
            <a:r>
              <a:rPr lang="en-ID" sz="1800" dirty="0" err="1"/>
              <a:t>kesehatan</a:t>
            </a:r>
            <a:r>
              <a:rPr lang="en-ID" sz="1800" dirty="0"/>
              <a:t>, </a:t>
            </a:r>
            <a:r>
              <a:rPr lang="en-ID" sz="1800" dirty="0" err="1"/>
              <a:t>khususnya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membantu</a:t>
            </a:r>
            <a:r>
              <a:rPr lang="en-ID" sz="1800" dirty="0"/>
              <a:t> </a:t>
            </a:r>
            <a:r>
              <a:rPr lang="en-ID" sz="1800" dirty="0" err="1"/>
              <a:t>prediksi</a:t>
            </a:r>
            <a:r>
              <a:rPr lang="en-ID" sz="1800" dirty="0"/>
              <a:t> dan </a:t>
            </a:r>
            <a:r>
              <a:rPr lang="en-ID" sz="1800" dirty="0" err="1"/>
              <a:t>deteksi</a:t>
            </a:r>
            <a:r>
              <a:rPr lang="en-ID" sz="1800" dirty="0"/>
              <a:t> </a:t>
            </a:r>
            <a:r>
              <a:rPr lang="en-ID" sz="1800" dirty="0" err="1"/>
              <a:t>dini</a:t>
            </a:r>
            <a:r>
              <a:rPr lang="en-ID" sz="1800" dirty="0"/>
              <a:t> </a:t>
            </a:r>
            <a:r>
              <a:rPr lang="en-ID" sz="1800" dirty="0" err="1"/>
              <a:t>penyakit</a:t>
            </a:r>
            <a:r>
              <a:rPr lang="en-ID" sz="1800" dirty="0"/>
              <a:t> </a:t>
            </a:r>
            <a:r>
              <a:rPr lang="en-ID" sz="1800" dirty="0" err="1"/>
              <a:t>ginjal</a:t>
            </a:r>
            <a:r>
              <a:rPr lang="en-ID" sz="1800" dirty="0"/>
              <a:t> </a:t>
            </a:r>
            <a:r>
              <a:rPr lang="en-ID" sz="1800" dirty="0" err="1"/>
              <a:t>kronik</a:t>
            </a:r>
            <a:r>
              <a:rPr lang="en-ID" sz="1800" dirty="0"/>
              <a:t>. Model </a:t>
            </a:r>
            <a:r>
              <a:rPr lang="en-ID" sz="1800" dirty="0" err="1"/>
              <a:t>XGBoost</a:t>
            </a:r>
            <a:r>
              <a:rPr lang="en-ID" sz="1800" dirty="0"/>
              <a:t> Classifier yang </a:t>
            </a:r>
            <a:r>
              <a:rPr lang="en-ID" sz="1800" dirty="0" err="1"/>
              <a:t>memiliki</a:t>
            </a:r>
            <a:r>
              <a:rPr lang="en-ID" sz="1800" dirty="0"/>
              <a:t> </a:t>
            </a:r>
            <a:r>
              <a:rPr lang="en-ID" sz="1800" dirty="0" err="1"/>
              <a:t>performa</a:t>
            </a:r>
            <a:r>
              <a:rPr lang="en-ID" sz="1800" dirty="0"/>
              <a:t> </a:t>
            </a:r>
            <a:r>
              <a:rPr lang="en-ID" sz="1800" dirty="0" err="1"/>
              <a:t>tinggi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alat</a:t>
            </a:r>
            <a:r>
              <a:rPr lang="en-ID" sz="1800" dirty="0"/>
              <a:t> </a:t>
            </a:r>
            <a:r>
              <a:rPr lang="en-ID" sz="1800" dirty="0" err="1"/>
              <a:t>bantu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sistem</a:t>
            </a:r>
            <a:r>
              <a:rPr lang="en-ID" sz="1800" dirty="0"/>
              <a:t> </a:t>
            </a:r>
            <a:r>
              <a:rPr lang="en-ID" sz="1800" dirty="0" err="1"/>
              <a:t>pendukung</a:t>
            </a:r>
            <a:r>
              <a:rPr lang="en-ID" sz="1800" dirty="0"/>
              <a:t> </a:t>
            </a:r>
            <a:r>
              <a:rPr lang="en-ID" sz="1800" dirty="0" err="1"/>
              <a:t>keputusan</a:t>
            </a:r>
            <a:r>
              <a:rPr lang="en-ID" sz="1800" dirty="0"/>
              <a:t>, </a:t>
            </a:r>
            <a:r>
              <a:rPr lang="en-ID" sz="1800" dirty="0" err="1"/>
              <a:t>sehingga</a:t>
            </a:r>
            <a:r>
              <a:rPr lang="en-ID" sz="1800" dirty="0"/>
              <a:t> </a:t>
            </a:r>
            <a:r>
              <a:rPr lang="en-ID" sz="1800" dirty="0" err="1"/>
              <a:t>berpotensi</a:t>
            </a:r>
            <a:r>
              <a:rPr lang="en-ID" sz="1800" dirty="0"/>
              <a:t> </a:t>
            </a:r>
            <a:r>
              <a:rPr lang="en-ID" sz="1800" dirty="0" err="1"/>
              <a:t>membantu</a:t>
            </a:r>
            <a:r>
              <a:rPr lang="en-ID" sz="1800" dirty="0"/>
              <a:t> </a:t>
            </a:r>
            <a:r>
              <a:rPr lang="en-ID" sz="1800" dirty="0" err="1"/>
              <a:t>tenaga</a:t>
            </a:r>
            <a:r>
              <a:rPr lang="en-ID" sz="1800" dirty="0"/>
              <a:t> </a:t>
            </a:r>
            <a:r>
              <a:rPr lang="en-ID" sz="1800" dirty="0" err="1"/>
              <a:t>kesehatan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mengidentifikasi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 yang </a:t>
            </a:r>
            <a:r>
              <a:rPr lang="en-ID" sz="1800" dirty="0" err="1"/>
              <a:t>berisiko</a:t>
            </a:r>
            <a:r>
              <a:rPr lang="en-ID" sz="1800" dirty="0"/>
              <a:t> </a:t>
            </a:r>
            <a:r>
              <a:rPr lang="en-ID" sz="1800" dirty="0" err="1"/>
              <a:t>mengalami</a:t>
            </a:r>
            <a:r>
              <a:rPr lang="en-ID" sz="1800" dirty="0"/>
              <a:t> PGK </a:t>
            </a:r>
            <a:r>
              <a:rPr lang="en-ID" sz="1800" dirty="0" err="1"/>
              <a:t>secara</a:t>
            </a:r>
            <a:r>
              <a:rPr lang="en-ID" sz="1800" dirty="0"/>
              <a:t> </a:t>
            </a:r>
            <a:r>
              <a:rPr lang="en-ID" sz="1800" dirty="0" err="1"/>
              <a:t>lebih</a:t>
            </a:r>
            <a:r>
              <a:rPr lang="en-ID" sz="1800" dirty="0"/>
              <a:t> </a:t>
            </a:r>
            <a:r>
              <a:rPr lang="en-ID" sz="1800" dirty="0" err="1"/>
              <a:t>cepat</a:t>
            </a:r>
            <a:r>
              <a:rPr lang="en-ID" sz="1800" dirty="0"/>
              <a:t> dan </a:t>
            </a:r>
            <a:r>
              <a:rPr lang="en-ID" sz="1800" dirty="0" err="1"/>
              <a:t>akurat</a:t>
            </a:r>
            <a:r>
              <a:rPr lang="en-ID" sz="1800" dirty="0"/>
              <a:t>. </a:t>
            </a:r>
            <a:r>
              <a:rPr lang="en-ID" sz="1800" dirty="0" err="1"/>
              <a:t>Selain</a:t>
            </a:r>
            <a:r>
              <a:rPr lang="en-ID" sz="1800" dirty="0"/>
              <a:t> </a:t>
            </a:r>
            <a:r>
              <a:rPr lang="en-ID" sz="1800" dirty="0" err="1"/>
              <a:t>itu</a:t>
            </a:r>
            <a:r>
              <a:rPr lang="en-ID" sz="1800" dirty="0"/>
              <a:t>, </a:t>
            </a:r>
            <a:r>
              <a:rPr lang="en-ID" sz="1800" dirty="0" err="1"/>
              <a:t>penelitian</a:t>
            </a:r>
            <a:r>
              <a:rPr lang="en-ID" sz="1800" dirty="0"/>
              <a:t>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menjadi</a:t>
            </a:r>
            <a:r>
              <a:rPr lang="en-ID" sz="1800" dirty="0"/>
              <a:t> </a:t>
            </a:r>
            <a:r>
              <a:rPr lang="en-ID" sz="1800" dirty="0" err="1"/>
              <a:t>referensi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pengembangan</a:t>
            </a:r>
            <a:r>
              <a:rPr lang="en-ID" sz="1800" dirty="0"/>
              <a:t> </a:t>
            </a:r>
            <a:r>
              <a:rPr lang="en-ID" sz="1800" dirty="0" err="1"/>
              <a:t>penelitian</a:t>
            </a:r>
            <a:r>
              <a:rPr lang="en-ID" sz="1800" dirty="0"/>
              <a:t> </a:t>
            </a:r>
            <a:r>
              <a:rPr lang="en-ID" sz="1800" dirty="0" err="1"/>
              <a:t>selanjutnya</a:t>
            </a:r>
            <a:r>
              <a:rPr lang="en-ID" sz="1800" dirty="0"/>
              <a:t> </a:t>
            </a:r>
            <a:r>
              <a:rPr lang="en-ID" sz="1800" dirty="0" err="1"/>
              <a:t>mengenai</a:t>
            </a:r>
            <a:r>
              <a:rPr lang="en-ID" sz="1800" dirty="0"/>
              <a:t> </a:t>
            </a:r>
            <a:r>
              <a:rPr lang="en-ID" sz="1800" dirty="0" err="1"/>
              <a:t>penerapan</a:t>
            </a:r>
            <a:r>
              <a:rPr lang="en-ID" sz="1800" dirty="0"/>
              <a:t> </a:t>
            </a:r>
            <a:r>
              <a:rPr lang="en-ID" sz="1800" dirty="0" err="1"/>
              <a:t>algoritma</a:t>
            </a:r>
            <a:r>
              <a:rPr lang="en-ID" sz="1800" dirty="0"/>
              <a:t> machine learning pada </a:t>
            </a:r>
            <a:r>
              <a:rPr lang="en-ID" sz="1800" dirty="0" err="1"/>
              <a:t>klasifikasi</a:t>
            </a:r>
            <a:r>
              <a:rPr lang="en-ID" sz="1800" dirty="0"/>
              <a:t> </a:t>
            </a:r>
            <a:r>
              <a:rPr lang="en-ID" sz="1800" dirty="0" err="1"/>
              <a:t>penyakit</a:t>
            </a:r>
            <a:r>
              <a:rPr lang="en-ID" sz="1800" dirty="0"/>
              <a:t>.</a:t>
            </a:r>
            <a:endParaRPr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7" y="1155459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Yunus, “Algoritma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K-Nearest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Neighbor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Berbasis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Particle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Swarm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Optimization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Untuk Prediksi Penyakit Ginjal Kronik,”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Elektro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CosPhi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2, no. 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51–55, 2018.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Amalia, “Perbandingan Metode Data Mining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Svm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Untuk Klasifikasi Penyakit Ginjal Kronis,”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PILAR Nusa Mandiri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14, no. 1,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1–6, 2018.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[3]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Sanmarchi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Fanconi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Golinelli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Gori,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Hernandez-Boussard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Capodici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Predict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diagnose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treat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systematic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Nephrol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36, no. 4,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1101–1117,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[4]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Arifin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D. Ariesta, “Prediksi Penyakit Ginjal Kronis Menggunakan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Naive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Berbasis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Particle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Swarm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Optimization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Insentif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13, no. 1,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26–30, 2019.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[5]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A’yuniyah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Tasia,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Nazira,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Pratama,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Anugrah, “Implementasi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Naïve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(NBC) untuk klasifikasi penyakit ginjal kronik,”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Sistem Komputer dan Informatika (JSON) Hal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72,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76, 2022.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[6]	MENTERI KESEHATAN REPUBLIK INDONESIA,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KEPUTUSAN MENTERI KESEHATAN REPUBLIK INDONESIA  NOMOR HK.01.07/MENKES/1634/2023  TENTANG  PEDOMAN NASIONAL PELAYANAN KEDOKTERAN  TATA LAKSANA PENYAKIT GINJAL KRONIK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Indonesia,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[7]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Setiawan, 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Fatichah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Saikhu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Multilabel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classification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student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feedback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BERT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methods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in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 14th International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Conference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Information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&amp;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Communication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Technology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System (ICTS)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IEEE, 2023,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147–152.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[8]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Eviyanti,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Saikhu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Fatichah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Epileptic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Seizure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Detection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Deep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Method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in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2022 IEEE International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Conference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Cybernetics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Computational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Intelligence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CyberneticsCom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IEEE, 2022,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463–468.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[9]	I.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I. Astutik,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Indahyanti,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Rinata,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Optimization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Stunting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Prevention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Reduction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through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Early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Detection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Application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Sunting,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based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Forward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Chaining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Inference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.: Optimalisasi Pencegahan dan Penurunan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Stunting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Melalui Aplikasi Deteksi Dini Sunting Berbasis Mesin Inferensi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Forward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Chaining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Academia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8, no. 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10–21070,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[10]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Nimithap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Elavarasan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Ghosh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Sathiyamoorthy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Gopukumar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Algorithms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Predicting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CKD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Progression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Real-World Hospital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Dataset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Analysis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15, no. 1,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43–54, 2026.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[11]	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Raihan, M. A.-M. Khan, S.-H.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A.-A.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Nahid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Detection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influence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attributes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SHAP,”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13, no. 1,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6263,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[12]	I.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Gamadarenda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I. Waspada, “Implementasi Data Mining untuk Deteksi Penyakit Ginjal Kronis (PGK) menggunakan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K-Nearest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Neighbor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(KNN) dengan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Backward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Elimination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Teknologi Informasi dan Ilmu Komputer (JTIIK)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7, no. 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417–426, 2020.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[13]	H.-H.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J.-H.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C.-C.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Tsai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P.-F.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Chiu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Predicting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hyperkalemia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patients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advanced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model,”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BMC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Nephrol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24, no. 1,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169,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[14]	V. Wulandari,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Sari,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Alfian, L.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Legito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Arifianto, “Implementasi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Naïve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K-Nearest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Neighbor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untuk Klasifikasi Penyakit Ginjal Kronik: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Implementation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Naïve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K-Nearest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Neighbor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Algorithms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Classification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MALCOM: Indonesian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Computer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Science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4, no. 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710–718, 2024.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[15]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McGinnis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Siu,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Huang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Encoders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scikit-learn-contrib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package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transformers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encoding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categorical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Open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Source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Software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3, no. 21, 2018, doi: 10.21105/joss.00501.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[16]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A’yuniyah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Tasia,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Nazira,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Pratama,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Anugrah, “Implementasi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Naïve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Classifier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(NBC) untuk klasifikasi penyakit ginjal kronik,”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Sistem Komputer dan Informatika (JSON) Hal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72,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76, 2022.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[17]	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Delrue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Bruyne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M. 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Speeckaert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Application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current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status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future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prospects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Biomedicines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12, no. 3,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568, 2024.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[18]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Sanmarchi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Fanconi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Golinelli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D. Gori,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Hernandez-Boussard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Capodici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Predict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diagnose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treat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chronic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kidney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disease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with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machine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learning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systematic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Nephrol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36, no. 4,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1101–1117, 2023.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[19]	M.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Nasution, Rd.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Saedudin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Widartha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“Perbandingan Akurasi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Naïve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Bayes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Algoritma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Klasifikasi Penyakit Diabetes,”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e-Proceeding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Engineering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8, no. 5, 2021.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[20]	D.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Anggoro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Afdallah, “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Grid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Search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CV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Implementation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Random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Forest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Algorithm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Improve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Accuracy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Breast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Cancer Data,”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Adv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Sci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Eng.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Technol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12, no. 2, 2022, doi: 10.18517/ijaseit.12.2.15487.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[21]	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Pratiwi,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Handayani,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9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Sarjana, “PENGUKURAN KINERJA SISTEM KUALITAS UDARA DENGAN TEKNOLOGI WSN MENGGUNAKAN CONFUSION MATRIX,” </a:t>
            </a:r>
            <a:r>
              <a:rPr lang="id-ID" sz="9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Jurnal Informatika </a:t>
            </a:r>
            <a:r>
              <a:rPr lang="id-ID" sz="9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Upgris</a:t>
            </a:r>
            <a:r>
              <a:rPr lang="id-ID" sz="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vol. 6, no. 2, 2021, doi: 10.26877/jiu.v6i2.6552.</a:t>
            </a:r>
            <a:endParaRPr lang="en-ID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1863</Words>
  <Application>Microsoft Macintosh PowerPoint</Application>
  <PresentationFormat>Widescreen</PresentationFormat>
  <Paragraphs>45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Exo</vt:lpstr>
      <vt:lpstr>Century Gothic</vt:lpstr>
      <vt:lpstr>Times New Roman</vt:lpstr>
      <vt:lpstr>Calibri</vt:lpstr>
      <vt:lpstr>Office Theme</vt:lpstr>
      <vt:lpstr>Prediksi Penyakit Ginjal Kronik Menggunakan Algoritma XGBoost Classifier</vt:lpstr>
      <vt:lpstr>Pendahuluan</vt:lpstr>
      <vt:lpstr>Pertanyaan Penelitian (Rumusan Masalah)</vt:lpstr>
      <vt:lpstr>Metode</vt:lpstr>
      <vt:lpstr>Hasil</vt:lpstr>
      <vt:lpstr>Pembahasan</vt:lpstr>
      <vt:lpstr>Temuan Penting Penelitian</vt:lpstr>
      <vt:lpstr>Manfaat Penelitian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Prediksi Penyakit Ginjal Kronik Menggunakan Algoritma XGBoost Classifier</dc:title>
  <dc:creator>Umsida</dc:creator>
  <cp:lastModifiedBy>erlina agustin</cp:lastModifiedBy>
  <cp:revision>2</cp:revision>
  <dcterms:created xsi:type="dcterms:W3CDTF">2020-02-15T07:43:00Z</dcterms:created>
  <dcterms:modified xsi:type="dcterms:W3CDTF">2026-08-10T22:42:07Z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