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5" r:id="rId14"/>
  </p:sldIdLst>
  <p:sldSz cx="12192000" cy="6858000"/>
  <p:notesSz cx="9144000" cy="6858000"/>
  <p:embeddedFontLst>
    <p:embeddedFont>
      <p:font typeface="Century Gothic" panose="020B0502020202020204" pitchFamily="34" charset="0"/>
      <p:regular r:id="rId16"/>
      <p:bold r:id="rId17"/>
      <p:italic r:id="rId18"/>
      <p:boldItalic r:id="rId19"/>
    </p:embeddedFont>
    <p:embeddedFont>
      <p:font typeface="Exo" panose="020B060402020202020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4" roundtripDataSignature="AMtx7mgY2+DM/rwO2HkSTRKEfJ3qJmWL/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customschemas.google.com/relationships/presentationmetadata" Target="meta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409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79484" y="0"/>
            <a:ext cx="3962400" cy="344091"/>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3910"/>
            <a:ext cx="3962400" cy="34409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79484" y="6513910"/>
            <a:ext cx="3962400" cy="34409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Google Shape;37;p1:notes"/>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 name="Google Shape;38;p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104f7abbb21_0_309: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 name="Google Shape;44;g104f7abbb21_0_309: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g104f7abbb21_0_297: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 name="Google Shape;50;g104f7abbb21_0_297:notes"/>
          <p:cNvSpPr txBox="1">
            <a:spLocks noGrp="1"/>
          </p:cNvSpPr>
          <p:nvPr>
            <p:ph type="body" idx="1"/>
          </p:nvPr>
        </p:nvSpPr>
        <p:spPr>
          <a:xfrm>
            <a:off x="914400" y="3300412"/>
            <a:ext cx="7315200" cy="27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 name="Google Shape;51;g104f7abbb21_0_297:notes"/>
          <p:cNvSpPr txBox="1">
            <a:spLocks noGrp="1"/>
          </p:cNvSpPr>
          <p:nvPr>
            <p:ph type="sldNum" idx="12"/>
          </p:nvPr>
        </p:nvSpPr>
        <p:spPr>
          <a:xfrm>
            <a:off x="5179484" y="6513910"/>
            <a:ext cx="3962400" cy="344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104f7abbb21_0_303: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 name="Google Shape;56;g104f7abbb21_0_303: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04f7abbb21_0_39: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 name="Google Shape;62;g104f7abbb21_0_39: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04f7abbb21_0_70: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g104f7abbb21_0_70: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104f7abbb21_0_0: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 name="Google Shape;74;g104f7abbb21_0_0:notes"/>
          <p:cNvSpPr txBox="1">
            <a:spLocks noGrp="1"/>
          </p:cNvSpPr>
          <p:nvPr>
            <p:ph type="body" idx="1"/>
          </p:nvPr>
        </p:nvSpPr>
        <p:spPr>
          <a:xfrm>
            <a:off x="914400" y="3300412"/>
            <a:ext cx="7315200" cy="27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 name="Google Shape;75;g104f7abbb21_0_0:notes"/>
          <p:cNvSpPr txBox="1">
            <a:spLocks noGrp="1"/>
          </p:cNvSpPr>
          <p:nvPr>
            <p:ph type="sldNum" idx="12"/>
          </p:nvPr>
        </p:nvSpPr>
        <p:spPr>
          <a:xfrm>
            <a:off x="5179484" y="6513910"/>
            <a:ext cx="3962400" cy="344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04f7abbb21_0_315: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 name="Google Shape;81;g104f7abbb21_0_315: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04f7abbb21_0_61: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g104f7abbb21_0_6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a:extLst>
            <a:ext uri="{FF2B5EF4-FFF2-40B4-BE49-F238E27FC236}">
              <a16:creationId xmlns:a16="http://schemas.microsoft.com/office/drawing/2014/main" id="{9DDCF2A5-570B-5175-C558-274CC7D9B734}"/>
            </a:ext>
          </a:extLst>
        </p:cNvPr>
        <p:cNvGrpSpPr/>
        <p:nvPr/>
      </p:nvGrpSpPr>
      <p:grpSpPr>
        <a:xfrm>
          <a:off x="0" y="0"/>
          <a:ext cx="0" cy="0"/>
          <a:chOff x="0" y="0"/>
          <a:chExt cx="0" cy="0"/>
        </a:xfrm>
      </p:grpSpPr>
      <p:sp>
        <p:nvSpPr>
          <p:cNvPr id="86" name="Google Shape;86;g104f7abbb21_0_61:notes">
            <a:extLst>
              <a:ext uri="{FF2B5EF4-FFF2-40B4-BE49-F238E27FC236}">
                <a16:creationId xmlns:a16="http://schemas.microsoft.com/office/drawing/2014/main" id="{E2235EAB-F32D-6D40-BBC4-A309CDEF268D}"/>
              </a:ext>
            </a:extLst>
          </p:cNvPr>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g104f7abbb21_0_61:notes">
            <a:extLst>
              <a:ext uri="{FF2B5EF4-FFF2-40B4-BE49-F238E27FC236}">
                <a16:creationId xmlns:a16="http://schemas.microsoft.com/office/drawing/2014/main" id="{0C6D4CFD-F456-0F26-73E2-0FD27E80237A}"/>
              </a:ext>
            </a:extLst>
          </p:cNvPr>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80778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a:extLst>
            <a:ext uri="{FF2B5EF4-FFF2-40B4-BE49-F238E27FC236}">
              <a16:creationId xmlns:a16="http://schemas.microsoft.com/office/drawing/2014/main" id="{82A84C48-9BDB-05D1-B037-C9672C604DCB}"/>
            </a:ext>
          </a:extLst>
        </p:cNvPr>
        <p:cNvGrpSpPr/>
        <p:nvPr/>
      </p:nvGrpSpPr>
      <p:grpSpPr>
        <a:xfrm>
          <a:off x="0" y="0"/>
          <a:ext cx="0" cy="0"/>
          <a:chOff x="0" y="0"/>
          <a:chExt cx="0" cy="0"/>
        </a:xfrm>
      </p:grpSpPr>
      <p:sp>
        <p:nvSpPr>
          <p:cNvPr id="86" name="Google Shape;86;g104f7abbb21_0_61:notes">
            <a:extLst>
              <a:ext uri="{FF2B5EF4-FFF2-40B4-BE49-F238E27FC236}">
                <a16:creationId xmlns:a16="http://schemas.microsoft.com/office/drawing/2014/main" id="{217EFB9F-4283-0B73-A9D9-27B2A218287C}"/>
              </a:ext>
            </a:extLst>
          </p:cNvPr>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g104f7abbb21_0_61:notes">
            <a:extLst>
              <a:ext uri="{FF2B5EF4-FFF2-40B4-BE49-F238E27FC236}">
                <a16:creationId xmlns:a16="http://schemas.microsoft.com/office/drawing/2014/main" id="{EF539F42-5B14-F607-1CCC-73A66A0E807C}"/>
              </a:ext>
            </a:extLst>
          </p:cNvPr>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9925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a:extLst>
            <a:ext uri="{FF2B5EF4-FFF2-40B4-BE49-F238E27FC236}">
              <a16:creationId xmlns:a16="http://schemas.microsoft.com/office/drawing/2014/main" id="{983A666E-EB96-D831-5F37-AAA5B2213D8F}"/>
            </a:ext>
          </a:extLst>
        </p:cNvPr>
        <p:cNvGrpSpPr/>
        <p:nvPr/>
      </p:nvGrpSpPr>
      <p:grpSpPr>
        <a:xfrm>
          <a:off x="0" y="0"/>
          <a:ext cx="0" cy="0"/>
          <a:chOff x="0" y="0"/>
          <a:chExt cx="0" cy="0"/>
        </a:xfrm>
      </p:grpSpPr>
      <p:sp>
        <p:nvSpPr>
          <p:cNvPr id="86" name="Google Shape;86;g104f7abbb21_0_61:notes">
            <a:extLst>
              <a:ext uri="{FF2B5EF4-FFF2-40B4-BE49-F238E27FC236}">
                <a16:creationId xmlns:a16="http://schemas.microsoft.com/office/drawing/2014/main" id="{3BC8F478-ACA1-A710-27B3-EEA3DE5D0BFC}"/>
              </a:ext>
            </a:extLst>
          </p:cNvPr>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g104f7abbb21_0_61:notes">
            <a:extLst>
              <a:ext uri="{FF2B5EF4-FFF2-40B4-BE49-F238E27FC236}">
                <a16:creationId xmlns:a16="http://schemas.microsoft.com/office/drawing/2014/main" id="{843D73AB-7B94-CA24-1423-B79CDC8167D4}"/>
              </a:ext>
            </a:extLst>
          </p:cNvPr>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3556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04f7abbb21_0_95:notes"/>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 name="Google Shape;93;g104f7abbb21_0_95: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rgbClr val="0A2246"/>
            </a:gs>
            <a:gs pos="100000">
              <a:srgbClr val="1D4886"/>
            </a:gs>
          </a:gsLst>
          <a:lin ang="5400000" scaled="0"/>
        </a:gradFill>
        <a:effectLst/>
      </p:bgPr>
    </p:bg>
    <p:spTree>
      <p:nvGrpSpPr>
        <p:cNvPr id="1" name="Shape 15"/>
        <p:cNvGrpSpPr/>
        <p:nvPr/>
      </p:nvGrpSpPr>
      <p:grpSpPr>
        <a:xfrm>
          <a:off x="0" y="0"/>
          <a:ext cx="0" cy="0"/>
          <a:chOff x="0" y="0"/>
          <a:chExt cx="0" cy="0"/>
        </a:xfrm>
      </p:grpSpPr>
      <p:pic>
        <p:nvPicPr>
          <p:cNvPr id="16" name="Google Shape;16;p25"/>
          <p:cNvPicPr preferRelativeResize="0"/>
          <p:nvPr/>
        </p:nvPicPr>
        <p:blipFill rotWithShape="1">
          <a:blip r:embed="rId2">
            <a:alphaModFix amt="60000"/>
          </a:blip>
          <a:srcRect l="46601" t="2654" r="7599"/>
          <a:stretch/>
        </p:blipFill>
        <p:spPr>
          <a:xfrm>
            <a:off x="-1" y="3509963"/>
            <a:ext cx="3146679" cy="3358083"/>
          </a:xfrm>
          <a:prstGeom prst="rect">
            <a:avLst/>
          </a:prstGeom>
          <a:noFill/>
          <a:ln>
            <a:noFill/>
          </a:ln>
        </p:spPr>
      </p:pic>
      <p:pic>
        <p:nvPicPr>
          <p:cNvPr id="17" name="Google Shape;17;p25"/>
          <p:cNvPicPr preferRelativeResize="0"/>
          <p:nvPr/>
        </p:nvPicPr>
        <p:blipFill rotWithShape="1">
          <a:blip r:embed="rId3">
            <a:alphaModFix/>
          </a:blip>
          <a:srcRect l="21878" t="94162" r="21683" b="1155"/>
          <a:stretch/>
        </p:blipFill>
        <p:spPr>
          <a:xfrm>
            <a:off x="3510723" y="6456981"/>
            <a:ext cx="5170554" cy="321506"/>
          </a:xfrm>
          <a:prstGeom prst="rect">
            <a:avLst/>
          </a:prstGeom>
          <a:noFill/>
          <a:ln>
            <a:noFill/>
          </a:ln>
        </p:spPr>
      </p:pic>
      <p:sp>
        <p:nvSpPr>
          <p:cNvPr id="18" name="Google Shape;18;p25"/>
          <p:cNvSpPr txBox="1">
            <a:spLocks noGrp="1"/>
          </p:cNvSpPr>
          <p:nvPr>
            <p:ph type="ctrTitle"/>
          </p:nvPr>
        </p:nvSpPr>
        <p:spPr>
          <a:xfrm>
            <a:off x="914400" y="1537252"/>
            <a:ext cx="10363200" cy="197271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Exo"/>
              <a:buNone/>
              <a:defRPr sz="6000">
                <a:solidFill>
                  <a:schemeClr val="lt1"/>
                </a:solidFill>
                <a:latin typeface="Exo"/>
                <a:ea typeface="Exo"/>
                <a:cs typeface="Exo"/>
                <a:sym typeface="Ex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5"/>
          <p:cNvSpPr txBox="1">
            <a:spLocks noGrp="1"/>
          </p:cNvSpPr>
          <p:nvPr>
            <p:ph type="subTitle" idx="1"/>
          </p:nvPr>
        </p:nvSpPr>
        <p:spPr>
          <a:xfrm>
            <a:off x="1524000" y="3750365"/>
            <a:ext cx="9144000" cy="150743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solidFill>
                  <a:schemeClr val="lt1"/>
                </a:solidFill>
                <a:latin typeface="Exo"/>
                <a:ea typeface="Exo"/>
                <a:cs typeface="Exo"/>
                <a:sym typeface="Exo"/>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25"/>
          <p:cNvSpPr txBox="1">
            <a:spLocks noGrp="1"/>
          </p:cNvSpPr>
          <p:nvPr>
            <p:ph type="dt" idx="10"/>
          </p:nvPr>
        </p:nvSpPr>
        <p:spPr>
          <a:xfrm>
            <a:off x="767523" y="565301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5"/>
          <p:cNvSpPr txBox="1">
            <a:spLocks noGrp="1"/>
          </p:cNvSpPr>
          <p:nvPr>
            <p:ph type="ftr" idx="11"/>
          </p:nvPr>
        </p:nvSpPr>
        <p:spPr>
          <a:xfrm>
            <a:off x="4038600" y="565301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5"/>
          <p:cNvSpPr txBox="1">
            <a:spLocks noGrp="1"/>
          </p:cNvSpPr>
          <p:nvPr>
            <p:ph type="sldNum" idx="12"/>
          </p:nvPr>
        </p:nvSpPr>
        <p:spPr>
          <a:xfrm>
            <a:off x="8681277" y="5653019"/>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3" name="Google Shape;23;p25"/>
          <p:cNvSpPr txBox="1"/>
          <p:nvPr/>
        </p:nvSpPr>
        <p:spPr>
          <a:xfrm>
            <a:off x="6852481" y="465853"/>
            <a:ext cx="2419627" cy="83099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en-US" sz="1600" b="0" i="0" u="none" strike="noStrike" cap="none">
                <a:solidFill>
                  <a:srgbClr val="FFC000"/>
                </a:solidFill>
                <a:latin typeface="Exo"/>
                <a:ea typeface="Exo"/>
                <a:cs typeface="Exo"/>
                <a:sym typeface="Exo"/>
              </a:rPr>
              <a:t>UNIVERSITAS MUHAMMADIYAH SIDOARJO</a:t>
            </a:r>
            <a:endParaRPr sz="1400" b="0" i="0" u="none" strike="noStrike" cap="none">
              <a:solidFill>
                <a:srgbClr val="000000"/>
              </a:solidFill>
              <a:latin typeface="Arial"/>
              <a:ea typeface="Arial"/>
              <a:cs typeface="Arial"/>
              <a:sym typeface="Arial"/>
            </a:endParaRPr>
          </a:p>
        </p:txBody>
      </p:sp>
      <p:pic>
        <p:nvPicPr>
          <p:cNvPr id="24" name="Google Shape;24;p25"/>
          <p:cNvPicPr preferRelativeResize="0"/>
          <p:nvPr/>
        </p:nvPicPr>
        <p:blipFill rotWithShape="1">
          <a:blip r:embed="rId4">
            <a:alphaModFix/>
          </a:blip>
          <a:srcRect/>
          <a:stretch/>
        </p:blipFill>
        <p:spPr>
          <a:xfrm>
            <a:off x="9575247" y="226794"/>
            <a:ext cx="2187844" cy="1005222"/>
          </a:xfrm>
          <a:prstGeom prst="rect">
            <a:avLst/>
          </a:prstGeom>
          <a:noFill/>
          <a:ln>
            <a:noFill/>
          </a:ln>
        </p:spPr>
      </p:pic>
      <p:cxnSp>
        <p:nvCxnSpPr>
          <p:cNvPr id="25" name="Google Shape;25;p25"/>
          <p:cNvCxnSpPr/>
          <p:nvPr/>
        </p:nvCxnSpPr>
        <p:spPr>
          <a:xfrm>
            <a:off x="9372600" y="465853"/>
            <a:ext cx="0" cy="830997"/>
          </a:xfrm>
          <a:prstGeom prst="straightConnector1">
            <a:avLst/>
          </a:prstGeom>
          <a:noFill/>
          <a:ln w="28575" cap="flat" cmpd="sng">
            <a:solidFill>
              <a:srgbClr val="FFC000"/>
            </a:solidFill>
            <a:prstDash val="solid"/>
            <a:miter lim="800000"/>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6"/>
        <p:cNvGrpSpPr/>
        <p:nvPr/>
      </p:nvGrpSpPr>
      <p:grpSpPr>
        <a:xfrm>
          <a:off x="0" y="0"/>
          <a:ext cx="0" cy="0"/>
          <a:chOff x="0" y="0"/>
          <a:chExt cx="0" cy="0"/>
        </a:xfrm>
      </p:grpSpPr>
      <p:pic>
        <p:nvPicPr>
          <p:cNvPr id="27" name="Google Shape;27;p26"/>
          <p:cNvPicPr preferRelativeResize="0"/>
          <p:nvPr/>
        </p:nvPicPr>
        <p:blipFill rotWithShape="1">
          <a:blip r:embed="rId2">
            <a:alphaModFix/>
          </a:blip>
          <a:srcRect t="23661"/>
          <a:stretch/>
        </p:blipFill>
        <p:spPr>
          <a:xfrm>
            <a:off x="144674" y="314231"/>
            <a:ext cx="11830877" cy="6466395"/>
          </a:xfrm>
          <a:prstGeom prst="rect">
            <a:avLst/>
          </a:prstGeom>
          <a:noFill/>
          <a:ln>
            <a:noFill/>
          </a:ln>
        </p:spPr>
      </p:pic>
      <p:sp>
        <p:nvSpPr>
          <p:cNvPr id="28" name="Google Shape;28;p26"/>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400"/>
              <a:buFont typeface="Exo"/>
              <a:buNone/>
              <a:defRPr>
                <a:solidFill>
                  <a:schemeClr val="lt1"/>
                </a:solidFill>
                <a:latin typeface="Exo"/>
                <a:ea typeface="Exo"/>
                <a:cs typeface="Exo"/>
                <a:sym typeface="Ex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6"/>
          <p:cNvSpPr txBox="1">
            <a:spLocks noGrp="1"/>
          </p:cNvSpPr>
          <p:nvPr>
            <p:ph type="dt" idx="10"/>
          </p:nvPr>
        </p:nvSpPr>
        <p:spPr>
          <a:xfrm>
            <a:off x="10323511" y="6341719"/>
            <a:ext cx="1179375"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6"/>
          <p:cNvSpPr txBox="1">
            <a:spLocks noGrp="1"/>
          </p:cNvSpPr>
          <p:nvPr>
            <p:ph type="ftr" idx="11"/>
          </p:nvPr>
        </p:nvSpPr>
        <p:spPr>
          <a:xfrm>
            <a:off x="4024796" y="596334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6"/>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entury Gothic"/>
                <a:ea typeface="Century Gothic"/>
                <a:cs typeface="Century Gothic"/>
                <a:sym typeface="Century Gothic"/>
              </a:defRPr>
            </a:lvl1pPr>
            <a:lvl2pPr marL="914400" lvl="1" indent="-381000" algn="l">
              <a:lnSpc>
                <a:spcPct val="90000"/>
              </a:lnSpc>
              <a:spcBef>
                <a:spcPts val="500"/>
              </a:spcBef>
              <a:spcAft>
                <a:spcPts val="0"/>
              </a:spcAft>
              <a:buClr>
                <a:schemeClr val="dk1"/>
              </a:buClr>
              <a:buSzPts val="2400"/>
              <a:buChar char="•"/>
              <a:defRPr>
                <a:latin typeface="Century Gothic"/>
                <a:ea typeface="Century Gothic"/>
                <a:cs typeface="Century Gothic"/>
                <a:sym typeface="Century Gothic"/>
              </a:defRPr>
            </a:lvl2pPr>
            <a:lvl3pPr marL="1371600" lvl="2" indent="-355600" algn="l">
              <a:lnSpc>
                <a:spcPct val="90000"/>
              </a:lnSpc>
              <a:spcBef>
                <a:spcPts val="500"/>
              </a:spcBef>
              <a:spcAft>
                <a:spcPts val="0"/>
              </a:spcAft>
              <a:buClr>
                <a:schemeClr val="dk1"/>
              </a:buClr>
              <a:buSzPts val="2000"/>
              <a:buChar char="•"/>
              <a:defRPr>
                <a:latin typeface="Century Gothic"/>
                <a:ea typeface="Century Gothic"/>
                <a:cs typeface="Century Gothic"/>
                <a:sym typeface="Century Gothic"/>
              </a:defRPr>
            </a:lvl3pPr>
            <a:lvl4pPr marL="1828800" lvl="3"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4pPr>
            <a:lvl5pPr marL="2286000" lvl="4"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6"/>
          <p:cNvSpPr txBox="1"/>
          <p:nvPr/>
        </p:nvSpPr>
        <p:spPr>
          <a:xfrm>
            <a:off x="11427239" y="6332228"/>
            <a:ext cx="522356"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888888"/>
                </a:solidFill>
                <a:latin typeface="Calibri"/>
                <a:ea typeface="Calibri"/>
                <a:cs typeface="Calibri"/>
                <a:sym typeface="Calibri"/>
              </a:rPr>
              <a:t>‹#›</a:t>
            </a:fld>
            <a:endParaRPr sz="1200" b="0" i="0" u="none" strike="noStrike" cap="none">
              <a:solidFill>
                <a:srgbClr val="888888"/>
              </a:solidFill>
              <a:latin typeface="Calibri"/>
              <a:ea typeface="Calibri"/>
              <a:cs typeface="Calibri"/>
              <a:sym typeface="Calibri"/>
            </a:endParaRPr>
          </a:p>
        </p:txBody>
      </p:sp>
      <p:pic>
        <p:nvPicPr>
          <p:cNvPr id="33" name="Google Shape;33;p26"/>
          <p:cNvPicPr preferRelativeResize="0"/>
          <p:nvPr/>
        </p:nvPicPr>
        <p:blipFill rotWithShape="1">
          <a:blip r:embed="rId3">
            <a:alphaModFix/>
          </a:blip>
          <a:srcRect l="47997" t="2654" r="7599"/>
          <a:stretch/>
        </p:blipFill>
        <p:spPr>
          <a:xfrm flipH="1">
            <a:off x="10198953" y="4248292"/>
            <a:ext cx="1993047" cy="253896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0A2246"/>
        </a:solidFill>
        <a:effectLst/>
      </p:bgPr>
    </p:bg>
    <p:spTree>
      <p:nvGrpSpPr>
        <p:cNvPr id="1" name="Shape 34"/>
        <p:cNvGrpSpPr/>
        <p:nvPr/>
      </p:nvGrpSpPr>
      <p:grpSpPr>
        <a:xfrm>
          <a:off x="0" y="0"/>
          <a:ext cx="0" cy="0"/>
          <a:chOff x="0" y="0"/>
          <a:chExt cx="0" cy="0"/>
        </a:xfrm>
      </p:grpSpPr>
      <p:pic>
        <p:nvPicPr>
          <p:cNvPr id="35" name="Google Shape;35;p27"/>
          <p:cNvPicPr preferRelativeResize="0"/>
          <p:nvPr/>
        </p:nvPicPr>
        <p:blipFill rotWithShape="1">
          <a:blip r:embed="rId2">
            <a:alphaModFix/>
          </a:blip>
          <a:srcRect/>
          <a:stretch/>
        </p:blipFill>
        <p:spPr>
          <a:xfrm>
            <a:off x="4106779" y="2515037"/>
            <a:ext cx="3978442" cy="182792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Exo"/>
              <a:buNone/>
              <a:defRPr sz="4400" b="0" i="0" u="none" strike="noStrike" cap="none">
                <a:solidFill>
                  <a:schemeClr val="dk1"/>
                </a:solidFill>
                <a:latin typeface="Exo"/>
                <a:ea typeface="Exo"/>
                <a:cs typeface="Exo"/>
                <a:sym typeface="Ex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oi.org/10.29303/jppm.v4i3.2817"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doi.org/10.31571/edukasi.v19i1.2499" TargetMode="External"/><Relationship Id="rId4" Type="http://schemas.openxmlformats.org/officeDocument/2006/relationships/hyperlink" Target="https://doi.org/10.32509/wacana.v23i2.4388"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22373/pjp.v14i3.30789"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doi.org/10.3390/su13158485" TargetMode="External"/><Relationship Id="rId5" Type="http://schemas.openxmlformats.org/officeDocument/2006/relationships/hyperlink" Target="https://doi.org/10.34012/bip.v6i1.4658" TargetMode="External"/><Relationship Id="rId4" Type="http://schemas.openxmlformats.org/officeDocument/2006/relationships/hyperlink" Target="https://doi.org/10.31004/basicedu.v5i6.1717"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ijoehm.rcipublisher.org/index.php/ijoehm/article/view/34"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doi.org/10.53947/perspekt.v1i2.32" TargetMode="External"/><Relationship Id="rId5" Type="http://schemas.openxmlformats.org/officeDocument/2006/relationships/hyperlink" Target="https://doi.org/10.20961/jpd.v11i1.72716" TargetMode="External"/><Relationship Id="rId4" Type="http://schemas.openxmlformats.org/officeDocument/2006/relationships/hyperlink" Target="https://doi.org/10.37403/sultanist.v10i2.443"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21070/ijemd.v12i.581" TargetMode="External"/><Relationship Id="rId7" Type="http://schemas.openxmlformats.org/officeDocument/2006/relationships/hyperlink" Target="https://doi.org/10.61722/jmia.v1i3.1744"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doi.org/10.31004/aulad.v8i1.727" TargetMode="External"/><Relationship Id="rId5" Type="http://schemas.openxmlformats.org/officeDocument/2006/relationships/hyperlink" Target="https://doi.org/10.54371/ainj.v5i4.597" TargetMode="External"/><Relationship Id="rId4" Type="http://schemas.openxmlformats.org/officeDocument/2006/relationships/hyperlink" Target="https://doi.org/10.30818/jpkm.2020.2050210"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A2246"/>
            </a:gs>
            <a:gs pos="31000">
              <a:srgbClr val="0A2246"/>
            </a:gs>
            <a:gs pos="100000">
              <a:srgbClr val="1B4685"/>
            </a:gs>
          </a:gsLst>
          <a:lin ang="5400000" scaled="0"/>
        </a:gradFill>
        <a:effectLst/>
      </p:bgPr>
    </p:bg>
    <p:spTree>
      <p:nvGrpSpPr>
        <p:cNvPr id="1" name="Shape 39"/>
        <p:cNvGrpSpPr/>
        <p:nvPr/>
      </p:nvGrpSpPr>
      <p:grpSpPr>
        <a:xfrm>
          <a:off x="0" y="0"/>
          <a:ext cx="0" cy="0"/>
          <a:chOff x="0" y="0"/>
          <a:chExt cx="0" cy="0"/>
        </a:xfrm>
      </p:grpSpPr>
      <p:sp>
        <p:nvSpPr>
          <p:cNvPr id="40" name="Google Shape;40;p1"/>
          <p:cNvSpPr txBox="1">
            <a:spLocks noGrp="1"/>
          </p:cNvSpPr>
          <p:nvPr>
            <p:ph type="ctrTitle"/>
          </p:nvPr>
        </p:nvSpPr>
        <p:spPr>
          <a:xfrm>
            <a:off x="727522" y="1204686"/>
            <a:ext cx="10736956" cy="248900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6000"/>
              <a:buFont typeface="Exo"/>
              <a:buNone/>
            </a:pPr>
            <a:r>
              <a:rPr lang="en-US" sz="4500">
                <a:latin typeface="Exo"/>
                <a:ea typeface="Exo"/>
                <a:cs typeface="Exo"/>
                <a:sym typeface="Exo"/>
              </a:rPr>
              <a:t>Implementasi Keterampilan Literasi Digital Guru melalui Media Pembelajaran Digital di Sekolah Dasar</a:t>
            </a:r>
            <a:endParaRPr sz="4500">
              <a:latin typeface="Exo"/>
              <a:ea typeface="Exo"/>
              <a:cs typeface="Exo"/>
              <a:sym typeface="Exo"/>
            </a:endParaRPr>
          </a:p>
        </p:txBody>
      </p:sp>
      <p:sp>
        <p:nvSpPr>
          <p:cNvPr id="41" name="Google Shape;41;p1"/>
          <p:cNvSpPr txBox="1">
            <a:spLocks noGrp="1"/>
          </p:cNvSpPr>
          <p:nvPr>
            <p:ph type="subTitle" idx="1"/>
          </p:nvPr>
        </p:nvSpPr>
        <p:spPr>
          <a:xfrm>
            <a:off x="1714500" y="3693695"/>
            <a:ext cx="8763000" cy="108504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F2F2F2"/>
              </a:buClr>
              <a:buSzPts val="2400"/>
              <a:buNone/>
            </a:pPr>
            <a:r>
              <a:rPr lang="en-US">
                <a:solidFill>
                  <a:srgbClr val="F2F2F2"/>
                </a:solidFill>
                <a:latin typeface="Exo"/>
                <a:ea typeface="Exo"/>
                <a:cs typeface="Exo"/>
                <a:sym typeface="Exo"/>
              </a:rPr>
              <a:t>Oleh:</a:t>
            </a:r>
            <a:endParaRPr/>
          </a:p>
          <a:p>
            <a:pPr marL="0" lvl="0" indent="0" algn="ctr" rtl="0">
              <a:lnSpc>
                <a:spcPct val="90000"/>
              </a:lnSpc>
              <a:spcBef>
                <a:spcPts val="1000"/>
              </a:spcBef>
              <a:spcAft>
                <a:spcPts val="0"/>
              </a:spcAft>
              <a:buClr>
                <a:schemeClr val="lt1"/>
              </a:buClr>
              <a:buSzPts val="2400"/>
              <a:buNone/>
            </a:pPr>
            <a:r>
              <a:rPr lang="en-US"/>
              <a:t>Siti Nurhayati, </a:t>
            </a:r>
            <a:endParaRPr/>
          </a:p>
          <a:p>
            <a:pPr marL="0" lvl="0" indent="0" algn="ctr" rtl="0">
              <a:lnSpc>
                <a:spcPct val="90000"/>
              </a:lnSpc>
              <a:spcBef>
                <a:spcPts val="1000"/>
              </a:spcBef>
              <a:spcAft>
                <a:spcPts val="0"/>
              </a:spcAft>
              <a:buClr>
                <a:schemeClr val="lt1"/>
              </a:buClr>
              <a:buSzPts val="2400"/>
              <a:buNone/>
            </a:pPr>
            <a:r>
              <a:rPr lang="en-US"/>
              <a:t>Ermawati Zulikhatin Nuroh</a:t>
            </a:r>
            <a:endParaRPr/>
          </a:p>
          <a:p>
            <a:pPr marL="0" lvl="0" indent="0" algn="ctr" rtl="0">
              <a:lnSpc>
                <a:spcPct val="90000"/>
              </a:lnSpc>
              <a:spcBef>
                <a:spcPts val="1000"/>
              </a:spcBef>
              <a:spcAft>
                <a:spcPts val="0"/>
              </a:spcAft>
              <a:buClr>
                <a:schemeClr val="lt1"/>
              </a:buClr>
              <a:buSzPts val="2400"/>
              <a:buNone/>
            </a:pPr>
            <a:r>
              <a:rPr lang="en-US"/>
              <a:t>Progam Studi Pendidikan Guru Sekolah Dasar</a:t>
            </a:r>
            <a:endParaRPr/>
          </a:p>
          <a:p>
            <a:pPr marL="0" lvl="0" indent="0" algn="ctr" rtl="0">
              <a:lnSpc>
                <a:spcPct val="90000"/>
              </a:lnSpc>
              <a:spcBef>
                <a:spcPts val="1000"/>
              </a:spcBef>
              <a:spcAft>
                <a:spcPts val="0"/>
              </a:spcAft>
              <a:buClr>
                <a:srgbClr val="F2F2F2"/>
              </a:buClr>
              <a:buSzPts val="2400"/>
              <a:buNone/>
            </a:pPr>
            <a:r>
              <a:rPr lang="en-US">
                <a:solidFill>
                  <a:srgbClr val="F2F2F2"/>
                </a:solidFill>
                <a:latin typeface="Exo"/>
                <a:ea typeface="Exo"/>
                <a:cs typeface="Exo"/>
                <a:sym typeface="Exo"/>
              </a:rPr>
              <a:t>Universitas Muhammadiyah Sidoarjo </a:t>
            </a:r>
            <a:endParaRPr>
              <a:solidFill>
                <a:srgbClr val="F2F2F2"/>
              </a:solidFill>
              <a:latin typeface="Exo"/>
              <a:ea typeface="Exo"/>
              <a:cs typeface="Exo"/>
              <a:sym typeface="Exo"/>
            </a:endParaRPr>
          </a:p>
          <a:p>
            <a:pPr marL="0" lvl="0" indent="0" algn="ctr" rtl="0">
              <a:lnSpc>
                <a:spcPct val="90000"/>
              </a:lnSpc>
              <a:spcBef>
                <a:spcPts val="1000"/>
              </a:spcBef>
              <a:spcAft>
                <a:spcPts val="0"/>
              </a:spcAft>
              <a:buClr>
                <a:srgbClr val="F2F2F2"/>
              </a:buClr>
              <a:buSzPts val="2400"/>
              <a:buNone/>
            </a:pPr>
            <a:r>
              <a:rPr lang="en-US">
                <a:solidFill>
                  <a:srgbClr val="F2F2F2"/>
                </a:solidFill>
              </a:rPr>
              <a:t>Juni, 2026</a:t>
            </a:r>
            <a:endParaRPr>
              <a:solidFill>
                <a:srgbClr val="F2F2F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g104f7abbb21_0_309"/>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Pendahuluan</a:t>
            </a:r>
            <a:endParaRPr/>
          </a:p>
        </p:txBody>
      </p:sp>
      <p:sp>
        <p:nvSpPr>
          <p:cNvPr id="47" name="Google Shape;47;g104f7abbb21_0_309"/>
          <p:cNvSpPr txBox="1">
            <a:spLocks noGrp="1"/>
          </p:cNvSpPr>
          <p:nvPr>
            <p:ph type="body" idx="1"/>
          </p:nvPr>
        </p:nvSpPr>
        <p:spPr>
          <a:xfrm>
            <a:off x="166757" y="1282977"/>
            <a:ext cx="11830877" cy="5089734"/>
          </a:xfrm>
          <a:prstGeom prst="rect">
            <a:avLst/>
          </a:prstGeom>
          <a:noFill/>
          <a:ln>
            <a:noFill/>
          </a:ln>
        </p:spPr>
        <p:txBody>
          <a:bodyPr spcFirstLastPara="1" wrap="square" lIns="91425" tIns="45700" rIns="91425" bIns="45700" anchor="t" anchorCtr="0">
            <a:normAutofit fontScale="70000" lnSpcReduction="20000"/>
          </a:bodyPr>
          <a:lstStyle/>
          <a:p>
            <a:pPr indent="-228600" algn="just">
              <a:buNone/>
            </a:pPr>
            <a:r>
              <a:rPr lang="en-ID"/>
              <a:t>Kemajuan teknologi informasi dan komunikasi telah mengubah berbagai aspek kehidupan, termasuk pendidikan. Peningkatan penggunaan internet di Indonesia menunjukkan pentingnya teknologi digital dalam mendukung pembelajaran abad ke-21 yang menuntut siswa berpikir kritis, kreatif, berkomunikasi, dan berkolaborasi, sehingga guru perlu memanfaatkan teknologi melalui media pembelajaran digital untuk mendukung keterampilan literasi digital siswa. Literasi digital merupakan kemampuan menggunakan perangkat dan media digital secara bijak, efektif, efisien, serta aman untuk berkomunikasi, berkolaborasi, berpikir kritis, menemukan dan menyaring informasi, sehingga guru dituntut memiliki kompetensi pedagogis sekaligus penguasaan teknologi. Berbagai media dan platform digital seperti Canva, CapCut, Wordwall, dan Educaplay dapat dimanfaatkan untuk menciptakan pembelajaran yang lebih menarik, interaktif, dan meningkatkan perhatian serta motivasi belajar siswa. Penelitian terdahulu menunjukkan bahwa media digital mampu meningkatkan kualitas pembelajaran, kreativitas, dan motivasi belajar peserta didik, namun masih sedikit penelitian yang menganalisis keterampilan literasi digital guru dalam menggunakan media pembelajaran digital di sekolah dasar. Oleh karena itu, penelitian ini bertujuan menganalisis keterampilan literasi digital guru melalui penggunaan media pembelajaran digital di SD Negeri 2 Karangmulyo, yang telah menerapkan pembelajaran berbasis digital dengan dukungan fasilitas seperti proyektor, akses internet, serta pemanfaatan Canva, YouTube, dan Wordwall dalam proses pembelajaran.</a:t>
            </a:r>
          </a:p>
          <a:p>
            <a:pPr marL="457200" lvl="0" indent="-2286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g104f7abbb21_0_297"/>
          <p:cNvSpPr txBox="1">
            <a:spLocks noGrp="1"/>
          </p:cNvSpPr>
          <p:nvPr>
            <p:ph type="title"/>
          </p:nvPr>
        </p:nvSpPr>
        <p:spPr>
          <a:xfrm>
            <a:off x="166758" y="67616"/>
            <a:ext cx="11830800" cy="1042200"/>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400"/>
              <a:buNone/>
            </a:pPr>
            <a:r>
              <a:rPr lang="en-US"/>
              <a:t>Pertanyaan Penelitian (Rumusan Masalah)</a:t>
            </a:r>
            <a:endParaRPr/>
          </a:p>
        </p:txBody>
      </p:sp>
      <p:sp>
        <p:nvSpPr>
          <p:cNvPr id="2" name="Google Shape;47;g104f7abbb21_0_309">
            <a:extLst>
              <a:ext uri="{FF2B5EF4-FFF2-40B4-BE49-F238E27FC236}">
                <a16:creationId xmlns:a16="http://schemas.microsoft.com/office/drawing/2014/main" id="{3C5F62FE-706F-0E4F-CC7D-93F1D246E515}"/>
              </a:ext>
            </a:extLst>
          </p:cNvPr>
          <p:cNvSpPr txBox="1">
            <a:spLocks noGrp="1"/>
          </p:cNvSpPr>
          <p:nvPr>
            <p:ph type="body" idx="1"/>
          </p:nvPr>
        </p:nvSpPr>
        <p:spPr>
          <a:xfrm>
            <a:off x="166757" y="1282977"/>
            <a:ext cx="11830877" cy="5089734"/>
          </a:xfrm>
          <a:prstGeom prst="rect">
            <a:avLst/>
          </a:prstGeom>
          <a:noFill/>
          <a:ln>
            <a:noFill/>
          </a:ln>
        </p:spPr>
        <p:txBody>
          <a:bodyPr spcFirstLastPara="1" wrap="square" lIns="91425" tIns="45700" rIns="91425" bIns="45700" anchor="t" anchorCtr="0">
            <a:normAutofit/>
          </a:bodyPr>
          <a:lstStyle/>
          <a:p>
            <a:pPr indent="-228600">
              <a:buNone/>
            </a:pPr>
            <a:r>
              <a:rPr lang="en-ID"/>
              <a:t>Bagaimana keterampilan literasi digital guru saat menggunakan media pembelajaran digital di SD Negeri 2 Karangmulyo?</a:t>
            </a:r>
          </a:p>
          <a:p>
            <a:pPr marL="457200" lvl="0" indent="-2286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g104f7abbb21_0_303"/>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Metode</a:t>
            </a:r>
            <a:endParaRPr/>
          </a:p>
        </p:txBody>
      </p:sp>
      <p:sp>
        <p:nvSpPr>
          <p:cNvPr id="59" name="Google Shape;59;g104f7abbb21_0_303"/>
          <p:cNvSpPr txBox="1">
            <a:spLocks noGrp="1"/>
          </p:cNvSpPr>
          <p:nvPr>
            <p:ph type="body" idx="1"/>
          </p:nvPr>
        </p:nvSpPr>
        <p:spPr>
          <a:xfrm>
            <a:off x="166757" y="1268228"/>
            <a:ext cx="11830877" cy="5089734"/>
          </a:xfrm>
          <a:prstGeom prst="rect">
            <a:avLst/>
          </a:prstGeom>
          <a:noFill/>
          <a:ln>
            <a:noFill/>
          </a:ln>
        </p:spPr>
        <p:txBody>
          <a:bodyPr spcFirstLastPara="1" wrap="square" lIns="91425" tIns="45700" rIns="91425" bIns="45700" anchor="t" anchorCtr="0">
            <a:normAutofit/>
          </a:bodyPr>
          <a:lstStyle/>
          <a:p>
            <a:pPr indent="-228600" algn="just">
              <a:buNone/>
            </a:pPr>
            <a:r>
              <a:rPr lang="en-ID" sz="2400"/>
              <a:t>Penelitian ini menggunakan metode kualitatif dengan pendekatan studi kasus yang berfokus pada kemampuan guru menggunakan literasi digital dalam konteks pembelajaran nyata di kelas. Penelitian dilaksanakan di SD Negeri 2 Karangmulyo pada bulan Februari 2026 dengan melibatkan tiga guru perempuan kelas 1, 3, dan 5 sebagai partisipan. Data kualitatif dikumpulkan melalui observasi partisipatif, wawancara mendalam, dan dokumentasi mengenai proses pembelajaran serta media digital yang digunakan guru. Keabsahan data dilakukan menggunakan triangulasi teknik dengan membandingkan hasil observasi, wawancara, dan dokumentasi. Data dianalisis menggunakan model Miles dan Huberman melalui tahapan kondensasi data, penyajian data, dan penarikan kesimpulan untuk memperoleh gambaran menyeluruh mengenai keterampilan literasi digital guru dalam pembelajaran melalui media digital.</a:t>
            </a:r>
          </a:p>
          <a:p>
            <a:pPr marL="457200" lvl="0" indent="-228600" algn="l" rtl="0">
              <a:lnSpc>
                <a:spcPct val="90000"/>
              </a:lnSpc>
              <a:spcBef>
                <a:spcPts val="1000"/>
              </a:spcBef>
              <a:spcAft>
                <a:spcPts val="0"/>
              </a:spcAft>
              <a:buClr>
                <a:schemeClr val="dk1"/>
              </a:buClr>
              <a:buSzPts val="2800"/>
              <a:buNone/>
            </a:pP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g104f7abbb21_0_39"/>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Hasil</a:t>
            </a:r>
            <a:endParaRPr/>
          </a:p>
        </p:txBody>
      </p:sp>
      <p:sp>
        <p:nvSpPr>
          <p:cNvPr id="65" name="Google Shape;65;g104f7abbb21_0_39"/>
          <p:cNvSpPr txBox="1">
            <a:spLocks noGrp="1"/>
          </p:cNvSpPr>
          <p:nvPr>
            <p:ph type="body" idx="1"/>
          </p:nvPr>
        </p:nvSpPr>
        <p:spPr>
          <a:xfrm>
            <a:off x="166757" y="1282977"/>
            <a:ext cx="11830877" cy="5089734"/>
          </a:xfrm>
          <a:prstGeom prst="rect">
            <a:avLst/>
          </a:prstGeom>
          <a:noFill/>
          <a:ln>
            <a:noFill/>
          </a:ln>
        </p:spPr>
        <p:txBody>
          <a:bodyPr spcFirstLastPara="1" wrap="square" lIns="91425" tIns="45700" rIns="91425" bIns="45700" anchor="t" anchorCtr="0">
            <a:normAutofit fontScale="55000" lnSpcReduction="20000"/>
          </a:bodyPr>
          <a:lstStyle/>
          <a:p>
            <a:pPr indent="-228600" algn="just">
              <a:buNone/>
            </a:pPr>
            <a:r>
              <a:rPr lang="en-ID"/>
              <a:t>Berdasarkan data yang diperoleh dari penelitian di SD Negeri 2 Karangmulyo terhadap tiga guru kelas 1, 3, dan 5, menunjukkan bahwa guru telah menerapkan pembelajaran berbasis literasi digital serta memiliki keterampilan literasi digital yang baik. Guru memanfaatkan laptop, proyektor, Canva, YouTube, Wordwall, Educaplay, dan media presentasi digital pada tahap persiapan, pelaksanaan, evaluasi, dan refleksi pembelajaran. Hasil observasi menunjukkan bahwa guru menyiapkan perangkat dan media pembelajaran digital sebelum pembelajaran dimulai, melibatkan siswa secara aktif melalui media visual, kuis interaktif, dan video pembelajaran, memberikan umpan balik, melakukan evaluasi terhadap penggunaan media digital, serta mampu mengoperasikan perangkat digital dan mengatasi kendala teknis sederhana. Hasil wawancara menunjukkan bahwa keterampilan literasi digital guru mencakup:</a:t>
            </a:r>
          </a:p>
          <a:p>
            <a:pPr marL="742950" indent="-514350" algn="just">
              <a:buAutoNum type="arabicPeriod"/>
            </a:pPr>
            <a:r>
              <a:rPr lang="en-ID"/>
              <a:t>functional skills</a:t>
            </a:r>
          </a:p>
          <a:p>
            <a:pPr marL="742950" indent="-514350" algn="just">
              <a:buAutoNum type="arabicPeriod"/>
            </a:pPr>
            <a:r>
              <a:rPr lang="en-ID"/>
              <a:t>Creativity</a:t>
            </a:r>
          </a:p>
          <a:p>
            <a:pPr marL="742950" indent="-514350" algn="just">
              <a:buAutoNum type="arabicPeriod"/>
            </a:pPr>
            <a:r>
              <a:rPr lang="en-ID"/>
              <a:t>Collaboration</a:t>
            </a:r>
          </a:p>
          <a:p>
            <a:pPr marL="742950" indent="-514350" algn="just">
              <a:buAutoNum type="arabicPeriod"/>
            </a:pPr>
            <a:r>
              <a:rPr lang="en-ID"/>
              <a:t>Effective communication</a:t>
            </a:r>
          </a:p>
          <a:p>
            <a:pPr marL="742950" indent="-514350" algn="just">
              <a:buAutoNum type="arabicPeriod"/>
            </a:pPr>
            <a:r>
              <a:rPr lang="en-ID"/>
              <a:t>Ability to find and select information</a:t>
            </a:r>
          </a:p>
          <a:p>
            <a:pPr marL="742950" indent="-514350" algn="just">
              <a:buAutoNum type="arabicPeriod"/>
            </a:pPr>
            <a:r>
              <a:rPr lang="en-ID"/>
              <a:t>Critical thinking and evaluation</a:t>
            </a:r>
          </a:p>
          <a:p>
            <a:pPr marL="742950" indent="-514350" algn="just">
              <a:buAutoNum type="arabicPeriod"/>
            </a:pPr>
            <a:r>
              <a:rPr lang="en-ID"/>
              <a:t>Cultural and social understanding</a:t>
            </a:r>
          </a:p>
          <a:p>
            <a:pPr marL="742950" indent="-514350" algn="just">
              <a:buAutoNum type="arabicPeriod"/>
            </a:pPr>
            <a:r>
              <a:rPr lang="en-ID"/>
              <a:t>dan e-safety. </a:t>
            </a:r>
          </a:p>
          <a:p>
            <a:pPr marL="228600" indent="0" algn="just">
              <a:buNone/>
            </a:pPr>
            <a:r>
              <a:rPr lang="en-ID"/>
              <a:t>Guru mampu menggunakan perangkat digital, membuat media pembelajaran, berkolaborasi dengan sesama guru, memanfaatkan media visual dan video untuk mendukung komunikasi pembelajaran, mencari dan memilih informasi dari berbagai sumber digital, mengevaluasi penggunaan media digital, menyesuaikan media dengan lingkungan dan karakter siswa, serta membimbing siswa dalam penggunaan internet secara aman dan beretika. </a:t>
            </a:r>
          </a:p>
          <a:p>
            <a:pPr marL="457200" lvl="0" indent="-2286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g104f7abbb21_0_70"/>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Pembahasan</a:t>
            </a:r>
            <a:endParaRPr/>
          </a:p>
        </p:txBody>
      </p:sp>
      <p:sp>
        <p:nvSpPr>
          <p:cNvPr id="71" name="Google Shape;71;g104f7abbb21_0_70"/>
          <p:cNvSpPr txBox="1">
            <a:spLocks noGrp="1"/>
          </p:cNvSpPr>
          <p:nvPr>
            <p:ph type="body" idx="1"/>
          </p:nvPr>
        </p:nvSpPr>
        <p:spPr>
          <a:xfrm>
            <a:off x="0" y="1297726"/>
            <a:ext cx="11830877" cy="5089734"/>
          </a:xfrm>
          <a:prstGeom prst="rect">
            <a:avLst/>
          </a:prstGeom>
          <a:noFill/>
          <a:ln>
            <a:noFill/>
          </a:ln>
        </p:spPr>
        <p:txBody>
          <a:bodyPr spcFirstLastPara="1" wrap="square" lIns="91425" tIns="45700" rIns="91425" bIns="45700" anchor="t" anchorCtr="0">
            <a:normAutofit fontScale="70000" lnSpcReduction="20000"/>
          </a:bodyPr>
          <a:lstStyle/>
          <a:p>
            <a:pPr indent="-228600" algn="just">
              <a:buNone/>
            </a:pPr>
            <a:r>
              <a:rPr lang="en-ID"/>
              <a:t>Hasil penelitian menunjukkan bahwa guru di SD Negeri 2 Karangmulyo menggunakan keterampilan literasi digital dengan baik untuk mendukung pembelajaran. Temuan ini sejalan dengan teori Hague and Payton Futurelab (2010) yang menyatakan bahwa literasi digital tidak hanya berkaitan dengan kemampuan menggunakan teknologi, tetapi juga kemampuan berpikir kritis, berkolaborasi, berkomunikasi, memahami konteks sosial, dan keamanan digital. Guru mampu mengintegrasikan berbagai media digital ke dalam pembelajaran sehingga lebih interaktif dan menarik bagi siswa. Pada aspek *functional skills*, guru mampu menggunakan laptop, proyektor, dan aplikasi pembelajaran untuk mendukung kegiatan belajar mengajar. Pada aspek *creativity*, guru membuat media pembelajaran digital yang menarik seperti PowerPoint interaktif, video pembelajaran, Wordwall, dan Educaplay. Pada aspek *collaboration*, guru bekerja sama dengan sesama guru melalui diskusi dan berbagi file media pembelajaran. Pada aspek *effective communication*, guru memanfaatkan media visual, video, dan slide presentasi untuk membantu siswa memahami materi. Pada aspek *ability to find and select information*, guru mencari dan memilih informasi dari Google, YouTube, dan situs pendidikan sesuai kebutuhan pembelajaran. Pada aspek *cultural and social understanding*, guru menyesuaikan penggunaan media digital dengan karakteristik, lingkungan, dan budaya siswa. Pada aspek *critical thinking and evaluation*, guru menilai kesesuaian media digital dengan tujuan pembelajaran serta meminta tanggapan siswa terhadap media yang digunakan. Pada aspek *e-safety*, guru mengingatkan siswa untuk berhati-hati menggunakan internet dan menghargai hak cipta saat memanfaatkan sumber digital. </a:t>
            </a:r>
          </a:p>
          <a:p>
            <a:pPr marL="457200" lvl="0" indent="-2286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g104f7abbb21_0_0"/>
          <p:cNvSpPr txBox="1">
            <a:spLocks noGrp="1"/>
          </p:cNvSpPr>
          <p:nvPr>
            <p:ph type="title"/>
          </p:nvPr>
        </p:nvSpPr>
        <p:spPr>
          <a:xfrm>
            <a:off x="166758" y="113336"/>
            <a:ext cx="11830800" cy="1042200"/>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400"/>
              <a:buNone/>
            </a:pPr>
            <a:r>
              <a:rPr lang="en-US"/>
              <a:t>Temuan Penting Penelitian</a:t>
            </a:r>
            <a:endParaRPr/>
          </a:p>
        </p:txBody>
      </p:sp>
      <p:sp>
        <p:nvSpPr>
          <p:cNvPr id="78" name="Google Shape;78;g104f7abbb21_0_0"/>
          <p:cNvSpPr txBox="1">
            <a:spLocks noGrp="1"/>
          </p:cNvSpPr>
          <p:nvPr>
            <p:ph type="body" idx="1"/>
          </p:nvPr>
        </p:nvSpPr>
        <p:spPr>
          <a:xfrm>
            <a:off x="166758" y="1297725"/>
            <a:ext cx="11830800" cy="5089800"/>
          </a:xfrm>
          <a:prstGeom prst="rect">
            <a:avLst/>
          </a:prstGeom>
          <a:noFill/>
          <a:ln>
            <a:noFill/>
          </a:ln>
        </p:spPr>
        <p:txBody>
          <a:bodyPr spcFirstLastPara="1" wrap="square" lIns="91425" tIns="45700" rIns="91425" bIns="45700" anchor="t" anchorCtr="0">
            <a:normAutofit fontScale="92500" lnSpcReduction="10000"/>
          </a:bodyPr>
          <a:lstStyle/>
          <a:p>
            <a:pPr marL="514350" indent="-514350" algn="just">
              <a:buAutoNum type="arabicPeriod"/>
            </a:pPr>
            <a:r>
              <a:rPr lang="en-ID" sz="2400"/>
              <a:t>Guru di SD Negeri 2 Karangmulyo memiliki keterampilan literasi digital yang baik dalam mendukung proses pembelajaran melalui media digital.</a:t>
            </a:r>
          </a:p>
          <a:p>
            <a:pPr marL="514350" indent="-514350" algn="just">
              <a:buFont typeface="Arial"/>
              <a:buAutoNum type="arabicPeriod"/>
            </a:pPr>
            <a:r>
              <a:rPr lang="en-ID" sz="2400"/>
              <a:t>Guru mampu mengoperasikan perangkat digital seperti laptop dan proyektor, serta memanfaatkan berbagai platform digital seperti Canva, YouTube, Wordwall, dan Educaplay dalam pembelajaran.</a:t>
            </a:r>
          </a:p>
          <a:p>
            <a:pPr marL="514350" indent="-514350" algn="just">
              <a:buFont typeface="Arial"/>
              <a:buAutoNum type="arabicPeriod"/>
            </a:pPr>
            <a:r>
              <a:rPr lang="en-ID" sz="2400"/>
              <a:t>Keterampilan literasi digital guru mencakup delapan komponen, yaitu functional skills, creativity, collaboration, effective communication, ability to find and select information, critical thinking and evaluation, cultural and social understanding, serta e-safety.</a:t>
            </a:r>
          </a:p>
          <a:p>
            <a:pPr marL="514350" indent="-514350" algn="just">
              <a:buFont typeface="Arial"/>
              <a:buAutoNum type="arabicPeriod"/>
            </a:pPr>
            <a:r>
              <a:rPr lang="en-ID" sz="2400"/>
              <a:t>Guru mampu mengintegrasikan media digital pada seluruh tahapan pembelajaran, mulai dari persiapan, pelaksanaan, evaluasi, hingga refleksi, sehingga pembelajaran menjadi lebih interaktif, efektif, dan menarik bagi siswa.</a:t>
            </a:r>
          </a:p>
          <a:p>
            <a:pPr marL="514350" indent="-514350" algn="just">
              <a:buFont typeface="Arial"/>
              <a:buAutoNum type="arabicPeriod"/>
            </a:pPr>
            <a:r>
              <a:rPr lang="en-ID" sz="2400"/>
              <a:t>Guru tidak hanya memanfaatkan teknologi untuk menyampaikan materi, tetapi juga membimbing siswa dalam etika digital, keamanan penggunaan internet, serta penggunaan sumber digital secara bertanggung jawab.</a:t>
            </a:r>
          </a:p>
          <a:p>
            <a:pPr marL="0" indent="0">
              <a:buNone/>
            </a:pPr>
            <a:endParaRPr lang="en-ID"/>
          </a:p>
          <a:p>
            <a:pPr marL="0" lvl="0" indent="0" algn="l" rtl="0">
              <a:lnSpc>
                <a:spcPct val="90000"/>
              </a:lnSpc>
              <a:spcBef>
                <a:spcPts val="1000"/>
              </a:spcBef>
              <a:spcAft>
                <a:spcPts val="0"/>
              </a:spcAft>
              <a:buSzPts val="2800"/>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g104f7abbb21_0_315"/>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Manfaat Penelitian</a:t>
            </a:r>
            <a:endParaRPr/>
          </a:p>
        </p:txBody>
      </p:sp>
      <p:sp>
        <p:nvSpPr>
          <p:cNvPr id="84" name="Google Shape;84;g104f7abbb21_0_315"/>
          <p:cNvSpPr txBox="1">
            <a:spLocks noGrp="1"/>
          </p:cNvSpPr>
          <p:nvPr>
            <p:ph type="body" idx="1"/>
          </p:nvPr>
        </p:nvSpPr>
        <p:spPr>
          <a:xfrm>
            <a:off x="0" y="1282977"/>
            <a:ext cx="11830877" cy="5089734"/>
          </a:xfrm>
          <a:prstGeom prst="rect">
            <a:avLst/>
          </a:prstGeom>
          <a:noFill/>
          <a:ln>
            <a:noFill/>
          </a:ln>
        </p:spPr>
        <p:txBody>
          <a:bodyPr spcFirstLastPara="1" wrap="square" lIns="91425" tIns="45700" rIns="91425" bIns="45700" anchor="t" anchorCtr="0">
            <a:normAutofit/>
          </a:bodyPr>
          <a:lstStyle/>
          <a:p>
            <a:pPr indent="-228600" algn="just">
              <a:buNone/>
            </a:pPr>
            <a:r>
              <a:rPr lang="en-ID" sz="2400"/>
              <a:t>Penelitian ini menunjukkan bahwa integrasi keterampilan literasi digital guru melalui media pembelajaran digital dapat meningkatkan pengalaman belajar yang interaktif, efektif, dan menarik bagi siswa sekolah dasar. Guru mampu menggunakan perangkat digital, memanfaatkan platform seperti Canva, YouTube, Wordwall, dan Educaplay, serta mengintegrasikan media digital ke dalam kegiatan pembelajaran dengan memasukkan unsur kreativitas, komunikasi, kolaborasi, berpikir kritis, dan keamanan digital. Oleh karena itu, sekolah perlu terus mendukung peningkatan keterampilan literasi digital guru melalui pelatihan dan penyediaan sarana pembelajaran digital yang memadai.</a:t>
            </a:r>
          </a:p>
          <a:p>
            <a:pPr marL="457200" lvl="0" indent="-2286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g104f7abbb21_0_61"/>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Referensi</a:t>
            </a:r>
            <a:endParaRPr/>
          </a:p>
        </p:txBody>
      </p:sp>
      <p:sp>
        <p:nvSpPr>
          <p:cNvPr id="90" name="Google Shape;90;g104f7abbb21_0_61"/>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fontScale="85000" lnSpcReduction="20000"/>
          </a:bodyPr>
          <a:lstStyle/>
          <a:p>
            <a:r>
              <a:rPr lang="id-ID"/>
              <a:t>Andi Ichsan Mahardika, Nuruddin Wiranda, M. P. (2021). Pembuatan Media Pembelajaran Menarik Menggunakan Canva Untuk Optimalisasi Pembelajaran Daring. </a:t>
            </a:r>
            <a:r>
              <a:rPr lang="id-ID" i="1"/>
              <a:t>Jurnal Pendidikan Dan Pengabdian Masyarakat</a:t>
            </a:r>
            <a:r>
              <a:rPr lang="id-ID"/>
              <a:t>, </a:t>
            </a:r>
            <a:r>
              <a:rPr lang="id-ID" i="1"/>
              <a:t>4</a:t>
            </a:r>
            <a:r>
              <a:rPr lang="id-ID"/>
              <a:t>(3), 167–186. </a:t>
            </a:r>
            <a:r>
              <a:rPr lang="id-ID">
                <a:hlinkClick r:id="rId3"/>
              </a:rPr>
              <a:t>https://doi.org/10.29303/jppm.v4i3.2817</a:t>
            </a:r>
            <a:r>
              <a:rPr lang="en-US"/>
              <a:t> </a:t>
            </a:r>
            <a:endParaRPr lang="en-ID"/>
          </a:p>
          <a:p>
            <a:r>
              <a:rPr lang="id-ID"/>
              <a:t>Astutik, U. (2023). Peningkatan Keterampilan Literasi Digital Melalui Media Chromebook Berbasis Aplikasi Canva Pada SDN Pandanrejo 01 Kota Batu. </a:t>
            </a:r>
            <a:r>
              <a:rPr lang="id-ID" i="1"/>
              <a:t>Pendidikan Taman</a:t>
            </a:r>
            <a:r>
              <a:rPr lang="id-ID"/>
              <a:t>, </a:t>
            </a:r>
            <a:r>
              <a:rPr lang="id-ID" i="1"/>
              <a:t>2</a:t>
            </a:r>
            <a:r>
              <a:rPr lang="id-ID"/>
              <a:t>(2), 775–800.</a:t>
            </a:r>
            <a:endParaRPr lang="en-ID"/>
          </a:p>
          <a:p>
            <a:r>
              <a:rPr lang="id-ID"/>
              <a:t>Calosa, P. G., &amp; Astari, D. W. (2024). Literasi Digital Sebagai Upaya Mengatasi Sadfishing Penyalahgunaan Donasi di Aplikasi X. </a:t>
            </a:r>
            <a:r>
              <a:rPr lang="id-ID" i="1"/>
              <a:t>WACANA: Jurnal Ilmiah Ilmu Komunikasi</a:t>
            </a:r>
            <a:r>
              <a:rPr lang="id-ID"/>
              <a:t>, </a:t>
            </a:r>
            <a:r>
              <a:rPr lang="id-ID" i="1"/>
              <a:t>204</a:t>
            </a:r>
            <a:r>
              <a:rPr lang="id-ID"/>
              <a:t>, 338–351. </a:t>
            </a:r>
            <a:r>
              <a:rPr lang="id-ID">
                <a:hlinkClick r:id="rId4"/>
              </a:rPr>
              <a:t>https://doi.org/10.32509/wacana.v23i2.4388</a:t>
            </a:r>
            <a:endParaRPr lang="en-ID"/>
          </a:p>
          <a:p>
            <a:r>
              <a:rPr lang="id-ID"/>
              <a:t>Creswell. (2018). Research Design Qualitative, Quantitative, and Mixed Methods Approaches.pdf. In </a:t>
            </a:r>
            <a:r>
              <a:rPr lang="id-ID" i="1"/>
              <a:t>SAGE Publication Asia-Pacific Pte. Ltd.</a:t>
            </a:r>
            <a:r>
              <a:rPr lang="id-ID"/>
              <a:t> (5th ed.).</a:t>
            </a:r>
            <a:endParaRPr lang="en-ID"/>
          </a:p>
          <a:p>
            <a:r>
              <a:rPr lang="id-ID"/>
              <a:t>Dinata, K. B. (2021). Analisis Kemampuan Literasi Digital Mahasiswa. </a:t>
            </a:r>
            <a:r>
              <a:rPr lang="id-ID" i="1"/>
              <a:t>Ilmu Pendidikan</a:t>
            </a:r>
            <a:r>
              <a:rPr lang="id-ID"/>
              <a:t>, </a:t>
            </a:r>
            <a:r>
              <a:rPr lang="id-ID" i="1"/>
              <a:t>19</a:t>
            </a:r>
            <a:r>
              <a:rPr lang="id-ID"/>
              <a:t>, 105–119. </a:t>
            </a:r>
            <a:r>
              <a:rPr lang="id-ID">
                <a:hlinkClick r:id="rId5"/>
              </a:rPr>
              <a:t>https://doi.org/10.31571/edukasi.v19i1.2499</a:t>
            </a:r>
            <a:endParaRPr lang="en-US"/>
          </a:p>
          <a:p>
            <a:endParaRPr lang="en-ID"/>
          </a:p>
          <a:p>
            <a:pPr marL="50800" indent="0">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8">
          <a:extLst>
            <a:ext uri="{FF2B5EF4-FFF2-40B4-BE49-F238E27FC236}">
              <a16:creationId xmlns:a16="http://schemas.microsoft.com/office/drawing/2014/main" id="{DA13C718-7DCB-37DF-CCF1-793225A0FAED}"/>
            </a:ext>
          </a:extLst>
        </p:cNvPr>
        <p:cNvGrpSpPr/>
        <p:nvPr/>
      </p:nvGrpSpPr>
      <p:grpSpPr>
        <a:xfrm>
          <a:off x="0" y="0"/>
          <a:ext cx="0" cy="0"/>
          <a:chOff x="0" y="0"/>
          <a:chExt cx="0" cy="0"/>
        </a:xfrm>
      </p:grpSpPr>
      <p:sp>
        <p:nvSpPr>
          <p:cNvPr id="89" name="Google Shape;89;g104f7abbb21_0_61">
            <a:extLst>
              <a:ext uri="{FF2B5EF4-FFF2-40B4-BE49-F238E27FC236}">
                <a16:creationId xmlns:a16="http://schemas.microsoft.com/office/drawing/2014/main" id="{0F89FE52-8C8D-E4C6-0E6B-EE234025BA6B}"/>
              </a:ext>
            </a:extLst>
          </p:cNvPr>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Referensi</a:t>
            </a:r>
            <a:endParaRPr/>
          </a:p>
        </p:txBody>
      </p:sp>
      <p:sp>
        <p:nvSpPr>
          <p:cNvPr id="90" name="Google Shape;90;g104f7abbb21_0_61">
            <a:extLst>
              <a:ext uri="{FF2B5EF4-FFF2-40B4-BE49-F238E27FC236}">
                <a16:creationId xmlns:a16="http://schemas.microsoft.com/office/drawing/2014/main" id="{90BAE915-06AD-39A4-BD5A-6EA17EE49FC3}"/>
              </a:ext>
            </a:extLst>
          </p:cNvPr>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fontScale="77500" lnSpcReduction="20000"/>
          </a:bodyPr>
          <a:lstStyle/>
          <a:p>
            <a:r>
              <a:rPr lang="id-ID"/>
              <a:t>Farah Abida Ryzqiyah, E. Z. N. (2025). </a:t>
            </a:r>
            <a:r>
              <a:rPr lang="id-ID" i="1"/>
              <a:t>Analysis Of Teachers’ Digital Literacy Skills In Integrating Digital Storytelling In Elementary Schools</a:t>
            </a:r>
            <a:r>
              <a:rPr lang="id-ID"/>
              <a:t>. </a:t>
            </a:r>
            <a:r>
              <a:rPr lang="id-ID" i="1"/>
              <a:t>14</a:t>
            </a:r>
            <a:r>
              <a:rPr lang="id-ID"/>
              <a:t>(3), 456–466. </a:t>
            </a:r>
            <a:r>
              <a:rPr lang="id-ID">
                <a:hlinkClick r:id="rId3"/>
              </a:rPr>
              <a:t>https://doi.org/10.22373/pjp.v14i3.30789</a:t>
            </a:r>
            <a:r>
              <a:rPr lang="en-US"/>
              <a:t> </a:t>
            </a:r>
            <a:endParaRPr lang="en-ID"/>
          </a:p>
          <a:p>
            <a:r>
              <a:rPr lang="id-ID"/>
              <a:t>Farida Rahmawati, R. I. W. A. (2020). Analisis Media Digital Video Pembelajaran Abad 21 Menggunakan Aplikasi Canva pada Pembelajaran IPA. </a:t>
            </a:r>
            <a:r>
              <a:rPr lang="id-ID" i="1"/>
              <a:t>Jurnal Basicedu</a:t>
            </a:r>
            <a:r>
              <a:rPr lang="id-ID"/>
              <a:t>, </a:t>
            </a:r>
            <a:r>
              <a:rPr lang="id-ID" i="1"/>
              <a:t>5</a:t>
            </a:r>
            <a:r>
              <a:rPr lang="id-ID"/>
              <a:t>(5), 3(2), 524–532. </a:t>
            </a:r>
            <a:r>
              <a:rPr lang="id-ID">
                <a:hlinkClick r:id="rId4"/>
              </a:rPr>
              <a:t>https://doi.org/10.31004/basicedu.v5i6.1717</a:t>
            </a:r>
            <a:r>
              <a:rPr lang="en-US"/>
              <a:t> </a:t>
            </a:r>
            <a:r>
              <a:rPr lang="id-ID"/>
              <a:t>ISSN</a:t>
            </a:r>
            <a:r>
              <a:rPr lang="en-US"/>
              <a:t> </a:t>
            </a:r>
            <a:endParaRPr lang="en-ID"/>
          </a:p>
          <a:p>
            <a:r>
              <a:rPr lang="id-ID"/>
              <a:t>Fitriani, R., Sitorus, F. R., -, S., &amp; Khairani, P. (2024). Pengembangan Media Pembelajaran Variatif Dengan Pemanfaatan Aplikasi Canva Pada Tingkat Sekolah Dasar. </a:t>
            </a:r>
            <a:r>
              <a:rPr lang="id-ID" i="1"/>
              <a:t>Jurnal Bahasa Indonesia Prima (BIP)</a:t>
            </a:r>
            <a:r>
              <a:rPr lang="id-ID"/>
              <a:t>, </a:t>
            </a:r>
            <a:r>
              <a:rPr lang="id-ID" i="1"/>
              <a:t>6</a:t>
            </a:r>
            <a:r>
              <a:rPr lang="id-ID"/>
              <a:t>(1), 38–46. </a:t>
            </a:r>
            <a:r>
              <a:rPr lang="id-ID">
                <a:hlinkClick r:id="rId5"/>
              </a:rPr>
              <a:t>https://doi.org/10.34012/bip.v6i1.4658</a:t>
            </a:r>
            <a:r>
              <a:rPr lang="en-US"/>
              <a:t> </a:t>
            </a:r>
            <a:endParaRPr lang="en-ID"/>
          </a:p>
          <a:p>
            <a:r>
              <a:rPr lang="id-ID"/>
              <a:t>Gordillo, A., Barra, E., López-Pernas, S., &amp; Quemada, J. (2021). Development of teacher digital competence in the area of e-safety through educational video games. </a:t>
            </a:r>
            <a:r>
              <a:rPr lang="id-ID" i="1"/>
              <a:t>Sustainability (Switzerland)</a:t>
            </a:r>
            <a:r>
              <a:rPr lang="id-ID"/>
              <a:t>, </a:t>
            </a:r>
            <a:r>
              <a:rPr lang="id-ID" i="1"/>
              <a:t>13</a:t>
            </a:r>
            <a:r>
              <a:rPr lang="id-ID"/>
              <a:t>(15), 1–12. </a:t>
            </a:r>
            <a:r>
              <a:rPr lang="id-ID">
                <a:hlinkClick r:id="rId6"/>
              </a:rPr>
              <a:t>https://doi.org/10.3390/su13158485</a:t>
            </a:r>
            <a:r>
              <a:rPr lang="en-US"/>
              <a:t> </a:t>
            </a:r>
            <a:endParaRPr lang="en-ID"/>
          </a:p>
          <a:p>
            <a:r>
              <a:rPr lang="id-ID"/>
              <a:t>Hague and Payton Futurelab. (2010). </a:t>
            </a:r>
            <a:r>
              <a:rPr lang="id-ID" i="1"/>
              <a:t>Digital Literacy Across the Curriculum.pdf</a:t>
            </a:r>
            <a:r>
              <a:rPr lang="id-ID"/>
              <a:t>. www.futurelab.org.uk.</a:t>
            </a:r>
            <a:endParaRPr lang="en-ID"/>
          </a:p>
          <a:p>
            <a:r>
              <a:rPr lang="id-ID"/>
              <a:t>Huberman, M. &amp;. (1994). </a:t>
            </a:r>
            <a:r>
              <a:rPr lang="id-ID" i="1"/>
              <a:t>Qualitative-Data-Analysis.pdf</a:t>
            </a:r>
            <a:r>
              <a:rPr lang="id-ID"/>
              <a:t> (Vol. 17).</a:t>
            </a:r>
            <a:endParaRPr lang="en-ID"/>
          </a:p>
          <a:p>
            <a:pPr marL="457200" lvl="0" indent="-228600" algn="l" rtl="0">
              <a:lnSpc>
                <a:spcPct val="90000"/>
              </a:lnSpc>
              <a:spcBef>
                <a:spcPts val="1000"/>
              </a:spcBef>
              <a:spcAft>
                <a:spcPts val="0"/>
              </a:spcAft>
              <a:buClr>
                <a:schemeClr val="dk1"/>
              </a:buClr>
              <a:buSzPts val="2800"/>
              <a:buNone/>
            </a:pPr>
            <a:endParaRPr/>
          </a:p>
        </p:txBody>
      </p:sp>
    </p:spTree>
    <p:extLst>
      <p:ext uri="{BB962C8B-B14F-4D97-AF65-F5344CB8AC3E}">
        <p14:creationId xmlns:p14="http://schemas.microsoft.com/office/powerpoint/2010/main" val="1030400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8">
          <a:extLst>
            <a:ext uri="{FF2B5EF4-FFF2-40B4-BE49-F238E27FC236}">
              <a16:creationId xmlns:a16="http://schemas.microsoft.com/office/drawing/2014/main" id="{D94BC632-B8FE-979B-CF00-9EB11FBE99A6}"/>
            </a:ext>
          </a:extLst>
        </p:cNvPr>
        <p:cNvGrpSpPr/>
        <p:nvPr/>
      </p:nvGrpSpPr>
      <p:grpSpPr>
        <a:xfrm>
          <a:off x="0" y="0"/>
          <a:ext cx="0" cy="0"/>
          <a:chOff x="0" y="0"/>
          <a:chExt cx="0" cy="0"/>
        </a:xfrm>
      </p:grpSpPr>
      <p:sp>
        <p:nvSpPr>
          <p:cNvPr id="89" name="Google Shape;89;g104f7abbb21_0_61">
            <a:extLst>
              <a:ext uri="{FF2B5EF4-FFF2-40B4-BE49-F238E27FC236}">
                <a16:creationId xmlns:a16="http://schemas.microsoft.com/office/drawing/2014/main" id="{16B2D050-8A82-9CE5-E3A4-99A6C07FA3A0}"/>
              </a:ext>
            </a:extLst>
          </p:cNvPr>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Referensi</a:t>
            </a:r>
            <a:endParaRPr/>
          </a:p>
        </p:txBody>
      </p:sp>
      <p:sp>
        <p:nvSpPr>
          <p:cNvPr id="90" name="Google Shape;90;g104f7abbb21_0_61">
            <a:extLst>
              <a:ext uri="{FF2B5EF4-FFF2-40B4-BE49-F238E27FC236}">
                <a16:creationId xmlns:a16="http://schemas.microsoft.com/office/drawing/2014/main" id="{075DCF30-EF9C-4BC1-FDBB-8AB347582C56}"/>
              </a:ext>
            </a:extLst>
          </p:cNvPr>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fontScale="62500" lnSpcReduction="20000"/>
          </a:bodyPr>
          <a:lstStyle/>
          <a:p>
            <a:r>
              <a:rPr lang="id-ID"/>
              <a:t>Juhri Apriyani. (2025). MENINGKATKAN KREATIVITAS Pembelajaran di Sekolah Dasar Melalui Aplikasi Canva, Pendekatan Mengatasi Bullying dan Mendorong Minat Baca Melalui Puisi di Sekolah Dasar. </a:t>
            </a:r>
            <a:r>
              <a:rPr lang="id-ID" i="1"/>
              <a:t>Jurnal Teori Dan Pengembangan Pendidikan</a:t>
            </a:r>
            <a:r>
              <a:rPr lang="id-ID"/>
              <a:t>, </a:t>
            </a:r>
            <a:r>
              <a:rPr lang="id-ID" i="1"/>
              <a:t>9</a:t>
            </a:r>
            <a:r>
              <a:rPr lang="id-ID"/>
              <a:t>(2), 13–23. https://journal.fexaria.com/j/index.php/jtpb%0AVol.</a:t>
            </a:r>
            <a:endParaRPr lang="en-ID"/>
          </a:p>
          <a:p>
            <a:r>
              <a:rPr lang="id-ID"/>
              <a:t>Kharissidqi, M. T., &amp; Firmansyah, V. W. (2022). Aplikasi Canva Sebagai Media Pembelajaran Yang Efektif. </a:t>
            </a:r>
            <a:r>
              <a:rPr lang="id-ID" i="1"/>
              <a:t>Indonesian Journal Of Education and Humanity</a:t>
            </a:r>
            <a:r>
              <a:rPr lang="id-ID"/>
              <a:t>, </a:t>
            </a:r>
            <a:r>
              <a:rPr lang="id-ID" i="1"/>
              <a:t>2</a:t>
            </a:r>
            <a:r>
              <a:rPr lang="id-ID"/>
              <a:t>(4), 108–113. </a:t>
            </a:r>
            <a:r>
              <a:rPr lang="id-ID">
                <a:hlinkClick r:id="rId3"/>
              </a:rPr>
              <a:t>http://ijoehm.rcipublisher.org/index.php/ijoehm/article/view/34</a:t>
            </a:r>
            <a:r>
              <a:rPr lang="en-US"/>
              <a:t> </a:t>
            </a:r>
            <a:endParaRPr lang="en-ID"/>
          </a:p>
          <a:p>
            <a:r>
              <a:rPr lang="id-ID"/>
              <a:t>Mariani, M., Butarbutar, M., Siahaan, Y., Silalahi, M., &amp; Herman, H. (2022). the Influence of Digital Literature, Creativity, and Learning Motivation Era Society 5.0 on Student Learning Outcomes Kalam Kudus Sd Christian Sd Pematang Siantar Review From a Parent’S Perspective (Case Study of Science Class V Sd). </a:t>
            </a:r>
            <a:r>
              <a:rPr lang="id-ID" i="1"/>
              <a:t>SULTANIST: Jurnal Manajemen Dan Keuangan</a:t>
            </a:r>
            <a:r>
              <a:rPr lang="id-ID"/>
              <a:t>, </a:t>
            </a:r>
            <a:r>
              <a:rPr lang="id-ID" i="1"/>
              <a:t>10</a:t>
            </a:r>
            <a:r>
              <a:rPr lang="id-ID"/>
              <a:t>(2), 177–186. </a:t>
            </a:r>
            <a:r>
              <a:rPr lang="id-ID">
                <a:hlinkClick r:id="rId4"/>
              </a:rPr>
              <a:t>https://doi.org/10.37403/sultanist.v10i2.443</a:t>
            </a:r>
            <a:r>
              <a:rPr lang="en-US"/>
              <a:t> </a:t>
            </a:r>
            <a:endParaRPr lang="en-ID"/>
          </a:p>
          <a:p>
            <a:r>
              <a:rPr lang="id-ID"/>
              <a:t>Mariyani, &amp; Triyani. (2023). Profil Literasi Digital Mahasiswa Di Era Digitalisasi. </a:t>
            </a:r>
            <a:r>
              <a:rPr lang="id-ID" i="1"/>
              <a:t>Bhineka Tunggal Ika: Kajian Teori Dan Praktik Pendidikan PKN</a:t>
            </a:r>
            <a:r>
              <a:rPr lang="id-ID"/>
              <a:t>, </a:t>
            </a:r>
            <a:r>
              <a:rPr lang="id-ID" i="1"/>
              <a:t>10</a:t>
            </a:r>
            <a:r>
              <a:rPr lang="id-ID"/>
              <a:t>(1), 50–57.</a:t>
            </a:r>
            <a:endParaRPr lang="en-ID"/>
          </a:p>
          <a:p>
            <a:r>
              <a:rPr lang="id-ID"/>
              <a:t>Miftahul Jannah, F. N., Nuroso, H., Mudzanatun, M., &amp; Isnuryantono, E. (2023). Penggunaan Aplikasi Canva dalam Media Pembelajaran Matematika di Sekolah Dasar. </a:t>
            </a:r>
            <a:r>
              <a:rPr lang="id-ID" i="1"/>
              <a:t>Jurnal Pendidikan Dasar</a:t>
            </a:r>
            <a:r>
              <a:rPr lang="id-ID"/>
              <a:t>, </a:t>
            </a:r>
            <a:r>
              <a:rPr lang="id-ID" i="1"/>
              <a:t>11</a:t>
            </a:r>
            <a:r>
              <a:rPr lang="id-ID"/>
              <a:t>(1). </a:t>
            </a:r>
            <a:r>
              <a:rPr lang="id-ID">
                <a:hlinkClick r:id="rId5"/>
              </a:rPr>
              <a:t>https://doi.org/10.20961/jpd.v11i1.72716</a:t>
            </a:r>
            <a:r>
              <a:rPr lang="en-US"/>
              <a:t> </a:t>
            </a:r>
            <a:endParaRPr lang="en-ID"/>
          </a:p>
          <a:p>
            <a:r>
              <a:rPr lang="id-ID"/>
              <a:t>Nabila Inayah Rachmatika, A. A. F. (2023). </a:t>
            </a:r>
            <a:r>
              <a:rPr lang="id-ID" i="1"/>
              <a:t>Analisis Tingkat Kemampuan Literasi Digital Mahasiswa Tadris Biologi IAIN Kudus</a:t>
            </a:r>
            <a:r>
              <a:rPr lang="id-ID"/>
              <a:t>. 458–474.</a:t>
            </a:r>
            <a:endParaRPr lang="en-ID"/>
          </a:p>
          <a:p>
            <a:r>
              <a:rPr lang="id-ID"/>
              <a:t>Naufal, H. A. (2021). Literasi Digital. </a:t>
            </a:r>
            <a:r>
              <a:rPr lang="id-ID" i="1"/>
              <a:t>Perspektif</a:t>
            </a:r>
            <a:r>
              <a:rPr lang="id-ID"/>
              <a:t>, </a:t>
            </a:r>
            <a:r>
              <a:rPr lang="id-ID" i="1"/>
              <a:t>1</a:t>
            </a:r>
            <a:r>
              <a:rPr lang="id-ID"/>
              <a:t>(2), 195–202. </a:t>
            </a:r>
            <a:r>
              <a:rPr lang="id-ID">
                <a:hlinkClick r:id="rId6"/>
              </a:rPr>
              <a:t>https://doi.org/10.53947/perspekt.v1i2.32</a:t>
            </a:r>
            <a:r>
              <a:rPr lang="en-US"/>
              <a:t> </a:t>
            </a:r>
            <a:endParaRPr lang="en-ID"/>
          </a:p>
        </p:txBody>
      </p:sp>
    </p:spTree>
    <p:extLst>
      <p:ext uri="{BB962C8B-B14F-4D97-AF65-F5344CB8AC3E}">
        <p14:creationId xmlns:p14="http://schemas.microsoft.com/office/powerpoint/2010/main" val="555157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8">
          <a:extLst>
            <a:ext uri="{FF2B5EF4-FFF2-40B4-BE49-F238E27FC236}">
              <a16:creationId xmlns:a16="http://schemas.microsoft.com/office/drawing/2014/main" id="{ACCBD978-C1DC-DCA4-D936-681BD52F3749}"/>
            </a:ext>
          </a:extLst>
        </p:cNvPr>
        <p:cNvGrpSpPr/>
        <p:nvPr/>
      </p:nvGrpSpPr>
      <p:grpSpPr>
        <a:xfrm>
          <a:off x="0" y="0"/>
          <a:ext cx="0" cy="0"/>
          <a:chOff x="0" y="0"/>
          <a:chExt cx="0" cy="0"/>
        </a:xfrm>
      </p:grpSpPr>
      <p:sp>
        <p:nvSpPr>
          <p:cNvPr id="89" name="Google Shape;89;g104f7abbb21_0_61">
            <a:extLst>
              <a:ext uri="{FF2B5EF4-FFF2-40B4-BE49-F238E27FC236}">
                <a16:creationId xmlns:a16="http://schemas.microsoft.com/office/drawing/2014/main" id="{9FD5A962-0052-16BA-3FDE-B0E2E1144B39}"/>
              </a:ext>
            </a:extLst>
          </p:cNvPr>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Referensi</a:t>
            </a:r>
            <a:endParaRPr/>
          </a:p>
        </p:txBody>
      </p:sp>
      <p:sp>
        <p:nvSpPr>
          <p:cNvPr id="90" name="Google Shape;90;g104f7abbb21_0_61">
            <a:extLst>
              <a:ext uri="{FF2B5EF4-FFF2-40B4-BE49-F238E27FC236}">
                <a16:creationId xmlns:a16="http://schemas.microsoft.com/office/drawing/2014/main" id="{6613BAAC-322D-E08D-0C75-C771A46794E4}"/>
              </a:ext>
            </a:extLst>
          </p:cNvPr>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fontScale="70000" lnSpcReduction="20000"/>
          </a:bodyPr>
          <a:lstStyle/>
          <a:p>
            <a:r>
              <a:rPr lang="id-ID"/>
              <a:t>Nisfah, N. L., &amp; Nurroh, E. Z. (2020). Digital Literacy in Indonesian Language Learning in Elementary Schools. </a:t>
            </a:r>
            <a:r>
              <a:rPr lang="id-ID" i="1"/>
              <a:t>Indonesian Journal of Education Methods Development</a:t>
            </a:r>
            <a:r>
              <a:rPr lang="id-ID"/>
              <a:t>, </a:t>
            </a:r>
            <a:r>
              <a:rPr lang="id-ID" i="1"/>
              <a:t>12</a:t>
            </a:r>
            <a:r>
              <a:rPr lang="id-ID"/>
              <a:t>, 1–5. </a:t>
            </a:r>
            <a:r>
              <a:rPr lang="id-ID">
                <a:hlinkClick r:id="rId3"/>
              </a:rPr>
              <a:t>https://doi.org/10.21070/ijemd.v12i.581</a:t>
            </a:r>
            <a:r>
              <a:rPr lang="en-US"/>
              <a:t> </a:t>
            </a:r>
            <a:endParaRPr lang="id-ID"/>
          </a:p>
          <a:p>
            <a:r>
              <a:rPr lang="id-ID"/>
              <a:t>Nugroho, C., &amp; Nasionalita, K. (2020). Digital Literacy Index of Teenagers in Indonesia. </a:t>
            </a:r>
            <a:r>
              <a:rPr lang="id-ID" i="1"/>
              <a:t>Journal Pekommas</a:t>
            </a:r>
            <a:r>
              <a:rPr lang="id-ID"/>
              <a:t>, </a:t>
            </a:r>
            <a:r>
              <a:rPr lang="id-ID" i="1"/>
              <a:t>5</a:t>
            </a:r>
            <a:r>
              <a:rPr lang="id-ID"/>
              <a:t>(2), 215. </a:t>
            </a:r>
            <a:r>
              <a:rPr lang="id-ID">
                <a:hlinkClick r:id="rId4"/>
              </a:rPr>
              <a:t>https://doi.org/10.30818/jpkm.2020.2050210</a:t>
            </a:r>
            <a:r>
              <a:rPr lang="en-US"/>
              <a:t> </a:t>
            </a:r>
            <a:endParaRPr lang="id-ID"/>
          </a:p>
          <a:p>
            <a:r>
              <a:rPr lang="id-ID"/>
              <a:t>Nurhasani, S., &amp; Luthfi, A. F. (2024). Implementasi CapCut sebagai Media Pembelajaran untuk Meningkatkan Minat Belajar Siswa pada Mata Pelajaran Bahasa Indonesia. </a:t>
            </a:r>
            <a:r>
              <a:rPr lang="id-ID" i="1"/>
              <a:t>Ainara Journal (Jurnal Penelitian Dan PKM Bidang Ilmu Pendidikan)</a:t>
            </a:r>
            <a:r>
              <a:rPr lang="id-ID"/>
              <a:t>, </a:t>
            </a:r>
            <a:r>
              <a:rPr lang="id-ID" i="1"/>
              <a:t>5</a:t>
            </a:r>
            <a:r>
              <a:rPr lang="id-ID"/>
              <a:t>(4), 398–402. </a:t>
            </a:r>
            <a:r>
              <a:rPr lang="id-ID">
                <a:hlinkClick r:id="rId5"/>
              </a:rPr>
              <a:t>https://doi.org/10.54371/ainj.v5i4.597</a:t>
            </a:r>
            <a:r>
              <a:rPr lang="en-US"/>
              <a:t> </a:t>
            </a:r>
            <a:endParaRPr lang="id-ID"/>
          </a:p>
          <a:p>
            <a:r>
              <a:rPr lang="id-ID"/>
              <a:t>Pujiati. (2024). </a:t>
            </a:r>
            <a:r>
              <a:rPr lang="id-ID" i="1"/>
              <a:t>Media Pembelajaran Digital dan Manfaatnya</a:t>
            </a:r>
            <a:r>
              <a:rPr lang="id-ID"/>
              <a:t>. Deepublish. https://penerbitdeepublish.com/media-pembelajaran-digital/</a:t>
            </a:r>
          </a:p>
          <a:p>
            <a:r>
              <a:rPr lang="id-ID"/>
              <a:t>Rahmatillah, N. P., &amp; Reinita, R. (2025). Pengembangan Media Pembelajaran Berbasis Android Menggunakan Aplikasi Capcut pada Pembelajaran Pendidikan Pancasila di Sekolah Dasar. </a:t>
            </a:r>
            <a:r>
              <a:rPr lang="id-ID" i="1"/>
              <a:t>Aulad: Journal on Early Childhood</a:t>
            </a:r>
            <a:r>
              <a:rPr lang="id-ID"/>
              <a:t>, </a:t>
            </a:r>
            <a:r>
              <a:rPr lang="id-ID" i="1"/>
              <a:t>8</a:t>
            </a:r>
            <a:r>
              <a:rPr lang="id-ID"/>
              <a:t>(1), 228–238. </a:t>
            </a:r>
            <a:r>
              <a:rPr lang="id-ID">
                <a:hlinkClick r:id="rId6"/>
              </a:rPr>
              <a:t>https://doi.org/10.31004/aulad.v8i1.727</a:t>
            </a:r>
            <a:r>
              <a:rPr lang="en-US"/>
              <a:t> </a:t>
            </a:r>
            <a:endParaRPr lang="id-ID"/>
          </a:p>
          <a:p>
            <a:r>
              <a:rPr lang="id-ID"/>
              <a:t>Risky, Y., Pgri, S., Nashita, S., Moridina, A., &amp; Penulis, K. (2024). Analisis Penggunaan Aplikasi Canva Sebagai Media Pembelajaran Berbasis ICT Untuk Siswa Sekolah Dasar STKIP PGRI Sumenep. </a:t>
            </a:r>
            <a:r>
              <a:rPr lang="id-ID" i="1"/>
              <a:t>Jurnal Multidisiplin Ilmu Akademik</a:t>
            </a:r>
            <a:r>
              <a:rPr lang="id-ID"/>
              <a:t>, </a:t>
            </a:r>
            <a:r>
              <a:rPr lang="id-ID" i="1"/>
              <a:t>1</a:t>
            </a:r>
            <a:r>
              <a:rPr lang="id-ID"/>
              <a:t>(3), 817–827. </a:t>
            </a:r>
            <a:r>
              <a:rPr lang="id-ID">
                <a:hlinkClick r:id="rId7"/>
              </a:rPr>
              <a:t>https://doi.org/10.61722/jmia.v1i3.1744</a:t>
            </a:r>
            <a:r>
              <a:rPr lang="en-US"/>
              <a:t> </a:t>
            </a:r>
            <a:endParaRPr lang="id-ID"/>
          </a:p>
          <a:p>
            <a:pPr marL="50800" indent="0">
              <a:buNone/>
            </a:pPr>
            <a:endParaRPr lang="id-ID"/>
          </a:p>
        </p:txBody>
      </p:sp>
    </p:spTree>
    <p:extLst>
      <p:ext uri="{BB962C8B-B14F-4D97-AF65-F5344CB8AC3E}">
        <p14:creationId xmlns:p14="http://schemas.microsoft.com/office/powerpoint/2010/main" val="2509619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2167</Words>
  <Application>Microsoft Office PowerPoint</Application>
  <PresentationFormat>Widescreen</PresentationFormat>
  <Paragraphs>64</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Century Gothic</vt:lpstr>
      <vt:lpstr>Arial</vt:lpstr>
      <vt:lpstr>Calibri</vt:lpstr>
      <vt:lpstr>Exo</vt:lpstr>
      <vt:lpstr>Office Theme</vt:lpstr>
      <vt:lpstr>Implementasi Keterampilan Literasi Digital Guru melalui Media Pembelajaran Digital di Sekolah Dasar</vt:lpstr>
      <vt:lpstr>Pendahuluan</vt:lpstr>
      <vt:lpstr>Pertanyaan Penelitian (Rumusan Masalah)</vt:lpstr>
      <vt:lpstr>Metode</vt:lpstr>
      <vt:lpstr>Hasil</vt:lpstr>
      <vt:lpstr>Pembahasan</vt:lpstr>
      <vt:lpstr>Temuan Penting Penelitian</vt:lpstr>
      <vt:lpstr>Manfaat Penelitian</vt:lpstr>
      <vt:lpstr>Referensi</vt:lpstr>
      <vt:lpstr>Referensi</vt:lpstr>
      <vt:lpstr>Referensi</vt:lpstr>
      <vt:lpstr>Referensi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Umsida</dc:creator>
  <cp:lastModifiedBy>Siti Nurhayati</cp:lastModifiedBy>
  <cp:revision>1</cp:revision>
  <dcterms:created xsi:type="dcterms:W3CDTF">2020-02-15T07:43:00Z</dcterms:created>
  <dcterms:modified xsi:type="dcterms:W3CDTF">2026-07-29T12:37:55Z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1033-11.2.0.9031</vt:lpwstr>
  </property>
</Properties>
</file>