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67" r:id="rId4"/>
    <p:sldId id="268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9" r:id="rId14"/>
    <p:sldId id="278" r:id="rId15"/>
    <p:sldId id="280" r:id="rId16"/>
    <p:sldId id="281" r:id="rId17"/>
    <p:sldId id="262" r:id="rId18"/>
    <p:sldId id="263" r:id="rId19"/>
    <p:sldId id="264" r:id="rId20"/>
    <p:sldId id="265" r:id="rId21"/>
  </p:sldIdLst>
  <p:sldSz cx="12192000" cy="6858000"/>
  <p:notesSz cx="9144000" cy="6858000"/>
  <p:embeddedFontLst>
    <p:embeddedFont>
      <p:font typeface="Century Gothic" panose="020B0502020202020204" pitchFamily="34" charset="0"/>
      <p:regular r:id="rId23"/>
      <p:bold r:id="rId24"/>
      <p:italic r:id="rId25"/>
      <p:boldItalic r:id="rId26"/>
    </p:embeddedFont>
    <p:embeddedFont>
      <p:font typeface="Exo" panose="020B0604020202020204" charset="0"/>
      <p:regular r:id="rId27"/>
      <p:bold r:id="rId28"/>
      <p:italic r:id="rId29"/>
      <p:boldItalic r:id="rId30"/>
    </p:embeddedFont>
    <p:embeddedFont>
      <p:font typeface="Georgia" panose="02040502050405020303" pitchFamily="18" charset="0"/>
      <p:regular r:id="rId31"/>
      <p:bold r:id="rId32"/>
      <p:italic r:id="rId33"/>
      <p:boldItalic r:id="rId34"/>
    </p:embeddedFont>
    <p:embeddedFont>
      <p:font typeface="Roboto" panose="020F0502020204030204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05CCF-5941-4D3E-A8FF-182F72847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A4D2C-2588-4320-846D-571FDD803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0479F-4192-47D0-930E-D1FE45E08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6DB2-2EB3-4E6B-8997-7A7AFF0AE6E7}" type="datetimeFigureOut">
              <a:rPr lang="en-ID" smtClean="0"/>
              <a:t>10/08/2026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FFFDA-B603-4BD1-B8DC-841A6971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7451C-31E0-4DAC-B057-EFD40101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C5829-199F-4E8C-8963-755D0892F73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996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artpls.com/Documentation/Literature/Books?U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429000"/>
            <a:ext cx="8763000" cy="2816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Putri </a:t>
            </a:r>
            <a:r>
              <a:rPr lang="en-US" dirty="0" err="1"/>
              <a:t>Faizatul</a:t>
            </a:r>
            <a:r>
              <a:rPr lang="en-US" dirty="0"/>
              <a:t> Jannah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Dosen </a:t>
            </a:r>
            <a:r>
              <a:rPr lang="en-US" dirty="0" err="1"/>
              <a:t>Pembimbing</a:t>
            </a:r>
            <a:r>
              <a:rPr lang="en-US" dirty="0"/>
              <a:t> : Umi </a:t>
            </a:r>
            <a:r>
              <a:rPr lang="en-US" dirty="0" err="1"/>
              <a:t>Khoirun</a:t>
            </a:r>
            <a:r>
              <a:rPr lang="en-US" dirty="0"/>
              <a:t> </a:t>
            </a:r>
            <a:r>
              <a:rPr lang="en-US" dirty="0" err="1"/>
              <a:t>Nisak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Program Studi D4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Kesehatan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 Muhammadiyah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>
                <a:solidFill>
                  <a:srgbClr val="F2F2F2"/>
                </a:solidFill>
              </a:rPr>
              <a:t>Juli, 2026</a:t>
            </a:r>
            <a:endParaRPr dirty="0">
              <a:solidFill>
                <a:srgbClr val="F2F2F2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FFAB959-6743-91BE-B862-D57060DE89AA}"/>
              </a:ext>
            </a:extLst>
          </p:cNvPr>
          <p:cNvSpPr txBox="1">
            <a:spLocks/>
          </p:cNvSpPr>
          <p:nvPr/>
        </p:nvSpPr>
        <p:spPr>
          <a:xfrm>
            <a:off x="1524000" y="1451574"/>
            <a:ext cx="9144000" cy="1632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id-ID" sz="3200" b="1" dirty="0">
                <a:solidFill>
                  <a:schemeClr val="bg1"/>
                </a:solidFill>
              </a:rPr>
              <a:t>EVALUASI PENGGUNAAN REKAM MEDIS ELEKTRONIK PADA PENCATATAN LAPORAN OPERASI DENGAN METODE TASK-TECHNOLOGY FIT (TTF) DI RS WAVA HUSADA KEPANJEN</a:t>
            </a:r>
            <a:endParaRPr lang="en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49360-E3E5-4B8B-B415-06B196A05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3" y="126586"/>
            <a:ext cx="11640457" cy="721552"/>
          </a:xfrm>
          <a:solidFill>
            <a:srgbClr val="224582"/>
          </a:solidFill>
        </p:spPr>
        <p:txBody>
          <a:bodyPr/>
          <a:lstStyle/>
          <a:p>
            <a:pPr algn="ctr"/>
            <a:r>
              <a:rPr lang="en-ID" dirty="0" err="1">
                <a:solidFill>
                  <a:schemeClr val="bg1"/>
                </a:solidFill>
              </a:rPr>
              <a:t>Pendahuluan</a:t>
            </a:r>
            <a:endParaRPr lang="en-ID" dirty="0">
              <a:solidFill>
                <a:schemeClr val="bg1"/>
              </a:solidFill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0A8B8601-512C-39D8-BC65-D296C83E4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3" y="940904"/>
            <a:ext cx="3313043" cy="485455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CE1D914-B7BF-4E45-20AF-95984E2536D4}"/>
              </a:ext>
            </a:extLst>
          </p:cNvPr>
          <p:cNvGrpSpPr/>
          <p:nvPr/>
        </p:nvGrpSpPr>
        <p:grpSpPr>
          <a:xfrm>
            <a:off x="3747448" y="1025370"/>
            <a:ext cx="7508614" cy="2853021"/>
            <a:chOff x="4712413" y="163711"/>
            <a:chExt cx="7508614" cy="3165034"/>
          </a:xfrm>
        </p:grpSpPr>
        <p:sp>
          <p:nvSpPr>
            <p:cNvPr id="6" name="Text 0">
              <a:extLst>
                <a:ext uri="{FF2B5EF4-FFF2-40B4-BE49-F238E27FC236}">
                  <a16:creationId xmlns:a16="http://schemas.microsoft.com/office/drawing/2014/main" id="{E1A0F80D-74CA-7CCB-A26F-F095F8847B2A}"/>
                </a:ext>
              </a:extLst>
            </p:cNvPr>
            <p:cNvSpPr/>
            <p:nvPr/>
          </p:nvSpPr>
          <p:spPr>
            <a:xfrm>
              <a:off x="4965908" y="163711"/>
              <a:ext cx="6924804" cy="9288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ts val="4250"/>
                </a:lnSpc>
                <a:buNone/>
              </a:pPr>
              <a:r>
                <a:rPr lang="en-US" sz="2800" dirty="0" err="1">
                  <a:solidFill>
                    <a:srgbClr val="2E3C4E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Transformasi</a:t>
              </a:r>
              <a:r>
                <a:rPr lang="en-US" sz="2800" dirty="0">
                  <a:solidFill>
                    <a:srgbClr val="2E3C4E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 Digital di Rumah Sakit</a:t>
              </a:r>
              <a:endParaRPr lang="en-US" sz="2800" dirty="0"/>
            </a:p>
          </p:txBody>
        </p:sp>
        <p:pic>
          <p:nvPicPr>
            <p:cNvPr id="7" name="Image 1" descr="preencoded.png">
              <a:extLst>
                <a:ext uri="{FF2B5EF4-FFF2-40B4-BE49-F238E27FC236}">
                  <a16:creationId xmlns:a16="http://schemas.microsoft.com/office/drawing/2014/main" id="{51891C42-5164-02EC-956B-57D53C04C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2413" y="1541089"/>
              <a:ext cx="3491924" cy="182758"/>
            </a:xfrm>
            <a:prstGeom prst="rect">
              <a:avLst/>
            </a:prstGeom>
          </p:spPr>
        </p:pic>
        <p:pic>
          <p:nvPicPr>
            <p:cNvPr id="8" name="Image 2" descr="preencoded.png">
              <a:extLst>
                <a:ext uri="{FF2B5EF4-FFF2-40B4-BE49-F238E27FC236}">
                  <a16:creationId xmlns:a16="http://schemas.microsoft.com/office/drawing/2014/main" id="{AA1B7BE7-B386-807A-A74B-1509DBD77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2305" y="1308438"/>
              <a:ext cx="648057" cy="648057"/>
            </a:xfrm>
            <a:prstGeom prst="rect">
              <a:avLst/>
            </a:prstGeom>
          </p:spPr>
        </p:pic>
        <p:sp>
          <p:nvSpPr>
            <p:cNvPr id="10" name="Text 4">
              <a:extLst>
                <a:ext uri="{FF2B5EF4-FFF2-40B4-BE49-F238E27FC236}">
                  <a16:creationId xmlns:a16="http://schemas.microsoft.com/office/drawing/2014/main" id="{4943BEF6-D7D1-C07E-C066-D9BD16B4EE21}"/>
                </a:ext>
              </a:extLst>
            </p:cNvPr>
            <p:cNvSpPr/>
            <p:nvPr/>
          </p:nvSpPr>
          <p:spPr>
            <a:xfrm>
              <a:off x="4739861" y="2032869"/>
              <a:ext cx="3215045" cy="12958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r>
                <a:rPr lang="en-US" sz="170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Tranformasi</a:t>
              </a:r>
              <a:r>
                <a:rPr lang="en-US" sz="170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digital </a:t>
              </a:r>
              <a:r>
                <a:rPr lang="en-US" sz="170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mendorong</a:t>
              </a:r>
              <a:r>
                <a:rPr lang="en-US" sz="170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0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implementasi</a:t>
              </a:r>
              <a:r>
                <a:rPr lang="en-US" sz="170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0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Rekam</a:t>
              </a:r>
              <a:r>
                <a:rPr lang="en-US" sz="170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0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Medis</a:t>
              </a:r>
              <a:r>
                <a:rPr lang="en-US" sz="170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Elektronik (RME)</a:t>
              </a:r>
              <a:endParaRPr lang="en-US" sz="1700" dirty="0"/>
            </a:p>
          </p:txBody>
        </p:sp>
        <p:pic>
          <p:nvPicPr>
            <p:cNvPr id="11" name="Image 3" descr="preencoded.png">
              <a:extLst>
                <a:ext uri="{FF2B5EF4-FFF2-40B4-BE49-F238E27FC236}">
                  <a16:creationId xmlns:a16="http://schemas.microsoft.com/office/drawing/2014/main" id="{47279AD0-4E05-E3E8-FE37-55BA12853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9524" y="1504689"/>
              <a:ext cx="3461503" cy="182757"/>
            </a:xfrm>
            <a:prstGeom prst="rect">
              <a:avLst/>
            </a:prstGeom>
          </p:spPr>
        </p:pic>
        <p:pic>
          <p:nvPicPr>
            <p:cNvPr id="12" name="Image 4" descr="preencoded.png">
              <a:extLst>
                <a:ext uri="{FF2B5EF4-FFF2-40B4-BE49-F238E27FC236}">
                  <a16:creationId xmlns:a16="http://schemas.microsoft.com/office/drawing/2014/main" id="{C3DFA272-A820-4B6D-8AFC-FB656DA8E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66248" y="1308438"/>
              <a:ext cx="648057" cy="648057"/>
            </a:xfrm>
            <a:prstGeom prst="rect">
              <a:avLst/>
            </a:prstGeom>
          </p:spPr>
        </p:pic>
      </p:grpSp>
      <p:sp>
        <p:nvSpPr>
          <p:cNvPr id="9" name="Text 12">
            <a:extLst>
              <a:ext uri="{FF2B5EF4-FFF2-40B4-BE49-F238E27FC236}">
                <a16:creationId xmlns:a16="http://schemas.microsoft.com/office/drawing/2014/main" id="{A52F7011-969C-EEED-67C6-ABD049831402}"/>
              </a:ext>
            </a:extLst>
          </p:cNvPr>
          <p:cNvSpPr/>
          <p:nvPr/>
        </p:nvSpPr>
        <p:spPr>
          <a:xfrm>
            <a:off x="7790905" y="2641419"/>
            <a:ext cx="4246418" cy="928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Permenkes No. 24 Tahun 2022 mewajibkan implementasi RME </a:t>
            </a:r>
          </a:p>
          <a:p>
            <a:pPr marL="0" indent="0" algn="l">
              <a:lnSpc>
                <a:spcPts val="2550"/>
              </a:lnSpc>
              <a:buNone/>
            </a:pPr>
            <a:endParaRPr lang="en-US" sz="17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942DCB7-6BC0-764F-F7F5-8F9CF4A0F746}"/>
              </a:ext>
            </a:extLst>
          </p:cNvPr>
          <p:cNvGrpSpPr/>
          <p:nvPr/>
        </p:nvGrpSpPr>
        <p:grpSpPr>
          <a:xfrm>
            <a:off x="3734980" y="4156950"/>
            <a:ext cx="7842446" cy="1821143"/>
            <a:chOff x="4712413" y="1308438"/>
            <a:chExt cx="7333160" cy="2020307"/>
          </a:xfrm>
        </p:grpSpPr>
        <p:pic>
          <p:nvPicPr>
            <p:cNvPr id="18" name="Image 1" descr="preencoded.png">
              <a:extLst>
                <a:ext uri="{FF2B5EF4-FFF2-40B4-BE49-F238E27FC236}">
                  <a16:creationId xmlns:a16="http://schemas.microsoft.com/office/drawing/2014/main" id="{F064C917-9A74-7A0E-1AB3-5840B375F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2413" y="1541089"/>
              <a:ext cx="3491924" cy="182758"/>
            </a:xfrm>
            <a:prstGeom prst="rect">
              <a:avLst/>
            </a:prstGeom>
          </p:spPr>
        </p:pic>
        <p:pic>
          <p:nvPicPr>
            <p:cNvPr id="19" name="Image 2" descr="preencoded.png">
              <a:extLst>
                <a:ext uri="{FF2B5EF4-FFF2-40B4-BE49-F238E27FC236}">
                  <a16:creationId xmlns:a16="http://schemas.microsoft.com/office/drawing/2014/main" id="{88A448EB-692C-78F5-0BD5-9035DF48F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2305" y="1308438"/>
              <a:ext cx="648057" cy="648057"/>
            </a:xfrm>
            <a:prstGeom prst="rect">
              <a:avLst/>
            </a:prstGeom>
          </p:spPr>
        </p:pic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1F923106-6B48-5ADA-446E-5C85896D9DC2}"/>
                </a:ext>
              </a:extLst>
            </p:cNvPr>
            <p:cNvSpPr/>
            <p:nvPr/>
          </p:nvSpPr>
          <p:spPr>
            <a:xfrm>
              <a:off x="4739861" y="2032869"/>
              <a:ext cx="3215045" cy="129587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550"/>
                </a:lnSpc>
                <a:buNone/>
              </a:pPr>
              <a:endParaRPr lang="en-US" sz="1700" dirty="0"/>
            </a:p>
          </p:txBody>
        </p:sp>
        <p:pic>
          <p:nvPicPr>
            <p:cNvPr id="21" name="Image 3" descr="preencoded.png">
              <a:extLst>
                <a:ext uri="{FF2B5EF4-FFF2-40B4-BE49-F238E27FC236}">
                  <a16:creationId xmlns:a16="http://schemas.microsoft.com/office/drawing/2014/main" id="{436312DA-C5B9-5FA2-61B8-274D29EAD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4070" y="1487977"/>
              <a:ext cx="3461503" cy="182759"/>
            </a:xfrm>
            <a:prstGeom prst="rect">
              <a:avLst/>
            </a:prstGeom>
          </p:spPr>
        </p:pic>
        <p:pic>
          <p:nvPicPr>
            <p:cNvPr id="22" name="Image 4" descr="preencoded.png">
              <a:extLst>
                <a:ext uri="{FF2B5EF4-FFF2-40B4-BE49-F238E27FC236}">
                  <a16:creationId xmlns:a16="http://schemas.microsoft.com/office/drawing/2014/main" id="{46EAFCDC-FAF6-FC9A-BE7C-EEC1342BB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66248" y="1308438"/>
              <a:ext cx="648057" cy="648057"/>
            </a:xfrm>
            <a:prstGeom prst="rect">
              <a:avLst/>
            </a:prstGeom>
          </p:spPr>
        </p:pic>
      </p:grpSp>
      <p:sp>
        <p:nvSpPr>
          <p:cNvPr id="25" name="Text 3">
            <a:extLst>
              <a:ext uri="{FF2B5EF4-FFF2-40B4-BE49-F238E27FC236}">
                <a16:creationId xmlns:a16="http://schemas.microsoft.com/office/drawing/2014/main" id="{4179520D-54C5-759A-1411-DA42C57C4F4C}"/>
              </a:ext>
            </a:extLst>
          </p:cNvPr>
          <p:cNvSpPr/>
          <p:nvPr/>
        </p:nvSpPr>
        <p:spPr>
          <a:xfrm>
            <a:off x="3784480" y="4631409"/>
            <a:ext cx="3195876" cy="136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RS Wava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Husada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Kepanjen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telah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menerapkan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RME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termasuk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pada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pencatatan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laporan</a:t>
            </a:r>
            <a:r>
              <a:rPr lang="en-US" sz="17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0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operasi</a:t>
            </a:r>
            <a:endParaRPr lang="en-US" sz="1700" dirty="0">
              <a:solidFill>
                <a:srgbClr val="384653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281FA098-68C8-5A76-50E5-66FF74A40D07}"/>
              </a:ext>
            </a:extLst>
          </p:cNvPr>
          <p:cNvSpPr/>
          <p:nvPr/>
        </p:nvSpPr>
        <p:spPr>
          <a:xfrm>
            <a:off x="7875523" y="4617666"/>
            <a:ext cx="3195876" cy="136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Tumpang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tindih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jam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operasi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berdampak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pada audit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klaim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160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kasus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tahun</a:t>
            </a:r>
            <a:r>
              <a:rPr lang="en-US" sz="1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2025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62325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C349-1D8D-5742-6DC6-A35736EA8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A920740-50D1-0B5E-6DE7-301DD0030272}"/>
              </a:ext>
            </a:extLst>
          </p:cNvPr>
          <p:cNvGrpSpPr/>
          <p:nvPr/>
        </p:nvGrpSpPr>
        <p:grpSpPr>
          <a:xfrm>
            <a:off x="2923857" y="1192948"/>
            <a:ext cx="6344283" cy="1261112"/>
            <a:chOff x="3616238" y="1133626"/>
            <a:chExt cx="4746004" cy="753255"/>
          </a:xfrm>
        </p:grpSpPr>
        <p:sp>
          <p:nvSpPr>
            <p:cNvPr id="5" name="Text 0">
              <a:extLst>
                <a:ext uri="{FF2B5EF4-FFF2-40B4-BE49-F238E27FC236}">
                  <a16:creationId xmlns:a16="http://schemas.microsoft.com/office/drawing/2014/main" id="{01C890C0-AC72-8322-73B7-37BA7D1B450A}"/>
                </a:ext>
              </a:extLst>
            </p:cNvPr>
            <p:cNvSpPr/>
            <p:nvPr/>
          </p:nvSpPr>
          <p:spPr>
            <a:xfrm>
              <a:off x="3616238" y="1133626"/>
              <a:ext cx="4746004" cy="43377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4450"/>
                </a:lnSpc>
                <a:buNone/>
              </a:pPr>
              <a:r>
                <a:rPr lang="en-US" sz="3550" dirty="0" err="1">
                  <a:solidFill>
                    <a:srgbClr val="2E3C4E"/>
                  </a:solidFill>
                  <a:latin typeface="Georgia" panose="02040502050405020303" pitchFamily="18" charset="0"/>
                  <a:ea typeface="Host Grotesk Medium" pitchFamily="34" charset="-122"/>
                </a:rPr>
                <a:t>Bagaimana</a:t>
              </a:r>
              <a:r>
                <a:rPr lang="en-US" sz="3550" dirty="0">
                  <a:solidFill>
                    <a:srgbClr val="2E3C4E"/>
                  </a:solidFill>
                  <a:latin typeface="Georgia" panose="02040502050405020303" pitchFamily="18" charset="0"/>
                  <a:ea typeface="Host Grotesk Medium" pitchFamily="34" charset="-122"/>
                </a:rPr>
                <a:t>?</a:t>
              </a:r>
              <a:endParaRPr lang="en-US" sz="3550" dirty="0">
                <a:latin typeface="Georgia" panose="02040502050405020303" pitchFamily="18" charset="0"/>
              </a:endParaRPr>
            </a:p>
          </p:txBody>
        </p:sp>
        <p:sp>
          <p:nvSpPr>
            <p:cNvPr id="7" name="Text 1">
              <a:extLst>
                <a:ext uri="{FF2B5EF4-FFF2-40B4-BE49-F238E27FC236}">
                  <a16:creationId xmlns:a16="http://schemas.microsoft.com/office/drawing/2014/main" id="{D6DF5B3D-5CC2-4186-2B7E-55F3972C84B6}"/>
                </a:ext>
              </a:extLst>
            </p:cNvPr>
            <p:cNvSpPr/>
            <p:nvPr/>
          </p:nvSpPr>
          <p:spPr>
            <a:xfrm>
              <a:off x="3976606" y="1612100"/>
              <a:ext cx="3240949" cy="27478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 </a:t>
              </a:r>
              <a:r>
                <a:rPr lang="en-US" sz="2000" dirty="0" err="1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Pengaruh</a:t>
              </a:r>
              <a:r>
                <a:rPr lang="en-US" sz="200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 </a:t>
              </a:r>
              <a:r>
                <a:rPr lang="en-US" sz="2000" i="1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task characteristic </a:t>
              </a:r>
              <a:r>
                <a:rPr lang="en-US" sz="2000" dirty="0" err="1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terhadap</a:t>
              </a:r>
              <a:r>
                <a:rPr lang="en-US" sz="200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 </a:t>
              </a:r>
              <a:r>
                <a:rPr lang="en-US" sz="2000" i="1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task technology </a:t>
              </a:r>
              <a:r>
                <a:rPr lang="en-US" sz="2200" i="1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</a:rPr>
                <a:t>fit</a:t>
              </a:r>
              <a:endParaRPr lang="en-US" sz="2200" i="1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EDC9BCE0-6B7C-130A-2689-85CD1526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209755"/>
            <a:ext cx="11640457" cy="721552"/>
          </a:xfrm>
          <a:solidFill>
            <a:srgbClr val="224582"/>
          </a:solidFill>
        </p:spPr>
        <p:txBody>
          <a:bodyPr/>
          <a:lstStyle/>
          <a:p>
            <a:pPr algn="ctr"/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Pertanyaan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Penelitian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(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Rumusan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Masalah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)</a:t>
            </a:r>
            <a:endParaRPr lang="en-ID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D95C2253-B10A-E2A4-B2AE-98AD6AA7DF79}"/>
              </a:ext>
            </a:extLst>
          </p:cNvPr>
          <p:cNvSpPr/>
          <p:nvPr/>
        </p:nvSpPr>
        <p:spPr>
          <a:xfrm>
            <a:off x="532942" y="1939526"/>
            <a:ext cx="1713721" cy="2079758"/>
          </a:xfrm>
          <a:custGeom>
            <a:avLst/>
            <a:gdLst/>
            <a:ahLst/>
            <a:cxnLst/>
            <a:rect l="l" t="t" r="r" b="b"/>
            <a:pathLst>
              <a:path w="1713721" h="2079758">
                <a:moveTo>
                  <a:pt x="0" y="0"/>
                </a:moveTo>
                <a:lnTo>
                  <a:pt x="1713721" y="0"/>
                </a:lnTo>
                <a:lnTo>
                  <a:pt x="1713721" y="2079759"/>
                </a:lnTo>
                <a:lnTo>
                  <a:pt x="0" y="20797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CA5D82-B496-5FCF-2E09-114E809E15EC}"/>
              </a:ext>
            </a:extLst>
          </p:cNvPr>
          <p:cNvSpPr/>
          <p:nvPr/>
        </p:nvSpPr>
        <p:spPr>
          <a:xfrm>
            <a:off x="3530761" y="2768075"/>
            <a:ext cx="5360583" cy="43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Pengaruh</a:t>
            </a:r>
            <a:r>
              <a:rPr lang="en-US" sz="20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technology characteristic </a:t>
            </a: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terhadap</a:t>
            </a:r>
            <a:r>
              <a:rPr lang="en-US" sz="20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task technology </a:t>
            </a:r>
            <a:r>
              <a:rPr lang="en-US" sz="22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fit</a:t>
            </a:r>
            <a:endParaRPr lang="en-US" sz="2200" i="1" dirty="0"/>
          </a:p>
        </p:txBody>
      </p:sp>
      <p:pic>
        <p:nvPicPr>
          <p:cNvPr id="11" name="Graphic 10" descr="Pencil">
            <a:extLst>
              <a:ext uri="{FF2B5EF4-FFF2-40B4-BE49-F238E27FC236}">
                <a16:creationId xmlns:a16="http://schemas.microsoft.com/office/drawing/2014/main" id="{DE2CFD09-4EC8-253A-9BD5-0EE4686D3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3291" y="1966958"/>
            <a:ext cx="573985" cy="573985"/>
          </a:xfrm>
          <a:prstGeom prst="rect">
            <a:avLst/>
          </a:prstGeom>
        </p:spPr>
      </p:pic>
      <p:pic>
        <p:nvPicPr>
          <p:cNvPr id="12" name="Graphic 11" descr="Pencil">
            <a:extLst>
              <a:ext uri="{FF2B5EF4-FFF2-40B4-BE49-F238E27FC236}">
                <a16:creationId xmlns:a16="http://schemas.microsoft.com/office/drawing/2014/main" id="{6FAE63ED-D3F8-F190-28A8-224B5F170B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75485" y="2779551"/>
            <a:ext cx="573985" cy="573985"/>
          </a:xfrm>
          <a:prstGeom prst="rect">
            <a:avLst/>
          </a:prstGeom>
        </p:spPr>
      </p:pic>
      <p:pic>
        <p:nvPicPr>
          <p:cNvPr id="20" name="Graphic 19" descr="Pencil">
            <a:extLst>
              <a:ext uri="{FF2B5EF4-FFF2-40B4-BE49-F238E27FC236}">
                <a16:creationId xmlns:a16="http://schemas.microsoft.com/office/drawing/2014/main" id="{E2488E58-05B3-94B6-03F0-14EFED5D0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3290" y="3580010"/>
            <a:ext cx="573985" cy="573985"/>
          </a:xfrm>
          <a:prstGeom prst="rect">
            <a:avLst/>
          </a:prstGeom>
        </p:spPr>
      </p:pic>
      <p:sp>
        <p:nvSpPr>
          <p:cNvPr id="23" name="Text 1">
            <a:extLst>
              <a:ext uri="{FF2B5EF4-FFF2-40B4-BE49-F238E27FC236}">
                <a16:creationId xmlns:a16="http://schemas.microsoft.com/office/drawing/2014/main" id="{DF6CFBD7-635B-2861-F841-0995A69646A1}"/>
              </a:ext>
            </a:extLst>
          </p:cNvPr>
          <p:cNvSpPr/>
          <p:nvPr/>
        </p:nvSpPr>
        <p:spPr>
          <a:xfrm>
            <a:off x="3530761" y="3648706"/>
            <a:ext cx="5360583" cy="43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Pengaruh</a:t>
            </a:r>
            <a:r>
              <a:rPr lang="en-US" sz="20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individual characteristic </a:t>
            </a: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terhadap</a:t>
            </a:r>
            <a:r>
              <a:rPr lang="en-US" sz="20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task technology </a:t>
            </a:r>
            <a:r>
              <a:rPr lang="en-US" sz="22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fit</a:t>
            </a:r>
            <a:endParaRPr lang="en-US" sz="2200" i="1" dirty="0"/>
          </a:p>
        </p:txBody>
      </p:sp>
      <p:pic>
        <p:nvPicPr>
          <p:cNvPr id="24" name="Graphic 23" descr="Pencil">
            <a:extLst>
              <a:ext uri="{FF2B5EF4-FFF2-40B4-BE49-F238E27FC236}">
                <a16:creationId xmlns:a16="http://schemas.microsoft.com/office/drawing/2014/main" id="{93C962FD-0FA4-88C9-0487-FEDEA29942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3290" y="4330616"/>
            <a:ext cx="573985" cy="573985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DCB8F2B7-D460-3D6F-9FF7-02B57A10B10E}"/>
              </a:ext>
            </a:extLst>
          </p:cNvPr>
          <p:cNvSpPr/>
          <p:nvPr/>
        </p:nvSpPr>
        <p:spPr>
          <a:xfrm>
            <a:off x="3530761" y="4399312"/>
            <a:ext cx="5360583" cy="43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Pengaruh</a:t>
            </a:r>
            <a:r>
              <a:rPr lang="en-US" sz="20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task technology fit </a:t>
            </a:r>
            <a:r>
              <a:rPr lang="en-US" sz="2000" dirty="0" err="1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terhadap</a:t>
            </a:r>
            <a:r>
              <a:rPr lang="en-US" sz="2000" i="1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</a:rPr>
              <a:t> performance impact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461169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23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3333C-EAD8-51D0-9236-1DF47D46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340589E-E627-4DD2-9BF7-CB6C04EF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3" y="126586"/>
            <a:ext cx="11640457" cy="721552"/>
          </a:xfrm>
          <a:solidFill>
            <a:srgbClr val="22458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Metode</a:t>
            </a:r>
            <a:endParaRPr lang="en-ID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74150E-5280-A3D1-5053-1BA258C0CBC7}"/>
              </a:ext>
            </a:extLst>
          </p:cNvPr>
          <p:cNvGrpSpPr/>
          <p:nvPr/>
        </p:nvGrpSpPr>
        <p:grpSpPr>
          <a:xfrm>
            <a:off x="976878" y="1111288"/>
            <a:ext cx="6867433" cy="2923727"/>
            <a:chOff x="2116563" y="1553859"/>
            <a:chExt cx="7299126" cy="3175095"/>
          </a:xfrm>
        </p:grpSpPr>
        <p:sp>
          <p:nvSpPr>
            <p:cNvPr id="6" name="Text 3">
              <a:extLst>
                <a:ext uri="{FF2B5EF4-FFF2-40B4-BE49-F238E27FC236}">
                  <a16:creationId xmlns:a16="http://schemas.microsoft.com/office/drawing/2014/main" id="{02FC80C7-2CF2-A27B-EA81-D78474236988}"/>
                </a:ext>
              </a:extLst>
            </p:cNvPr>
            <p:cNvSpPr/>
            <p:nvPr/>
          </p:nvSpPr>
          <p:spPr>
            <a:xfrm>
              <a:off x="2426720" y="1768816"/>
              <a:ext cx="340162" cy="42529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r>
                <a:rPr lang="en-US" sz="265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1</a:t>
              </a:r>
              <a:endParaRPr lang="en-US" sz="2650" dirty="0"/>
            </a:p>
          </p:txBody>
        </p:sp>
        <p:sp>
          <p:nvSpPr>
            <p:cNvPr id="8" name="Text 5">
              <a:extLst>
                <a:ext uri="{FF2B5EF4-FFF2-40B4-BE49-F238E27FC236}">
                  <a16:creationId xmlns:a16="http://schemas.microsoft.com/office/drawing/2014/main" id="{672CD426-67FD-F545-73BC-100182CC6299}"/>
                </a:ext>
              </a:extLst>
            </p:cNvPr>
            <p:cNvSpPr/>
            <p:nvPr/>
          </p:nvSpPr>
          <p:spPr>
            <a:xfrm>
              <a:off x="3281112" y="1886569"/>
              <a:ext cx="6134576" cy="6803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Kuantitatif deskriptif analitik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dengan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pendekatan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cross-sectional.</a:t>
              </a:r>
              <a:endParaRPr lang="en-US" sz="1750" dirty="0"/>
            </a:p>
          </p:txBody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F6D0A2AE-6670-44D3-784C-8E14B838A687}"/>
                </a:ext>
              </a:extLst>
            </p:cNvPr>
            <p:cNvSpPr/>
            <p:nvPr/>
          </p:nvSpPr>
          <p:spPr>
            <a:xfrm>
              <a:off x="2426721" y="4303663"/>
              <a:ext cx="340162" cy="42529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endParaRPr lang="en-US" sz="2650" dirty="0"/>
            </a:p>
          </p:txBody>
        </p:sp>
        <p:sp>
          <p:nvSpPr>
            <p:cNvPr id="18" name="Shape 1">
              <a:extLst>
                <a:ext uri="{FF2B5EF4-FFF2-40B4-BE49-F238E27FC236}">
                  <a16:creationId xmlns:a16="http://schemas.microsoft.com/office/drawing/2014/main" id="{6D548995-89B7-9938-1BC8-AD50102F7330}"/>
                </a:ext>
              </a:extLst>
            </p:cNvPr>
            <p:cNvSpPr/>
            <p:nvPr/>
          </p:nvSpPr>
          <p:spPr>
            <a:xfrm>
              <a:off x="2116563" y="1553859"/>
              <a:ext cx="7299126" cy="1569838"/>
            </a:xfrm>
            <a:prstGeom prst="roundRect">
              <a:avLst>
                <a:gd name="adj" fmla="val 5653"/>
              </a:avLst>
            </a:prstGeom>
            <a:solidFill>
              <a:srgbClr val="FAF9F5"/>
            </a:solidFill>
            <a:ln w="30480">
              <a:solidFill>
                <a:srgbClr val="BFD3D8"/>
              </a:solidFill>
              <a:prstDash val="solid"/>
            </a:ln>
          </p:spPr>
        </p:sp>
        <p:sp>
          <p:nvSpPr>
            <p:cNvPr id="19" name="Text 3">
              <a:extLst>
                <a:ext uri="{FF2B5EF4-FFF2-40B4-BE49-F238E27FC236}">
                  <a16:creationId xmlns:a16="http://schemas.microsoft.com/office/drawing/2014/main" id="{6BEF9A05-B0BD-7AF6-6A41-41B947941FDC}"/>
                </a:ext>
              </a:extLst>
            </p:cNvPr>
            <p:cNvSpPr/>
            <p:nvPr/>
          </p:nvSpPr>
          <p:spPr>
            <a:xfrm>
              <a:off x="2426720" y="2183819"/>
              <a:ext cx="340162" cy="425291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endParaRPr lang="en-US" sz="2650" dirty="0"/>
            </a:p>
          </p:txBody>
        </p:sp>
        <p:sp>
          <p:nvSpPr>
            <p:cNvPr id="20" name="Text 4">
              <a:extLst>
                <a:ext uri="{FF2B5EF4-FFF2-40B4-BE49-F238E27FC236}">
                  <a16:creationId xmlns:a16="http://schemas.microsoft.com/office/drawing/2014/main" id="{ECE0938A-2307-3BBD-0078-990D4E687AD8}"/>
                </a:ext>
              </a:extLst>
            </p:cNvPr>
            <p:cNvSpPr/>
            <p:nvPr/>
          </p:nvSpPr>
          <p:spPr>
            <a:xfrm>
              <a:off x="2426719" y="1732285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Jenis &amp; Desain</a:t>
              </a:r>
              <a:endParaRPr lang="en-US" sz="2200" dirty="0"/>
            </a:p>
          </p:txBody>
        </p:sp>
        <p:sp>
          <p:nvSpPr>
            <p:cNvPr id="21" name="Text 5">
              <a:extLst>
                <a:ext uri="{FF2B5EF4-FFF2-40B4-BE49-F238E27FC236}">
                  <a16:creationId xmlns:a16="http://schemas.microsoft.com/office/drawing/2014/main" id="{DE1E08CD-3B3B-6744-AADA-6C55063F86E6}"/>
                </a:ext>
              </a:extLst>
            </p:cNvPr>
            <p:cNvSpPr/>
            <p:nvPr/>
          </p:nvSpPr>
          <p:spPr>
            <a:xfrm>
              <a:off x="2426719" y="2301571"/>
              <a:ext cx="6134576" cy="6803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Kuantitatif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analitik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dengan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pendekatan cross-sectional.</a:t>
              </a:r>
              <a:endParaRPr lang="en-US" sz="1750" dirty="0"/>
            </a:p>
          </p:txBody>
        </p:sp>
      </p:grpSp>
      <p:pic>
        <p:nvPicPr>
          <p:cNvPr id="4098" name="Picture 2" descr="Metode Penelitian Beragam Macamnya, Apa Saja? | kumparan.com">
            <a:extLst>
              <a:ext uri="{FF2B5EF4-FFF2-40B4-BE49-F238E27FC236}">
                <a16:creationId xmlns:a16="http://schemas.microsoft.com/office/drawing/2014/main" id="{F4F43D9B-0499-E107-2621-4BBF550BE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24" y="1854105"/>
            <a:ext cx="3101549" cy="244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C0079A8-562B-09D7-7B53-7FD13B78503B}"/>
              </a:ext>
            </a:extLst>
          </p:cNvPr>
          <p:cNvGrpSpPr/>
          <p:nvPr/>
        </p:nvGrpSpPr>
        <p:grpSpPr>
          <a:xfrm>
            <a:off x="916753" y="2882399"/>
            <a:ext cx="6987681" cy="1635843"/>
            <a:chOff x="916753" y="2882399"/>
            <a:chExt cx="6987681" cy="1635843"/>
          </a:xfrm>
        </p:grpSpPr>
        <p:sp>
          <p:nvSpPr>
            <p:cNvPr id="2" name="Shape 11">
              <a:extLst>
                <a:ext uri="{FF2B5EF4-FFF2-40B4-BE49-F238E27FC236}">
                  <a16:creationId xmlns:a16="http://schemas.microsoft.com/office/drawing/2014/main" id="{CE6B4E65-3599-5B22-D040-212B6B3F5DDA}"/>
                </a:ext>
              </a:extLst>
            </p:cNvPr>
            <p:cNvSpPr/>
            <p:nvPr/>
          </p:nvSpPr>
          <p:spPr>
            <a:xfrm>
              <a:off x="916753" y="2882399"/>
              <a:ext cx="6987681" cy="1635843"/>
            </a:xfrm>
            <a:prstGeom prst="roundRect">
              <a:avLst>
                <a:gd name="adj" fmla="val 5653"/>
              </a:avLst>
            </a:prstGeom>
            <a:solidFill>
              <a:srgbClr val="FAF9F5"/>
            </a:solidFill>
            <a:ln w="30480">
              <a:solidFill>
                <a:srgbClr val="BFD3D8"/>
              </a:solidFill>
              <a:prstDash val="solid"/>
            </a:ln>
          </p:spPr>
        </p:sp>
        <p:sp>
          <p:nvSpPr>
            <p:cNvPr id="4" name="Text 14">
              <a:extLst>
                <a:ext uri="{FF2B5EF4-FFF2-40B4-BE49-F238E27FC236}">
                  <a16:creationId xmlns:a16="http://schemas.microsoft.com/office/drawing/2014/main" id="{221B7BD9-5A4A-8915-C389-4B90B1DE1019}"/>
                </a:ext>
              </a:extLst>
            </p:cNvPr>
            <p:cNvSpPr/>
            <p:nvPr/>
          </p:nvSpPr>
          <p:spPr>
            <a:xfrm>
              <a:off x="1258234" y="3050183"/>
              <a:ext cx="2667550" cy="32627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750"/>
                </a:lnSpc>
                <a:buNone/>
              </a:pPr>
              <a:r>
                <a:rPr lang="en-US" sz="2200" dirty="0" err="1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Populasi</a:t>
              </a:r>
              <a:r>
                <a:rPr lang="en-US" sz="2200" dirty="0">
                  <a:solidFill>
                    <a:srgbClr val="384653"/>
                  </a:solidFill>
                  <a:latin typeface="Host Grotesk Medium" pitchFamily="34" charset="0"/>
                  <a:ea typeface="Host Grotesk Medium" pitchFamily="34" charset="-122"/>
                  <a:cs typeface="Host Grotesk Medium" pitchFamily="34" charset="-120"/>
                </a:rPr>
                <a:t> dan Sampel</a:t>
              </a:r>
              <a:endParaRPr lang="en-US" sz="2200" dirty="0"/>
            </a:p>
          </p:txBody>
        </p:sp>
        <p:sp>
          <p:nvSpPr>
            <p:cNvPr id="5" name="Text 15">
              <a:extLst>
                <a:ext uri="{FF2B5EF4-FFF2-40B4-BE49-F238E27FC236}">
                  <a16:creationId xmlns:a16="http://schemas.microsoft.com/office/drawing/2014/main" id="{B25CAAE9-953E-5ABB-410E-AF4A793EB764}"/>
                </a:ext>
              </a:extLst>
            </p:cNvPr>
            <p:cNvSpPr/>
            <p:nvPr/>
          </p:nvSpPr>
          <p:spPr>
            <a:xfrm>
              <a:off x="1258234" y="3423434"/>
              <a:ext cx="5771758" cy="6264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650"/>
                </a:lnSpc>
                <a:buNone/>
              </a:pP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100 orang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terdiri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dari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dokter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operator,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dokter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anestesi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,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perawat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kamar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operasi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, dan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Instalasi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KPC dan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seluruh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anggota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populasi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menjadi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sampel</a:t>
              </a:r>
              <a:r>
                <a:rPr lang="en-US" sz="1750" dirty="0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 </a:t>
              </a:r>
              <a:r>
                <a:rPr lang="en-US" sz="1750" dirty="0" err="1">
                  <a:solidFill>
                    <a:srgbClr val="384653"/>
                  </a:solidFill>
                  <a:latin typeface="Roboto" pitchFamily="34" charset="0"/>
                  <a:ea typeface="Roboto" pitchFamily="34" charset="-122"/>
                  <a:cs typeface="Roboto" pitchFamily="34" charset="-120"/>
                </a:rPr>
                <a:t>penelitian</a:t>
              </a:r>
              <a:endParaRPr lang="en-US" sz="1750" dirty="0"/>
            </a:p>
          </p:txBody>
        </p:sp>
      </p:grpSp>
    </p:spTree>
    <p:extLst>
      <p:ext uri="{BB962C8B-B14F-4D97-AF65-F5344CB8AC3E}">
        <p14:creationId xmlns:p14="http://schemas.microsoft.com/office/powerpoint/2010/main" val="931283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F7E3B-5B08-5160-257C-42B42FC7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DF6627D-04E1-96DD-EE5D-C3B45E12B7E8}"/>
              </a:ext>
            </a:extLst>
          </p:cNvPr>
          <p:cNvSpPr/>
          <p:nvPr/>
        </p:nvSpPr>
        <p:spPr>
          <a:xfrm>
            <a:off x="447894" y="1517856"/>
            <a:ext cx="896564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endParaRPr lang="en-US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A01A24E-9BD3-B836-7C53-6F73D1E41A9A}"/>
              </a:ext>
            </a:extLst>
          </p:cNvPr>
          <p:cNvGrpSpPr/>
          <p:nvPr/>
        </p:nvGrpSpPr>
        <p:grpSpPr>
          <a:xfrm>
            <a:off x="162985" y="1432249"/>
            <a:ext cx="3079730" cy="4338458"/>
            <a:chOff x="162985" y="1432249"/>
            <a:chExt cx="3079730" cy="433845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4E34F18-8CFA-D85C-B4D3-6EA4DCBCF5B5}"/>
                </a:ext>
              </a:extLst>
            </p:cNvPr>
            <p:cNvGrpSpPr/>
            <p:nvPr/>
          </p:nvGrpSpPr>
          <p:grpSpPr>
            <a:xfrm>
              <a:off x="223944" y="1432249"/>
              <a:ext cx="2554514" cy="496133"/>
              <a:chOff x="223944" y="1432249"/>
              <a:chExt cx="2554514" cy="496133"/>
            </a:xfrm>
          </p:grpSpPr>
          <p:pic>
            <p:nvPicPr>
              <p:cNvPr id="4" name="Image 0" descr="preencoded.png">
                <a:extLst>
                  <a:ext uri="{FF2B5EF4-FFF2-40B4-BE49-F238E27FC236}">
                    <a16:creationId xmlns:a16="http://schemas.microsoft.com/office/drawing/2014/main" id="{FC4F2B35-E8E0-56D1-A166-CEEEBFA2ED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223944" y="1432249"/>
                <a:ext cx="341043" cy="496133"/>
              </a:xfrm>
              <a:prstGeom prst="rect">
                <a:avLst/>
              </a:prstGeom>
            </p:spPr>
          </p:pic>
          <p:sp>
            <p:nvSpPr>
              <p:cNvPr id="6" name="Text 2">
                <a:extLst>
                  <a:ext uri="{FF2B5EF4-FFF2-40B4-BE49-F238E27FC236}">
                    <a16:creationId xmlns:a16="http://schemas.microsoft.com/office/drawing/2014/main" id="{ACB02091-B738-CAD8-339C-E8F2125FE87B}"/>
                  </a:ext>
                </a:extLst>
              </p:cNvPr>
              <p:cNvSpPr/>
              <p:nvPr/>
            </p:nvSpPr>
            <p:spPr>
              <a:xfrm>
                <a:off x="963002" y="1525237"/>
                <a:ext cx="1815456" cy="31015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ts val="2400"/>
                  </a:lnSpc>
                  <a:buNone/>
                </a:pPr>
                <a:r>
                  <a:rPr lang="en-US" sz="1400" b="1" dirty="0">
                    <a:solidFill>
                      <a:srgbClr val="151617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Karakteristik Tugas</a:t>
                </a:r>
                <a:endParaRPr lang="en-US" sz="1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9" name="Image 1" descr="preencoded.png">
              <a:extLst>
                <a:ext uri="{FF2B5EF4-FFF2-40B4-BE49-F238E27FC236}">
                  <a16:creationId xmlns:a16="http://schemas.microsoft.com/office/drawing/2014/main" id="{65FBB98B-AD3F-6DC7-805C-AAF33CDFB5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944" y="2386058"/>
              <a:ext cx="341043" cy="496133"/>
            </a:xfrm>
            <a:prstGeom prst="rect">
              <a:avLst/>
            </a:prstGeom>
          </p:spPr>
        </p:pic>
        <p:sp>
          <p:nvSpPr>
            <p:cNvPr id="13" name="Text 4">
              <a:extLst>
                <a:ext uri="{FF2B5EF4-FFF2-40B4-BE49-F238E27FC236}">
                  <a16:creationId xmlns:a16="http://schemas.microsoft.com/office/drawing/2014/main" id="{831EC9D8-E4F2-0527-CEA6-D44C037DCF35}"/>
                </a:ext>
              </a:extLst>
            </p:cNvPr>
            <p:cNvSpPr/>
            <p:nvPr/>
          </p:nvSpPr>
          <p:spPr>
            <a:xfrm>
              <a:off x="879397" y="2479045"/>
              <a:ext cx="2178106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400" b="1" dirty="0">
                  <a:solidFill>
                    <a:srgbClr val="15161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Karakteristik Teknologi</a:t>
              </a:r>
              <a:endPara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5" name="Image 2" descr="preencoded.png">
              <a:extLst>
                <a:ext uri="{FF2B5EF4-FFF2-40B4-BE49-F238E27FC236}">
                  <a16:creationId xmlns:a16="http://schemas.microsoft.com/office/drawing/2014/main" id="{00069A9B-D9C9-E80A-EF36-9E73F717E7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3113" y="3202247"/>
              <a:ext cx="341043" cy="496133"/>
            </a:xfrm>
            <a:prstGeom prst="rect">
              <a:avLst/>
            </a:prstGeom>
          </p:spPr>
        </p:pic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9078FDA1-D23D-346E-595A-6853BA806E7E}"/>
                </a:ext>
              </a:extLst>
            </p:cNvPr>
            <p:cNvSpPr/>
            <p:nvPr/>
          </p:nvSpPr>
          <p:spPr>
            <a:xfrm>
              <a:off x="945572" y="3299827"/>
              <a:ext cx="1395311" cy="31015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400" b="1" dirty="0">
                  <a:solidFill>
                    <a:srgbClr val="15161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Karakteristik Individu</a:t>
              </a:r>
              <a:endPara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18" name="Image 3" descr="preencoded.png">
              <a:extLst>
                <a:ext uri="{FF2B5EF4-FFF2-40B4-BE49-F238E27FC236}">
                  <a16:creationId xmlns:a16="http://schemas.microsoft.com/office/drawing/2014/main" id="{AEC8694F-6BD7-6431-B418-7517CFE1F0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2985" y="4132543"/>
              <a:ext cx="341043" cy="496133"/>
            </a:xfrm>
            <a:prstGeom prst="rect">
              <a:avLst/>
            </a:prstGeom>
          </p:spPr>
        </p:pic>
        <p:sp>
          <p:nvSpPr>
            <p:cNvPr id="19" name="Text 8">
              <a:extLst>
                <a:ext uri="{FF2B5EF4-FFF2-40B4-BE49-F238E27FC236}">
                  <a16:creationId xmlns:a16="http://schemas.microsoft.com/office/drawing/2014/main" id="{6A814706-2B41-FA6C-B240-EB5A5B7BDED9}"/>
                </a:ext>
              </a:extLst>
            </p:cNvPr>
            <p:cNvSpPr/>
            <p:nvPr/>
          </p:nvSpPr>
          <p:spPr>
            <a:xfrm>
              <a:off x="879397" y="4083704"/>
              <a:ext cx="2363318" cy="6203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400" b="1" dirty="0">
                  <a:solidFill>
                    <a:srgbClr val="15161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Task‑Technology Fit (Moderator)</a:t>
              </a:r>
              <a:endPara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1" name="Image 4" descr="preencoded.png">
              <a:extLst>
                <a:ext uri="{FF2B5EF4-FFF2-40B4-BE49-F238E27FC236}">
                  <a16:creationId xmlns:a16="http://schemas.microsoft.com/office/drawing/2014/main" id="{9ADB425E-4F01-CDB4-3002-07136B156A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985" y="5062839"/>
              <a:ext cx="341043" cy="496133"/>
            </a:xfrm>
            <a:prstGeom prst="rect">
              <a:avLst/>
            </a:prstGeom>
          </p:spPr>
        </p:pic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4AB13911-1156-6B3A-C04A-605BFC575953}"/>
                </a:ext>
              </a:extLst>
            </p:cNvPr>
            <p:cNvSpPr/>
            <p:nvPr/>
          </p:nvSpPr>
          <p:spPr>
            <a:xfrm>
              <a:off x="786750" y="5150391"/>
              <a:ext cx="2363400" cy="62031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2400"/>
                </a:lnSpc>
                <a:buNone/>
              </a:pPr>
              <a:r>
                <a:rPr lang="en-US" sz="1400" b="1" dirty="0">
                  <a:solidFill>
                    <a:srgbClr val="151617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Dampak Kinerja (Dependen)</a:t>
              </a:r>
              <a:endPara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6" name="Shape 7">
            <a:extLst>
              <a:ext uri="{FF2B5EF4-FFF2-40B4-BE49-F238E27FC236}">
                <a16:creationId xmlns:a16="http://schemas.microsoft.com/office/drawing/2014/main" id="{FA70CEDE-86F4-3CA4-A4DA-5747244920CB}"/>
              </a:ext>
            </a:extLst>
          </p:cNvPr>
          <p:cNvSpPr/>
          <p:nvPr/>
        </p:nvSpPr>
        <p:spPr>
          <a:xfrm>
            <a:off x="184922" y="261457"/>
            <a:ext cx="4311922" cy="635079"/>
          </a:xfrm>
          <a:prstGeom prst="roundRect">
            <a:avLst>
              <a:gd name="adj" fmla="val 5810"/>
            </a:avLst>
          </a:prstGeom>
          <a:solidFill>
            <a:schemeClr val="bg1">
              <a:lumMod val="8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3200" dirty="0"/>
              <a:t>VARIABEL</a:t>
            </a:r>
            <a:endParaRPr lang="id-ID" sz="3200" dirty="0"/>
          </a:p>
        </p:txBody>
      </p:sp>
      <p:sp>
        <p:nvSpPr>
          <p:cNvPr id="2" name="Shape 7">
            <a:extLst>
              <a:ext uri="{FF2B5EF4-FFF2-40B4-BE49-F238E27FC236}">
                <a16:creationId xmlns:a16="http://schemas.microsoft.com/office/drawing/2014/main" id="{009B7DAC-A646-B150-C5EA-0D09DB908C8D}"/>
              </a:ext>
            </a:extLst>
          </p:cNvPr>
          <p:cNvSpPr/>
          <p:nvPr/>
        </p:nvSpPr>
        <p:spPr>
          <a:xfrm>
            <a:off x="5561556" y="225825"/>
            <a:ext cx="5787026" cy="965921"/>
          </a:xfrm>
          <a:prstGeom prst="roundRect">
            <a:avLst>
              <a:gd name="adj" fmla="val 5810"/>
            </a:avLst>
          </a:prstGeom>
          <a:solidFill>
            <a:schemeClr val="bg1">
              <a:lumMod val="8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2400" dirty="0"/>
              <a:t>INSTRUMEN DAN TEKNIK ANALISIS DATA</a:t>
            </a:r>
            <a:endParaRPr lang="id-ID" sz="2400" dirty="0"/>
          </a:p>
        </p:txBody>
      </p:sp>
      <p:pic>
        <p:nvPicPr>
          <p:cNvPr id="5" name="Picture 2" descr="Kuesioner tes ujian untuk melakukan daftar Ikon">
            <a:extLst>
              <a:ext uri="{FF2B5EF4-FFF2-40B4-BE49-F238E27FC236}">
                <a16:creationId xmlns:a16="http://schemas.microsoft.com/office/drawing/2014/main" id="{75AB29D7-BB7F-472C-1A71-651E95A9C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762" y="1273540"/>
            <a:ext cx="1382400" cy="138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7FFABE57-CF12-2950-CB7B-B2EC82D6FF78}"/>
              </a:ext>
            </a:extLst>
          </p:cNvPr>
          <p:cNvSpPr/>
          <p:nvPr/>
        </p:nvSpPr>
        <p:spPr>
          <a:xfrm>
            <a:off x="6654162" y="1724552"/>
            <a:ext cx="48238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Instrumen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menggunakan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kuesioner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terstruktur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menggunakan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skala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likert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5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poin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yang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disebar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melalui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i="1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gform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dan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secara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langsung</a:t>
            </a:r>
            <a:endParaRPr lang="en-US" dirty="0"/>
          </a:p>
        </p:txBody>
      </p:sp>
      <p:pic>
        <p:nvPicPr>
          <p:cNvPr id="10" name="Picture 6" descr="Data analytics Generic color fill icon | Freepik">
            <a:extLst>
              <a:ext uri="{FF2B5EF4-FFF2-40B4-BE49-F238E27FC236}">
                <a16:creationId xmlns:a16="http://schemas.microsoft.com/office/drawing/2014/main" id="{1A7DA81A-D71C-193E-5EC2-3946EB700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59" y="2980811"/>
            <a:ext cx="1092606" cy="164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AFACA8A1-F948-12E1-C138-41389D257108}"/>
              </a:ext>
            </a:extLst>
          </p:cNvPr>
          <p:cNvSpPr/>
          <p:nvPr/>
        </p:nvSpPr>
        <p:spPr>
          <a:xfrm>
            <a:off x="6654162" y="3429000"/>
            <a:ext cx="5374725" cy="506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Analisis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data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menggunakan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perangkat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lunak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statistik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Smart PLS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dengan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pendekatan</a:t>
            </a:r>
            <a:r>
              <a:rPr lang="en-US" dirty="0">
                <a:solidFill>
                  <a:srgbClr val="15161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SEMPLS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3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 animBg="1"/>
      <p:bldP spid="7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88C97-8004-73A9-6D9A-633001827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A6DAB70-42EF-03E4-70FD-9EACDF275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3" y="126586"/>
            <a:ext cx="11640457" cy="721552"/>
          </a:xfrm>
          <a:solidFill>
            <a:srgbClr val="22458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Hasil</a:t>
            </a:r>
            <a:endParaRPr lang="en-ID" dirty="0">
              <a:solidFill>
                <a:schemeClr val="bg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0EE732-10BB-E76F-C759-49973A800380}"/>
              </a:ext>
            </a:extLst>
          </p:cNvPr>
          <p:cNvGraphicFramePr>
            <a:graphicFrameLocks noGrp="1"/>
          </p:cNvGraphicFramePr>
          <p:nvPr/>
        </p:nvGraphicFramePr>
        <p:xfrm>
          <a:off x="3648093" y="1605390"/>
          <a:ext cx="3779841" cy="4195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151">
                  <a:extLst>
                    <a:ext uri="{9D8B030D-6E8A-4147-A177-3AD203B41FA5}">
                      <a16:colId xmlns:a16="http://schemas.microsoft.com/office/drawing/2014/main" val="3282074171"/>
                    </a:ext>
                  </a:extLst>
                </a:gridCol>
                <a:gridCol w="921124">
                  <a:extLst>
                    <a:ext uri="{9D8B030D-6E8A-4147-A177-3AD203B41FA5}">
                      <a16:colId xmlns:a16="http://schemas.microsoft.com/office/drawing/2014/main" val="3246334703"/>
                    </a:ext>
                  </a:extLst>
                </a:gridCol>
                <a:gridCol w="1369566">
                  <a:extLst>
                    <a:ext uri="{9D8B030D-6E8A-4147-A177-3AD203B41FA5}">
                      <a16:colId xmlns:a16="http://schemas.microsoft.com/office/drawing/2014/main" val="3270709689"/>
                    </a:ext>
                  </a:extLst>
                </a:gridCol>
              </a:tblGrid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Variabel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Jumlah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 err="1">
                          <a:effectLst/>
                        </a:rPr>
                        <a:t>Persentase</a:t>
                      </a:r>
                      <a:r>
                        <a:rPr lang="en-ID" sz="1100" kern="0" dirty="0">
                          <a:effectLst/>
                        </a:rPr>
                        <a:t> (%)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00160825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Usia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67709062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>
                          <a:effectLst/>
                        </a:rPr>
                        <a:t>&lt;25 </a:t>
                      </a:r>
                      <a:r>
                        <a:rPr lang="en-ID" sz="1100" kern="0" dirty="0" err="1">
                          <a:effectLst/>
                        </a:rPr>
                        <a:t>Tahun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48476645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&gt;45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16%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24353257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25-35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>
                          <a:effectLst/>
                        </a:rPr>
                        <a:t>42%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13504206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36-45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>
                          <a:effectLst/>
                        </a:rPr>
                        <a:t>39%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83126701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Total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100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100%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68370592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Pendidikan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65708233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D3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16%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5651295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D4/S1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48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48%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69752333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S2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7909086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Spesialis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32%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9887824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Subspesialis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70283130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Total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100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100%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71920388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Lama Bekerja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0168211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&gt;10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45%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0444120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1-3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5%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42733673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4-6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12%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36869533"/>
                  </a:ext>
                </a:extLst>
              </a:tr>
              <a:tr h="2135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7-10 Tahun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38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38%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97070513"/>
                  </a:ext>
                </a:extLst>
              </a:tr>
              <a:tr h="202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Total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effectLst/>
                        </a:rPr>
                        <a:t>100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>
                          <a:effectLst/>
                        </a:rPr>
                        <a:t>100%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24593835"/>
                  </a:ext>
                </a:extLst>
              </a:tr>
            </a:tbl>
          </a:graphicData>
        </a:graphic>
      </p:graphicFrame>
      <p:sp>
        <p:nvSpPr>
          <p:cNvPr id="10" name="Shape 7">
            <a:extLst>
              <a:ext uri="{FF2B5EF4-FFF2-40B4-BE49-F238E27FC236}">
                <a16:creationId xmlns:a16="http://schemas.microsoft.com/office/drawing/2014/main" id="{AC3F8A94-F926-DCFA-59B6-5538D1E7AABC}"/>
              </a:ext>
            </a:extLst>
          </p:cNvPr>
          <p:cNvSpPr/>
          <p:nvPr/>
        </p:nvSpPr>
        <p:spPr>
          <a:xfrm>
            <a:off x="3648093" y="1056874"/>
            <a:ext cx="3657963" cy="378734"/>
          </a:xfrm>
          <a:prstGeom prst="roundRect">
            <a:avLst>
              <a:gd name="adj" fmla="val 5810"/>
            </a:avLst>
          </a:prstGeom>
          <a:solidFill>
            <a:schemeClr val="bg1">
              <a:lumMod val="7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2000" dirty="0"/>
              <a:t>ANALISIS DESKRIPTIF</a:t>
            </a:r>
          </a:p>
          <a:p>
            <a:pPr algn="ctr"/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01397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B4115-8757-DAFE-1B48-AFF2B9BA5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7">
            <a:extLst>
              <a:ext uri="{FF2B5EF4-FFF2-40B4-BE49-F238E27FC236}">
                <a16:creationId xmlns:a16="http://schemas.microsoft.com/office/drawing/2014/main" id="{95A04285-2E06-91C3-D78F-FAE89227A48F}"/>
              </a:ext>
            </a:extLst>
          </p:cNvPr>
          <p:cNvSpPr/>
          <p:nvPr/>
        </p:nvSpPr>
        <p:spPr>
          <a:xfrm>
            <a:off x="4042309" y="198574"/>
            <a:ext cx="4107381" cy="634139"/>
          </a:xfrm>
          <a:prstGeom prst="roundRect">
            <a:avLst>
              <a:gd name="adj" fmla="val 5810"/>
            </a:avLst>
          </a:prstGeom>
          <a:solidFill>
            <a:schemeClr val="bg1">
              <a:lumMod val="7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2400" dirty="0"/>
              <a:t>ANALISIS INFERENSIAL</a:t>
            </a:r>
          </a:p>
          <a:p>
            <a:pPr algn="ctr"/>
            <a:endParaRPr lang="id-ID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B19D1-1772-E1E7-137F-9909C0FFF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88" y="1715397"/>
            <a:ext cx="6826685" cy="37027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CB9D3-63D0-8395-F606-E8036BD947C0}"/>
              </a:ext>
            </a:extLst>
          </p:cNvPr>
          <p:cNvSpPr txBox="1"/>
          <p:nvPr/>
        </p:nvSpPr>
        <p:spPr>
          <a:xfrm>
            <a:off x="4042309" y="1089389"/>
            <a:ext cx="428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model </a:t>
            </a:r>
            <a:r>
              <a:rPr lang="en-US" dirty="0" err="1"/>
              <a:t>variabel</a:t>
            </a:r>
            <a:r>
              <a:rPr lang="en-US" dirty="0"/>
              <a:t> laten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awal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2516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3DCF1-EA0F-7C0B-AEA5-75901AEE4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7">
            <a:extLst>
              <a:ext uri="{FF2B5EF4-FFF2-40B4-BE49-F238E27FC236}">
                <a16:creationId xmlns:a16="http://schemas.microsoft.com/office/drawing/2014/main" id="{34BE6AB8-A2DF-4EEF-C4F8-B87AE26883AE}"/>
              </a:ext>
            </a:extLst>
          </p:cNvPr>
          <p:cNvSpPr/>
          <p:nvPr/>
        </p:nvSpPr>
        <p:spPr>
          <a:xfrm>
            <a:off x="2944368" y="280260"/>
            <a:ext cx="5751576" cy="542700"/>
          </a:xfrm>
          <a:prstGeom prst="roundRect">
            <a:avLst>
              <a:gd name="adj" fmla="val 5810"/>
            </a:avLst>
          </a:prstGeom>
          <a:solidFill>
            <a:schemeClr val="bg1">
              <a:lumMod val="7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2000" dirty="0"/>
              <a:t>UJI VALIDITAS DAN RELIABILITAS TAHAP 1</a:t>
            </a:r>
          </a:p>
          <a:p>
            <a:pPr algn="ctr"/>
            <a:endParaRPr lang="id-ID" sz="3200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D34AD86-1178-E045-330C-89F413572F34}"/>
              </a:ext>
            </a:extLst>
          </p:cNvPr>
          <p:cNvGraphicFramePr>
            <a:graphicFrameLocks noGrp="1"/>
          </p:cNvGraphicFramePr>
          <p:nvPr/>
        </p:nvGraphicFramePr>
        <p:xfrm>
          <a:off x="3384202" y="1403647"/>
          <a:ext cx="4676563" cy="4351330"/>
        </p:xfrm>
        <a:graphic>
          <a:graphicData uri="http://schemas.openxmlformats.org/drawingml/2006/table">
            <a:tbl>
              <a:tblPr firstRow="1" firstCol="1" bandRow="1"/>
              <a:tblGrid>
                <a:gridCol w="1117767">
                  <a:extLst>
                    <a:ext uri="{9D8B030D-6E8A-4147-A177-3AD203B41FA5}">
                      <a16:colId xmlns:a16="http://schemas.microsoft.com/office/drawing/2014/main" val="1612210794"/>
                    </a:ext>
                  </a:extLst>
                </a:gridCol>
                <a:gridCol w="747524">
                  <a:extLst>
                    <a:ext uri="{9D8B030D-6E8A-4147-A177-3AD203B41FA5}">
                      <a16:colId xmlns:a16="http://schemas.microsoft.com/office/drawing/2014/main" val="627391831"/>
                    </a:ext>
                  </a:extLst>
                </a:gridCol>
                <a:gridCol w="689822">
                  <a:extLst>
                    <a:ext uri="{9D8B030D-6E8A-4147-A177-3AD203B41FA5}">
                      <a16:colId xmlns:a16="http://schemas.microsoft.com/office/drawing/2014/main" val="3934413317"/>
                    </a:ext>
                  </a:extLst>
                </a:gridCol>
                <a:gridCol w="747524">
                  <a:extLst>
                    <a:ext uri="{9D8B030D-6E8A-4147-A177-3AD203B41FA5}">
                      <a16:colId xmlns:a16="http://schemas.microsoft.com/office/drawing/2014/main" val="2665049017"/>
                    </a:ext>
                  </a:extLst>
                </a:gridCol>
                <a:gridCol w="626402">
                  <a:extLst>
                    <a:ext uri="{9D8B030D-6E8A-4147-A177-3AD203B41FA5}">
                      <a16:colId xmlns:a16="http://schemas.microsoft.com/office/drawing/2014/main" val="3858346495"/>
                    </a:ext>
                  </a:extLst>
                </a:gridCol>
                <a:gridCol w="747524">
                  <a:extLst>
                    <a:ext uri="{9D8B030D-6E8A-4147-A177-3AD203B41FA5}">
                      <a16:colId xmlns:a16="http://schemas.microsoft.com/office/drawing/2014/main" val="3078366964"/>
                    </a:ext>
                  </a:extLst>
                </a:gridCol>
              </a:tblGrid>
              <a:tr h="393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5891788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Ind_ComptLiteracy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0.928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45161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Ind_Training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0.718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957791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PI_Accuracy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0.788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07813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PI_AdminRisk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0.797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676365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PI_Complete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0.833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552397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PI_Effective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0.872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507778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PI_JobPerform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0.894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90815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PI_Productive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0.886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113121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PI_efficiency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0.821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09416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TC_Administrative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0.679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96538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TC_Interdepedence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0.097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817402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TC_JobTitle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0.589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599011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TC_NonRoutiness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0.563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877762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TC_RealTime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0.726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058582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TC_TaskComplexity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0.712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9004148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TC_Text&amp;Doc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0.798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545657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TC_Workload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0.392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698740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TTF_Authorization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0.841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315420"/>
                  </a:ext>
                </a:extLst>
              </a:tr>
              <a:tr h="260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TTF_Data Compatibility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0.737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240045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TTF_DataQuality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0.852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321768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TTF_Easy of Use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0.844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45195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TTF_Locatability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0.890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78401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TTF_Production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0.853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982203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TTF_Relationship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0.771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30934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TTF_Reliability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0.357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934729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Tech_Assistance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0.850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342696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Tech_Integrated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0.760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247610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Tech_Particular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0.803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336854"/>
                  </a:ext>
                </a:extLst>
              </a:tr>
              <a:tr h="1320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Tech_Training</a:t>
                      </a:r>
                      <a:endParaRPr lang="id-ID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9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 dirty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0.411</a:t>
                      </a:r>
                      <a:endParaRPr lang="id-ID" sz="9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6142" marR="5614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55734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D405161-2104-D8F1-1388-41BB5A817FC1}"/>
              </a:ext>
            </a:extLst>
          </p:cNvPr>
          <p:cNvSpPr txBox="1"/>
          <p:nvPr/>
        </p:nvSpPr>
        <p:spPr>
          <a:xfrm>
            <a:off x="4217096" y="974356"/>
            <a:ext cx="428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Tabel outer loading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awal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3458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D64D4-EB27-7470-7580-81C16139E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793D0A-20AA-4238-8047-0F0C9D5F0666}"/>
              </a:ext>
            </a:extLst>
          </p:cNvPr>
          <p:cNvSpPr txBox="1"/>
          <p:nvPr/>
        </p:nvSpPr>
        <p:spPr>
          <a:xfrm>
            <a:off x="1265129" y="500764"/>
            <a:ext cx="3367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Convergent Validity dan Construct Reliability</a:t>
            </a:r>
            <a:endParaRPr lang="id-ID" sz="2400" b="1" i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473815-8087-2605-AED3-B1F171A42540}"/>
              </a:ext>
            </a:extLst>
          </p:cNvPr>
          <p:cNvGraphicFramePr>
            <a:graphicFrameLocks noGrp="1"/>
          </p:cNvGraphicFramePr>
          <p:nvPr/>
        </p:nvGraphicFramePr>
        <p:xfrm>
          <a:off x="409756" y="1732210"/>
          <a:ext cx="4410074" cy="2651900"/>
        </p:xfrm>
        <a:graphic>
          <a:graphicData uri="http://schemas.openxmlformats.org/drawingml/2006/table">
            <a:tbl>
              <a:tblPr firstRow="1" firstCol="1" bandRow="1"/>
              <a:tblGrid>
                <a:gridCol w="1071955">
                  <a:extLst>
                    <a:ext uri="{9D8B030D-6E8A-4147-A177-3AD203B41FA5}">
                      <a16:colId xmlns:a16="http://schemas.microsoft.com/office/drawing/2014/main" val="3745106935"/>
                    </a:ext>
                  </a:extLst>
                </a:gridCol>
                <a:gridCol w="899011">
                  <a:extLst>
                    <a:ext uri="{9D8B030D-6E8A-4147-A177-3AD203B41FA5}">
                      <a16:colId xmlns:a16="http://schemas.microsoft.com/office/drawing/2014/main" val="3186247816"/>
                    </a:ext>
                  </a:extLst>
                </a:gridCol>
                <a:gridCol w="840866">
                  <a:extLst>
                    <a:ext uri="{9D8B030D-6E8A-4147-A177-3AD203B41FA5}">
                      <a16:colId xmlns:a16="http://schemas.microsoft.com/office/drawing/2014/main" val="2575946872"/>
                    </a:ext>
                  </a:extLst>
                </a:gridCol>
                <a:gridCol w="840866">
                  <a:extLst>
                    <a:ext uri="{9D8B030D-6E8A-4147-A177-3AD203B41FA5}">
                      <a16:colId xmlns:a16="http://schemas.microsoft.com/office/drawing/2014/main" val="1966215464"/>
                    </a:ext>
                  </a:extLst>
                </a:gridCol>
                <a:gridCol w="757376">
                  <a:extLst>
                    <a:ext uri="{9D8B030D-6E8A-4147-A177-3AD203B41FA5}">
                      <a16:colId xmlns:a16="http://schemas.microsoft.com/office/drawing/2014/main" val="1861269275"/>
                    </a:ext>
                  </a:extLst>
                </a:gridCol>
              </a:tblGrid>
              <a:tr h="7392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Cronbach's alpha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Composite reliability</a:t>
                      </a: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(rho_a)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Composite reliability</a:t>
                      </a: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(rho_c)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Average variance extracted (AVE)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23474"/>
                  </a:ext>
                </a:extLst>
              </a:tr>
              <a:tr h="382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0.579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0.813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0.689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8564139"/>
                  </a:ext>
                </a:extLst>
              </a:tr>
              <a:tr h="382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0.945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1947593"/>
                  </a:ext>
                </a:extLst>
              </a:tr>
              <a:tr h="382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0.805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0.370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207190"/>
                  </a:ext>
                </a:extLst>
              </a:tr>
              <a:tr h="382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0.903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0.616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904210"/>
                  </a:ext>
                </a:extLst>
              </a:tr>
              <a:tr h="382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0.683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0.752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0.809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0.528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88529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958098C-7F48-3E10-DA50-834F42B6967E}"/>
              </a:ext>
            </a:extLst>
          </p:cNvPr>
          <p:cNvSpPr txBox="1"/>
          <p:nvPr/>
        </p:nvSpPr>
        <p:spPr>
          <a:xfrm>
            <a:off x="7193853" y="454599"/>
            <a:ext cx="336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Discriminant Validity</a:t>
            </a:r>
            <a:endParaRPr lang="id-ID" sz="2400" b="1" i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172F36-E5B1-9D6D-9C63-80DFD4BEFC1D}"/>
              </a:ext>
            </a:extLst>
          </p:cNvPr>
          <p:cNvGraphicFramePr>
            <a:graphicFrameLocks noGrp="1"/>
          </p:cNvGraphicFramePr>
          <p:nvPr/>
        </p:nvGraphicFramePr>
        <p:xfrm>
          <a:off x="6672652" y="1732210"/>
          <a:ext cx="4410075" cy="2397636"/>
        </p:xfrm>
        <a:graphic>
          <a:graphicData uri="http://schemas.openxmlformats.org/drawingml/2006/table">
            <a:tbl>
              <a:tblPr firstRow="1" firstCol="1" bandRow="1"/>
              <a:tblGrid>
                <a:gridCol w="877447">
                  <a:extLst>
                    <a:ext uri="{9D8B030D-6E8A-4147-A177-3AD203B41FA5}">
                      <a16:colId xmlns:a16="http://schemas.microsoft.com/office/drawing/2014/main" val="578752003"/>
                    </a:ext>
                  </a:extLst>
                </a:gridCol>
                <a:gridCol w="741040">
                  <a:extLst>
                    <a:ext uri="{9D8B030D-6E8A-4147-A177-3AD203B41FA5}">
                      <a16:colId xmlns:a16="http://schemas.microsoft.com/office/drawing/2014/main" val="3170515144"/>
                    </a:ext>
                  </a:extLst>
                </a:gridCol>
                <a:gridCol w="629376">
                  <a:extLst>
                    <a:ext uri="{9D8B030D-6E8A-4147-A177-3AD203B41FA5}">
                      <a16:colId xmlns:a16="http://schemas.microsoft.com/office/drawing/2014/main" val="2362086464"/>
                    </a:ext>
                  </a:extLst>
                </a:gridCol>
                <a:gridCol w="723275">
                  <a:extLst>
                    <a:ext uri="{9D8B030D-6E8A-4147-A177-3AD203B41FA5}">
                      <a16:colId xmlns:a16="http://schemas.microsoft.com/office/drawing/2014/main" val="1996314144"/>
                    </a:ext>
                  </a:extLst>
                </a:gridCol>
                <a:gridCol w="899653">
                  <a:extLst>
                    <a:ext uri="{9D8B030D-6E8A-4147-A177-3AD203B41FA5}">
                      <a16:colId xmlns:a16="http://schemas.microsoft.com/office/drawing/2014/main" val="1847480879"/>
                    </a:ext>
                  </a:extLst>
                </a:gridCol>
                <a:gridCol w="539284">
                  <a:extLst>
                    <a:ext uri="{9D8B030D-6E8A-4147-A177-3AD203B41FA5}">
                      <a16:colId xmlns:a16="http://schemas.microsoft.com/office/drawing/2014/main" val="3437585582"/>
                    </a:ext>
                  </a:extLst>
                </a:gridCol>
              </a:tblGrid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4541037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07464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0.650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482294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0.324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0.438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424465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0.532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752896"/>
                  </a:ext>
                </a:extLst>
              </a:tr>
              <a:tr h="120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0.952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0.703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560500"/>
                  </a:ext>
                </a:extLst>
              </a:tr>
            </a:tbl>
          </a:graphicData>
        </a:graphic>
      </p:graphicFrame>
      <p:pic>
        <p:nvPicPr>
          <p:cNvPr id="3074" name="Picture 2" descr="Reliable Special Lineal color icon | Freepik">
            <a:extLst>
              <a:ext uri="{FF2B5EF4-FFF2-40B4-BE49-F238E27FC236}">
                <a16:creationId xmlns:a16="http://schemas.microsoft.com/office/drawing/2014/main" id="{2F0ECC73-AC89-A623-3F1D-C56925FE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2" y="373470"/>
            <a:ext cx="1085587" cy="108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lid - Free shapes and symbols icons">
            <a:extLst>
              <a:ext uri="{FF2B5EF4-FFF2-40B4-BE49-F238E27FC236}">
                <a16:creationId xmlns:a16="http://schemas.microsoft.com/office/drawing/2014/main" id="{12013C92-EB73-3CCC-65E7-25C02F53E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16" y="214634"/>
            <a:ext cx="1180137" cy="108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25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945D-4CDB-7DA4-77DC-696AA2615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umusan Masalah Sebuah Riset: Apakah ...">
            <a:extLst>
              <a:ext uri="{FF2B5EF4-FFF2-40B4-BE49-F238E27FC236}">
                <a16:creationId xmlns:a16="http://schemas.microsoft.com/office/drawing/2014/main" id="{543487D8-ED78-F30F-D7F1-762822776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81" y="1081537"/>
            <a:ext cx="2767365" cy="272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263CCCE-94D5-EA16-A97C-0861AD7579AF}"/>
              </a:ext>
            </a:extLst>
          </p:cNvPr>
          <p:cNvSpPr/>
          <p:nvPr/>
        </p:nvSpPr>
        <p:spPr>
          <a:xfrm>
            <a:off x="3767166" y="559741"/>
            <a:ext cx="6792456" cy="68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Apa yang </a:t>
            </a:r>
            <a:r>
              <a:rPr lang="en-US" sz="3550" dirty="0" err="1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harus</a:t>
            </a:r>
            <a:r>
              <a:rPr lang="en-US" sz="3550" dirty="0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 </a:t>
            </a:r>
            <a:r>
              <a:rPr lang="en-US" sz="3550" dirty="0" err="1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dilakukan</a:t>
            </a:r>
            <a:r>
              <a:rPr lang="en-US" sz="3550" dirty="0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?</a:t>
            </a:r>
            <a:endParaRPr lang="en-US" sz="3550" dirty="0">
              <a:latin typeface="Georgia" panose="02040502050405020303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53B1A5C-42C7-5033-9534-9033170D521F}"/>
              </a:ext>
            </a:extLst>
          </p:cNvPr>
          <p:cNvSpPr/>
          <p:nvPr/>
        </p:nvSpPr>
        <p:spPr>
          <a:xfrm>
            <a:off x="3767166" y="1470187"/>
            <a:ext cx="5389360" cy="11681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en-ID" dirty="0" err="1"/>
              <a:t>Eliminasi</a:t>
            </a:r>
            <a:r>
              <a:rPr lang="en-ID" dirty="0"/>
              <a:t> pada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indikator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outer loading </a:t>
            </a:r>
            <a:r>
              <a:rPr lang="en-ID" dirty="0" err="1"/>
              <a:t>rendah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indikator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kontribusi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tingginya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HTMT (Hair et al.2022)</a:t>
            </a:r>
            <a:endParaRPr lang="en-US" sz="17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16581C25-A225-59F7-A7FA-8FC9CE69E363}"/>
              </a:ext>
            </a:extLst>
          </p:cNvPr>
          <p:cNvSpPr/>
          <p:nvPr/>
        </p:nvSpPr>
        <p:spPr>
          <a:xfrm>
            <a:off x="3767166" y="2746821"/>
            <a:ext cx="5389360" cy="23387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task complexity (task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job title (task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non routines (task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workload (task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administrative data access (task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technology training</a:t>
            </a:r>
            <a:r>
              <a:rPr lang="en-ID" dirty="0"/>
              <a:t> </a:t>
            </a:r>
            <a:r>
              <a:rPr lang="en-ID" i="1" dirty="0"/>
              <a:t>(technology characteristic)</a:t>
            </a:r>
          </a:p>
          <a:p>
            <a:pPr marL="285750" indent="-28575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en-ID" i="1" dirty="0"/>
              <a:t>System reliability (task technology fit)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47151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255E8-E51A-8E7A-3493-6D0C4A492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430E768-FE26-FECD-1BDD-7CF9A0DBE345}"/>
              </a:ext>
            </a:extLst>
          </p:cNvPr>
          <p:cNvSpPr/>
          <p:nvPr/>
        </p:nvSpPr>
        <p:spPr>
          <a:xfrm>
            <a:off x="3163200" y="152039"/>
            <a:ext cx="4694544" cy="689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Hasil </a:t>
            </a:r>
            <a:r>
              <a:rPr lang="en-US" sz="3550" dirty="0" err="1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setelah</a:t>
            </a:r>
            <a:r>
              <a:rPr lang="en-US" sz="3550" dirty="0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 </a:t>
            </a:r>
            <a:r>
              <a:rPr lang="en-US" sz="3550" dirty="0" err="1">
                <a:solidFill>
                  <a:srgbClr val="2E3C4E"/>
                </a:solidFill>
                <a:latin typeface="Georgia" panose="02040502050405020303" pitchFamily="18" charset="0"/>
                <a:ea typeface="Host Grotesk Medium" pitchFamily="34" charset="-122"/>
              </a:rPr>
              <a:t>eliminasi</a:t>
            </a:r>
            <a:endParaRPr lang="en-US" sz="3550" dirty="0">
              <a:latin typeface="Georgia" panose="02040502050405020303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5A0FD4-F759-7F58-BA89-8DA250C4BD21}"/>
              </a:ext>
            </a:extLst>
          </p:cNvPr>
          <p:cNvGraphicFramePr>
            <a:graphicFrameLocks noGrp="1"/>
          </p:cNvGraphicFramePr>
          <p:nvPr/>
        </p:nvGraphicFramePr>
        <p:xfrm>
          <a:off x="3309084" y="1197935"/>
          <a:ext cx="4246073" cy="4533314"/>
        </p:xfrm>
        <a:graphic>
          <a:graphicData uri="http://schemas.openxmlformats.org/drawingml/2006/table">
            <a:tbl>
              <a:tblPr firstRow="1" firstCol="1" bandRow="1"/>
              <a:tblGrid>
                <a:gridCol w="1024921">
                  <a:extLst>
                    <a:ext uri="{9D8B030D-6E8A-4147-A177-3AD203B41FA5}">
                      <a16:colId xmlns:a16="http://schemas.microsoft.com/office/drawing/2014/main" val="3517606038"/>
                    </a:ext>
                  </a:extLst>
                </a:gridCol>
                <a:gridCol w="604015">
                  <a:extLst>
                    <a:ext uri="{9D8B030D-6E8A-4147-A177-3AD203B41FA5}">
                      <a16:colId xmlns:a16="http://schemas.microsoft.com/office/drawing/2014/main" val="1642763374"/>
                    </a:ext>
                  </a:extLst>
                </a:gridCol>
                <a:gridCol w="642186">
                  <a:extLst>
                    <a:ext uri="{9D8B030D-6E8A-4147-A177-3AD203B41FA5}">
                      <a16:colId xmlns:a16="http://schemas.microsoft.com/office/drawing/2014/main" val="803229776"/>
                    </a:ext>
                  </a:extLst>
                </a:gridCol>
                <a:gridCol w="695903">
                  <a:extLst>
                    <a:ext uri="{9D8B030D-6E8A-4147-A177-3AD203B41FA5}">
                      <a16:colId xmlns:a16="http://schemas.microsoft.com/office/drawing/2014/main" val="3123669566"/>
                    </a:ext>
                  </a:extLst>
                </a:gridCol>
                <a:gridCol w="583145">
                  <a:extLst>
                    <a:ext uri="{9D8B030D-6E8A-4147-A177-3AD203B41FA5}">
                      <a16:colId xmlns:a16="http://schemas.microsoft.com/office/drawing/2014/main" val="1520361961"/>
                    </a:ext>
                  </a:extLst>
                </a:gridCol>
                <a:gridCol w="695903">
                  <a:extLst>
                    <a:ext uri="{9D8B030D-6E8A-4147-A177-3AD203B41FA5}">
                      <a16:colId xmlns:a16="http://schemas.microsoft.com/office/drawing/2014/main" val="376150714"/>
                    </a:ext>
                  </a:extLst>
                </a:gridCol>
              </a:tblGrid>
              <a:tr h="5040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310388"/>
                  </a:ext>
                </a:extLst>
              </a:tr>
              <a:tr h="3298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Ind_ComptLiteracy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0.952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059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Ind_Training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0.703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275202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PI_Accuracy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0.786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46310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PI_AdminRisk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0.794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590594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PI_Complete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0.832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500777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PI_Effective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0.873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24729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PI_JobPerform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0.895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683463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PI_Productive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0.887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067218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PI_efficiency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0.822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232082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TC_Interdepedence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0.747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722830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TC_RealTime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0.725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281993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TC_Text&amp;Doc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0.896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494738"/>
                  </a:ext>
                </a:extLst>
              </a:tr>
              <a:tr h="1935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TTF_Authorization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0.848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94445"/>
                  </a:ext>
                </a:extLst>
              </a:tr>
              <a:tr h="3298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TTF_Data Compatibility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0.736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813751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TTF_DataQuality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0.855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2741376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TTF_Easy of Use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0.843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641414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TTF_Locatability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0.892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127838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TTF_Production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0.863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341313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TTF_Relationship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0.766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792671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Tech_Assistance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0.856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6554067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Tech_Integrated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0.780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655392"/>
                  </a:ext>
                </a:extLst>
              </a:tr>
              <a:tr h="15558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Tech_Particular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800" kern="0" dirty="0">
                          <a:solidFill>
                            <a:srgbClr val="53813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0.864</a:t>
                      </a:r>
                      <a:endParaRPr lang="id-ID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265" marR="522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5140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4441C03-343A-F671-88A8-2EC73A507383}"/>
              </a:ext>
            </a:extLst>
          </p:cNvPr>
          <p:cNvSpPr txBox="1"/>
          <p:nvPr/>
        </p:nvSpPr>
        <p:spPr>
          <a:xfrm>
            <a:off x="3830394" y="834924"/>
            <a:ext cx="428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Tabel outer loading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kedua</a:t>
            </a:r>
            <a:endParaRPr lang="id-ID" dirty="0"/>
          </a:p>
        </p:txBody>
      </p:sp>
      <p:pic>
        <p:nvPicPr>
          <p:cNvPr id="4100" name="Picture 4" descr="Grafik, Ikon, Data, Panah, Pertumbuhan, Bagan, Statistik, Hasil, Diagram,  Simbol, png | PNGWing">
            <a:extLst>
              <a:ext uri="{FF2B5EF4-FFF2-40B4-BE49-F238E27FC236}">
                <a16:creationId xmlns:a16="http://schemas.microsoft.com/office/drawing/2014/main" id="{112570A9-BDCC-3C61-713C-B8D53323D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499" y="2442576"/>
            <a:ext cx="1547446" cy="155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35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111B6-F36D-53B8-4AA6-26AD99F5D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9F6D3B-C635-C98F-471B-0AD698249000}"/>
              </a:ext>
            </a:extLst>
          </p:cNvPr>
          <p:cNvSpPr txBox="1"/>
          <p:nvPr/>
        </p:nvSpPr>
        <p:spPr>
          <a:xfrm>
            <a:off x="1265129" y="500764"/>
            <a:ext cx="3367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Convergent Validity dan Construct Reliability</a:t>
            </a:r>
            <a:endParaRPr lang="id-ID" sz="2400" b="1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75A7B-E2DB-93B7-8C31-692C60622076}"/>
              </a:ext>
            </a:extLst>
          </p:cNvPr>
          <p:cNvSpPr txBox="1"/>
          <p:nvPr/>
        </p:nvSpPr>
        <p:spPr>
          <a:xfrm>
            <a:off x="7193853" y="454599"/>
            <a:ext cx="336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Discriminant Validity</a:t>
            </a:r>
            <a:endParaRPr lang="id-ID" sz="2400" b="1" i="1" dirty="0"/>
          </a:p>
        </p:txBody>
      </p:sp>
      <p:pic>
        <p:nvPicPr>
          <p:cNvPr id="3074" name="Picture 2" descr="Reliable Special Lineal color icon | Freepik">
            <a:extLst>
              <a:ext uri="{FF2B5EF4-FFF2-40B4-BE49-F238E27FC236}">
                <a16:creationId xmlns:a16="http://schemas.microsoft.com/office/drawing/2014/main" id="{8AC947A1-8DDD-F8C9-5648-4BE978018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2" y="373470"/>
            <a:ext cx="1085587" cy="108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alid - Free shapes and symbols icons">
            <a:extLst>
              <a:ext uri="{FF2B5EF4-FFF2-40B4-BE49-F238E27FC236}">
                <a16:creationId xmlns:a16="http://schemas.microsoft.com/office/drawing/2014/main" id="{5C402D8D-0FF1-D837-FA37-9D6076762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16" y="214634"/>
            <a:ext cx="1180137" cy="108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77E439-6803-8384-47AC-15961E882352}"/>
              </a:ext>
            </a:extLst>
          </p:cNvPr>
          <p:cNvGraphicFramePr>
            <a:graphicFrameLocks noGrp="1"/>
          </p:cNvGraphicFramePr>
          <p:nvPr/>
        </p:nvGraphicFramePr>
        <p:xfrm>
          <a:off x="582165" y="1785775"/>
          <a:ext cx="4050639" cy="2324100"/>
        </p:xfrm>
        <a:graphic>
          <a:graphicData uri="http://schemas.openxmlformats.org/drawingml/2006/table">
            <a:tbl>
              <a:tblPr firstRow="1" firstCol="1" bandRow="1"/>
              <a:tblGrid>
                <a:gridCol w="883380">
                  <a:extLst>
                    <a:ext uri="{9D8B030D-6E8A-4147-A177-3AD203B41FA5}">
                      <a16:colId xmlns:a16="http://schemas.microsoft.com/office/drawing/2014/main" val="3359424477"/>
                    </a:ext>
                  </a:extLst>
                </a:gridCol>
                <a:gridCol w="614663">
                  <a:extLst>
                    <a:ext uri="{9D8B030D-6E8A-4147-A177-3AD203B41FA5}">
                      <a16:colId xmlns:a16="http://schemas.microsoft.com/office/drawing/2014/main" val="917809427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859692291"/>
                    </a:ext>
                  </a:extLst>
                </a:gridCol>
                <a:gridCol w="776224">
                  <a:extLst>
                    <a:ext uri="{9D8B030D-6E8A-4147-A177-3AD203B41FA5}">
                      <a16:colId xmlns:a16="http://schemas.microsoft.com/office/drawing/2014/main" val="3282007204"/>
                    </a:ext>
                  </a:extLst>
                </a:gridCol>
                <a:gridCol w="877443">
                  <a:extLst>
                    <a:ext uri="{9D8B030D-6E8A-4147-A177-3AD203B41FA5}">
                      <a16:colId xmlns:a16="http://schemas.microsoft.com/office/drawing/2014/main" val="848752143"/>
                    </a:ext>
                  </a:extLst>
                </a:gridCol>
                <a:gridCol w="736369">
                  <a:extLst>
                    <a:ext uri="{9D8B030D-6E8A-4147-A177-3AD203B41FA5}">
                      <a16:colId xmlns:a16="http://schemas.microsoft.com/office/drawing/2014/main" val="868025022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Cronbach's alpha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Composite reliability</a:t>
                      </a:r>
                      <a:r>
                        <a:rPr lang="en-ID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ID" sz="1000" b="1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rho_a</a:t>
                      </a:r>
                      <a:r>
                        <a:rPr lang="en-ID" sz="10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Composite reliability</a:t>
                      </a: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(rho_c)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Average variance extracted (AVE)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5113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0.621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0.701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77105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0.945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76838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0.835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0.630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302347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9338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0.790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0.873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0.696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39871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5856C7-64C2-C51B-ED0B-CA95B1CC6336}"/>
              </a:ext>
            </a:extLst>
          </p:cNvPr>
          <p:cNvGraphicFramePr>
            <a:graphicFrameLocks noGrp="1"/>
          </p:cNvGraphicFramePr>
          <p:nvPr/>
        </p:nvGraphicFramePr>
        <p:xfrm>
          <a:off x="6191485" y="1785775"/>
          <a:ext cx="5170170" cy="2526412"/>
        </p:xfrm>
        <a:graphic>
          <a:graphicData uri="http://schemas.openxmlformats.org/drawingml/2006/table">
            <a:tbl>
              <a:tblPr firstRow="1" firstCol="1" bandRow="1"/>
              <a:tblGrid>
                <a:gridCol w="935825">
                  <a:extLst>
                    <a:ext uri="{9D8B030D-6E8A-4147-A177-3AD203B41FA5}">
                      <a16:colId xmlns:a16="http://schemas.microsoft.com/office/drawing/2014/main" val="1009204539"/>
                    </a:ext>
                  </a:extLst>
                </a:gridCol>
                <a:gridCol w="851769">
                  <a:extLst>
                    <a:ext uri="{9D8B030D-6E8A-4147-A177-3AD203B41FA5}">
                      <a16:colId xmlns:a16="http://schemas.microsoft.com/office/drawing/2014/main" val="3681892989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val="1948550106"/>
                    </a:ext>
                  </a:extLst>
                </a:gridCol>
                <a:gridCol w="852501">
                  <a:extLst>
                    <a:ext uri="{9D8B030D-6E8A-4147-A177-3AD203B41FA5}">
                      <a16:colId xmlns:a16="http://schemas.microsoft.com/office/drawing/2014/main" val="1980161719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val="1492352777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245100501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062967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071951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0.587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66169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0.282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0.502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85226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0.882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0.626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797099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0.545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0.753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0.879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746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98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B57E-77C5-22E5-32DB-75AAADA4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7">
            <a:extLst>
              <a:ext uri="{FF2B5EF4-FFF2-40B4-BE49-F238E27FC236}">
                <a16:creationId xmlns:a16="http://schemas.microsoft.com/office/drawing/2014/main" id="{EF38866F-D9DF-FEB8-FCA3-E22A0116DFB7}"/>
              </a:ext>
            </a:extLst>
          </p:cNvPr>
          <p:cNvSpPr/>
          <p:nvPr/>
        </p:nvSpPr>
        <p:spPr>
          <a:xfrm>
            <a:off x="3807911" y="280259"/>
            <a:ext cx="3983277" cy="496355"/>
          </a:xfrm>
          <a:prstGeom prst="roundRect">
            <a:avLst>
              <a:gd name="adj" fmla="val 5810"/>
            </a:avLst>
          </a:prstGeom>
          <a:solidFill>
            <a:schemeClr val="bg1">
              <a:lumMod val="75000"/>
            </a:schemeClr>
          </a:solidFill>
          <a:ln w="7620">
            <a:solidFill>
              <a:srgbClr val="BFD3D8"/>
            </a:solidFill>
            <a:prstDash val="solid"/>
          </a:ln>
        </p:spPr>
        <p:txBody>
          <a:bodyPr/>
          <a:lstStyle/>
          <a:p>
            <a:pPr algn="ctr"/>
            <a:r>
              <a:rPr lang="en-US" sz="2400" dirty="0"/>
              <a:t>UJI INNER MODEL</a:t>
            </a:r>
          </a:p>
          <a:p>
            <a:pPr algn="ctr"/>
            <a:endParaRPr lang="id-ID" sz="3200" dirty="0"/>
          </a:p>
        </p:txBody>
      </p:sp>
      <p:pic>
        <p:nvPicPr>
          <p:cNvPr id="6146" name="Picture 2" descr="Vektor Stok Ikon Tersambung. Rantai, Hubungan. Tautan, Simbol (Tanpa  Royalti) 2519643211 | Shutterstock">
            <a:extLst>
              <a:ext uri="{FF2B5EF4-FFF2-40B4-BE49-F238E27FC236}">
                <a16:creationId xmlns:a16="http://schemas.microsoft.com/office/drawing/2014/main" id="{1862732F-9F64-DC2F-8A98-987DBE042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24" y="813494"/>
            <a:ext cx="854118" cy="91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A62F1A-8C6B-13D8-CA35-CA37BFD18344}"/>
              </a:ext>
            </a:extLst>
          </p:cNvPr>
          <p:cNvSpPr txBox="1"/>
          <p:nvPr/>
        </p:nvSpPr>
        <p:spPr>
          <a:xfrm>
            <a:off x="1302707" y="1024131"/>
            <a:ext cx="336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Analisis</a:t>
            </a:r>
            <a:r>
              <a:rPr lang="en-US" sz="2400" b="1" dirty="0"/>
              <a:t> </a:t>
            </a:r>
            <a:r>
              <a:rPr lang="en-US" sz="2400" b="1" i="1" dirty="0"/>
              <a:t>R Square</a:t>
            </a:r>
            <a:endParaRPr lang="id-ID" sz="2400" b="1" i="1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679C17-42C9-B71C-2928-09938686419B}"/>
              </a:ext>
            </a:extLst>
          </p:cNvPr>
          <p:cNvGraphicFramePr>
            <a:graphicFrameLocks noGrp="1"/>
          </p:cNvGraphicFramePr>
          <p:nvPr/>
        </p:nvGraphicFramePr>
        <p:xfrm>
          <a:off x="1302707" y="1733313"/>
          <a:ext cx="3420110" cy="1067435"/>
        </p:xfrm>
        <a:graphic>
          <a:graphicData uri="http://schemas.openxmlformats.org/drawingml/2006/table">
            <a:tbl>
              <a:tblPr firstRow="1" firstCol="1" bandRow="1"/>
              <a:tblGrid>
                <a:gridCol w="1348508">
                  <a:extLst>
                    <a:ext uri="{9D8B030D-6E8A-4147-A177-3AD203B41FA5}">
                      <a16:colId xmlns:a16="http://schemas.microsoft.com/office/drawing/2014/main" val="1280095866"/>
                    </a:ext>
                  </a:extLst>
                </a:gridCol>
                <a:gridCol w="723094">
                  <a:extLst>
                    <a:ext uri="{9D8B030D-6E8A-4147-A177-3AD203B41FA5}">
                      <a16:colId xmlns:a16="http://schemas.microsoft.com/office/drawing/2014/main" val="4074690016"/>
                    </a:ext>
                  </a:extLst>
                </a:gridCol>
                <a:gridCol w="1348508">
                  <a:extLst>
                    <a:ext uri="{9D8B030D-6E8A-4147-A177-3AD203B41FA5}">
                      <a16:colId xmlns:a16="http://schemas.microsoft.com/office/drawing/2014/main" val="3078042685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R-square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R-square adjusted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9982456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0.673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0.670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313378"/>
                  </a:ext>
                </a:extLst>
              </a:tr>
              <a:tr h="400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0.690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1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0.681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23055"/>
                  </a:ext>
                </a:extLst>
              </a:tr>
            </a:tbl>
          </a:graphicData>
        </a:graphic>
      </p:graphicFrame>
      <p:pic>
        <p:nvPicPr>
          <p:cNvPr id="6150" name="Picture 6" descr="Simbol Ikon Kontribusi Tanda Kreatif Dari Pengumpulan Ikon Investasi Ikon Kontribusi Datar Terisi Untuk Komputer Dan Seluler Ilustrasi Stok - Unduh Gambar Sekarang - iStock">
            <a:extLst>
              <a:ext uri="{FF2B5EF4-FFF2-40B4-BE49-F238E27FC236}">
                <a16:creationId xmlns:a16="http://schemas.microsoft.com/office/drawing/2014/main" id="{4B4ED1A2-1CF8-F8CD-E7F0-81A9733E2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82" y="2358004"/>
            <a:ext cx="1366381" cy="136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F09154-0AED-26B6-CD31-B3564F5BD74D}"/>
              </a:ext>
            </a:extLst>
          </p:cNvPr>
          <p:cNvSpPr txBox="1"/>
          <p:nvPr/>
        </p:nvSpPr>
        <p:spPr>
          <a:xfrm>
            <a:off x="6176226" y="2810361"/>
            <a:ext cx="3958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Analisis</a:t>
            </a:r>
            <a:r>
              <a:rPr lang="en-US" sz="2400" b="1" dirty="0"/>
              <a:t> </a:t>
            </a:r>
            <a:r>
              <a:rPr lang="en-US" sz="2400" b="1" i="1" dirty="0"/>
              <a:t>Effect Size (F Square)</a:t>
            </a:r>
            <a:endParaRPr lang="id-ID" sz="2400" b="1" i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A243B91-32DF-FD20-495B-84906010CBD1}"/>
              </a:ext>
            </a:extLst>
          </p:cNvPr>
          <p:cNvGraphicFramePr>
            <a:graphicFrameLocks noGrp="1"/>
          </p:cNvGraphicFramePr>
          <p:nvPr/>
        </p:nvGraphicFramePr>
        <p:xfrm>
          <a:off x="4913482" y="3744716"/>
          <a:ext cx="5220970" cy="2255014"/>
        </p:xfrm>
        <a:graphic>
          <a:graphicData uri="http://schemas.openxmlformats.org/drawingml/2006/table">
            <a:tbl>
              <a:tblPr firstRow="1" firstCol="1" bandRow="1"/>
              <a:tblGrid>
                <a:gridCol w="1070610">
                  <a:extLst>
                    <a:ext uri="{9D8B030D-6E8A-4147-A177-3AD203B41FA5}">
                      <a16:colId xmlns:a16="http://schemas.microsoft.com/office/drawing/2014/main" val="2408311526"/>
                    </a:ext>
                  </a:extLst>
                </a:gridCol>
                <a:gridCol w="913765">
                  <a:extLst>
                    <a:ext uri="{9D8B030D-6E8A-4147-A177-3AD203B41FA5}">
                      <a16:colId xmlns:a16="http://schemas.microsoft.com/office/drawing/2014/main" val="3931659583"/>
                    </a:ext>
                  </a:extLst>
                </a:gridCol>
                <a:gridCol w="991870">
                  <a:extLst>
                    <a:ext uri="{9D8B030D-6E8A-4147-A177-3AD203B41FA5}">
                      <a16:colId xmlns:a16="http://schemas.microsoft.com/office/drawing/2014/main" val="2589115183"/>
                    </a:ext>
                  </a:extLst>
                </a:gridCol>
                <a:gridCol w="811530">
                  <a:extLst>
                    <a:ext uri="{9D8B030D-6E8A-4147-A177-3AD203B41FA5}">
                      <a16:colId xmlns:a16="http://schemas.microsoft.com/office/drawing/2014/main" val="535609425"/>
                    </a:ext>
                  </a:extLst>
                </a:gridCol>
                <a:gridCol w="721360">
                  <a:extLst>
                    <a:ext uri="{9D8B030D-6E8A-4147-A177-3AD203B41FA5}">
                      <a16:colId xmlns:a16="http://schemas.microsoft.com/office/drawing/2014/main" val="827552436"/>
                    </a:ext>
                  </a:extLst>
                </a:gridCol>
                <a:gridCol w="711835">
                  <a:extLst>
                    <a:ext uri="{9D8B030D-6E8A-4147-A177-3AD203B41FA5}">
                      <a16:colId xmlns:a16="http://schemas.microsoft.com/office/drawing/2014/main" val="3932478135"/>
                    </a:ext>
                  </a:extLst>
                </a:gridCol>
              </a:tblGrid>
              <a:tr h="451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2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22722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0.364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893029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691977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0.044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8743"/>
                  </a:ext>
                </a:extLst>
              </a:tr>
              <a:tr h="48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2.060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248028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0.489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28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67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E48CC-884B-6215-1E99-2345CEFC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CA3BD9-6D07-C4CA-1E6B-6F1517D7E8E2}"/>
              </a:ext>
            </a:extLst>
          </p:cNvPr>
          <p:cNvSpPr txBox="1"/>
          <p:nvPr/>
        </p:nvSpPr>
        <p:spPr>
          <a:xfrm>
            <a:off x="2458101" y="645729"/>
            <a:ext cx="336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Uji </a:t>
            </a:r>
            <a:r>
              <a:rPr lang="en-US" sz="2400" b="1" dirty="0" err="1"/>
              <a:t>Hipotesis</a:t>
            </a:r>
            <a:endParaRPr lang="id-ID" sz="2400" b="1" i="1" dirty="0"/>
          </a:p>
        </p:txBody>
      </p:sp>
      <p:pic>
        <p:nvPicPr>
          <p:cNvPr id="6152" name="Picture 8" descr="Vektor Stok ikon hipotesis. Ikon Sains dan Penelitian. (Tanpa Royalti)  2708407485 | Shutterstock">
            <a:extLst>
              <a:ext uri="{FF2B5EF4-FFF2-40B4-BE49-F238E27FC236}">
                <a16:creationId xmlns:a16="http://schemas.microsoft.com/office/drawing/2014/main" id="{ED12C8CE-68A5-5D64-F3FB-7E99469CF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65" y="316910"/>
            <a:ext cx="1029255" cy="110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99CBF1A-EA28-FA31-EEB6-D848CE820905}"/>
              </a:ext>
            </a:extLst>
          </p:cNvPr>
          <p:cNvGraphicFramePr>
            <a:graphicFrameLocks noGrp="1"/>
          </p:cNvGraphicFramePr>
          <p:nvPr/>
        </p:nvGraphicFramePr>
        <p:xfrm>
          <a:off x="1531454" y="1743282"/>
          <a:ext cx="5220970" cy="3914775"/>
        </p:xfrm>
        <a:graphic>
          <a:graphicData uri="http://schemas.openxmlformats.org/drawingml/2006/table">
            <a:tbl>
              <a:tblPr firstRow="1" firstCol="1" bandRow="1"/>
              <a:tblGrid>
                <a:gridCol w="900430">
                  <a:extLst>
                    <a:ext uri="{9D8B030D-6E8A-4147-A177-3AD203B41FA5}">
                      <a16:colId xmlns:a16="http://schemas.microsoft.com/office/drawing/2014/main" val="3462533293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776060638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1163340151"/>
                    </a:ext>
                  </a:extLst>
                </a:gridCol>
                <a:gridCol w="788035">
                  <a:extLst>
                    <a:ext uri="{9D8B030D-6E8A-4147-A177-3AD203B41FA5}">
                      <a16:colId xmlns:a16="http://schemas.microsoft.com/office/drawing/2014/main" val="2356133386"/>
                    </a:ext>
                  </a:extLst>
                </a:gridCol>
                <a:gridCol w="835660">
                  <a:extLst>
                    <a:ext uri="{9D8B030D-6E8A-4147-A177-3AD203B41FA5}">
                      <a16:colId xmlns:a16="http://schemas.microsoft.com/office/drawing/2014/main" val="3394843311"/>
                    </a:ext>
                  </a:extLst>
                </a:gridCol>
                <a:gridCol w="626110">
                  <a:extLst>
                    <a:ext uri="{9D8B030D-6E8A-4147-A177-3AD203B41FA5}">
                      <a16:colId xmlns:a16="http://schemas.microsoft.com/office/drawing/2014/main" val="80280343"/>
                    </a:ext>
                  </a:extLst>
                </a:gridCol>
                <a:gridCol w="630555">
                  <a:extLst>
                    <a:ext uri="{9D8B030D-6E8A-4147-A177-3AD203B41FA5}">
                      <a16:colId xmlns:a16="http://schemas.microsoft.com/office/drawing/2014/main" val="1683861145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Original sample (O)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Sample mean (M)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Standard deviation (STDEV)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statistics (|O/STDEV|)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 values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Hasil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48092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Characteristic -&gt; 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0.142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0.147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0.077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1.837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8B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0.066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Ditolak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73063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Technology Characteristic -&gt; 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0.034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24.437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Diterima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22533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Individual Characteristic -&gt; Task Technology Fit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0.372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0.359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0.115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3.219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Diterima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579996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b="1" i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Task Technology Fit -&gt; Performance Impact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0.510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0.516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0.104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4.891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>
                          <a:solidFill>
                            <a:srgbClr val="0064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0.000</a:t>
                      </a:r>
                      <a:endParaRPr lang="id-ID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D" sz="1000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Diterima</a:t>
                      </a:r>
                      <a:endParaRPr lang="id-ID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901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06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45AD0-ABD2-DE79-1DBF-6E2CD18A4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8974FDE-BD19-F5D2-7E3C-2AF487EFD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3" y="126586"/>
            <a:ext cx="11640457" cy="721552"/>
          </a:xfrm>
          <a:solidFill>
            <a:srgbClr val="224582"/>
          </a:solidFill>
        </p:spPr>
        <p:txBody>
          <a:bodyPr/>
          <a:lstStyle/>
          <a:p>
            <a:pPr algn="ctr"/>
            <a:r>
              <a:rPr lang="en-ID" dirty="0" err="1">
                <a:solidFill>
                  <a:schemeClr val="bg1"/>
                </a:solidFill>
              </a:rPr>
              <a:t>Pembahasan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8D895595-E8EF-983A-6856-9E4F0E7069B6}"/>
              </a:ext>
            </a:extLst>
          </p:cNvPr>
          <p:cNvSpPr/>
          <p:nvPr/>
        </p:nvSpPr>
        <p:spPr>
          <a:xfrm>
            <a:off x="246743" y="998449"/>
            <a:ext cx="9398299" cy="257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H1 =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Pengaruh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Task Characteristic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terhadap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Task Technology Fit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Tidak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berpengaruh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signifikan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terhadap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Task Technology Fit (</a:t>
            </a:r>
            <a:r>
              <a:rPr lang="el-GR" sz="1600" dirty="0">
                <a:ea typeface="Roboto" pitchFamily="34" charset="-122"/>
                <a:cs typeface="Roboto" pitchFamily="34" charset="-120"/>
              </a:rPr>
              <a:t>β = 0,142; 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p = 0,066).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ea typeface="Roboto" pitchFamily="34" charset="-122"/>
                <a:cs typeface="Roboto" pitchFamily="34" charset="-120"/>
              </a:rPr>
              <a:t>Diduga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karena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pencatatan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laporan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operasi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telah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mengikuti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SOP yang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seragam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,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sehingga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variasi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karakteristik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tugas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relatif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kecil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Sejalan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Thanthrige</a:t>
            </a:r>
            <a:r>
              <a:rPr lang="en-US" sz="1600" dirty="0"/>
              <a:t> et al. (2025) yang </a:t>
            </a:r>
            <a:r>
              <a:rPr lang="en-US" sz="1600" dirty="0" err="1"/>
              <a:t>menemukan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pada </a:t>
            </a:r>
            <a:r>
              <a:rPr lang="en-US" sz="1600" dirty="0" err="1"/>
              <a:t>pelayanan</a:t>
            </a:r>
            <a:r>
              <a:rPr lang="en-US" sz="1600" dirty="0"/>
              <a:t> </a:t>
            </a:r>
            <a:r>
              <a:rPr lang="en-US" sz="1600" dirty="0" err="1"/>
              <a:t>kesehatan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alur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</a:t>
            </a:r>
            <a:r>
              <a:rPr lang="en-US" sz="1600" dirty="0" err="1"/>
              <a:t>terstandarisasi</a:t>
            </a:r>
            <a:r>
              <a:rPr lang="en-US" sz="1600" dirty="0"/>
              <a:t>, </a:t>
            </a:r>
            <a:r>
              <a:rPr lang="en-US" sz="1600" dirty="0" err="1"/>
              <a:t>karakteristik</a:t>
            </a:r>
            <a:r>
              <a:rPr lang="en-US" sz="1600" dirty="0"/>
              <a:t> </a:t>
            </a:r>
            <a:r>
              <a:rPr lang="en-US" sz="1600" dirty="0" err="1"/>
              <a:t>tugas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selalu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faktor</a:t>
            </a:r>
            <a:r>
              <a:rPr lang="en-US" sz="1600" dirty="0"/>
              <a:t> </a:t>
            </a:r>
            <a:r>
              <a:rPr lang="en-US" sz="1600" dirty="0" err="1"/>
              <a:t>utama</a:t>
            </a:r>
            <a:r>
              <a:rPr lang="en-US" sz="1600" dirty="0"/>
              <a:t> </a:t>
            </a:r>
            <a:r>
              <a:rPr lang="en-US" sz="1600" dirty="0" err="1"/>
              <a:t>pembentuk</a:t>
            </a:r>
            <a:r>
              <a:rPr lang="en-US" sz="1600" dirty="0"/>
              <a:t> Task Technology Fit.</a:t>
            </a: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B7260C30-5578-A697-FD2F-D7CA8B362CC4}"/>
              </a:ext>
            </a:extLst>
          </p:cNvPr>
          <p:cNvSpPr/>
          <p:nvPr/>
        </p:nvSpPr>
        <p:spPr>
          <a:xfrm>
            <a:off x="2202889" y="3569918"/>
            <a:ext cx="9398299" cy="257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H2 =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Pengaruh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Technology Characteristic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terhadap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Task Technology Fit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a typeface="Roboto" pitchFamily="34" charset="-122"/>
                <a:cs typeface="Roboto" pitchFamily="34" charset="-120"/>
              </a:rPr>
              <a:t>Technology Characteristic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merupakan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faktor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yang paling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dominan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</a:t>
            </a:r>
            <a:r>
              <a:rPr lang="en-US" sz="1600" dirty="0" err="1">
                <a:ea typeface="Roboto" pitchFamily="34" charset="-122"/>
                <a:cs typeface="Roboto" pitchFamily="34" charset="-120"/>
              </a:rPr>
              <a:t>memengaruhi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 Task Technology Fit (</a:t>
            </a:r>
            <a:r>
              <a:rPr lang="el-GR" sz="1600" dirty="0">
                <a:ea typeface="Roboto" pitchFamily="34" charset="-122"/>
                <a:cs typeface="Roboto" pitchFamily="34" charset="-120"/>
              </a:rPr>
              <a:t>β = 0,821; </a:t>
            </a:r>
            <a:r>
              <a:rPr lang="en-US" sz="1600" dirty="0">
                <a:ea typeface="Roboto" pitchFamily="34" charset="-122"/>
                <a:cs typeface="Roboto" pitchFamily="34" charset="-120"/>
              </a:rPr>
              <a:t>p &lt; 0,001).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sv-SE" sz="1600" dirty="0">
                <a:ea typeface="Roboto" pitchFamily="34" charset="-122"/>
                <a:cs typeface="Roboto" pitchFamily="34" charset="-120"/>
              </a:rPr>
              <a:t>Pengguna menilai kualitas sistem, kemudahan akses informasi, dan dukungan teknis telah mendukung pencatatan laporan operasi.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sv-SE" sz="1600" dirty="0">
                <a:ea typeface="Roboto" pitchFamily="34" charset="-122"/>
                <a:cs typeface="Roboto" pitchFamily="34" charset="-120"/>
              </a:rPr>
              <a:t>Sejalan dengan Kurniasari et al. (2024) yang menyatakan bahwa kualitas teknologi merupakan faktor utama yang meningkatkan kesesuaian penggunaan RME.</a:t>
            </a:r>
          </a:p>
        </p:txBody>
      </p:sp>
    </p:spTree>
    <p:extLst>
      <p:ext uri="{BB962C8B-B14F-4D97-AF65-F5344CB8AC3E}">
        <p14:creationId xmlns:p14="http://schemas.microsoft.com/office/powerpoint/2010/main" val="88890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91FE3-9EEB-42A1-8A90-63984E836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3">
            <a:extLst>
              <a:ext uri="{FF2B5EF4-FFF2-40B4-BE49-F238E27FC236}">
                <a16:creationId xmlns:a16="http://schemas.microsoft.com/office/drawing/2014/main" id="{1542879E-07FA-9CAF-FA5C-6D44015D2C5C}"/>
              </a:ext>
            </a:extLst>
          </p:cNvPr>
          <p:cNvSpPr/>
          <p:nvPr/>
        </p:nvSpPr>
        <p:spPr>
          <a:xfrm>
            <a:off x="384527" y="347096"/>
            <a:ext cx="9398299" cy="257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H3 =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Pengaruh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Individual Characteristic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terhadap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Task Technology Fit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nl-NL" sz="1600" dirty="0"/>
              <a:t>Berpengaruh positif dan signifikan terhadap </a:t>
            </a:r>
            <a:r>
              <a:rPr lang="nl-NL" sz="1600" i="1" dirty="0"/>
              <a:t>Task Technology Fit </a:t>
            </a:r>
            <a:r>
              <a:rPr lang="nl-NL" sz="1600" dirty="0"/>
              <a:t>(β = 0,372; p = 0,001).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Dimensi dominan: </a:t>
            </a:r>
            <a:r>
              <a:rPr lang="id-ID" sz="1600" i="1" dirty="0"/>
              <a:t>Computer Literacy.</a:t>
            </a:r>
            <a:endParaRPr lang="en-US" sz="1600" i="1" dirty="0"/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Kemampuan pengguna dalam memahami dan mengoperasikan RME meningkatkan kesesuaian sistem dengan kebutuhan pekerjaan.</a:t>
            </a:r>
            <a:endParaRPr lang="en-US" sz="1600" dirty="0"/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Sejalan dengan penelitian Noeryosan et al. (2025) yang menyatakan bahwa kompetensi</a:t>
            </a:r>
            <a:r>
              <a:rPr lang="en-US" sz="1600" dirty="0"/>
              <a:t> digital</a:t>
            </a:r>
            <a:r>
              <a:rPr lang="id-ID" sz="1600" dirty="0"/>
              <a:t> </a:t>
            </a:r>
            <a:r>
              <a:rPr lang="en-US" sz="1600" dirty="0" err="1"/>
              <a:t>pengguna</a:t>
            </a:r>
            <a:r>
              <a:rPr lang="en-US" sz="1600" dirty="0"/>
              <a:t> </a:t>
            </a:r>
            <a:r>
              <a:rPr lang="id-ID" sz="1600" dirty="0"/>
              <a:t>meningkatkan keberhasilan penggunaan </a:t>
            </a:r>
            <a:r>
              <a:rPr lang="en-US" sz="1600" dirty="0"/>
              <a:t>RME.</a:t>
            </a:r>
            <a:endParaRPr lang="nl-NL" sz="16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FF7C9B2D-7111-F066-3393-29533CEB295F}"/>
              </a:ext>
            </a:extLst>
          </p:cNvPr>
          <p:cNvSpPr/>
          <p:nvPr/>
        </p:nvSpPr>
        <p:spPr>
          <a:xfrm>
            <a:off x="2278044" y="3118981"/>
            <a:ext cx="9398299" cy="2571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50"/>
              </a:lnSpc>
            </a:pP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H4 =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Pengaruh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Task Technology Fit </a:t>
            </a:r>
            <a:r>
              <a:rPr lang="en-US" sz="1700" b="1" dirty="0" err="1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terhadap</a:t>
            </a:r>
            <a:r>
              <a:rPr lang="en-US" sz="1700" b="1" dirty="0">
                <a:solidFill>
                  <a:srgbClr val="384653"/>
                </a:solidFill>
                <a:ea typeface="Roboto" pitchFamily="34" charset="-122"/>
                <a:cs typeface="Roboto" pitchFamily="34" charset="-120"/>
              </a:rPr>
              <a:t> Performance Impact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Berpengaruh positif dan signifikan terhadap </a:t>
            </a:r>
            <a:r>
              <a:rPr lang="id-ID" sz="1600" i="1" dirty="0"/>
              <a:t>Performance Impact </a:t>
            </a:r>
            <a:r>
              <a:rPr lang="id-ID" sz="1600" dirty="0"/>
              <a:t>(</a:t>
            </a:r>
            <a:r>
              <a:rPr lang="el-GR" sz="1600" dirty="0"/>
              <a:t>β = 0,510; </a:t>
            </a:r>
            <a:r>
              <a:rPr lang="id-ID" sz="1600" dirty="0"/>
              <a:t>p &lt; 0,001).</a:t>
            </a:r>
            <a:endParaRPr lang="en-US" sz="1600" dirty="0"/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Dimensi dominan</a:t>
            </a:r>
            <a:r>
              <a:rPr lang="id-ID" sz="1600" i="1" dirty="0"/>
              <a:t>: Locatability of Data.</a:t>
            </a:r>
            <a:endParaRPr lang="en-US" sz="1600" i="1" dirty="0"/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sv-SE" sz="1600" dirty="0"/>
              <a:t>Semakin sesuai teknologi dengan kebutuhan tugas, semakin tinggi efektivitas dan produktivitas kerja pengguna.</a:t>
            </a:r>
          </a:p>
          <a:p>
            <a:pPr marL="285750" indent="-285750" algn="just">
              <a:lnSpc>
                <a:spcPts val="2650"/>
              </a:lnSpc>
              <a:buFont typeface="Arial" panose="020B0604020202020204" pitchFamily="34" charset="0"/>
              <a:buChar char="•"/>
            </a:pPr>
            <a:r>
              <a:rPr lang="id-ID" sz="1600" dirty="0"/>
              <a:t>Sesuai dengan teori Goodhue &amp; Thompson (1995) serta didukung oleh Thanthrige et al. (2025) yang menyatakan bahwa </a:t>
            </a:r>
            <a:r>
              <a:rPr lang="id-ID" sz="1600" i="1" dirty="0"/>
              <a:t>Task Technology Fit</a:t>
            </a:r>
            <a:r>
              <a:rPr lang="id-ID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id-ID" sz="1600" dirty="0"/>
              <a:t>meningkatkan kinerja pengguna</a:t>
            </a:r>
            <a:r>
              <a:rPr lang="en-US" sz="1600" dirty="0"/>
              <a:t>.</a:t>
            </a:r>
            <a:endParaRPr lang="sv-SE" sz="1750" dirty="0">
              <a:solidFill>
                <a:srgbClr val="384653"/>
              </a:solidFill>
              <a:ea typeface="Roboto" pitchFamily="34" charset="-122"/>
              <a:cs typeface="Roboto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139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Temuan Penting Penelitian</a:t>
            </a:r>
            <a:endParaRPr/>
          </a:p>
        </p:txBody>
      </p:sp>
      <p:sp>
        <p:nvSpPr>
          <p:cNvPr id="78" name="Google Shape;78;g104f7abbb21_0_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buNone/>
            </a:pPr>
            <a:r>
              <a:rPr lang="id-ID" dirty="0">
                <a:latin typeface="+mj-lt"/>
              </a:rPr>
              <a:t>Kesesuaian teknologi menjadi faktor paling dominan dalam membentuk Task-Technology Fit, sedangkan karakteristik tugas tidak menunjukkan pengaruh yang signifikan. Task-Technology Fit selanjutnya berpengaruh positif terhadap dampak kinerja pengguna.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8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2" indent="-342900">
              <a:buAutoNum type="arabicPeriod"/>
            </a:pPr>
            <a:r>
              <a:rPr lang="en-ID" sz="1600" b="1" dirty="0">
                <a:latin typeface="+mj-lt"/>
              </a:rPr>
              <a:t>MANFAAT BAGI PENELITI</a:t>
            </a:r>
          </a:p>
          <a:p>
            <a:pPr marL="357188" lvl="2" indent="0">
              <a:buNone/>
            </a:pPr>
            <a:r>
              <a:rPr lang="en-ID" sz="1600" dirty="0" err="1">
                <a:latin typeface="+mj-lt"/>
              </a:rPr>
              <a:t>Menambah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wawasan</a:t>
            </a:r>
            <a:r>
              <a:rPr lang="en-ID" sz="1600" dirty="0">
                <a:latin typeface="+mj-lt"/>
              </a:rPr>
              <a:t> dan </a:t>
            </a:r>
            <a:r>
              <a:rPr lang="en-ID" sz="1600" dirty="0" err="1">
                <a:latin typeface="+mj-lt"/>
              </a:rPr>
              <a:t>pemahaman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peneliti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mengenai</a:t>
            </a:r>
            <a:r>
              <a:rPr lang="en-ID" sz="1600" dirty="0">
                <a:latin typeface="+mj-lt"/>
              </a:rPr>
              <a:t> </a:t>
            </a:r>
            <a:r>
              <a:rPr lang="id-ID" sz="1600" dirty="0">
                <a:latin typeface="+mj-lt"/>
              </a:rPr>
              <a:t>penerapan dan evaluasi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Rekam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Medis</a:t>
            </a:r>
            <a:r>
              <a:rPr lang="en-ID" sz="1600" dirty="0">
                <a:latin typeface="+mj-lt"/>
              </a:rPr>
              <a:t> Elektronik, </a:t>
            </a:r>
            <a:r>
              <a:rPr lang="en-ID" sz="1600" dirty="0" err="1">
                <a:latin typeface="+mj-lt"/>
              </a:rPr>
              <a:t>khususnya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dalam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pencatatan</a:t>
            </a:r>
            <a:r>
              <a:rPr lang="en-ID" sz="1600" dirty="0">
                <a:latin typeface="+mj-lt"/>
              </a:rPr>
              <a:t> </a:t>
            </a:r>
            <a:r>
              <a:rPr lang="id-ID" sz="1600" dirty="0">
                <a:latin typeface="+mj-lt"/>
              </a:rPr>
              <a:t>laporan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operasi</a:t>
            </a:r>
            <a:r>
              <a:rPr lang="en-ID" sz="1600" dirty="0">
                <a:latin typeface="+mj-lt"/>
              </a:rPr>
              <a:t>.</a:t>
            </a:r>
          </a:p>
          <a:p>
            <a:pPr marL="357188" lvl="2" indent="0">
              <a:buNone/>
            </a:pPr>
            <a:endParaRPr lang="en-ID" sz="1600" dirty="0">
              <a:latin typeface="+mj-lt"/>
            </a:endParaRPr>
          </a:p>
          <a:p>
            <a:pPr marL="357188" lvl="2" indent="-357188">
              <a:buNone/>
            </a:pPr>
            <a:r>
              <a:rPr lang="en-ID" sz="1600" b="1" dirty="0">
                <a:latin typeface="+mj-lt"/>
              </a:rPr>
              <a:t>2. MANFAAT BAGI RS WAVA HUSADA KEPANJEN</a:t>
            </a:r>
          </a:p>
          <a:p>
            <a:pPr marL="265113" lvl="2" indent="0">
              <a:buNone/>
            </a:pPr>
            <a:r>
              <a:rPr lang="en-ID" sz="1600" dirty="0" err="1">
                <a:latin typeface="+mj-lt"/>
              </a:rPr>
              <a:t>Memberikan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gambaran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nyata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mengenai</a:t>
            </a:r>
            <a:r>
              <a:rPr lang="en-ID" sz="1600" dirty="0">
                <a:latin typeface="+mj-lt"/>
              </a:rPr>
              <a:t> </a:t>
            </a:r>
            <a:r>
              <a:rPr lang="id-ID" sz="1600" dirty="0">
                <a:latin typeface="+mj-lt"/>
              </a:rPr>
              <a:t>tingkat kesesuaian sistem RME dengan kebutuhan dan alur kerja pengguna, </a:t>
            </a:r>
            <a:r>
              <a:rPr lang="en-ID" sz="1600" dirty="0" err="1">
                <a:latin typeface="+mj-lt"/>
              </a:rPr>
              <a:t>serta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sebagai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bahan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evaluasi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bagi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manajemen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rumah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sakit</a:t>
            </a:r>
            <a:r>
              <a:rPr lang="en-ID" sz="1600" dirty="0">
                <a:latin typeface="+mj-lt"/>
              </a:rPr>
              <a:t> </a:t>
            </a:r>
            <a:r>
              <a:rPr lang="id-ID" sz="1600" dirty="0">
                <a:latin typeface="+mj-lt"/>
              </a:rPr>
              <a:t>untuk perbaikan, pengembangan dan optimalisasi sistem RME khususnya pada pencatatan laporan operasi.</a:t>
            </a:r>
            <a:endParaRPr lang="en-US" sz="1600" dirty="0">
              <a:latin typeface="+mj-lt"/>
            </a:endParaRPr>
          </a:p>
          <a:p>
            <a:pPr marL="265113" lvl="2" indent="0">
              <a:buNone/>
            </a:pPr>
            <a:endParaRPr lang="en-ID" sz="1600" dirty="0">
              <a:latin typeface="+mj-lt"/>
            </a:endParaRPr>
          </a:p>
          <a:p>
            <a:pPr marL="0" lvl="2" indent="0">
              <a:buNone/>
            </a:pPr>
            <a:r>
              <a:rPr lang="en-ID" sz="1600" b="1" dirty="0">
                <a:latin typeface="+mj-lt"/>
              </a:rPr>
              <a:t>3. MANFAAT BAGI INSTITUSI PENDIDIKAN</a:t>
            </a:r>
          </a:p>
          <a:p>
            <a:pPr marL="265113" lvl="2" indent="0">
              <a:buNone/>
            </a:pPr>
            <a:r>
              <a:rPr lang="en-ID" sz="1600" dirty="0" err="1">
                <a:latin typeface="+mj-lt"/>
              </a:rPr>
              <a:t>Menjadi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bahan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referensi</a:t>
            </a:r>
            <a:r>
              <a:rPr lang="en-ID" sz="1600" dirty="0">
                <a:latin typeface="+mj-lt"/>
              </a:rPr>
              <a:t> dan </a:t>
            </a:r>
            <a:r>
              <a:rPr lang="en-ID" sz="1600" dirty="0" err="1">
                <a:latin typeface="+mj-lt"/>
              </a:rPr>
              <a:t>sumber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pembelajaran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bagi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mahasiswa</a:t>
            </a:r>
            <a:r>
              <a:rPr lang="en-ID" sz="1600" dirty="0">
                <a:latin typeface="+mj-lt"/>
              </a:rPr>
              <a:t> </a:t>
            </a:r>
            <a:r>
              <a:rPr lang="en-ID" sz="1600" dirty="0" err="1">
                <a:latin typeface="+mj-lt"/>
              </a:rPr>
              <a:t>terkait</a:t>
            </a:r>
            <a:r>
              <a:rPr lang="id-ID" sz="1600" dirty="0">
                <a:latin typeface="+mj-lt"/>
              </a:rPr>
              <a:t> evaluasi sistem RME menggunakan metode </a:t>
            </a:r>
            <a:r>
              <a:rPr lang="id-ID" sz="1600" i="1" dirty="0">
                <a:latin typeface="+mj-lt"/>
              </a:rPr>
              <a:t>Task-Technology Fit (TTF).</a:t>
            </a:r>
            <a:endParaRPr lang="en-ID" sz="1600" dirty="0">
              <a:latin typeface="+mj-lt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90" name="Google Shape;90;g104f7abbb21_0_61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 err="1">
                <a:latin typeface="+mj-lt"/>
              </a:rPr>
              <a:t>Permenkes</a:t>
            </a:r>
            <a:r>
              <a:rPr lang="en-ID" sz="1400" dirty="0">
                <a:latin typeface="+mj-lt"/>
              </a:rPr>
              <a:t> </a:t>
            </a:r>
            <a:r>
              <a:rPr lang="en-ID" sz="1400" dirty="0" err="1">
                <a:latin typeface="+mj-lt"/>
              </a:rPr>
              <a:t>Nomor</a:t>
            </a:r>
            <a:r>
              <a:rPr lang="en-ID" sz="1400" dirty="0">
                <a:latin typeface="+mj-lt"/>
              </a:rPr>
              <a:t> 24 </a:t>
            </a:r>
            <a:r>
              <a:rPr lang="en-ID" sz="1400" dirty="0" err="1">
                <a:latin typeface="+mj-lt"/>
              </a:rPr>
              <a:t>Tahun</a:t>
            </a:r>
            <a:r>
              <a:rPr lang="en-ID" sz="1400" dirty="0">
                <a:latin typeface="+mj-lt"/>
              </a:rPr>
              <a:t> 2022 </a:t>
            </a:r>
            <a:r>
              <a:rPr lang="en-ID" sz="1400" dirty="0" err="1">
                <a:latin typeface="+mj-lt"/>
              </a:rPr>
              <a:t>Tentang</a:t>
            </a:r>
            <a:r>
              <a:rPr lang="en-ID" sz="1400" dirty="0">
                <a:latin typeface="+mj-lt"/>
              </a:rPr>
              <a:t> </a:t>
            </a:r>
            <a:r>
              <a:rPr lang="en-ID" sz="1400" dirty="0" err="1">
                <a:latin typeface="+mj-lt"/>
              </a:rPr>
              <a:t>Rekam</a:t>
            </a:r>
            <a:r>
              <a:rPr lang="en-ID" sz="1400" dirty="0">
                <a:latin typeface="+mj-lt"/>
              </a:rPr>
              <a:t> </a:t>
            </a:r>
            <a:r>
              <a:rPr lang="en-ID" sz="1400" dirty="0" err="1">
                <a:latin typeface="+mj-lt"/>
              </a:rPr>
              <a:t>Medis</a:t>
            </a:r>
            <a:endParaRPr lang="en-ID" sz="1400" dirty="0">
              <a:latin typeface="+mj-lt"/>
            </a:endParaRP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>
                <a:latin typeface="+mj-lt"/>
              </a:rPr>
              <a:t>D. L. Goodhue And R. L. Thompson, “Task-Technology Fit And Individual Performance,” </a:t>
            </a:r>
            <a:r>
              <a:rPr lang="en-ID" sz="1400" i="1" dirty="0">
                <a:latin typeface="+mj-lt"/>
              </a:rPr>
              <a:t>Mis Q.</a:t>
            </a:r>
            <a:r>
              <a:rPr lang="en-ID" sz="1400" dirty="0">
                <a:latin typeface="+mj-lt"/>
              </a:rPr>
              <a:t>, Vol. 19, No. 2, Pp. 213–236, Jun. 1995, Doi: 10.2307/249689.</a:t>
            </a: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>
                <a:latin typeface="+mj-lt"/>
              </a:rPr>
              <a:t>S. Cane And R. </a:t>
            </a:r>
            <a:r>
              <a:rPr lang="en-ID" sz="1400" dirty="0" err="1">
                <a:latin typeface="+mj-lt"/>
              </a:rPr>
              <a:t>Mccarthy</a:t>
            </a:r>
            <a:r>
              <a:rPr lang="en-ID" sz="1400" dirty="0">
                <a:latin typeface="+mj-lt"/>
              </a:rPr>
              <a:t>, “</a:t>
            </a:r>
            <a:r>
              <a:rPr lang="en-ID" sz="1400" dirty="0" err="1">
                <a:latin typeface="+mj-lt"/>
              </a:rPr>
              <a:t>Analyzing</a:t>
            </a:r>
            <a:r>
              <a:rPr lang="en-ID" sz="1400" dirty="0">
                <a:latin typeface="+mj-lt"/>
              </a:rPr>
              <a:t> The Factors That Affect Information Systems Use: A Task-Technology Fit Meta-Analysis,” </a:t>
            </a:r>
            <a:r>
              <a:rPr lang="en-ID" sz="1400" i="1" dirty="0">
                <a:latin typeface="+mj-lt"/>
              </a:rPr>
              <a:t>J. </a:t>
            </a:r>
            <a:r>
              <a:rPr lang="en-ID" sz="1400" i="1" dirty="0" err="1">
                <a:latin typeface="+mj-lt"/>
              </a:rPr>
              <a:t>Comput</a:t>
            </a:r>
            <a:r>
              <a:rPr lang="en-ID" sz="1400" i="1" dirty="0">
                <a:latin typeface="+mj-lt"/>
              </a:rPr>
              <a:t>. Inf. Syst.</a:t>
            </a:r>
            <a:r>
              <a:rPr lang="en-ID" sz="1400" dirty="0">
                <a:latin typeface="+mj-lt"/>
              </a:rPr>
              <a:t>, Vol. 50, No. 1, Pp. 108–123, Sep. 2009, Doi: 10.1080/08874417.2009.11645368.</a:t>
            </a: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>
                <a:latin typeface="+mj-lt"/>
              </a:rPr>
              <a:t>D. </a:t>
            </a:r>
            <a:r>
              <a:rPr lang="en-ID" sz="1400" dirty="0" err="1">
                <a:latin typeface="+mj-lt"/>
              </a:rPr>
              <a:t>Kurniasari</a:t>
            </a:r>
            <a:r>
              <a:rPr lang="en-ID" sz="1400" dirty="0">
                <a:latin typeface="+mj-lt"/>
              </a:rPr>
              <a:t>, A. Kurniawan, And L. M. Putri, “The Effect Of Task Technology Fit (</a:t>
            </a:r>
            <a:r>
              <a:rPr lang="en-ID" sz="1400" dirty="0" err="1">
                <a:latin typeface="+mj-lt"/>
              </a:rPr>
              <a:t>Ttf</a:t>
            </a:r>
            <a:r>
              <a:rPr lang="en-ID" sz="1400" dirty="0">
                <a:latin typeface="+mj-lt"/>
              </a:rPr>
              <a:t>) On The Performance Impact Of Using Electronic Medical Records At Adi </a:t>
            </a:r>
            <a:r>
              <a:rPr lang="en-ID" sz="1400" dirty="0" err="1">
                <a:latin typeface="+mj-lt"/>
              </a:rPr>
              <a:t>Husada</a:t>
            </a:r>
            <a:r>
              <a:rPr lang="en-ID" sz="1400" dirty="0">
                <a:latin typeface="+mj-lt"/>
              </a:rPr>
              <a:t> </a:t>
            </a:r>
            <a:r>
              <a:rPr lang="en-ID" sz="1400" dirty="0" err="1">
                <a:latin typeface="+mj-lt"/>
              </a:rPr>
              <a:t>Kapasari</a:t>
            </a:r>
            <a:r>
              <a:rPr lang="en-ID" sz="1400" dirty="0">
                <a:latin typeface="+mj-lt"/>
              </a:rPr>
              <a:t> Hospital, Surabaya,” </a:t>
            </a:r>
            <a:r>
              <a:rPr lang="en-ID" sz="1400" i="1" dirty="0">
                <a:latin typeface="+mj-lt"/>
              </a:rPr>
              <a:t>J. Health Manag. Res.</a:t>
            </a:r>
            <a:r>
              <a:rPr lang="en-ID" sz="1400" dirty="0">
                <a:latin typeface="+mj-lt"/>
              </a:rPr>
              <a:t>, Vol. 3, No. 2, Pp. 82–89, Sep. 2024, Doi: 10.37036/Jhmr.V3i2.543.</a:t>
            </a: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>
                <a:latin typeface="+mn-lt"/>
              </a:rPr>
              <a:t>J. F. Hair, G. T. M. Hult, C. M. Ringle, And M. Sarstedt, “Pls-Sem Books,” Https://Www.Smartpls.Com/Documentation/Literature/Books?Utm. Accessed: Jun. 04, 2026. [Online]. Available: </a:t>
            </a:r>
            <a:r>
              <a:rPr lang="en-ID" sz="1400" dirty="0">
                <a:latin typeface="+mn-lt"/>
                <a:hlinkClick r:id="rId3"/>
              </a:rPr>
              <a:t>Https://Www.Smartpls.Com/Documentation/Literature/Books?Utm</a:t>
            </a:r>
            <a:endParaRPr lang="en-ID" sz="1400" dirty="0">
              <a:latin typeface="+mn-lt"/>
            </a:endParaRP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ID" sz="1400" dirty="0">
                <a:latin typeface="+mn-lt"/>
              </a:rPr>
              <a:t>A. </a:t>
            </a:r>
            <a:r>
              <a:rPr lang="en-ID" sz="1400" dirty="0" err="1">
                <a:latin typeface="+mn-lt"/>
              </a:rPr>
              <a:t>Thanthrige</a:t>
            </a:r>
            <a:r>
              <a:rPr lang="en-ID" sz="1400" dirty="0">
                <a:latin typeface="+mn-lt"/>
              </a:rPr>
              <a:t>, B. Lu, Z. Sako, And N. Wickramasinghe, “Determinants Of Health Care Technology Adoption Using An Integrated Unified Theory Of Acceptance And Use Of Technology And Task Technology Fit Model: Systematic Review And Meta-Analysis,” </a:t>
            </a:r>
            <a:r>
              <a:rPr lang="en-ID" sz="1400" i="1" dirty="0">
                <a:latin typeface="+mn-lt"/>
              </a:rPr>
              <a:t>J. Med. Internet Res.</a:t>
            </a:r>
            <a:r>
              <a:rPr lang="en-ID" sz="1400" dirty="0">
                <a:latin typeface="+mn-lt"/>
              </a:rPr>
              <a:t>, Vol. 27, No. 1, P. E64524, Dec. 2025, Doi: 10.2196/64524.</a:t>
            </a:r>
          </a:p>
          <a:p>
            <a:pPr marL="22860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ID" sz="1400" dirty="0">
              <a:latin typeface="+mn-lt"/>
            </a:endParaRPr>
          </a:p>
          <a:p>
            <a:pPr marL="514350" indent="-285750">
              <a:lnSpc>
                <a:spcPct val="100000"/>
              </a:lnSpc>
              <a:spcAft>
                <a:spcPts val="1000"/>
              </a:spcAft>
            </a:pPr>
            <a:endParaRPr lang="en-ID" sz="1500" dirty="0">
              <a:latin typeface="+mn-lt"/>
            </a:endParaRPr>
          </a:p>
          <a:p>
            <a:pPr marL="742950" lvl="0" indent="-514350">
              <a:lnSpc>
                <a:spcPct val="100000"/>
              </a:lnSpc>
              <a:spcAft>
                <a:spcPts val="1000"/>
              </a:spcAft>
              <a:buAutoNum type="arabicPeriod"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1977</Words>
  <Application>Microsoft Office PowerPoint</Application>
  <PresentationFormat>Widescreen</PresentationFormat>
  <Paragraphs>696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Century Gothic</vt:lpstr>
      <vt:lpstr>Calibri</vt:lpstr>
      <vt:lpstr>Times New Roman</vt:lpstr>
      <vt:lpstr>Arial</vt:lpstr>
      <vt:lpstr>Host Grotesk Medium</vt:lpstr>
      <vt:lpstr>Roboto</vt:lpstr>
      <vt:lpstr>Georgia</vt:lpstr>
      <vt:lpstr>Exo</vt:lpstr>
      <vt:lpstr>Office Theme</vt:lpstr>
      <vt:lpstr>PowerPoint Presentation</vt:lpstr>
      <vt:lpstr>Pendahuluan</vt:lpstr>
      <vt:lpstr>Pertanyaan Penelitian (Rumusan Masalah)</vt:lpstr>
      <vt:lpstr>Metode</vt:lpstr>
      <vt:lpstr>PowerPoint Presentation</vt:lpstr>
      <vt:lpstr>Hasil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Pembahasan</vt:lpstr>
      <vt:lpstr>PowerPoint Presentation</vt:lpstr>
      <vt:lpstr>Temuan Penting Penelitian</vt:lpstr>
      <vt:lpstr>Manfaat Penelitian</vt:lpstr>
      <vt:lpstr>Referensi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Umsida</dc:creator>
  <cp:lastModifiedBy>RS.WAVA HUSADA</cp:lastModifiedBy>
  <cp:revision>5</cp:revision>
  <dcterms:created xsi:type="dcterms:W3CDTF">2020-02-15T07:43:00Z</dcterms:created>
  <dcterms:modified xsi:type="dcterms:W3CDTF">2026-08-10T13:04:09Z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