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9144000" cy="6858000"/>
  <p:embeddedFontLst>
    <p:embeddedFont>
      <p:font typeface="Cambria Math" panose="02040503050406030204" pitchFamily="18" charset="0"/>
      <p:regular r:id="rId13"/>
    </p:embeddedFont>
    <p:embeddedFont>
      <p:font typeface="Century Gothic" panose="020B0502020202020204" pitchFamily="34" charset="0"/>
      <p:regular r:id="rId14"/>
      <p:bold r:id="rId15"/>
      <p:italic r:id="rId16"/>
      <p:boldItalic r:id="rId17"/>
    </p:embeddedFont>
    <p:embeddedFont>
      <p:font typeface="Exo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3" roundtripDataSignature="AMtx7mgY2+DM/rwO2HkSTRKEfJ3qJmWL/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1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179484" y="0"/>
            <a:ext cx="3962400" cy="344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" name="Google Shape;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04f7abbb21_0_9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g104f7abbb21_0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104f7abbb21_0_30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4" name="Google Shape;44;g104f7abbb21_0_3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104f7abbb21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" name="Google Shape;50;g104f7abbb21_0_297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" name="Google Shape;51;g104f7abbb21_0_297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04f7abbb21_0_303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g104f7abbb21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04f7abbb21_0_39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g104f7abbb2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04f7abbb21_0_7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g104f7abbb21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04f7abbb2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" name="Google Shape;74;g104f7abbb21_0_0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5" name="Google Shape;75;g104f7abbb21_0_0:notes"/>
          <p:cNvSpPr txBox="1">
            <a:spLocks noGrp="1"/>
          </p:cNvSpPr>
          <p:nvPr>
            <p:ph type="sldNum" idx="12"/>
          </p:nvPr>
        </p:nvSpPr>
        <p:spPr>
          <a:xfrm>
            <a:off x="5179484" y="6513910"/>
            <a:ext cx="39624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04f7abbb21_0_315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g104f7abbb21_0_3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4f7abbb21_0_61:notes"/>
          <p:cNvSpPr txBox="1">
            <a:spLocks noGrp="1"/>
          </p:cNvSpPr>
          <p:nvPr>
            <p:ph type="body" idx="1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g104f7abbb21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0A2246"/>
            </a:gs>
            <a:gs pos="100000">
              <a:srgbClr val="1D4886"/>
            </a:gs>
          </a:gsLst>
          <a:lin ang="5400000" scaled="0"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25"/>
          <p:cNvPicPr preferRelativeResize="0"/>
          <p:nvPr/>
        </p:nvPicPr>
        <p:blipFill rotWithShape="1">
          <a:blip r:embed="rId2">
            <a:alphaModFix amt="60000"/>
          </a:blip>
          <a:srcRect l="46601" t="2654" r="7599"/>
          <a:stretch/>
        </p:blipFill>
        <p:spPr>
          <a:xfrm>
            <a:off x="-1" y="3509963"/>
            <a:ext cx="3146679" cy="3358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5"/>
          <p:cNvPicPr preferRelativeResize="0"/>
          <p:nvPr/>
        </p:nvPicPr>
        <p:blipFill rotWithShape="1">
          <a:blip r:embed="rId3">
            <a:alphaModFix/>
          </a:blip>
          <a:srcRect l="21878" t="94162" r="21683" b="1155"/>
          <a:stretch/>
        </p:blipFill>
        <p:spPr>
          <a:xfrm>
            <a:off x="3510723" y="6456981"/>
            <a:ext cx="5170554" cy="321506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5"/>
          <p:cNvSpPr txBox="1">
            <a:spLocks noGrp="1"/>
          </p:cNvSpPr>
          <p:nvPr>
            <p:ph type="ctrTitle"/>
          </p:nvPr>
        </p:nvSpPr>
        <p:spPr>
          <a:xfrm>
            <a:off x="914400" y="1537252"/>
            <a:ext cx="10363200" cy="1972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subTitle" idx="1"/>
          </p:nvPr>
        </p:nvSpPr>
        <p:spPr>
          <a:xfrm>
            <a:off x="1524000" y="3750365"/>
            <a:ext cx="9144000" cy="15074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dt" idx="10"/>
          </p:nvPr>
        </p:nvSpPr>
        <p:spPr>
          <a:xfrm>
            <a:off x="767523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5"/>
          <p:cNvSpPr txBox="1">
            <a:spLocks noGrp="1"/>
          </p:cNvSpPr>
          <p:nvPr>
            <p:ph type="ftr" idx="11"/>
          </p:nvPr>
        </p:nvSpPr>
        <p:spPr>
          <a:xfrm>
            <a:off x="4038600" y="5653019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sldNum" idx="12"/>
          </p:nvPr>
        </p:nvSpPr>
        <p:spPr>
          <a:xfrm>
            <a:off x="8681277" y="5653019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25"/>
          <p:cNvSpPr txBox="1"/>
          <p:nvPr/>
        </p:nvSpPr>
        <p:spPr>
          <a:xfrm>
            <a:off x="6852481" y="465853"/>
            <a:ext cx="241962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 b="0" i="0" u="none" strike="noStrike" cap="none">
                <a:solidFill>
                  <a:srgbClr val="FFC000"/>
                </a:solidFill>
                <a:latin typeface="Exo"/>
                <a:ea typeface="Exo"/>
                <a:cs typeface="Exo"/>
                <a:sym typeface="Exo"/>
              </a:rPr>
              <a:t>UNIVERSITAS MUHAMMADIYAH SIDOARJO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p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575247" y="226794"/>
            <a:ext cx="2187844" cy="10052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25"/>
          <p:cNvCxnSpPr/>
          <p:nvPr/>
        </p:nvCxnSpPr>
        <p:spPr>
          <a:xfrm>
            <a:off x="9372600" y="465853"/>
            <a:ext cx="0" cy="830997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26"/>
          <p:cNvPicPr preferRelativeResize="0"/>
          <p:nvPr/>
        </p:nvPicPr>
        <p:blipFill rotWithShape="1">
          <a:blip r:embed="rId2">
            <a:alphaModFix/>
          </a:blip>
          <a:srcRect t="23661"/>
          <a:stretch/>
        </p:blipFill>
        <p:spPr>
          <a:xfrm>
            <a:off x="144674" y="314231"/>
            <a:ext cx="11830877" cy="6466395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p26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  <a:defRPr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dt" idx="10"/>
          </p:nvPr>
        </p:nvSpPr>
        <p:spPr>
          <a:xfrm>
            <a:off x="10323511" y="6341719"/>
            <a:ext cx="11793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ftr" idx="11"/>
          </p:nvPr>
        </p:nvSpPr>
        <p:spPr>
          <a:xfrm>
            <a:off x="4024796" y="596334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6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26"/>
          <p:cNvSpPr txBox="1"/>
          <p:nvPr/>
        </p:nvSpPr>
        <p:spPr>
          <a:xfrm>
            <a:off x="11427239" y="6332228"/>
            <a:ext cx="52235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" name="Google Shape;33;p26"/>
          <p:cNvPicPr preferRelativeResize="0"/>
          <p:nvPr/>
        </p:nvPicPr>
        <p:blipFill rotWithShape="1">
          <a:blip r:embed="rId3">
            <a:alphaModFix/>
          </a:blip>
          <a:srcRect l="47997" t="2654" r="7599"/>
          <a:stretch/>
        </p:blipFill>
        <p:spPr>
          <a:xfrm flipH="1">
            <a:off x="10198953" y="4248292"/>
            <a:ext cx="1993047" cy="2538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bg>
      <p:bgPr>
        <a:solidFill>
          <a:srgbClr val="0A2246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2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106779" y="2515037"/>
            <a:ext cx="3978442" cy="18279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Exo"/>
              <a:buNone/>
              <a:defRPr sz="4400" b="0" i="0" u="none" strike="noStrike" cap="none">
                <a:solidFill>
                  <a:schemeClr val="dk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A2246"/>
            </a:gs>
            <a:gs pos="31000">
              <a:srgbClr val="0A2246"/>
            </a:gs>
            <a:gs pos="100000">
              <a:srgbClr val="1B4685"/>
            </a:gs>
          </a:gsLst>
          <a:lin ang="540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"/>
          <p:cNvSpPr txBox="1">
            <a:spLocks noGrp="1"/>
          </p:cNvSpPr>
          <p:nvPr>
            <p:ph type="ctrTitle"/>
          </p:nvPr>
        </p:nvSpPr>
        <p:spPr>
          <a:xfrm>
            <a:off x="608252" y="4290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lvl="0"/>
            <a:r>
              <a:rPr lang="id-ID" sz="2800" dirty="0"/>
              <a:t>Internalisasi </a:t>
            </a:r>
            <a:r>
              <a:rPr lang="id-ID" sz="2800" dirty="0" err="1"/>
              <a:t>Nilai-Nilai</a:t>
            </a:r>
            <a:r>
              <a:rPr lang="id-ID" sz="2800" dirty="0"/>
              <a:t> Akhlak dalam Konten </a:t>
            </a:r>
            <a:r>
              <a:rPr lang="id-ID" sz="2800" dirty="0" err="1"/>
              <a:t>Tiktokers</a:t>
            </a:r>
            <a:r>
              <a:rPr lang="id-ID" sz="2800" dirty="0"/>
              <a:t> </a:t>
            </a:r>
            <a:r>
              <a:rPr lang="id-ID" sz="2800" dirty="0" err="1"/>
              <a:t>Gaming</a:t>
            </a:r>
            <a:r>
              <a:rPr lang="id-ID" sz="2800" dirty="0"/>
              <a:t> Muslim Perspektif Pendidikan Agama Islam</a:t>
            </a:r>
            <a:endParaRPr sz="2800" dirty="0"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41" name="Google Shape;41;p1"/>
          <p:cNvSpPr txBox="1">
            <a:spLocks noGrp="1"/>
          </p:cNvSpPr>
          <p:nvPr>
            <p:ph type="subTitle" idx="1"/>
          </p:nvPr>
        </p:nvSpPr>
        <p:spPr>
          <a:xfrm>
            <a:off x="1714500" y="3429000"/>
            <a:ext cx="8763000" cy="1085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Oleh: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1800" b="1" dirty="0"/>
              <a:t>Ahmad Rifki </a:t>
            </a:r>
            <a:r>
              <a:rPr lang="en-US" sz="1800" b="1" dirty="0" err="1"/>
              <a:t>Multazam</a:t>
            </a:r>
            <a:r>
              <a:rPr lang="en-US" sz="1800" b="1" dirty="0"/>
              <a:t> Al Faiz (222071000015) </a:t>
            </a:r>
            <a:endParaRPr sz="1800"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1800" dirty="0"/>
              <a:t>Nama Dosen </a:t>
            </a:r>
            <a:r>
              <a:rPr lang="en-US" sz="1800" dirty="0" err="1"/>
              <a:t>Pembimbing</a:t>
            </a:r>
            <a:r>
              <a:rPr lang="en-US" sz="1800" dirty="0"/>
              <a:t>:</a:t>
            </a: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1800" b="1" dirty="0"/>
              <a:t>Dr. </a:t>
            </a:r>
            <a:r>
              <a:rPr lang="en-US" sz="1800" b="1" dirty="0" err="1"/>
              <a:t>Dzulfikar</a:t>
            </a:r>
            <a:r>
              <a:rPr lang="en-US" sz="1800" b="1" dirty="0"/>
              <a:t> Akbar </a:t>
            </a:r>
            <a:r>
              <a:rPr lang="en-US" sz="1800" b="1" dirty="0" err="1"/>
              <a:t>Romadlon</a:t>
            </a:r>
            <a:r>
              <a:rPr lang="en-US" sz="1800" b="1" dirty="0"/>
              <a:t>, </a:t>
            </a:r>
            <a:r>
              <a:rPr lang="en-US" sz="1800" b="1" dirty="0" err="1"/>
              <a:t>S.Fil.I</a:t>
            </a:r>
            <a:r>
              <a:rPr lang="en-US" sz="1800" b="1" dirty="0"/>
              <a:t>., </a:t>
            </a:r>
            <a:r>
              <a:rPr lang="en-US" sz="1800" b="1" dirty="0" err="1"/>
              <a:t>M.Ud</a:t>
            </a:r>
            <a:r>
              <a:rPr lang="en-US" sz="1800" b="1" dirty="0"/>
              <a:t>.</a:t>
            </a:r>
            <a:endParaRPr sz="1800" b="1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sz="1800" dirty="0" err="1"/>
              <a:t>Progam</a:t>
            </a:r>
            <a:r>
              <a:rPr lang="en-US" sz="1800" dirty="0"/>
              <a:t> Studi: Pendidikan Agama Islam</a:t>
            </a:r>
            <a:endParaRPr sz="1800"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400"/>
              <a:buNone/>
            </a:pPr>
            <a:r>
              <a:rPr lang="en-US" sz="1800" b="1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Universitas Muhammadiyah </a:t>
            </a:r>
            <a:r>
              <a:rPr lang="en-US" sz="1800" b="1" dirty="0" err="1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Sidoarjo</a:t>
            </a:r>
            <a:r>
              <a:rPr lang="en-US" sz="1800" b="1" dirty="0">
                <a:solidFill>
                  <a:srgbClr val="F2F2F2"/>
                </a:solidFill>
                <a:latin typeface="Exo"/>
                <a:ea typeface="Exo"/>
                <a:cs typeface="Exo"/>
                <a:sym typeface="Exo"/>
              </a:rPr>
              <a:t> </a:t>
            </a:r>
            <a:endParaRPr sz="1800" b="1" dirty="0">
              <a:solidFill>
                <a:srgbClr val="F2F2F2"/>
              </a:solidFill>
              <a:latin typeface="Exo"/>
              <a:ea typeface="Exo"/>
              <a:cs typeface="Exo"/>
              <a:sym typeface="Exo"/>
            </a:endParaRPr>
          </a:p>
        </p:txBody>
      </p:sp>
      <p:sp>
        <p:nvSpPr>
          <p:cNvPr id="2" name="Google Shape;40;p1">
            <a:extLst>
              <a:ext uri="{FF2B5EF4-FFF2-40B4-BE49-F238E27FC236}">
                <a16:creationId xmlns:a16="http://schemas.microsoft.com/office/drawing/2014/main" id="{A613FD6D-3E1F-F27E-7EBD-E9196C00472C}"/>
              </a:ext>
            </a:extLst>
          </p:cNvPr>
          <p:cNvSpPr txBox="1">
            <a:spLocks/>
          </p:cNvSpPr>
          <p:nvPr/>
        </p:nvSpPr>
        <p:spPr>
          <a:xfrm>
            <a:off x="727522" y="791218"/>
            <a:ext cx="10736956" cy="24890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Exo"/>
              <a:buNone/>
              <a:defRPr sz="6000" b="0" i="0" u="none" strike="noStrike" cap="none">
                <a:solidFill>
                  <a:schemeClr val="lt1"/>
                </a:solidFill>
                <a:latin typeface="Exo"/>
                <a:ea typeface="Exo"/>
                <a:cs typeface="Exo"/>
                <a:sym typeface="Exo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i="1" dirty="0"/>
              <a:t>(</a:t>
            </a:r>
            <a:r>
              <a:rPr lang="id-ID" sz="2000" i="1" dirty="0"/>
              <a:t>The </a:t>
            </a:r>
            <a:r>
              <a:rPr lang="id-ID" sz="2000" i="1" dirty="0" err="1"/>
              <a:t>Internalization</a:t>
            </a:r>
            <a:r>
              <a:rPr lang="id-ID" sz="2000" i="1" dirty="0"/>
              <a:t> </a:t>
            </a:r>
            <a:r>
              <a:rPr lang="id-ID" sz="2000" i="1" dirty="0" err="1"/>
              <a:t>of</a:t>
            </a:r>
            <a:r>
              <a:rPr lang="id-ID" sz="2000" i="1" dirty="0"/>
              <a:t> Moral </a:t>
            </a:r>
            <a:r>
              <a:rPr lang="id-ID" sz="2000" i="1" dirty="0" err="1"/>
              <a:t>Values</a:t>
            </a:r>
            <a:r>
              <a:rPr lang="id-ID" sz="2000" i="1" dirty="0"/>
              <a:t> in Muslim </a:t>
            </a:r>
            <a:r>
              <a:rPr lang="id-ID" sz="2000" i="1" dirty="0" err="1"/>
              <a:t>Gaming</a:t>
            </a:r>
            <a:r>
              <a:rPr lang="id-ID" sz="2000" i="1" dirty="0"/>
              <a:t> </a:t>
            </a:r>
            <a:r>
              <a:rPr lang="id-ID" sz="2000" i="1" dirty="0" err="1"/>
              <a:t>TikTok</a:t>
            </a:r>
            <a:r>
              <a:rPr lang="id-ID" sz="2000" i="1" dirty="0"/>
              <a:t> </a:t>
            </a:r>
            <a:r>
              <a:rPr lang="id-ID" sz="2000" i="1" dirty="0" err="1"/>
              <a:t>Content</a:t>
            </a:r>
            <a:r>
              <a:rPr lang="id-ID" sz="2000" i="1" dirty="0"/>
              <a:t> </a:t>
            </a:r>
            <a:r>
              <a:rPr lang="id-ID" sz="2000" i="1" dirty="0" err="1"/>
              <a:t>from</a:t>
            </a:r>
            <a:r>
              <a:rPr lang="id-ID" sz="2000" i="1" dirty="0"/>
              <a:t> </a:t>
            </a:r>
            <a:r>
              <a:rPr lang="id-ID" sz="2000" i="1" dirty="0" err="1"/>
              <a:t>the</a:t>
            </a:r>
            <a:r>
              <a:rPr lang="id-ID" sz="2000" i="1" dirty="0"/>
              <a:t> </a:t>
            </a:r>
            <a:r>
              <a:rPr lang="id-ID" sz="2000" i="1" dirty="0" err="1"/>
              <a:t>Perspective</a:t>
            </a:r>
            <a:r>
              <a:rPr lang="id-ID" sz="2000" i="1" dirty="0"/>
              <a:t> </a:t>
            </a:r>
            <a:r>
              <a:rPr lang="id-ID" sz="2000" i="1" dirty="0" err="1"/>
              <a:t>of</a:t>
            </a:r>
            <a:r>
              <a:rPr lang="id-ID" sz="2000" i="1" dirty="0"/>
              <a:t> Islamic </a:t>
            </a:r>
            <a:r>
              <a:rPr lang="id-ID" sz="2000" i="1" dirty="0" err="1"/>
              <a:t>Education</a:t>
            </a:r>
            <a:r>
              <a:rPr lang="en-US" sz="2000" i="1" dirty="0"/>
              <a:t>)</a:t>
            </a:r>
            <a:endParaRPr lang="id-ID" sz="2000" i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27C5BA-3261-3B2E-1134-A8D528261A39}"/>
              </a:ext>
            </a:extLst>
          </p:cNvPr>
          <p:cNvSpPr txBox="1"/>
          <p:nvPr/>
        </p:nvSpPr>
        <p:spPr>
          <a:xfrm>
            <a:off x="5184250" y="5669280"/>
            <a:ext cx="13981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Sidoarjo</a:t>
            </a:r>
            <a:r>
              <a:rPr lang="en-US" b="1" dirty="0">
                <a:solidFill>
                  <a:schemeClr val="bg1"/>
                </a:solidFill>
              </a:rPr>
              <a:t>, 2026</a:t>
            </a:r>
            <a:endParaRPr lang="id-ID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04f7abbb21_0_30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Pendahuluan</a:t>
            </a:r>
            <a:endParaRPr/>
          </a:p>
        </p:txBody>
      </p:sp>
      <p:sp>
        <p:nvSpPr>
          <p:cNvPr id="47" name="Google Shape;47;g104f7abbb21_0_309"/>
          <p:cNvSpPr txBox="1">
            <a:spLocks noGrp="1"/>
          </p:cNvSpPr>
          <p:nvPr>
            <p:ph type="body" idx="1"/>
          </p:nvPr>
        </p:nvSpPr>
        <p:spPr>
          <a:xfrm>
            <a:off x="166758" y="1238732"/>
            <a:ext cx="11830877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id-ID" sz="2000" b="1" dirty="0"/>
              <a:t>Latar Belakang</a:t>
            </a:r>
          </a:p>
          <a:p>
            <a:pPr lvl="0"/>
            <a:r>
              <a:rPr lang="id-ID" sz="2000" dirty="0"/>
              <a:t>Media sosial menjadi bagian dari kehidupan anak dan remaja. </a:t>
            </a:r>
          </a:p>
          <a:p>
            <a:pPr lvl="0"/>
            <a:r>
              <a:rPr lang="id-ID" sz="2000" dirty="0"/>
              <a:t>Konten </a:t>
            </a:r>
            <a:r>
              <a:rPr lang="id-ID" sz="2000" dirty="0" err="1"/>
              <a:t>gaming</a:t>
            </a:r>
            <a:r>
              <a:rPr lang="id-ID" sz="2000" dirty="0"/>
              <a:t> merupakan salah satu konten yang paling banyak dikonsumsi. </a:t>
            </a:r>
          </a:p>
          <a:p>
            <a:pPr lvl="0"/>
            <a:r>
              <a:rPr lang="id-ID" sz="2000" dirty="0"/>
              <a:t>Kreator digital tidak hanya menghibur tetapi juga menjadi </a:t>
            </a:r>
            <a:r>
              <a:rPr lang="id-ID" sz="2000" dirty="0" err="1"/>
              <a:t>role</a:t>
            </a:r>
            <a:r>
              <a:rPr lang="id-ID" sz="2000" dirty="0"/>
              <a:t> model. </a:t>
            </a:r>
          </a:p>
          <a:p>
            <a:pPr lvl="0"/>
            <a:r>
              <a:rPr lang="id-ID" sz="2000" dirty="0"/>
              <a:t>Perilaku kreator dapat memengaruhi: </a:t>
            </a:r>
          </a:p>
          <a:p>
            <a:pPr lvl="1"/>
            <a:r>
              <a:rPr lang="id-ID" sz="2000" dirty="0"/>
              <a:t>cara berbicara, </a:t>
            </a:r>
          </a:p>
          <a:p>
            <a:pPr lvl="1"/>
            <a:r>
              <a:rPr lang="id-ID" sz="2000" dirty="0"/>
              <a:t>cara berpikir, </a:t>
            </a:r>
          </a:p>
          <a:p>
            <a:pPr lvl="1"/>
            <a:r>
              <a:rPr lang="id-ID" sz="2000" dirty="0"/>
              <a:t>cara berinteraksi, </a:t>
            </a:r>
          </a:p>
          <a:p>
            <a:pPr lvl="1"/>
            <a:r>
              <a:rPr lang="id-ID" sz="2000" dirty="0"/>
              <a:t>pembentukan karakter. </a:t>
            </a:r>
          </a:p>
          <a:p>
            <a:pPr lvl="0"/>
            <a:r>
              <a:rPr lang="id-ID" sz="2000" dirty="0"/>
              <a:t>Pendidikan Agama Islam memandang penting internalisasi nilai akhlak melalui keteladanan.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104f7abbb21_0_297"/>
          <p:cNvSpPr txBox="1">
            <a:spLocks noGrp="1"/>
          </p:cNvSpPr>
          <p:nvPr>
            <p:ph type="title"/>
          </p:nvPr>
        </p:nvSpPr>
        <p:spPr>
          <a:xfrm>
            <a:off x="166758" y="6761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dirty="0"/>
              <a:t>(</a:t>
            </a:r>
            <a:r>
              <a:rPr lang="en-US" dirty="0" err="1"/>
              <a:t>Rumusan</a:t>
            </a:r>
            <a:r>
              <a:rPr lang="en-US" dirty="0"/>
              <a:t> </a:t>
            </a:r>
            <a:r>
              <a:rPr lang="en-US" dirty="0" err="1"/>
              <a:t>Masalah</a:t>
            </a:r>
            <a:r>
              <a:rPr lang="en-US" dirty="0"/>
              <a:t> dan Tujuan </a:t>
            </a:r>
            <a:r>
              <a:rPr lang="en-US" dirty="0" err="1"/>
              <a:t>Penelitian</a:t>
            </a:r>
            <a:r>
              <a:rPr lang="en-US" dirty="0"/>
              <a:t>)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0FA556-1279-D157-9E66-DFBB44AD489F}"/>
              </a:ext>
            </a:extLst>
          </p:cNvPr>
          <p:cNvSpPr txBox="1"/>
          <p:nvPr/>
        </p:nvSpPr>
        <p:spPr>
          <a:xfrm>
            <a:off x="558579" y="1213341"/>
            <a:ext cx="10676614" cy="16684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200000"/>
              </a:lnSpc>
            </a:pPr>
            <a:r>
              <a:rPr lang="en-US" sz="1800" b="1" dirty="0" err="1"/>
              <a:t>Rumusan</a:t>
            </a:r>
            <a:r>
              <a:rPr lang="en-US" sz="1800" b="1" dirty="0"/>
              <a:t> </a:t>
            </a:r>
            <a:r>
              <a:rPr lang="en-US" sz="1800" b="1" dirty="0" err="1"/>
              <a:t>Masalah</a:t>
            </a:r>
            <a:endParaRPr lang="en-US" sz="1800" b="1" dirty="0"/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d-ID" sz="1800" dirty="0"/>
              <a:t>Bagaimana bentuk internalisasi nilai-nilai akhlak dalam konten </a:t>
            </a:r>
            <a:r>
              <a:rPr lang="id-ID" sz="1800" dirty="0" err="1"/>
              <a:t>TikTok</a:t>
            </a:r>
            <a:r>
              <a:rPr lang="id-ID" sz="1800" dirty="0"/>
              <a:t> kreator </a:t>
            </a:r>
            <a:r>
              <a:rPr lang="id-ID" sz="1800" dirty="0" err="1"/>
              <a:t>gaming</a:t>
            </a:r>
            <a:r>
              <a:rPr lang="id-ID" sz="1800" dirty="0"/>
              <a:t> Muslim? 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d-ID" sz="1800" dirty="0"/>
              <a:t>Bagaimana relevansinya terhadap Pendidikan Agama Islam di era digital?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92DE56D-5E70-B82E-4618-BE37C0A4BEAB}"/>
              </a:ext>
            </a:extLst>
          </p:cNvPr>
          <p:cNvSpPr txBox="1"/>
          <p:nvPr/>
        </p:nvSpPr>
        <p:spPr>
          <a:xfrm>
            <a:off x="2848555" y="2985272"/>
            <a:ext cx="8386638" cy="27764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buNone/>
            </a:pPr>
            <a:r>
              <a:rPr lang="id-ID" sz="1800" b="1" dirty="0"/>
              <a:t>Tujuan Penelitian</a:t>
            </a:r>
          </a:p>
          <a:p>
            <a:pPr>
              <a:lnSpc>
                <a:spcPct val="200000"/>
              </a:lnSpc>
              <a:buNone/>
            </a:pPr>
            <a:r>
              <a:rPr lang="id-ID" sz="1800" dirty="0"/>
              <a:t>Menganalisis: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d-ID" sz="1800" dirty="0"/>
              <a:t>bentuk internalisasi nilai akhlak 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d-ID" sz="1800" dirty="0"/>
              <a:t>proses internalisasi melalui konten </a:t>
            </a:r>
            <a:r>
              <a:rPr lang="id-ID" sz="1800" dirty="0" err="1"/>
              <a:t>gaming</a:t>
            </a:r>
            <a:r>
              <a:rPr lang="id-ID" sz="1800" dirty="0"/>
              <a:t> </a:t>
            </a:r>
          </a:p>
          <a:p>
            <a:pPr marL="342900" lvl="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id-ID" sz="1800" dirty="0"/>
              <a:t>relevansi konten </a:t>
            </a:r>
            <a:r>
              <a:rPr lang="id-ID" sz="1800" dirty="0" err="1"/>
              <a:t>TikTok</a:t>
            </a:r>
            <a:r>
              <a:rPr lang="id-ID" sz="1800" dirty="0"/>
              <a:t> </a:t>
            </a:r>
            <a:r>
              <a:rPr lang="id-ID" sz="1800" dirty="0" err="1"/>
              <a:t>gaming</a:t>
            </a:r>
            <a:r>
              <a:rPr lang="id-ID" sz="1800" dirty="0"/>
              <a:t> Muslim terhadap Pendidikan Agama Islam.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104f7abbb21_0_303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Metode</a:t>
            </a:r>
            <a:endParaRPr/>
          </a:p>
        </p:txBody>
      </p:sp>
      <p:sp>
        <p:nvSpPr>
          <p:cNvPr id="59" name="Google Shape;59;g104f7abbb21_0_303"/>
          <p:cNvSpPr txBox="1">
            <a:spLocks noGrp="1"/>
          </p:cNvSpPr>
          <p:nvPr>
            <p:ph type="body" idx="1"/>
          </p:nvPr>
        </p:nvSpPr>
        <p:spPr>
          <a:xfrm>
            <a:off x="166759" y="1238732"/>
            <a:ext cx="6512338" cy="508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/>
            <a:r>
              <a:rPr lang="id-ID" b="1" dirty="0"/>
              <a:t>Jenis Penelitian</a:t>
            </a:r>
            <a:endParaRPr lang="id-ID" dirty="0"/>
          </a:p>
          <a:p>
            <a:pPr marL="50800" lvl="0" indent="0">
              <a:buNone/>
            </a:pPr>
            <a:r>
              <a:rPr lang="en-US" dirty="0"/>
              <a:t>	</a:t>
            </a:r>
            <a:r>
              <a:rPr lang="id-ID" dirty="0" err="1"/>
              <a:t>Library</a:t>
            </a:r>
            <a:r>
              <a:rPr lang="id-ID" dirty="0"/>
              <a:t> </a:t>
            </a:r>
            <a:r>
              <a:rPr lang="id-ID" dirty="0" err="1"/>
              <a:t>Research</a:t>
            </a:r>
            <a:r>
              <a:rPr lang="id-ID" dirty="0"/>
              <a:t> </a:t>
            </a:r>
          </a:p>
          <a:p>
            <a:pPr lvl="1"/>
            <a:r>
              <a:rPr lang="id-ID" b="1" dirty="0"/>
              <a:t>Pendekatan</a:t>
            </a:r>
            <a:endParaRPr lang="id-ID" dirty="0"/>
          </a:p>
          <a:p>
            <a:pPr marL="50800" lvl="0" indent="0">
              <a:buNone/>
            </a:pPr>
            <a:r>
              <a:rPr lang="en-US" dirty="0"/>
              <a:t>	</a:t>
            </a:r>
            <a:r>
              <a:rPr lang="id-ID" dirty="0"/>
              <a:t>Kualitatif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d-ID" sz="2400" b="1" dirty="0"/>
              <a:t>Sumber Data</a:t>
            </a:r>
            <a:endParaRPr lang="id-ID" sz="24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2000" dirty="0"/>
              <a:t>Konten </a:t>
            </a:r>
            <a:r>
              <a:rPr lang="id-ID" sz="2000" dirty="0" err="1"/>
              <a:t>TikTok</a:t>
            </a:r>
            <a:r>
              <a:rPr lang="id-ID" sz="2000" dirty="0"/>
              <a:t> kreator </a:t>
            </a:r>
            <a:r>
              <a:rPr lang="id-ID" sz="2000" dirty="0" err="1"/>
              <a:t>gaming</a:t>
            </a:r>
            <a:r>
              <a:rPr lang="id-ID" sz="2000" dirty="0"/>
              <a:t> Muslim 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2000" dirty="0"/>
              <a:t>Buku 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2000" dirty="0"/>
              <a:t>Artikel ilmiah 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2000" dirty="0"/>
              <a:t>Dokumen pemerintah </a:t>
            </a:r>
            <a:endParaRPr lang="en-US" sz="2000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id-ID" sz="2000" dirty="0"/>
              <a:t>Literatur Pendidikan Agama Islam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7E0C013-CA98-F2DA-DA2A-FDD28223EC08}"/>
              </a:ext>
            </a:extLst>
          </p:cNvPr>
          <p:cNvSpPr txBox="1"/>
          <p:nvPr/>
        </p:nvSpPr>
        <p:spPr>
          <a:xfrm>
            <a:off x="6464411" y="1322778"/>
            <a:ext cx="4993420" cy="32669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None/>
            </a:pPr>
            <a:r>
              <a:rPr lang="id-ID" sz="2000" b="1" dirty="0"/>
              <a:t>Analisis Data</a:t>
            </a:r>
            <a:endParaRPr lang="id-ID" sz="20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000" dirty="0" err="1"/>
              <a:t>Qualitative</a:t>
            </a:r>
            <a:r>
              <a:rPr lang="id-ID" sz="2000" dirty="0"/>
              <a:t> </a:t>
            </a:r>
            <a:r>
              <a:rPr lang="id-ID" sz="2000" dirty="0" err="1"/>
              <a:t>Content</a:t>
            </a:r>
            <a:r>
              <a:rPr lang="id-ID" sz="2000" dirty="0"/>
              <a:t> </a:t>
            </a:r>
            <a:r>
              <a:rPr lang="id-ID" sz="2000" dirty="0" err="1"/>
              <a:t>Analysis</a:t>
            </a:r>
            <a:r>
              <a:rPr lang="id-ID" sz="2000" dirty="0"/>
              <a:t>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Reduksi data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Kategorisasi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Interpretasi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Penarikan kesimpulan 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sz="2000" dirty="0"/>
              <a:t>Triangulasi sumber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104f7abbb21_0_39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Hasil</a:t>
            </a:r>
            <a:endParaRPr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1AD2D1-829A-C76E-1D31-5F64CF229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758" y="1238732"/>
            <a:ext cx="11632978" cy="2768725"/>
          </a:xfrm>
        </p:spPr>
        <p:txBody>
          <a:bodyPr>
            <a:normAutofit/>
          </a:bodyPr>
          <a:lstStyle/>
          <a:p>
            <a:r>
              <a:rPr lang="id-ID" sz="1600" dirty="0"/>
              <a:t>Penelitian ini menemukan bahwa </a:t>
            </a:r>
            <a:r>
              <a:rPr lang="id-ID" sz="1600" b="1" dirty="0"/>
              <a:t>konten </a:t>
            </a:r>
            <a:r>
              <a:rPr lang="id-ID" sz="1600" b="1" dirty="0" err="1"/>
              <a:t>TikTok</a:t>
            </a:r>
            <a:r>
              <a:rPr lang="id-ID" sz="1600" b="1" dirty="0"/>
              <a:t> kreator </a:t>
            </a:r>
            <a:r>
              <a:rPr lang="id-ID" sz="1600" b="1" dirty="0" err="1"/>
              <a:t>gaming</a:t>
            </a:r>
            <a:r>
              <a:rPr lang="id-ID" sz="1600" b="1" dirty="0"/>
              <a:t> Muslim memiliki potensi sebagai media internalisasi nilai-nilai akhlak dalam perspektif Pendidikan Agama Islam</a:t>
            </a:r>
            <a:r>
              <a:rPr lang="id-ID" sz="1600" dirty="0"/>
              <a:t>. Nilai-nilai tersebut tidak disampaikan melalui ceramah, tetapi melalui </a:t>
            </a:r>
            <a:r>
              <a:rPr lang="id-ID" sz="1600" b="1" dirty="0"/>
              <a:t>keteladanan perilaku</a:t>
            </a:r>
            <a:r>
              <a:rPr lang="id-ID" sz="1600" dirty="0"/>
              <a:t> yang ditampilkan secara konsisten selama bermain gim.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29A69A-5240-8E5C-3542-1660355848B2}"/>
              </a:ext>
            </a:extLst>
          </p:cNvPr>
          <p:cNvSpPr txBox="1"/>
          <p:nvPr/>
        </p:nvSpPr>
        <p:spPr>
          <a:xfrm>
            <a:off x="646044" y="2384656"/>
            <a:ext cx="60946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b="1" dirty="0"/>
              <a:t>Bentuk Internalisasi Nilai Akhlak</a:t>
            </a:r>
          </a:p>
          <a:p>
            <a:pPr>
              <a:buNone/>
            </a:pPr>
            <a:r>
              <a:rPr lang="id-ID" b="1" dirty="0"/>
              <a:t>1. Kesantunan Berkomunikasi (Qaulan </a:t>
            </a:r>
            <a:r>
              <a:rPr lang="id-ID" b="1" dirty="0" err="1"/>
              <a:t>Ma'rūfan</a:t>
            </a:r>
            <a:r>
              <a:rPr lang="id-ID" b="1" dirty="0"/>
              <a:t>)</a:t>
            </a:r>
            <a:endParaRPr lang="id-ID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Menggunakan bahasa yang sopan dan santun.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Menghindari kata-kata kasar dan hinaan.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Memberikan arahan dengan bahasa yang membangun.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Menghargai lawan maupun rekan bermain.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6C707E-2EFC-DA45-1207-D58D02246E99}"/>
              </a:ext>
            </a:extLst>
          </p:cNvPr>
          <p:cNvSpPr txBox="1"/>
          <p:nvPr/>
        </p:nvSpPr>
        <p:spPr>
          <a:xfrm>
            <a:off x="646044" y="4234273"/>
            <a:ext cx="491191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b="1" dirty="0"/>
              <a:t>2. Menghindari </a:t>
            </a:r>
            <a:r>
              <a:rPr lang="id-ID" b="1" dirty="0" err="1"/>
              <a:t>Bullying</a:t>
            </a:r>
            <a:r>
              <a:rPr lang="id-ID" b="1" dirty="0"/>
              <a:t> dan Ujaran Kebencian</a:t>
            </a:r>
            <a:endParaRPr lang="id-ID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Tidak mengejek atau mempermalukan pemain lain.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 err="1"/>
              <a:t>Candaan</a:t>
            </a:r>
            <a:r>
              <a:rPr lang="id-ID" dirty="0"/>
              <a:t> tetap dalam batas etika.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Membangun suasana permainan yang positif dan ramah anak.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Menunjukkan bahwa hiburan dapat disajikan tanpa perilaku </a:t>
            </a:r>
            <a:r>
              <a:rPr lang="id-ID" dirty="0" err="1"/>
              <a:t>toxic</a:t>
            </a:r>
            <a:r>
              <a:rPr lang="id-ID" dirty="0"/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96079F-2507-767F-1237-CAE68C72BE79}"/>
              </a:ext>
            </a:extLst>
          </p:cNvPr>
          <p:cNvSpPr txBox="1"/>
          <p:nvPr/>
        </p:nvSpPr>
        <p:spPr>
          <a:xfrm>
            <a:off x="6247737" y="2384656"/>
            <a:ext cx="50629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b="1" dirty="0"/>
              <a:t>3. Pengendalian Emosi</a:t>
            </a:r>
            <a:endParaRPr lang="id-ID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Tetap tenang saat mengalami kekalahan.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Tidak menyalahkan rekan satu tim.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Menjadikan kegagalan sebagai bahan evaluasi.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Menampilkan sikap sabar dan dewasa dalam menghadapi tantangan permainan.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A69D39-562D-0DC3-B633-766874011E94}"/>
              </a:ext>
            </a:extLst>
          </p:cNvPr>
          <p:cNvSpPr txBox="1"/>
          <p:nvPr/>
        </p:nvSpPr>
        <p:spPr>
          <a:xfrm>
            <a:off x="6247737" y="4234273"/>
            <a:ext cx="50629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id-ID" b="1" dirty="0"/>
              <a:t>4. Rendah Hati, Sportivitas, dan Ukhuwah</a:t>
            </a:r>
            <a:endParaRPr lang="id-ID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Tidak menyombongkan kemenangan.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Mengapresiasi kemampuan lawan.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Mengutamakan kerja sama tim.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d-ID" dirty="0"/>
              <a:t>Membangun hubungan yang saling menghormati dan mendukung di komunitas digital.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4f7abbb21_0_7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Pembahasan</a:t>
            </a:r>
            <a:endParaRPr/>
          </a:p>
        </p:txBody>
      </p:sp>
      <p:sp>
        <p:nvSpPr>
          <p:cNvPr id="71" name="Google Shape;71;g104f7abbb21_0_70"/>
          <p:cNvSpPr txBox="1">
            <a:spLocks noGrp="1"/>
          </p:cNvSpPr>
          <p:nvPr>
            <p:ph type="body" idx="1"/>
          </p:nvPr>
        </p:nvSpPr>
        <p:spPr>
          <a:xfrm>
            <a:off x="468465" y="1334147"/>
            <a:ext cx="10933705" cy="4502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0" indent="-228600" algn="just">
              <a:lnSpc>
                <a:spcPct val="150000"/>
              </a:lnSpc>
              <a:buNone/>
            </a:pPr>
            <a:r>
              <a:rPr lang="en-US" sz="2400" dirty="0"/>
              <a:t>	</a:t>
            </a:r>
            <a:r>
              <a:rPr lang="id-ID" sz="2400" dirty="0"/>
              <a:t>Secara keseluruhan, penelitian menunjukkan bahwa proses internalisasi nilai-nilai akhlak dalam konten </a:t>
            </a:r>
            <a:r>
              <a:rPr lang="id-ID" sz="2400" dirty="0" err="1"/>
              <a:t>TikTok</a:t>
            </a:r>
            <a:r>
              <a:rPr lang="id-ID" sz="2400" dirty="0"/>
              <a:t> kreator </a:t>
            </a:r>
            <a:r>
              <a:rPr lang="id-ID" sz="2400" dirty="0" err="1"/>
              <a:t>gaming</a:t>
            </a:r>
            <a:r>
              <a:rPr lang="id-ID" sz="2400" dirty="0"/>
              <a:t> Muslim berlangsung melalui </a:t>
            </a:r>
            <a:r>
              <a:rPr lang="id-ID" sz="2400" b="1" dirty="0"/>
              <a:t>keteladanan, observasi, peniruan, dan pembiasaan</a:t>
            </a:r>
            <a:r>
              <a:rPr lang="id-ID" sz="2400" dirty="0"/>
              <a:t>, bukan melalui ceramah keagamaan secara langsung. Temuan ini memperkuat bahwa media digital dapat menjadi </a:t>
            </a:r>
            <a:r>
              <a:rPr lang="id-ID" sz="2400" b="1" dirty="0"/>
              <a:t>media pendidikan karakter yang relevan dalam perspektif Pendidikan Agama Islam</a:t>
            </a:r>
            <a:r>
              <a:rPr lang="id-ID" sz="2400" dirty="0"/>
              <a:t>, apabila kontennya dikelola dengan mengedepankan nilai-nilai Islam dan komunikasi yang positif.</a:t>
            </a:r>
            <a:endParaRPr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04f7abbb21_0_0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00" cy="1042200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/>
              <a:t>Temuan Penting Penelitian</a:t>
            </a:r>
            <a:endParaRPr/>
          </a:p>
        </p:txBody>
      </p:sp>
      <p:sp>
        <p:nvSpPr>
          <p:cNvPr id="78" name="Google Shape;78;g104f7abbb21_0_0"/>
          <p:cNvSpPr txBox="1">
            <a:spLocks noGrp="1"/>
          </p:cNvSpPr>
          <p:nvPr>
            <p:ph type="body" idx="1"/>
          </p:nvPr>
        </p:nvSpPr>
        <p:spPr>
          <a:xfrm>
            <a:off x="166759" y="1238732"/>
            <a:ext cx="5589986" cy="4708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0"/>
            <a:r>
              <a:rPr lang="id-ID" sz="1400" b="1" dirty="0"/>
              <a:t>Konten </a:t>
            </a:r>
            <a:r>
              <a:rPr lang="id-ID" sz="1400" b="1" dirty="0" err="1"/>
              <a:t>TikTok</a:t>
            </a:r>
            <a:r>
              <a:rPr lang="id-ID" sz="1400" b="1" dirty="0"/>
              <a:t> kreator </a:t>
            </a:r>
            <a:r>
              <a:rPr lang="id-ID" sz="1400" b="1" dirty="0" err="1"/>
              <a:t>gaming</a:t>
            </a:r>
            <a:r>
              <a:rPr lang="id-ID" sz="1400" b="1" dirty="0"/>
              <a:t> Muslim berpotensi menjadi media internalisasi nilai-nilai akhlak</a:t>
            </a:r>
            <a:r>
              <a:rPr lang="id-ID" sz="1400" dirty="0"/>
              <a:t>, bukan hanya sebagai sarana hiburan, tetapi juga sebagai media pendidikan karakter dalam perspektif Pendidikan Agama Islam. </a:t>
            </a:r>
          </a:p>
          <a:p>
            <a:pPr lvl="0"/>
            <a:r>
              <a:rPr lang="id-ID" sz="1400" b="1" dirty="0"/>
              <a:t>Nilai-nilai akhlak diinternalisasikan melalui keteladanan perilaku</a:t>
            </a:r>
            <a:r>
              <a:rPr lang="id-ID" sz="1400" dirty="0"/>
              <a:t>, bukan melalui ceramah atau penyampaian materi agama secara langsung. Kreator menampilkan contoh nyata dalam cara berkomunikasi dan berinteraksi selama bermain gim. </a:t>
            </a:r>
          </a:p>
          <a:p>
            <a:pPr lvl="0"/>
            <a:r>
              <a:rPr lang="id-ID" sz="1400" b="1" dirty="0"/>
              <a:t>Nilai akhlak yang paling dominan</a:t>
            </a:r>
            <a:r>
              <a:rPr lang="id-ID" sz="1400" dirty="0"/>
              <a:t> dalam konten </a:t>
            </a:r>
            <a:r>
              <a:rPr lang="id-ID" sz="1400" dirty="0" err="1"/>
              <a:t>gaming</a:t>
            </a:r>
            <a:r>
              <a:rPr lang="id-ID" sz="1400" dirty="0"/>
              <a:t> Muslim meliputi: </a:t>
            </a:r>
          </a:p>
          <a:p>
            <a:pPr lvl="1"/>
            <a:r>
              <a:rPr lang="id-ID" sz="1400" dirty="0" err="1"/>
              <a:t>qaulan</a:t>
            </a:r>
            <a:r>
              <a:rPr lang="id-ID" sz="1400" dirty="0"/>
              <a:t> </a:t>
            </a:r>
            <a:r>
              <a:rPr lang="id-ID" sz="1400" dirty="0" err="1"/>
              <a:t>ma'rūfan</a:t>
            </a:r>
            <a:r>
              <a:rPr lang="id-ID" sz="1400" dirty="0"/>
              <a:t> (komunikasi santun), </a:t>
            </a:r>
          </a:p>
          <a:p>
            <a:pPr lvl="1"/>
            <a:r>
              <a:rPr lang="id-ID" sz="1400" dirty="0"/>
              <a:t>pengendalian emosi, </a:t>
            </a:r>
          </a:p>
          <a:p>
            <a:pPr lvl="1"/>
            <a:r>
              <a:rPr lang="id-ID" sz="1400" dirty="0"/>
              <a:t>sportivitas, </a:t>
            </a:r>
          </a:p>
          <a:p>
            <a:pPr lvl="1"/>
            <a:r>
              <a:rPr lang="id-ID" sz="1400" dirty="0"/>
              <a:t>tanggung jawab, </a:t>
            </a:r>
          </a:p>
          <a:p>
            <a:pPr lvl="1"/>
            <a:r>
              <a:rPr lang="id-ID" sz="1400" dirty="0" err="1"/>
              <a:t>tawadhu</a:t>
            </a:r>
            <a:r>
              <a:rPr lang="id-ID" sz="1400" dirty="0"/>
              <a:t>' (rendah hati), </a:t>
            </a:r>
          </a:p>
          <a:p>
            <a:pPr lvl="1"/>
            <a:r>
              <a:rPr lang="id-ID" sz="1400" dirty="0"/>
              <a:t>kerja sama (</a:t>
            </a:r>
            <a:r>
              <a:rPr lang="id-ID" sz="1400" dirty="0" err="1"/>
              <a:t>ta'awun</a:t>
            </a:r>
            <a:r>
              <a:rPr lang="id-ID" sz="1400" dirty="0"/>
              <a:t>), </a:t>
            </a:r>
          </a:p>
          <a:p>
            <a:pPr lvl="1"/>
            <a:r>
              <a:rPr lang="id-ID" sz="1400" dirty="0"/>
              <a:t>ukhuwah, </a:t>
            </a:r>
          </a:p>
          <a:p>
            <a:pPr lvl="1"/>
            <a:r>
              <a:rPr lang="id-ID" sz="1400" dirty="0"/>
              <a:t>menghindari </a:t>
            </a:r>
            <a:r>
              <a:rPr lang="id-ID" sz="1400" dirty="0" err="1"/>
              <a:t>bullying</a:t>
            </a:r>
            <a:r>
              <a:rPr lang="id-ID" sz="1400" dirty="0"/>
              <a:t>, ujaran kebencian, dan perkataan kasar. </a:t>
            </a: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None/>
            </a:pPr>
            <a:endParaRPr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898BFF-7CE5-8F49-8205-D4E17580662F}"/>
              </a:ext>
            </a:extLst>
          </p:cNvPr>
          <p:cNvSpPr txBox="1"/>
          <p:nvPr/>
        </p:nvSpPr>
        <p:spPr>
          <a:xfrm>
            <a:off x="6363695" y="2552369"/>
            <a:ext cx="4999381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id-ID" b="1" dirty="0"/>
              <a:t>Proses internalisasi terjadi melalui mekanisme observasi, peniruan, dan pembiasaan</a:t>
            </a:r>
            <a:r>
              <a:rPr lang="id-ID" dirty="0"/>
              <a:t>, sehingga kreator </a:t>
            </a:r>
            <a:r>
              <a:rPr lang="id-ID" dirty="0" err="1"/>
              <a:t>gaming</a:t>
            </a:r>
            <a:r>
              <a:rPr lang="id-ID" dirty="0"/>
              <a:t> berfungsi sebagai </a:t>
            </a:r>
            <a:r>
              <a:rPr lang="id-ID" b="1" dirty="0"/>
              <a:t>digital </a:t>
            </a:r>
            <a:r>
              <a:rPr lang="id-ID" b="1" dirty="0" err="1"/>
              <a:t>role</a:t>
            </a:r>
            <a:r>
              <a:rPr lang="id-ID" b="1" dirty="0"/>
              <a:t> model</a:t>
            </a:r>
            <a:r>
              <a:rPr lang="id-ID" dirty="0"/>
              <a:t> yang dapat memengaruhi pola komunikasi dan perilaku generasi muda. 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id-ID" b="1" dirty="0"/>
              <a:t>Penelitian memperluas perspektif Pendidikan Agama Islam</a:t>
            </a:r>
            <a:r>
              <a:rPr lang="id-ID" dirty="0"/>
              <a:t> dengan menunjukkan bahwa proses pendidikan akhlak tidak lagi terbatas pada keluarga, sekolah, dan masyarakat, tetapi juga berlangsung di ruang digital melalui konten media sosial yang dikelola secara bertanggung jawab.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04f7abbb21_0_315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Manfaat Penelitian</a:t>
            </a:r>
            <a:endParaRPr/>
          </a:p>
        </p:txBody>
      </p:sp>
      <p:sp>
        <p:nvSpPr>
          <p:cNvPr id="84" name="Google Shape;84;g104f7abbb21_0_315"/>
          <p:cNvSpPr txBox="1">
            <a:spLocks noGrp="1"/>
          </p:cNvSpPr>
          <p:nvPr>
            <p:ph type="body" idx="1"/>
          </p:nvPr>
        </p:nvSpPr>
        <p:spPr>
          <a:xfrm>
            <a:off x="818213" y="1405710"/>
            <a:ext cx="5263983" cy="3524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0800" indent="0">
              <a:buNone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Manfaat Teoretis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Memperkaya kajian </a:t>
            </a:r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Pendidikan Agama Islam</a:t>
            </a:r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, khususnya mengenai internalisasi nilai-nilai akhlak di era digital. </a:t>
            </a:r>
          </a:p>
          <a:p>
            <a:pPr lvl="0"/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Menunjukkan bahwa media sosial, khususnya konten </a:t>
            </a:r>
            <a:r>
              <a:rPr lang="id-ID" sz="1400" dirty="0" err="1">
                <a:latin typeface="Arial" panose="020B0604020202020204" pitchFamily="34" charset="0"/>
                <a:cs typeface="Arial" panose="020B0604020202020204" pitchFamily="34" charset="0"/>
              </a:rPr>
              <a:t>gaming</a:t>
            </a:r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, dapat dipahami sebagai media pembelajaran akhlak melalui proses keteladanan dan pembiasaan. </a:t>
            </a:r>
          </a:p>
          <a:p>
            <a:pPr marL="50800" indent="0">
              <a:buNone/>
            </a:pPr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2. Manfaat Praktis</a:t>
            </a:r>
          </a:p>
          <a:p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Bagi Pendidik</a:t>
            </a:r>
            <a:endParaRPr lang="id-ID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800" lvl="0" indent="0">
              <a:buNone/>
            </a:pPr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Menjadi referensi dalam memanfaatkan media digital sebagai sarana pendidikan karakter dan penguatan akhlak peserta didik. </a:t>
            </a:r>
          </a:p>
          <a:p>
            <a:r>
              <a:rPr lang="id-ID" sz="1400" b="1" dirty="0">
                <a:latin typeface="Arial" panose="020B0604020202020204" pitchFamily="34" charset="0"/>
                <a:cs typeface="Arial" panose="020B0604020202020204" pitchFamily="34" charset="0"/>
              </a:rPr>
              <a:t>Bagi Orang Tua</a:t>
            </a:r>
            <a:endParaRPr lang="id-ID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0800" lvl="0" indent="0">
              <a:buNone/>
            </a:pPr>
            <a:r>
              <a:rPr lang="id-ID" sz="1400" dirty="0">
                <a:latin typeface="Arial" panose="020B0604020202020204" pitchFamily="34" charset="0"/>
                <a:cs typeface="Arial" panose="020B0604020202020204" pitchFamily="34" charset="0"/>
              </a:rPr>
              <a:t>Memberikan wawasan untuk lebih selektif memilih konten digital yang dapat menjadi teladan positif bagi anak. 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220535-B21B-DE69-2704-9FAC4CC1618F}"/>
              </a:ext>
            </a:extLst>
          </p:cNvPr>
          <p:cNvSpPr txBox="1"/>
          <p:nvPr/>
        </p:nvSpPr>
        <p:spPr>
          <a:xfrm>
            <a:off x="7094552" y="1469499"/>
            <a:ext cx="4053177" cy="36072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d-ID" b="1" dirty="0"/>
              <a:t>Bagi Kreator Konten</a:t>
            </a:r>
            <a:endParaRPr lang="id-ID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dirty="0"/>
              <a:t>Menjadi acuan dalam mengembangkan konten yang menarik sekaligus mengandung nilai-nilai akhlak Islam sehingga mampu memberikan dampak positif kepada </a:t>
            </a:r>
            <a:r>
              <a:rPr lang="id-ID" dirty="0" err="1"/>
              <a:t>audiens</a:t>
            </a:r>
            <a:r>
              <a:rPr lang="id-ID" dirty="0"/>
              <a:t>.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id-ID" b="1" dirty="0"/>
              <a:t>Bagi Peneliti Selanjutnya</a:t>
            </a:r>
            <a:endParaRPr lang="id-ID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d-ID" dirty="0"/>
              <a:t>Menjadi dasar bagi penelitian lanjutan dengan pendekatan empiris untuk mengukur pengaruh konten kreator </a:t>
            </a:r>
            <a:r>
              <a:rPr lang="id-ID" dirty="0" err="1"/>
              <a:t>gaming</a:t>
            </a:r>
            <a:r>
              <a:rPr lang="id-ID" dirty="0"/>
              <a:t> Muslim terhadap pembentukan karakter anak dan remaja.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04f7abbb21_0_61"/>
          <p:cNvSpPr txBox="1">
            <a:spLocks noGrp="1"/>
          </p:cNvSpPr>
          <p:nvPr>
            <p:ph type="title"/>
          </p:nvPr>
        </p:nvSpPr>
        <p:spPr>
          <a:xfrm>
            <a:off x="166758" y="113336"/>
            <a:ext cx="11830877" cy="1042123"/>
          </a:xfrm>
          <a:prstGeom prst="rect">
            <a:avLst/>
          </a:prstGeom>
          <a:solidFill>
            <a:srgbClr val="1B4685"/>
          </a:solidFill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Exo"/>
              <a:buNone/>
            </a:pPr>
            <a:r>
              <a:rPr lang="en-US"/>
              <a:t>Referensi</a:t>
            </a:r>
            <a:endParaRPr/>
          </a:p>
        </p:txBody>
      </p:sp>
      <p:sp>
        <p:nvSpPr>
          <p:cNvPr id="90" name="Google Shape;90;g104f7abbb21_0_61"/>
          <p:cNvSpPr txBox="1">
            <a:spLocks noGrp="1"/>
          </p:cNvSpPr>
          <p:nvPr>
            <p:ph type="body" idx="1"/>
          </p:nvPr>
        </p:nvSpPr>
        <p:spPr>
          <a:xfrm>
            <a:off x="492761" y="1564735"/>
            <a:ext cx="10837847" cy="4184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[1]	A. S. Cahyono, “Dampak Media Sosial Terhadap Permasalahan Sosial Anak,”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Publiciana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1, no. 1,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89–99, 2018.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[2]	R. Setyaningsih, “Bahaya Berkomunikasi Di Media Sosial,” 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Proyeksi: Jurnal Psikologi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9, no. 2,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91–103, 2014.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[3]	R. Aprilia, A. Sriati,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S. Hendrawati, “Tingkat Kecanduan Media Sosial pada Remaja,”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Journal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Nursing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Care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3, no. 1, Jun. 2020, doi: 10.24198/jnc.v3i1.26928.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[4]	N. Khairunnisa, W. Suarni,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L. S. Qalbi, “Kontrol Diri dalam Kecenderungan Kecanduan Media Sosial pada Siswa,” 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Jurnal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Sublimapsi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5, no. 1, p. 156, Jan. 2024, doi: 10.36709/sublimapsi.v5i1.45042.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[5]	D. Y. S.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Utoro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S. Susetyo,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R. Ariesta, “Kekerasan Verbal dalam Media Sosial Facebook,”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Silampari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Bisa: Jurnal Penelitian Pendidikan Bahasa Indonesia, Daerah, Dan Asing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3, no. 2,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150–166, 2020.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[6]	Hardianto, W. Aida,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C. Melinda, “SOSIALISASI PENCEGAHAN TINDAKAN BULLIYING DI SD NEGERI 001 RAMBAH HILIR,” 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Tepak Sirih : Jurnal Pengabdian Masyarakat Madani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3, no. 2,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81–87,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Oct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2024, doi: 10.30606/jpmm.v3i2.3141.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[7]	M. B. Santoso. Sumara, Dadan,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Sahadi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Humaedi, “Kenakalan remaja dan penanganannya,” in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Prosiding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Penelitian Dan Pengabdian Kepada Masyarakat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2017,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346-353.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[8]	A. T. Hidayah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N.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Nurdyansyah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“Moral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Values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Implementation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Through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Nussa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Rara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Animated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Series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,” </a:t>
            </a:r>
            <a:r>
              <a:rPr lang="id-ID" sz="1200" i="1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Academia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 Open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10, no. 1, Feb. 2026, doi: 10.21070/acopen.10.2025.12457.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[9]	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S.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Azeharie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Setiawan, Chaterine, “Komunikasi Antar pribadi Anak Dengan Orang Tua,” 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Jurnal Komunikasi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9, no. 1,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74–80, 2017.</a:t>
            </a:r>
          </a:p>
          <a:p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[10]	Sherly Marlita Ariyani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and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Nurdyansyah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“The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Effectiveness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of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Technology-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Based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Interactive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Learning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Media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to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Improve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Students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’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Cognitive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Skill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at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Islamic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Elementary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School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,” </a:t>
            </a:r>
            <a:r>
              <a:rPr lang="id-ID" sz="12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JIP Jurnal Ilmiah PGMI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, vol. 10, no. 1, </a:t>
            </a:r>
            <a:r>
              <a:rPr lang="id-ID" sz="1200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pp</a:t>
            </a:r>
            <a:r>
              <a:rPr lang="id-ID" sz="1200" dirty="0">
                <a:latin typeface="Cambria Math" panose="02040503050406030204" pitchFamily="18" charset="0"/>
                <a:ea typeface="Cambria Math" panose="02040503050406030204" pitchFamily="18" charset="0"/>
              </a:rPr>
              <a:t>. 1–15, Jun. 2024, doi: 10.19109/jip.v10i1.22575.</a:t>
            </a:r>
          </a:p>
          <a:p>
            <a: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1200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1265</Words>
  <Application>Microsoft Office PowerPoint</Application>
  <PresentationFormat>Widescreen</PresentationFormat>
  <Paragraphs>112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Century Gothic</vt:lpstr>
      <vt:lpstr>Exo</vt:lpstr>
      <vt:lpstr>Wingdings</vt:lpstr>
      <vt:lpstr>Calibri</vt:lpstr>
      <vt:lpstr>Cambria Math</vt:lpstr>
      <vt:lpstr>Arial</vt:lpstr>
      <vt:lpstr>Office Theme</vt:lpstr>
      <vt:lpstr>Internalisasi Nilai-Nilai Akhlak dalam Konten Tiktokers Gaming Muslim Perspektif Pendidikan Agama Islam</vt:lpstr>
      <vt:lpstr>Pendahuluan</vt:lpstr>
      <vt:lpstr>(Rumusan Masalah dan Tujuan Penelitian)</vt:lpstr>
      <vt:lpstr>Metode</vt:lpstr>
      <vt:lpstr>Hasil</vt:lpstr>
      <vt:lpstr>Pembahasan</vt:lpstr>
      <vt:lpstr>Temuan Penting Penelitian</vt:lpstr>
      <vt:lpstr>Manfaat Penelitian</vt:lpstr>
      <vt:lpstr>Referensi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Umsida</dc:creator>
  <cp:lastModifiedBy>Pluto7127</cp:lastModifiedBy>
  <cp:revision>6</cp:revision>
  <dcterms:created xsi:type="dcterms:W3CDTF">2020-02-15T07:43:00Z</dcterms:created>
  <dcterms:modified xsi:type="dcterms:W3CDTF">2026-08-07T07:08:57Z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1033-11.2.0.9031</vt:lpwstr>
  </property>
</Properties>
</file>