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7" r:id="rId11"/>
    <p:sldId id="264" r:id="rId12"/>
    <p:sldId id="268" r:id="rId13"/>
    <p:sldId id="265" r:id="rId14"/>
  </p:sldIdLst>
  <p:sldSz cx="12192000" cy="6858000"/>
  <p:notesSz cx="9144000" cy="6858000"/>
  <p:embeddedFontLst>
    <p:embeddedFont>
      <p:font typeface="Century Gothic" panose="020B0502020202020204" pitchFamily="34" charset="0"/>
      <p:regular r:id="rId16"/>
      <p:bold r:id="rId17"/>
      <p:italic r:id="rId18"/>
      <p:boldItalic r:id="rId19"/>
    </p:embeddedFont>
    <p:embeddedFont>
      <p:font typeface="Ex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4" roundtripDataSignature="AMtx7mgY2+DM/rwO2HkSTRKEfJ3qJmWL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>
          <a:extLst>
            <a:ext uri="{FF2B5EF4-FFF2-40B4-BE49-F238E27FC236}">
              <a16:creationId xmlns:a16="http://schemas.microsoft.com/office/drawing/2014/main" id="{F58F593F-4BAC-C374-D290-3F2FF3BE6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04f7abbb21_0_315:notes">
            <a:extLst>
              <a:ext uri="{FF2B5EF4-FFF2-40B4-BE49-F238E27FC236}">
                <a16:creationId xmlns:a16="http://schemas.microsoft.com/office/drawing/2014/main" id="{C4210FF4-754C-1A1C-DEF9-EC466B4A9E7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04f7abbb21_0_315:notes">
            <a:extLst>
              <a:ext uri="{FF2B5EF4-FFF2-40B4-BE49-F238E27FC236}">
                <a16:creationId xmlns:a16="http://schemas.microsoft.com/office/drawing/2014/main" id="{3DF6E5B3-7746-0E75-8BE3-D25D67A5ED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95083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>
          <a:extLst>
            <a:ext uri="{FF2B5EF4-FFF2-40B4-BE49-F238E27FC236}">
              <a16:creationId xmlns:a16="http://schemas.microsoft.com/office/drawing/2014/main" id="{AE14CEF3-734B-0E16-FC65-278DDF37E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>
            <a:extLst>
              <a:ext uri="{FF2B5EF4-FFF2-40B4-BE49-F238E27FC236}">
                <a16:creationId xmlns:a16="http://schemas.microsoft.com/office/drawing/2014/main" id="{53F44C7A-9DB3-769A-1A21-08600D3D00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>
            <a:extLst>
              <a:ext uri="{FF2B5EF4-FFF2-40B4-BE49-F238E27FC236}">
                <a16:creationId xmlns:a16="http://schemas.microsoft.com/office/drawing/2014/main" id="{7758542D-322A-118B-4556-32FD005625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8970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f7abbb21_0_303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04f7abbb2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04f7abbb21_0_3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g104f7abbb2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04f7abbb21_0_70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104f7abbb21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04f7abbb2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g104f7abbb21_0_0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" name="Google Shape;75;g104f7abbb21_0_0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>
          <a:extLst>
            <a:ext uri="{FF2B5EF4-FFF2-40B4-BE49-F238E27FC236}">
              <a16:creationId xmlns:a16="http://schemas.microsoft.com/office/drawing/2014/main" id="{20BC85C4-A85E-255A-0ED6-9DE571D35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04f7abbb21_0_0:notes">
            <a:extLst>
              <a:ext uri="{FF2B5EF4-FFF2-40B4-BE49-F238E27FC236}">
                <a16:creationId xmlns:a16="http://schemas.microsoft.com/office/drawing/2014/main" id="{202AA2DE-3EC5-BF42-A213-DCC4348688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" name="Google Shape;74;g104f7abbb21_0_0:notes">
            <a:extLst>
              <a:ext uri="{FF2B5EF4-FFF2-40B4-BE49-F238E27FC236}">
                <a16:creationId xmlns:a16="http://schemas.microsoft.com/office/drawing/2014/main" id="{672796E1-3279-47BE-F3A7-ECD093821B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" name="Google Shape;75;g104f7abbb21_0_0:notes">
            <a:extLst>
              <a:ext uri="{FF2B5EF4-FFF2-40B4-BE49-F238E27FC236}">
                <a16:creationId xmlns:a16="http://schemas.microsoft.com/office/drawing/2014/main" id="{516432EA-6311-6F31-3828-2CA45D4ED3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017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04f7abbb21_0_31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g104f7abbb21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8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journal.uit-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ctrTitle"/>
          </p:nvPr>
        </p:nvSpPr>
        <p:spPr>
          <a:xfrm>
            <a:off x="727522" y="1204686"/>
            <a:ext cx="10736956" cy="248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r>
              <a:rPr lang="id-ID" b="1" dirty="0"/>
              <a:t>Manajemen Pembinaan Adab : Studi pada Pesantren Ibnu Abbas Bojonegoro</a:t>
            </a:r>
            <a:endParaRPr lang="en-ID" dirty="0"/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108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Oleh:</a:t>
            </a:r>
            <a:endParaRPr dirty="0"/>
          </a:p>
          <a:p>
            <a:pPr marL="0" indent="0"/>
            <a:r>
              <a:rPr lang="en-US" dirty="0"/>
              <a:t>M. Yanzhuril Ghulam </a:t>
            </a:r>
            <a:r>
              <a:rPr lang="en-US" dirty="0" err="1"/>
              <a:t>Miraza</a:t>
            </a:r>
            <a:r>
              <a:rPr lang="id-ID" dirty="0"/>
              <a:t>,</a:t>
            </a:r>
            <a:endParaRPr dirty="0"/>
          </a:p>
          <a:p>
            <a:pPr marL="0" indent="0"/>
            <a:r>
              <a:rPr lang="id-ID" dirty="0"/>
              <a:t>Eni </a:t>
            </a:r>
            <a:r>
              <a:rPr lang="id-ID" dirty="0" err="1"/>
              <a:t>Fariyatul</a:t>
            </a:r>
            <a:r>
              <a:rPr lang="id-ID" dirty="0"/>
              <a:t> Fahyuni</a:t>
            </a:r>
            <a:endParaRPr lang="en-ID" dirty="0"/>
          </a:p>
          <a:p>
            <a:pPr marL="0" lvl="0" indent="0"/>
            <a:r>
              <a:rPr lang="id-ID" dirty="0"/>
              <a:t>Manajemen Pendidikan Islam </a:t>
            </a:r>
          </a:p>
          <a:p>
            <a:pPr marL="0" lvl="0" indent="0"/>
            <a:r>
              <a:rPr lang="id-ID" dirty="0">
                <a:solidFill>
                  <a:srgbClr val="F2F2F2"/>
                </a:solidFill>
              </a:rPr>
              <a:t>Universitas Muhammadiyah Sidoarjo</a:t>
            </a:r>
          </a:p>
          <a:p>
            <a:pPr marL="0" lvl="0" indent="0"/>
            <a:r>
              <a:rPr lang="id-ID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Mei 2026</a:t>
            </a:r>
            <a:endParaRPr dirty="0">
              <a:solidFill>
                <a:srgbClr val="F2F2F2"/>
              </a:solidFill>
              <a:latin typeface="Exo"/>
              <a:ea typeface="Exo"/>
              <a:cs typeface="Exo"/>
              <a:sym typeface="Ex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>
          <a:extLst>
            <a:ext uri="{FF2B5EF4-FFF2-40B4-BE49-F238E27FC236}">
              <a16:creationId xmlns:a16="http://schemas.microsoft.com/office/drawing/2014/main" id="{CD4CB512-0D9D-48EB-BCAD-11988C263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4f7abbb21_0_315">
            <a:extLst>
              <a:ext uri="{FF2B5EF4-FFF2-40B4-BE49-F238E27FC236}">
                <a16:creationId xmlns:a16="http://schemas.microsoft.com/office/drawing/2014/main" id="{6E341BAC-0B72-8806-541D-E53F964E75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0800"/>
            <a:r>
              <a:rPr lang="en-ID" dirty="0"/>
              <a:t>KESIMPULAN</a:t>
            </a:r>
          </a:p>
        </p:txBody>
      </p:sp>
      <p:sp>
        <p:nvSpPr>
          <p:cNvPr id="3" name="Google Shape;84;g104f7abbb21_0_315">
            <a:extLst>
              <a:ext uri="{FF2B5EF4-FFF2-40B4-BE49-F238E27FC236}">
                <a16:creationId xmlns:a16="http://schemas.microsoft.com/office/drawing/2014/main" id="{BF3DFEB9-15C9-D0CE-B852-2307457D94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4879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id-ID" b="1" noProof="0" dirty="0"/>
              <a:t>Sistem Manajerial</a:t>
            </a:r>
            <a:r>
              <a:rPr lang="en-ID" dirty="0"/>
              <a:t>: </a:t>
            </a:r>
            <a:r>
              <a:rPr lang="id-ID" noProof="0" dirty="0"/>
              <a:t>Pembinaan adab di Ibnu Abbas Bojonegoro telah berjalan sistematis dengan memadukan manajemen modern (POAC) dan konsep pendidikan Islam (</a:t>
            </a:r>
            <a:r>
              <a:rPr lang="id-ID" noProof="0" dirty="0" err="1"/>
              <a:t>ta’dib</a:t>
            </a:r>
            <a:r>
              <a:rPr lang="id-ID" noProof="0" dirty="0"/>
              <a:t>).</a:t>
            </a:r>
            <a:endParaRPr lang="en-ID" dirty="0"/>
          </a:p>
          <a:p>
            <a:r>
              <a:rPr lang="id-ID" b="1" noProof="0" dirty="0"/>
              <a:t>Peluang &amp; Tantangan</a:t>
            </a:r>
            <a:r>
              <a:rPr lang="id-ID" noProof="0" dirty="0"/>
              <a:t>: Didukung penuh oleh sistem asrama 24 jam dan figur pengajar, namun dihambat oleh keragaman latar belakang santri, orientasi nilai akademik, dan faktor izin keluar pondok.</a:t>
            </a:r>
          </a:p>
          <a:p>
            <a:r>
              <a:rPr lang="id-ID" b="1" dirty="0" err="1"/>
              <a:t>Re</a:t>
            </a:r>
            <a:r>
              <a:rPr lang="en-ID" b="1" dirty="0" err="1"/>
              <a:t>kome</a:t>
            </a:r>
            <a:r>
              <a:rPr lang="id-ID" b="1" dirty="0" err="1"/>
              <a:t>ndasi</a:t>
            </a:r>
            <a:r>
              <a:rPr lang="id-ID" b="1" dirty="0"/>
              <a:t> </a:t>
            </a:r>
            <a:r>
              <a:rPr lang="en-ID" b="1" dirty="0"/>
              <a:t>Mutu</a:t>
            </a:r>
            <a:r>
              <a:rPr lang="en-ID" dirty="0"/>
              <a:t>: </a:t>
            </a:r>
            <a:r>
              <a:rPr lang="id-ID" noProof="0" dirty="0"/>
              <a:t>Pengawasan rutin sudah berjalan, tetapi perlu</a:t>
            </a:r>
            <a:r>
              <a:rPr lang="en-ID" dirty="0"/>
              <a:t> </a:t>
            </a:r>
            <a:r>
              <a:rPr lang="id-ID" noProof="0" dirty="0"/>
              <a:t>disempurnakan melalui penyusunan instrumen penilaian yang baku serta sistem dokumentasi berbasis data</a:t>
            </a:r>
            <a:r>
              <a:rPr lang="en-ID" dirty="0"/>
              <a:t>.</a:t>
            </a: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158650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Referensi</a:t>
            </a:r>
            <a:endParaRPr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2500" lnSpcReduction="20000"/>
          </a:bodyPr>
          <a:lstStyle/>
          <a:p>
            <a:pPr marL="50800" indent="0">
              <a:buNone/>
            </a:pPr>
            <a:r>
              <a:rPr lang="id-ID" dirty="0"/>
              <a:t>[1]	A. Karim </a:t>
            </a:r>
            <a:r>
              <a:rPr lang="id-ID" i="1" dirty="0" err="1"/>
              <a:t>et</a:t>
            </a:r>
            <a:r>
              <a:rPr lang="id-ID" i="1" dirty="0"/>
              <a:t> </a:t>
            </a:r>
            <a:r>
              <a:rPr lang="id-ID" i="1" dirty="0" err="1"/>
              <a:t>al.</a:t>
            </a:r>
            <a:r>
              <a:rPr lang="id-ID" dirty="0"/>
              <a:t>, “Islamic spiritual </a:t>
            </a:r>
            <a:r>
              <a:rPr lang="id-ID" dirty="0" err="1"/>
              <a:t>leadership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kyai</a:t>
            </a:r>
            <a:r>
              <a:rPr lang="id-ID" dirty="0"/>
              <a:t> in </a:t>
            </a:r>
            <a:r>
              <a:rPr lang="id-ID" dirty="0" err="1"/>
              <a:t>fostering</a:t>
            </a:r>
            <a:r>
              <a:rPr lang="id-ID" dirty="0"/>
              <a:t> </a:t>
            </a:r>
            <a:r>
              <a:rPr lang="id-ID" dirty="0" err="1"/>
              <a:t>santris</a:t>
            </a:r>
            <a:r>
              <a:rPr lang="id-ID" dirty="0"/>
              <a:t>’ </a:t>
            </a:r>
            <a:r>
              <a:rPr lang="id-ID" dirty="0" err="1"/>
              <a:t>entrepreneurial</a:t>
            </a:r>
            <a:r>
              <a:rPr lang="id-ID" dirty="0"/>
              <a:t> spirit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independence</a:t>
            </a:r>
            <a:r>
              <a:rPr lang="id-ID" dirty="0"/>
              <a:t> in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</a:t>
            </a:r>
            <a:r>
              <a:rPr lang="id-ID" dirty="0"/>
              <a:t>,” </a:t>
            </a:r>
            <a:r>
              <a:rPr lang="id-ID" i="1" dirty="0" err="1"/>
              <a:t>Soc</a:t>
            </a:r>
            <a:r>
              <a:rPr lang="id-ID" i="1" dirty="0"/>
              <a:t>. </a:t>
            </a:r>
            <a:r>
              <a:rPr lang="id-ID" i="1" dirty="0" err="1"/>
              <a:t>Sci</a:t>
            </a:r>
            <a:r>
              <a:rPr lang="id-ID" i="1" dirty="0"/>
              <a:t>. </a:t>
            </a:r>
            <a:r>
              <a:rPr lang="id-ID" i="1" dirty="0" err="1"/>
              <a:t>Humanit</a:t>
            </a:r>
            <a:r>
              <a:rPr lang="id-ID" i="1" dirty="0"/>
              <a:t>. Open</a:t>
            </a:r>
            <a:r>
              <a:rPr lang="id-ID" dirty="0"/>
              <a:t>, vol. 12, no. March, p. 101817, 2025, 	doi: 10.1016/j.ssaho.2025.101817.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[2]	M. Ari, S. </a:t>
            </a:r>
            <a:r>
              <a:rPr lang="id-ID" dirty="0" err="1"/>
              <a:t>Dorloh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S. Abdullah, “A </a:t>
            </a:r>
            <a:r>
              <a:rPr lang="id-ID" dirty="0" err="1"/>
              <a:t>Systematic</a:t>
            </a:r>
            <a:r>
              <a:rPr lang="id-ID" dirty="0"/>
              <a:t> </a:t>
            </a:r>
            <a:r>
              <a:rPr lang="id-ID" dirty="0" err="1"/>
              <a:t>Literature</a:t>
            </a:r>
            <a:r>
              <a:rPr lang="id-ID" dirty="0"/>
              <a:t> </a:t>
            </a:r>
            <a:r>
              <a:rPr lang="id-ID" dirty="0" err="1"/>
              <a:t>Review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Islamic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</a:t>
            </a:r>
            <a:r>
              <a:rPr lang="id-ID" dirty="0"/>
              <a:t> ( Pesantren ) </a:t>
            </a:r>
            <a:r>
              <a:rPr lang="id-ID" dirty="0" err="1"/>
              <a:t>Education</a:t>
            </a:r>
            <a:r>
              <a:rPr lang="id-ID" dirty="0"/>
              <a:t> in Indonesia ( 2014-2024 ) Islamic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schools</a:t>
            </a:r>
            <a:r>
              <a:rPr lang="id-ID" dirty="0"/>
              <a:t> are Indonesian-</a:t>
            </a:r>
            <a:r>
              <a:rPr lang="id-ID" dirty="0" err="1"/>
              <a:t>based</a:t>
            </a:r>
            <a:r>
              <a:rPr lang="id-ID" dirty="0"/>
              <a:t> 	</a:t>
            </a:r>
            <a:r>
              <a:rPr lang="id-ID" dirty="0" err="1"/>
              <a:t>traditional</a:t>
            </a:r>
            <a:r>
              <a:rPr lang="id-ID" dirty="0"/>
              <a:t> Islamic </a:t>
            </a:r>
            <a:r>
              <a:rPr lang="id-ID" dirty="0" err="1"/>
              <a:t>educational</a:t>
            </a:r>
            <a:r>
              <a:rPr lang="id-ID" dirty="0"/>
              <a:t> </a:t>
            </a:r>
            <a:r>
              <a:rPr lang="id-ID" dirty="0" err="1"/>
              <a:t>institutions</a:t>
            </a:r>
            <a:r>
              <a:rPr lang="id-ID" dirty="0"/>
              <a:t> . 1 Islamic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schools</a:t>
            </a:r>
            <a:r>
              <a:rPr lang="id-ID" dirty="0"/>
              <a:t> are </a:t>
            </a:r>
            <a:r>
              <a:rPr lang="id-ID" dirty="0" err="1"/>
              <a:t>among</a:t>
            </a:r>
            <a:r>
              <a:rPr lang="id-ID" dirty="0"/>
              <a:t> </a:t>
            </a:r>
            <a:r>
              <a:rPr lang="id-ID" dirty="0" err="1"/>
              <a:t>the</a:t>
            </a:r>
            <a:r>
              <a:rPr lang="id-ID" dirty="0"/>
              <a:t> </a:t>
            </a:r>
            <a:r>
              <a:rPr lang="id-ID" dirty="0" err="1"/>
              <a:t>most</a:t>
            </a:r>
            <a:r>
              <a:rPr lang="id-ID" dirty="0"/>
              <a:t> </a:t>
            </a:r>
            <a:r>
              <a:rPr lang="id-ID" dirty="0" err="1"/>
              <a:t>ancient</a:t>
            </a:r>
            <a:r>
              <a:rPr lang="id-ID" dirty="0"/>
              <a:t>,” </a:t>
            </a:r>
            <a:r>
              <a:rPr lang="id-ID" i="1" dirty="0" err="1"/>
              <a:t>Tribakti</a:t>
            </a:r>
            <a:r>
              <a:rPr lang="id-ID" dirty="0"/>
              <a:t>, vol. 35, </a:t>
            </a:r>
            <a:r>
              <a:rPr lang="id-ID" dirty="0" err="1"/>
              <a:t>pp</a:t>
            </a:r>
            <a:r>
              <a:rPr lang="id-ID" dirty="0"/>
              <a:t>. 161–180, 2024, [Online]. </a:t>
            </a:r>
            <a:r>
              <a:rPr lang="id-ID" dirty="0" err="1"/>
              <a:t>Available</a:t>
            </a:r>
            <a:r>
              <a:rPr lang="id-ID" dirty="0"/>
              <a:t>: </a:t>
            </a:r>
            <a:r>
              <a:rPr lang="id-ID" dirty="0">
                <a:hlinkClick r:id="rId3"/>
              </a:rPr>
              <a:t>https://ejournal.uit-</a:t>
            </a:r>
            <a:r>
              <a:rPr lang="id-ID" dirty="0"/>
              <a:t>	lirboyo.ac.id/index.php/tribakti/article/view/5330/1755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[3]	A. </a:t>
            </a:r>
            <a:r>
              <a:rPr lang="id-ID" dirty="0" err="1"/>
              <a:t>Purwowidodo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M. Zaini, “</a:t>
            </a:r>
            <a:r>
              <a:rPr lang="id-ID" dirty="0" err="1"/>
              <a:t>Developing</a:t>
            </a:r>
            <a:r>
              <a:rPr lang="id-ID" dirty="0"/>
              <a:t> a </a:t>
            </a:r>
            <a:r>
              <a:rPr lang="id-ID" dirty="0" err="1"/>
              <a:t>Value-Based</a:t>
            </a:r>
            <a:r>
              <a:rPr lang="id-ID" dirty="0"/>
              <a:t> </a:t>
            </a:r>
            <a:r>
              <a:rPr lang="id-ID" dirty="0" err="1"/>
              <a:t>Moderate</a:t>
            </a:r>
            <a:r>
              <a:rPr lang="id-ID" dirty="0"/>
              <a:t> Islamic </a:t>
            </a:r>
            <a:r>
              <a:rPr lang="id-ID" dirty="0" err="1"/>
              <a:t>Education</a:t>
            </a:r>
            <a:r>
              <a:rPr lang="id-ID" dirty="0"/>
              <a:t> Model: A </a:t>
            </a:r>
            <a:r>
              <a:rPr lang="id-ID" dirty="0" err="1"/>
              <a:t>Case</a:t>
            </a:r>
            <a:r>
              <a:rPr lang="id-ID" dirty="0"/>
              <a:t> Study </a:t>
            </a:r>
            <a:r>
              <a:rPr lang="id-ID" dirty="0" err="1"/>
              <a:t>of</a:t>
            </a:r>
            <a:r>
              <a:rPr lang="id-ID" dirty="0"/>
              <a:t> Pesantren </a:t>
            </a:r>
            <a:r>
              <a:rPr lang="id-ID" dirty="0" err="1"/>
              <a:t>Sidogiri</a:t>
            </a:r>
            <a:r>
              <a:rPr lang="id-ID" dirty="0"/>
              <a:t> Pasuruan,” </a:t>
            </a:r>
            <a:r>
              <a:rPr lang="id-ID" i="1" dirty="0"/>
              <a:t>J. Pendidik. Agama Islam (</a:t>
            </a:r>
            <a:r>
              <a:rPr lang="id-ID" i="1" dirty="0" err="1"/>
              <a:t>Journal</a:t>
            </a:r>
            <a:r>
              <a:rPr lang="id-ID" i="1" dirty="0"/>
              <a:t> Islam. </a:t>
            </a:r>
            <a:r>
              <a:rPr lang="id-ID" i="1" dirty="0" err="1"/>
              <a:t>Educ</a:t>
            </a:r>
            <a:r>
              <a:rPr lang="id-ID" i="1" dirty="0"/>
              <a:t>. </a:t>
            </a:r>
            <a:r>
              <a:rPr lang="id-ID" i="1" dirty="0" err="1"/>
              <a:t>Stud</a:t>
            </a:r>
            <a:r>
              <a:rPr lang="id-ID" i="1" dirty="0"/>
              <a:t>.</a:t>
            </a:r>
            <a:r>
              <a:rPr lang="id-ID" dirty="0"/>
              <a:t>, 	vol. 12, no. 1, </a:t>
            </a:r>
            <a:r>
              <a:rPr lang="id-ID" dirty="0" err="1"/>
              <a:t>pp</a:t>
            </a:r>
            <a:r>
              <a:rPr lang="id-ID" dirty="0"/>
              <a:t>. 43–62, 2024, doi: 10.15642/jpai.2024.12.1.43-62.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[4]	S. Sudirman, R. Ramadhita, S. Bachri, </a:t>
            </a:r>
            <a:r>
              <a:rPr lang="id-ID" dirty="0" err="1"/>
              <a:t>and</a:t>
            </a:r>
            <a:r>
              <a:rPr lang="id-ID" dirty="0"/>
              <a:t> Y. </a:t>
            </a:r>
            <a:r>
              <a:rPr lang="id-ID" dirty="0" err="1"/>
              <a:t>Whindari</a:t>
            </a:r>
            <a:r>
              <a:rPr lang="id-ID" dirty="0"/>
              <a:t>, “The </a:t>
            </a:r>
            <a:r>
              <a:rPr lang="id-ID" dirty="0" err="1"/>
              <a:t>transformation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state</a:t>
            </a:r>
            <a:r>
              <a:rPr lang="id-ID" dirty="0"/>
              <a:t> </a:t>
            </a:r>
            <a:r>
              <a:rPr lang="id-ID" dirty="0" err="1"/>
              <a:t>islamic</a:t>
            </a:r>
            <a:r>
              <a:rPr lang="id-ID" dirty="0"/>
              <a:t> </a:t>
            </a:r>
            <a:r>
              <a:rPr lang="id-ID" dirty="0" err="1"/>
              <a:t>higher</a:t>
            </a:r>
            <a:r>
              <a:rPr lang="id-ID" dirty="0"/>
              <a:t> </a:t>
            </a:r>
            <a:r>
              <a:rPr lang="id-ID" dirty="0" err="1"/>
              <a:t>education</a:t>
            </a:r>
            <a:r>
              <a:rPr lang="id-ID" dirty="0"/>
              <a:t> </a:t>
            </a:r>
            <a:r>
              <a:rPr lang="id-ID" dirty="0" err="1"/>
              <a:t>institutions</a:t>
            </a:r>
            <a:r>
              <a:rPr lang="id-ID" dirty="0"/>
              <a:t> </a:t>
            </a:r>
            <a:r>
              <a:rPr lang="id-ID" dirty="0" err="1"/>
              <a:t>into</a:t>
            </a:r>
            <a:r>
              <a:rPr lang="id-ID" dirty="0"/>
              <a:t> World-</a:t>
            </a:r>
            <a:r>
              <a:rPr lang="id-ID" dirty="0" err="1"/>
              <a:t>Class</a:t>
            </a:r>
            <a:r>
              <a:rPr lang="id-ID" dirty="0"/>
              <a:t> </a:t>
            </a:r>
            <a:r>
              <a:rPr lang="id-ID" dirty="0" err="1"/>
              <a:t>University</a:t>
            </a:r>
            <a:r>
              <a:rPr lang="id-ID" dirty="0"/>
              <a:t>: </a:t>
            </a:r>
            <a:r>
              <a:rPr lang="id-ID" dirty="0" err="1"/>
              <a:t>From</a:t>
            </a:r>
            <a:r>
              <a:rPr lang="id-ID" dirty="0"/>
              <a:t> </a:t>
            </a:r>
            <a:r>
              <a:rPr lang="id-ID" dirty="0" err="1"/>
              <a:t>globalisation</a:t>
            </a:r>
            <a:r>
              <a:rPr lang="id-ID" dirty="0"/>
              <a:t> </a:t>
            </a:r>
            <a:r>
              <a:rPr lang="id-ID" dirty="0" err="1"/>
              <a:t>to</a:t>
            </a:r>
            <a:r>
              <a:rPr lang="id-ID" dirty="0"/>
              <a:t> </a:t>
            </a:r>
            <a:r>
              <a:rPr lang="id-ID" dirty="0" err="1"/>
              <a:t>institutional</a:t>
            </a:r>
            <a:r>
              <a:rPr lang="id-ID" dirty="0"/>
              <a:t> </a:t>
            </a:r>
            <a:r>
              <a:rPr lang="id-ID" dirty="0" err="1"/>
              <a:t>values</a:t>
            </a:r>
            <a:r>
              <a:rPr lang="id-ID" dirty="0"/>
              <a:t>,” </a:t>
            </a:r>
            <a:r>
              <a:rPr lang="id-ID" i="1" dirty="0" err="1"/>
              <a:t>Soc</a:t>
            </a:r>
            <a:r>
              <a:rPr lang="id-ID" i="1" dirty="0"/>
              <a:t>. 	</a:t>
            </a:r>
            <a:r>
              <a:rPr lang="id-ID" i="1" dirty="0" err="1"/>
              <a:t>Sci</a:t>
            </a:r>
            <a:r>
              <a:rPr lang="id-ID" i="1" dirty="0"/>
              <a:t>. </a:t>
            </a:r>
            <a:r>
              <a:rPr lang="id-ID" i="1" dirty="0" err="1"/>
              <a:t>Humanit</a:t>
            </a:r>
            <a:r>
              <a:rPr lang="id-ID" i="1" dirty="0"/>
              <a:t>. Open</a:t>
            </a:r>
            <a:r>
              <a:rPr lang="id-ID" dirty="0"/>
              <a:t>, vol. 12, no. </a:t>
            </a:r>
            <a:r>
              <a:rPr lang="id-ID" dirty="0" err="1"/>
              <a:t>June</a:t>
            </a:r>
            <a:r>
              <a:rPr lang="id-ID" dirty="0"/>
              <a:t>, p. 101705, 2025, doi: 10.1016/j.ssaho.2025.101705.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[5]	N. Muhammad, N. Alias, K. A. Jamaludin, </a:t>
            </a:r>
            <a:r>
              <a:rPr lang="id-ID" dirty="0" err="1"/>
              <a:t>and</a:t>
            </a:r>
            <a:r>
              <a:rPr lang="id-ID" dirty="0"/>
              <a:t> H. </a:t>
            </a:r>
            <a:r>
              <a:rPr lang="id-ID" dirty="0" err="1"/>
              <a:t>Zulnaidi</a:t>
            </a:r>
            <a:r>
              <a:rPr lang="id-ID" dirty="0"/>
              <a:t>, “</a:t>
            </a:r>
            <a:r>
              <a:rPr lang="id-ID" dirty="0" err="1"/>
              <a:t>Skills-based</a:t>
            </a:r>
            <a:r>
              <a:rPr lang="id-ID" dirty="0"/>
              <a:t> </a:t>
            </a:r>
            <a:r>
              <a:rPr lang="id-ID" dirty="0" err="1"/>
              <a:t>curriculum</a:t>
            </a:r>
            <a:r>
              <a:rPr lang="id-ID" dirty="0"/>
              <a:t> </a:t>
            </a:r>
            <a:r>
              <a:rPr lang="id-ID" dirty="0" err="1"/>
              <a:t>design</a:t>
            </a:r>
            <a:r>
              <a:rPr lang="id-ID" dirty="0"/>
              <a:t> </a:t>
            </a:r>
            <a:r>
              <a:rPr lang="id-ID" dirty="0" err="1"/>
              <a:t>for</a:t>
            </a:r>
            <a:r>
              <a:rPr lang="id-ID" dirty="0"/>
              <a:t> </a:t>
            </a:r>
            <a:r>
              <a:rPr lang="id-ID" dirty="0" err="1"/>
              <a:t>culinary</a:t>
            </a:r>
            <a:r>
              <a:rPr lang="id-ID" dirty="0"/>
              <a:t> </a:t>
            </a:r>
            <a:r>
              <a:rPr lang="id-ID" dirty="0" err="1"/>
              <a:t>course</a:t>
            </a:r>
            <a:r>
              <a:rPr lang="id-ID" dirty="0"/>
              <a:t> in </a:t>
            </a:r>
            <a:r>
              <a:rPr lang="id-ID" dirty="0" err="1"/>
              <a:t>Traditional</a:t>
            </a:r>
            <a:r>
              <a:rPr lang="id-ID" dirty="0"/>
              <a:t> </a:t>
            </a:r>
            <a:r>
              <a:rPr lang="id-ID" dirty="0" err="1"/>
              <a:t>Tahfiz</a:t>
            </a:r>
            <a:r>
              <a:rPr lang="id-ID" dirty="0"/>
              <a:t> </a:t>
            </a:r>
            <a:r>
              <a:rPr lang="id-ID" dirty="0" err="1"/>
              <a:t>institutions</a:t>
            </a:r>
            <a:r>
              <a:rPr lang="id-ID" dirty="0"/>
              <a:t>,” </a:t>
            </a:r>
            <a:r>
              <a:rPr lang="id-ID" i="1" dirty="0" err="1"/>
              <a:t>Heliyon</a:t>
            </a:r>
            <a:r>
              <a:rPr lang="id-ID" dirty="0"/>
              <a:t>, vol. 8, no. 6, p. e09591, 2022, doi: 	10.1016/j.heliyon.2022.e09591.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[6]	M. Effendi, I. </a:t>
            </a:r>
            <a:r>
              <a:rPr lang="id-ID" dirty="0" err="1"/>
              <a:t>Warsah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S. Bahri, “Implementasi Manajemen Pendidikan Karakter Berbasis Adab di Sekolah Dasar Islam Terpadu,” vol. 7, no. 2, </a:t>
            </a:r>
            <a:r>
              <a:rPr lang="id-ID" dirty="0" err="1"/>
              <a:t>pp</a:t>
            </a:r>
            <a:r>
              <a:rPr lang="id-ID" dirty="0"/>
              <a:t>. 513–523, 2024.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[7]	A. Fitri, R. Risnawati, </a:t>
            </a:r>
            <a:r>
              <a:rPr lang="id-ID" dirty="0" err="1"/>
              <a:t>and</a:t>
            </a:r>
            <a:r>
              <a:rPr lang="id-ID" dirty="0"/>
              <a:t> N. </a:t>
            </a:r>
            <a:r>
              <a:rPr lang="id-ID" dirty="0" err="1"/>
              <a:t>Za’ba</a:t>
            </a:r>
            <a:r>
              <a:rPr lang="id-ID" dirty="0"/>
              <a:t>, “Pengaruh Pembelajaran Akidah Akhlak dan Lingkungan Madrasah terhadap Adab Pergaulan Peserta Didik,” </a:t>
            </a:r>
            <a:r>
              <a:rPr lang="id-ID" i="1" dirty="0" err="1"/>
              <a:t>Ainara</a:t>
            </a:r>
            <a:r>
              <a:rPr lang="id-ID" i="1" dirty="0"/>
              <a:t> J. (Jurnal </a:t>
            </a:r>
            <a:r>
              <a:rPr lang="id-ID" i="1" dirty="0" err="1"/>
              <a:t>Penelit</a:t>
            </a:r>
            <a:r>
              <a:rPr lang="id-ID" i="1" dirty="0"/>
              <a:t>. dan PKM </a:t>
            </a:r>
            <a:r>
              <a:rPr lang="id-ID" i="1" dirty="0" err="1"/>
              <a:t>Bid</a:t>
            </a:r>
            <a:r>
              <a:rPr lang="id-ID" i="1" dirty="0"/>
              <a:t>. Ilmu 	Pendidikan)</a:t>
            </a:r>
            <a:r>
              <a:rPr lang="id-ID" dirty="0"/>
              <a:t>, vol. 5, no. 3, </a:t>
            </a:r>
            <a:r>
              <a:rPr lang="id-ID" dirty="0" err="1"/>
              <a:t>pp</a:t>
            </a:r>
            <a:r>
              <a:rPr lang="id-ID" dirty="0"/>
              <a:t>. 378–385, 2024, doi: 10.54371/ainj.v5i3.561.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[8]	T. Al-</a:t>
            </a:r>
            <a:r>
              <a:rPr lang="id-ID" dirty="0" err="1"/>
              <a:t>mishbah</a:t>
            </a:r>
            <a:r>
              <a:rPr lang="id-ID" dirty="0"/>
              <a:t>, I. K. Sofiani, M. </a:t>
            </a:r>
            <a:r>
              <a:rPr lang="id-ID" dirty="0" err="1"/>
              <a:t>Hijratunnisak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M. Nabila, “Analisis Etika Pendidik dalam </a:t>
            </a:r>
            <a:r>
              <a:rPr lang="id-ID" dirty="0" err="1"/>
              <a:t>Persepektif</a:t>
            </a:r>
            <a:r>
              <a:rPr lang="id-ID" dirty="0"/>
              <a:t> Al- </a:t>
            </a:r>
            <a:r>
              <a:rPr lang="id-ID" dirty="0" err="1"/>
              <a:t>Qur</a:t>
            </a:r>
            <a:r>
              <a:rPr lang="id-ID" dirty="0"/>
              <a:t> ’ </a:t>
            </a:r>
            <a:r>
              <a:rPr lang="id-ID" dirty="0" err="1"/>
              <a:t>an</a:t>
            </a:r>
            <a:r>
              <a:rPr lang="id-ID" dirty="0"/>
              <a:t> ; Kajian mengembangkan segala kemampuan dan potensi yang dimiliki oleh 	setiap manusia yang </a:t>
            </a:r>
            <a:r>
              <a:rPr lang="id-ID" dirty="0" err="1"/>
              <a:t>yang</a:t>
            </a:r>
            <a:r>
              <a:rPr lang="id-ID" dirty="0"/>
              <a:t> kemudian didukung dengan lingkungan sekolah yang berperan secara signifikan dalam mencapai tujuan </a:t>
            </a:r>
            <a:r>
              <a:rPr lang="id-ID" dirty="0" err="1"/>
              <a:t>pendid</a:t>
            </a:r>
            <a:r>
              <a:rPr lang="id-ID" dirty="0"/>
              <a:t>,” vol. 5, no. 2, </a:t>
            </a:r>
            <a:r>
              <a:rPr lang="id-ID" dirty="0" err="1"/>
              <a:t>pp</a:t>
            </a:r>
            <a:r>
              <a:rPr lang="id-ID" dirty="0"/>
              <a:t>. 1–12, 2023.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[9]	N. S. Daeng, “Strategi Santri Pondok Pesantren </a:t>
            </a:r>
            <a:r>
              <a:rPr lang="id-ID" dirty="0" err="1"/>
              <a:t>Bustanul</a:t>
            </a:r>
            <a:r>
              <a:rPr lang="id-ID" dirty="0"/>
              <a:t> </a:t>
            </a:r>
            <a:r>
              <a:rPr lang="id-ID" dirty="0" err="1"/>
              <a:t>Mansuriyah</a:t>
            </a:r>
            <a:r>
              <a:rPr lang="id-ID" dirty="0"/>
              <a:t> Dalam Menghadapi Tantangan Globalisasi,” vol. 1, </a:t>
            </a:r>
            <a:r>
              <a:rPr lang="id-ID" dirty="0" err="1"/>
              <a:t>pp</a:t>
            </a:r>
            <a:r>
              <a:rPr lang="id-ID" dirty="0"/>
              <a:t>. 23–29, 2024.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[10]	H. I. </a:t>
            </a:r>
            <a:r>
              <a:rPr lang="id-ID" dirty="0" err="1"/>
              <a:t>Sulayman</a:t>
            </a:r>
            <a:r>
              <a:rPr lang="id-ID" dirty="0"/>
              <a:t>, “</a:t>
            </a:r>
            <a:r>
              <a:rPr lang="id-ID" dirty="0" err="1"/>
              <a:t>Values-Based</a:t>
            </a:r>
            <a:r>
              <a:rPr lang="id-ID" dirty="0"/>
              <a:t> </a:t>
            </a:r>
            <a:r>
              <a:rPr lang="id-ID" dirty="0" err="1"/>
              <a:t>Curriculum</a:t>
            </a:r>
            <a:r>
              <a:rPr lang="id-ID" dirty="0"/>
              <a:t> Model : A </a:t>
            </a:r>
            <a:r>
              <a:rPr lang="id-ID" dirty="0" err="1"/>
              <a:t>Practical</a:t>
            </a:r>
            <a:r>
              <a:rPr lang="id-ID" dirty="0"/>
              <a:t> </a:t>
            </a:r>
            <a:r>
              <a:rPr lang="id-ID" dirty="0" err="1"/>
              <a:t>Application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Integrated</a:t>
            </a:r>
            <a:r>
              <a:rPr lang="id-ID" dirty="0"/>
              <a:t> ‘ </a:t>
            </a:r>
            <a:r>
              <a:rPr lang="id-ID" dirty="0" err="1"/>
              <a:t>Maqasid</a:t>
            </a:r>
            <a:r>
              <a:rPr lang="id-ID" dirty="0"/>
              <a:t> Al -</a:t>
            </a:r>
            <a:r>
              <a:rPr lang="id-ID" dirty="0" err="1"/>
              <a:t>Sharia</a:t>
            </a:r>
            <a:r>
              <a:rPr lang="id-ID" dirty="0"/>
              <a:t> ’ </a:t>
            </a:r>
            <a:r>
              <a:rPr lang="id-ID" dirty="0" err="1"/>
              <a:t>for</a:t>
            </a:r>
            <a:r>
              <a:rPr lang="id-ID" dirty="0"/>
              <a:t> </a:t>
            </a:r>
            <a:r>
              <a:rPr lang="id-ID" dirty="0" err="1"/>
              <a:t>Wholeness</a:t>
            </a:r>
            <a:r>
              <a:rPr lang="id-ID" dirty="0"/>
              <a:t> Development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Mankind</a:t>
            </a:r>
            <a:r>
              <a:rPr lang="id-ID" dirty="0"/>
              <a:t>,” </a:t>
            </a:r>
            <a:r>
              <a:rPr lang="id-ID" i="1" dirty="0" err="1"/>
              <a:t>Procedia</a:t>
            </a:r>
            <a:r>
              <a:rPr lang="id-ID" i="1" dirty="0"/>
              <a:t> - </a:t>
            </a:r>
            <a:r>
              <a:rPr lang="id-ID" i="1" dirty="0" err="1"/>
              <a:t>Soc</a:t>
            </a:r>
            <a:r>
              <a:rPr lang="id-ID" i="1" dirty="0"/>
              <a:t>. </a:t>
            </a:r>
            <a:r>
              <a:rPr lang="id-ID" i="1" dirty="0" err="1"/>
              <a:t>Behav</a:t>
            </a:r>
            <a:r>
              <a:rPr lang="id-ID" i="1" dirty="0"/>
              <a:t>. </a:t>
            </a:r>
            <a:r>
              <a:rPr lang="id-ID" i="1" dirty="0" err="1"/>
              <a:t>Sci</a:t>
            </a:r>
            <a:r>
              <a:rPr lang="id-ID" i="1" dirty="0"/>
              <a:t>.</a:t>
            </a:r>
            <a:r>
              <a:rPr lang="id-ID" dirty="0"/>
              <a:t>, vol. 123, </a:t>
            </a:r>
            <a:r>
              <a:rPr lang="id-ID" dirty="0" err="1"/>
              <a:t>pp</a:t>
            </a:r>
            <a:r>
              <a:rPr lang="id-ID" dirty="0"/>
              <a:t>. 	477–484, 2014, doi: 10.1016/j.sbspro.2014.01.1447.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[11]	D. </a:t>
            </a:r>
            <a:r>
              <a:rPr lang="id-ID" dirty="0" err="1"/>
              <a:t>Gwada</a:t>
            </a:r>
            <a:r>
              <a:rPr lang="id-ID" dirty="0"/>
              <a:t>, J. </a:t>
            </a:r>
            <a:r>
              <a:rPr lang="id-ID" dirty="0" err="1"/>
              <a:t>Tondeur</a:t>
            </a:r>
            <a:r>
              <a:rPr lang="id-ID" dirty="0"/>
              <a:t>, B. </a:t>
            </a:r>
            <a:r>
              <a:rPr lang="id-ID" dirty="0" err="1"/>
              <a:t>Bruggeman</a:t>
            </a:r>
            <a:r>
              <a:rPr lang="id-ID" dirty="0"/>
              <a:t>, S. </a:t>
            </a:r>
            <a:r>
              <a:rPr lang="id-ID" dirty="0" err="1"/>
              <a:t>Liyala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S. O. </a:t>
            </a:r>
            <a:r>
              <a:rPr lang="id-ID" dirty="0" err="1"/>
              <a:t>Abeka</a:t>
            </a:r>
            <a:r>
              <a:rPr lang="id-ID" dirty="0"/>
              <a:t>, “</a:t>
            </a:r>
            <a:r>
              <a:rPr lang="id-ID" dirty="0" err="1"/>
              <a:t>Bridging</a:t>
            </a:r>
            <a:r>
              <a:rPr lang="id-ID" dirty="0"/>
              <a:t> </a:t>
            </a:r>
            <a:r>
              <a:rPr lang="id-ID" dirty="0" err="1"/>
              <a:t>higher</a:t>
            </a:r>
            <a:r>
              <a:rPr lang="id-ID" dirty="0"/>
              <a:t> </a:t>
            </a:r>
            <a:r>
              <a:rPr lang="id-ID" dirty="0" err="1"/>
              <a:t>educators</a:t>
            </a:r>
            <a:r>
              <a:rPr lang="id-ID" dirty="0"/>
              <a:t>’ </a:t>
            </a:r>
            <a:r>
              <a:rPr lang="id-ID" dirty="0" err="1"/>
              <a:t>beliefs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practice</a:t>
            </a:r>
            <a:r>
              <a:rPr lang="id-ID" dirty="0"/>
              <a:t> in </a:t>
            </a:r>
            <a:r>
              <a:rPr lang="id-ID" dirty="0" err="1"/>
              <a:t>online</a:t>
            </a:r>
            <a:r>
              <a:rPr lang="id-ID" dirty="0"/>
              <a:t> </a:t>
            </a:r>
            <a:r>
              <a:rPr lang="id-ID" dirty="0" err="1"/>
              <a:t>education</a:t>
            </a:r>
            <a:r>
              <a:rPr lang="id-ID" dirty="0"/>
              <a:t>: A </a:t>
            </a:r>
            <a:r>
              <a:rPr lang="id-ID" dirty="0" err="1"/>
              <a:t>qualitative</a:t>
            </a:r>
            <a:r>
              <a:rPr lang="id-ID" dirty="0"/>
              <a:t> </a:t>
            </a:r>
            <a:r>
              <a:rPr lang="id-ID" dirty="0" err="1"/>
              <a:t>systematic</a:t>
            </a:r>
            <a:r>
              <a:rPr lang="id-ID" dirty="0"/>
              <a:t> </a:t>
            </a:r>
            <a:r>
              <a:rPr lang="id-ID" dirty="0" err="1"/>
              <a:t>review</a:t>
            </a:r>
            <a:r>
              <a:rPr lang="id-ID" dirty="0"/>
              <a:t>,” </a:t>
            </a:r>
            <a:r>
              <a:rPr lang="id-ID" i="1" dirty="0" err="1"/>
              <a:t>Comput</a:t>
            </a:r>
            <a:r>
              <a:rPr lang="id-ID" i="1" dirty="0"/>
              <a:t>. </a:t>
            </a:r>
            <a:r>
              <a:rPr lang="id-ID" i="1" dirty="0" err="1"/>
              <a:t>Educ</a:t>
            </a:r>
            <a:r>
              <a:rPr lang="id-ID" i="1" dirty="0"/>
              <a:t>. Open</a:t>
            </a:r>
            <a:r>
              <a:rPr lang="id-ID" dirty="0"/>
              <a:t>, vol. 	9, no. July, p. 100286, 2025, doi: 10.1016/j.caeo.2025.100286.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[12]	R. K. Ningtias </a:t>
            </a:r>
            <a:r>
              <a:rPr lang="id-ID" i="1" dirty="0" err="1"/>
              <a:t>et</a:t>
            </a:r>
            <a:r>
              <a:rPr lang="id-ID" i="1" dirty="0"/>
              <a:t> </a:t>
            </a:r>
            <a:r>
              <a:rPr lang="id-ID" i="1" dirty="0" err="1"/>
              <a:t>al.</a:t>
            </a:r>
            <a:r>
              <a:rPr lang="id-ID" dirty="0"/>
              <a:t>, “Al- </a:t>
            </a:r>
            <a:r>
              <a:rPr lang="id-ID" dirty="0" err="1"/>
              <a:t>ghazali’s</a:t>
            </a:r>
            <a:r>
              <a:rPr lang="id-ID" dirty="0"/>
              <a:t> </a:t>
            </a:r>
            <a:r>
              <a:rPr lang="id-ID" dirty="0" err="1"/>
              <a:t>ethical</a:t>
            </a:r>
            <a:r>
              <a:rPr lang="id-ID" dirty="0"/>
              <a:t> </a:t>
            </a:r>
            <a:r>
              <a:rPr lang="id-ID" dirty="0" err="1"/>
              <a:t>paradigm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its</a:t>
            </a:r>
            <a:r>
              <a:rPr lang="id-ID" dirty="0"/>
              <a:t> </a:t>
            </a:r>
            <a:r>
              <a:rPr lang="id-ID" dirty="0" err="1"/>
              <a:t>relevance</a:t>
            </a:r>
            <a:r>
              <a:rPr lang="id-ID" dirty="0"/>
              <a:t> in </a:t>
            </a:r>
            <a:r>
              <a:rPr lang="id-ID" dirty="0" err="1"/>
              <a:t>aqidah</a:t>
            </a:r>
            <a:r>
              <a:rPr lang="id-ID" dirty="0"/>
              <a:t> - akhlak </a:t>
            </a:r>
            <a:r>
              <a:rPr lang="id-ID" dirty="0" err="1"/>
              <a:t>instruction</a:t>
            </a:r>
            <a:r>
              <a:rPr lang="id-ID" dirty="0"/>
              <a:t> </a:t>
            </a:r>
            <a:r>
              <a:rPr lang="id-ID" dirty="0" err="1"/>
              <a:t>at</a:t>
            </a:r>
            <a:r>
              <a:rPr lang="id-ID" dirty="0"/>
              <a:t> </a:t>
            </a:r>
            <a:r>
              <a:rPr lang="id-ID" dirty="0" err="1"/>
              <a:t>islamic</a:t>
            </a:r>
            <a:r>
              <a:rPr lang="id-ID" dirty="0"/>
              <a:t>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school-based</a:t>
            </a:r>
            <a:r>
              <a:rPr lang="id-ID" dirty="0"/>
              <a:t> madrasah aliyah </a:t>
            </a:r>
            <a:r>
              <a:rPr lang="id-ID" dirty="0" err="1"/>
              <a:t>tarbiyatut</a:t>
            </a:r>
            <a:r>
              <a:rPr lang="id-ID" dirty="0"/>
              <a:t> </a:t>
            </a:r>
            <a:r>
              <a:rPr lang="id-ID" dirty="0" err="1"/>
              <a:t>tholabah</a:t>
            </a:r>
            <a:r>
              <a:rPr lang="id-ID" dirty="0"/>
              <a:t>,” vol. 1, </a:t>
            </a:r>
            <a:r>
              <a:rPr lang="id-ID" dirty="0" err="1"/>
              <a:t>pp</a:t>
            </a:r>
            <a:r>
              <a:rPr lang="id-ID" dirty="0"/>
              <a:t>. 91–103, 	2025, doi: 10.58518/gajie.vii24..2779.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[13]	A. M. Arif, N. Nurdin, </a:t>
            </a:r>
            <a:r>
              <a:rPr lang="id-ID" dirty="0" err="1"/>
              <a:t>and</a:t>
            </a:r>
            <a:r>
              <a:rPr lang="id-ID" dirty="0"/>
              <a:t> E. Elya, “</a:t>
            </a:r>
            <a:r>
              <a:rPr lang="id-ID" dirty="0" err="1"/>
              <a:t>Character</a:t>
            </a:r>
            <a:r>
              <a:rPr lang="id-ID" dirty="0"/>
              <a:t> </a:t>
            </a:r>
            <a:r>
              <a:rPr lang="id-ID" dirty="0" err="1"/>
              <a:t>Education</a:t>
            </a:r>
            <a:r>
              <a:rPr lang="id-ID" dirty="0"/>
              <a:t> </a:t>
            </a:r>
            <a:r>
              <a:rPr lang="id-ID" dirty="0" err="1"/>
              <a:t>Management</a:t>
            </a:r>
            <a:r>
              <a:rPr lang="id-ID" dirty="0"/>
              <a:t> </a:t>
            </a:r>
            <a:r>
              <a:rPr lang="id-ID" dirty="0" err="1"/>
              <a:t>at</a:t>
            </a:r>
            <a:r>
              <a:rPr lang="id-ID" dirty="0"/>
              <a:t> Islamic </a:t>
            </a:r>
            <a:r>
              <a:rPr lang="id-ID" dirty="0" err="1"/>
              <a:t>Grassroot</a:t>
            </a:r>
            <a:r>
              <a:rPr lang="id-ID" dirty="0"/>
              <a:t> </a:t>
            </a:r>
            <a:r>
              <a:rPr lang="id-ID" dirty="0" err="1"/>
              <a:t>Education</a:t>
            </a:r>
            <a:r>
              <a:rPr lang="id-ID" dirty="0"/>
              <a:t>: The </a:t>
            </a:r>
            <a:r>
              <a:rPr lang="id-ID" dirty="0" err="1"/>
              <a:t>Integration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Local</a:t>
            </a:r>
            <a:r>
              <a:rPr lang="id-ID" dirty="0"/>
              <a:t> </a:t>
            </a:r>
            <a:r>
              <a:rPr lang="id-ID" dirty="0" err="1"/>
              <a:t>Social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Wisdom </a:t>
            </a:r>
            <a:r>
              <a:rPr lang="id-ID" dirty="0" err="1"/>
              <a:t>Values</a:t>
            </a:r>
            <a:r>
              <a:rPr lang="id-ID" dirty="0"/>
              <a:t>,” </a:t>
            </a:r>
            <a:r>
              <a:rPr lang="id-ID" i="1" dirty="0"/>
              <a:t>Al-</a:t>
            </a:r>
            <a:r>
              <a:rPr lang="id-ID" i="1" dirty="0" err="1"/>
              <a:t>Tanzim</a:t>
            </a:r>
            <a:r>
              <a:rPr lang="id-ID" i="1" dirty="0"/>
              <a:t> J. </a:t>
            </a:r>
            <a:r>
              <a:rPr lang="id-ID" i="1" dirty="0" err="1"/>
              <a:t>Manaj</a:t>
            </a:r>
            <a:r>
              <a:rPr lang="id-ID" i="1" dirty="0"/>
              <a:t>. Pendidik. Islam</a:t>
            </a:r>
            <a:r>
              <a:rPr lang="id-ID" dirty="0"/>
              <a:t>, vol. 	7, no. 2, </a:t>
            </a:r>
            <a:r>
              <a:rPr lang="id-ID" dirty="0" err="1"/>
              <a:t>pp</a:t>
            </a:r>
            <a:r>
              <a:rPr lang="id-ID" dirty="0"/>
              <a:t>. 435–450, 2023, doi: 10.33650/al-tanzim.v7i2.5468.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[14]	G. Kepanduan, H. </a:t>
            </a:r>
            <a:r>
              <a:rPr lang="id-ID" dirty="0" err="1"/>
              <a:t>Wathan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S. Dasar, “</a:t>
            </a:r>
            <a:r>
              <a:rPr lang="id-ID" dirty="0" err="1"/>
              <a:t>Application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Child</a:t>
            </a:r>
            <a:r>
              <a:rPr lang="id-ID" dirty="0"/>
              <a:t> Friendly </a:t>
            </a:r>
            <a:r>
              <a:rPr lang="id-ID" dirty="0" err="1"/>
              <a:t>Schools</a:t>
            </a:r>
            <a:r>
              <a:rPr lang="id-ID" dirty="0"/>
              <a:t> </a:t>
            </a:r>
            <a:r>
              <a:rPr lang="id-ID" dirty="0" err="1"/>
              <a:t>Through</a:t>
            </a:r>
            <a:r>
              <a:rPr lang="id-ID" dirty="0"/>
              <a:t> </a:t>
            </a:r>
            <a:r>
              <a:rPr lang="id-ID" dirty="0" err="1"/>
              <a:t>the</a:t>
            </a:r>
            <a:r>
              <a:rPr lang="id-ID" dirty="0"/>
              <a:t> Hizbul </a:t>
            </a:r>
            <a:r>
              <a:rPr lang="id-ID" dirty="0" err="1"/>
              <a:t>Wathan</a:t>
            </a:r>
            <a:r>
              <a:rPr lang="id-ID" dirty="0"/>
              <a:t> </a:t>
            </a:r>
            <a:r>
              <a:rPr lang="id-ID" dirty="0" err="1"/>
              <a:t>an</a:t>
            </a:r>
            <a:r>
              <a:rPr lang="id-ID" dirty="0"/>
              <a:t> Indonesia </a:t>
            </a:r>
            <a:r>
              <a:rPr lang="id-ID" dirty="0" err="1"/>
              <a:t>and</a:t>
            </a:r>
            <a:r>
              <a:rPr lang="id-ID" dirty="0"/>
              <a:t> Malaysia </a:t>
            </a:r>
            <a:r>
              <a:rPr lang="id-ID" dirty="0" err="1"/>
              <a:t>Elementary</a:t>
            </a:r>
            <a:r>
              <a:rPr lang="id-ID" dirty="0"/>
              <a:t> </a:t>
            </a:r>
            <a:r>
              <a:rPr lang="id-ID" dirty="0" err="1"/>
              <a:t>Schools</a:t>
            </a:r>
            <a:r>
              <a:rPr lang="id-ID" dirty="0"/>
              <a:t> Penerapan Sekolah Ramah Anak 	Melalui,” vol. 4, no. 1, </a:t>
            </a:r>
            <a:r>
              <a:rPr lang="id-ID" dirty="0" err="1"/>
              <a:t>pp</a:t>
            </a:r>
            <a:r>
              <a:rPr lang="id-ID" dirty="0"/>
              <a:t>. 1–8, 2020, doi: 10.21070/halaqa.v4i1.171.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[15]	A. Saepudin, “</a:t>
            </a:r>
            <a:r>
              <a:rPr lang="id-ID" dirty="0" err="1"/>
              <a:t>Holistic</a:t>
            </a:r>
            <a:r>
              <a:rPr lang="id-ID" dirty="0"/>
              <a:t> Islamic </a:t>
            </a:r>
            <a:r>
              <a:rPr lang="id-ID" dirty="0" err="1"/>
              <a:t>Education</a:t>
            </a:r>
            <a:r>
              <a:rPr lang="id-ID" dirty="0"/>
              <a:t> : </a:t>
            </a:r>
            <a:r>
              <a:rPr lang="id-ID" dirty="0" err="1"/>
              <a:t>Assessing</a:t>
            </a:r>
            <a:r>
              <a:rPr lang="id-ID" dirty="0"/>
              <a:t> </a:t>
            </a:r>
            <a:r>
              <a:rPr lang="id-ID" dirty="0" err="1"/>
              <a:t>the</a:t>
            </a:r>
            <a:r>
              <a:rPr lang="id-ID" dirty="0"/>
              <a:t> </a:t>
            </a:r>
            <a:r>
              <a:rPr lang="id-ID" dirty="0" err="1"/>
              <a:t>Impact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Integrative</a:t>
            </a:r>
            <a:r>
              <a:rPr lang="id-ID" dirty="0"/>
              <a:t> </a:t>
            </a:r>
            <a:r>
              <a:rPr lang="id-ID" dirty="0" err="1"/>
              <a:t>Curricula</a:t>
            </a:r>
            <a:r>
              <a:rPr lang="id-ID" dirty="0"/>
              <a:t> </a:t>
            </a:r>
            <a:r>
              <a:rPr lang="id-ID" dirty="0" err="1"/>
              <a:t>on</a:t>
            </a:r>
            <a:r>
              <a:rPr lang="id-ID" dirty="0"/>
              <a:t> Moral </a:t>
            </a:r>
            <a:r>
              <a:rPr lang="id-ID" dirty="0" err="1"/>
              <a:t>and</a:t>
            </a:r>
            <a:r>
              <a:rPr lang="id-ID" dirty="0"/>
              <a:t> Spiritual Development in </a:t>
            </a:r>
            <a:r>
              <a:rPr lang="id-ID" dirty="0" err="1"/>
              <a:t>Secondary</a:t>
            </a:r>
            <a:r>
              <a:rPr lang="id-ID" dirty="0"/>
              <a:t> </a:t>
            </a:r>
            <a:r>
              <a:rPr lang="id-ID" dirty="0" err="1"/>
              <a:t>Schools</a:t>
            </a:r>
            <a:r>
              <a:rPr lang="id-ID" dirty="0"/>
              <a:t>,” vol. 6, no. 1, </a:t>
            </a:r>
            <a:r>
              <a:rPr lang="id-ID" dirty="0" err="1"/>
              <a:t>pp</a:t>
            </a:r>
            <a:r>
              <a:rPr lang="id-ID" dirty="0"/>
              <a:t>. 1072–1083, 2024.</a:t>
            </a:r>
            <a:endParaRPr lang="en-ID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>
          <a:extLst>
            <a:ext uri="{FF2B5EF4-FFF2-40B4-BE49-F238E27FC236}">
              <a16:creationId xmlns:a16="http://schemas.microsoft.com/office/drawing/2014/main" id="{CE6653D3-022A-BEB1-0AF0-947228290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>
            <a:extLst>
              <a:ext uri="{FF2B5EF4-FFF2-40B4-BE49-F238E27FC236}">
                <a16:creationId xmlns:a16="http://schemas.microsoft.com/office/drawing/2014/main" id="{3B095BFE-E8EC-F70D-0317-AFBAF0E84B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Referensi</a:t>
            </a:r>
            <a:endParaRPr/>
          </a:p>
        </p:txBody>
      </p:sp>
      <p:sp>
        <p:nvSpPr>
          <p:cNvPr id="90" name="Google Shape;90;g104f7abbb21_0_61">
            <a:extLst>
              <a:ext uri="{FF2B5EF4-FFF2-40B4-BE49-F238E27FC236}">
                <a16:creationId xmlns:a16="http://schemas.microsoft.com/office/drawing/2014/main" id="{C543114D-06F9-D687-F89F-332C8C8D71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32500" lnSpcReduction="20000"/>
          </a:bodyPr>
          <a:lstStyle/>
          <a:p>
            <a:pPr marL="50800" indent="0">
              <a:buNone/>
            </a:pPr>
            <a:r>
              <a:rPr lang="id-ID" dirty="0"/>
              <a:t>[16]	L. D. Tangan, “Anti-</a:t>
            </a:r>
            <a:r>
              <a:rPr lang="id-ID" dirty="0" err="1"/>
              <a:t>Bullying</a:t>
            </a:r>
            <a:r>
              <a:rPr lang="id-ID" dirty="0"/>
              <a:t> </a:t>
            </a:r>
            <a:r>
              <a:rPr lang="id-ID" dirty="0" err="1"/>
              <a:t>Characters</a:t>
            </a:r>
            <a:r>
              <a:rPr lang="id-ID" dirty="0"/>
              <a:t> </a:t>
            </a:r>
            <a:r>
              <a:rPr lang="id-ID" dirty="0" err="1"/>
              <a:t>Based</a:t>
            </a:r>
            <a:r>
              <a:rPr lang="id-ID" dirty="0"/>
              <a:t> </a:t>
            </a:r>
            <a:r>
              <a:rPr lang="id-ID" dirty="0" err="1"/>
              <a:t>on</a:t>
            </a:r>
            <a:r>
              <a:rPr lang="id-ID" dirty="0"/>
              <a:t> Hadith : </a:t>
            </a:r>
            <a:r>
              <a:rPr lang="id-ID" dirty="0" err="1"/>
              <a:t>Controlling</a:t>
            </a:r>
            <a:r>
              <a:rPr lang="id-ID" dirty="0"/>
              <a:t> </a:t>
            </a:r>
            <a:r>
              <a:rPr lang="id-ID" dirty="0" err="1"/>
              <a:t>Your</a:t>
            </a:r>
            <a:r>
              <a:rPr lang="id-ID" dirty="0"/>
              <a:t> </a:t>
            </a:r>
            <a:r>
              <a:rPr lang="id-ID" dirty="0" err="1"/>
              <a:t>Mouth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Hands</a:t>
            </a:r>
            <a:r>
              <a:rPr lang="id-ID" dirty="0"/>
              <a:t>,” vol. 9, no. 1, 2025, doi: 10.21070/halaqa.v9i1.1710.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[17]	I. I. J. Rifka </a:t>
            </a:r>
            <a:r>
              <a:rPr lang="id-ID" dirty="0" err="1"/>
              <a:t>Alkhilyatul</a:t>
            </a:r>
            <a:r>
              <a:rPr lang="id-ID" dirty="0"/>
              <a:t> </a:t>
            </a:r>
            <a:r>
              <a:rPr lang="id-ID" dirty="0" err="1"/>
              <a:t>Ma’rifat</a:t>
            </a:r>
            <a:r>
              <a:rPr lang="id-ID" dirty="0"/>
              <a:t>, I Made </a:t>
            </a:r>
            <a:r>
              <a:rPr lang="id-ID" dirty="0" err="1"/>
              <a:t>Suraharta</a:t>
            </a:r>
            <a:r>
              <a:rPr lang="id-ID" dirty="0"/>
              <a:t>, </a:t>
            </a:r>
            <a:r>
              <a:rPr lang="id-ID" i="1" dirty="0" err="1"/>
              <a:t>No</a:t>
            </a:r>
            <a:r>
              <a:rPr lang="id-ID" i="1" dirty="0"/>
              <a:t> </a:t>
            </a:r>
            <a:r>
              <a:rPr lang="id-ID" i="1" dirty="0" err="1"/>
              <a:t>Title</a:t>
            </a:r>
            <a:r>
              <a:rPr lang="id-ID" i="1" dirty="0"/>
              <a:t> </a:t>
            </a:r>
            <a:r>
              <a:rPr lang="id-ID" i="1" dirty="0" err="1"/>
              <a:t>No</a:t>
            </a:r>
            <a:r>
              <a:rPr lang="id-ID" i="1" dirty="0"/>
              <a:t> </a:t>
            </a:r>
            <a:r>
              <a:rPr lang="id-ID" i="1" dirty="0" err="1"/>
              <a:t>Title</a:t>
            </a:r>
            <a:r>
              <a:rPr lang="id-ID" i="1" dirty="0"/>
              <a:t> </a:t>
            </a:r>
            <a:r>
              <a:rPr lang="id-ID" i="1" dirty="0" err="1"/>
              <a:t>No</a:t>
            </a:r>
            <a:r>
              <a:rPr lang="id-ID" i="1" dirty="0"/>
              <a:t> </a:t>
            </a:r>
            <a:r>
              <a:rPr lang="id-ID" i="1" dirty="0" err="1"/>
              <a:t>Title</a:t>
            </a:r>
            <a:r>
              <a:rPr lang="id-ID" i="1" dirty="0"/>
              <a:t> </a:t>
            </a:r>
            <a:r>
              <a:rPr lang="id-ID" i="1" dirty="0" err="1"/>
              <a:t>No</a:t>
            </a:r>
            <a:r>
              <a:rPr lang="id-ID" i="1" dirty="0"/>
              <a:t> </a:t>
            </a:r>
            <a:r>
              <a:rPr lang="id-ID" i="1" dirty="0" err="1"/>
              <a:t>Title</a:t>
            </a:r>
            <a:r>
              <a:rPr lang="id-ID" dirty="0"/>
              <a:t>, vol. 2. 2024.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[18]	J. K. </a:t>
            </a:r>
            <a:r>
              <a:rPr lang="id-ID" dirty="0" err="1"/>
              <a:t>Fieldhouse</a:t>
            </a:r>
            <a:r>
              <a:rPr lang="id-ID" dirty="0"/>
              <a:t> </a:t>
            </a:r>
            <a:r>
              <a:rPr lang="id-ID" i="1" dirty="0" err="1"/>
              <a:t>et</a:t>
            </a:r>
            <a:r>
              <a:rPr lang="id-ID" i="1" dirty="0"/>
              <a:t> </a:t>
            </a:r>
            <a:r>
              <a:rPr lang="id-ID" i="1" dirty="0" err="1"/>
              <a:t>al.</a:t>
            </a:r>
            <a:r>
              <a:rPr lang="id-ID" dirty="0"/>
              <a:t>, “The </a:t>
            </a:r>
            <a:r>
              <a:rPr lang="id-ID" dirty="0" err="1"/>
              <a:t>intersection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artificial</a:t>
            </a:r>
            <a:r>
              <a:rPr lang="id-ID" dirty="0"/>
              <a:t> </a:t>
            </a:r>
            <a:r>
              <a:rPr lang="id-ID" dirty="0" err="1"/>
              <a:t>intelligence</a:t>
            </a:r>
            <a:r>
              <a:rPr lang="id-ID" dirty="0"/>
              <a:t> </a:t>
            </a:r>
            <a:r>
              <a:rPr lang="id-ID" dirty="0" err="1"/>
              <a:t>with</a:t>
            </a:r>
            <a:r>
              <a:rPr lang="id-ID" dirty="0"/>
              <a:t> </a:t>
            </a:r>
            <a:r>
              <a:rPr lang="id-ID" dirty="0" err="1"/>
              <a:t>qualitative</a:t>
            </a:r>
            <a:r>
              <a:rPr lang="id-ID" dirty="0"/>
              <a:t> </a:t>
            </a:r>
            <a:r>
              <a:rPr lang="id-ID" dirty="0" err="1"/>
              <a:t>or</a:t>
            </a:r>
            <a:r>
              <a:rPr lang="id-ID" dirty="0"/>
              <a:t> </a:t>
            </a:r>
            <a:r>
              <a:rPr lang="id-ID" dirty="0" err="1"/>
              <a:t>mixed</a:t>
            </a:r>
            <a:r>
              <a:rPr lang="id-ID" dirty="0"/>
              <a:t> </a:t>
            </a:r>
            <a:r>
              <a:rPr lang="id-ID" dirty="0" err="1"/>
              <a:t>methods</a:t>
            </a:r>
            <a:r>
              <a:rPr lang="id-ID" dirty="0"/>
              <a:t> </a:t>
            </a:r>
            <a:r>
              <a:rPr lang="id-ID" dirty="0" err="1"/>
              <a:t>for</a:t>
            </a:r>
            <a:r>
              <a:rPr lang="id-ID" dirty="0"/>
              <a:t> </a:t>
            </a:r>
            <a:r>
              <a:rPr lang="id-ID" dirty="0" err="1"/>
              <a:t>communicable</a:t>
            </a:r>
            <a:r>
              <a:rPr lang="id-ID" dirty="0"/>
              <a:t> </a:t>
            </a:r>
            <a:r>
              <a:rPr lang="id-ID" dirty="0" err="1"/>
              <a:t>disease</a:t>
            </a:r>
            <a:r>
              <a:rPr lang="id-ID" dirty="0"/>
              <a:t> </a:t>
            </a:r>
            <a:r>
              <a:rPr lang="id-ID" dirty="0" err="1"/>
              <a:t>research</a:t>
            </a:r>
            <a:r>
              <a:rPr lang="id-ID" dirty="0"/>
              <a:t> : a </a:t>
            </a:r>
            <a:r>
              <a:rPr lang="id-ID" dirty="0" err="1"/>
              <a:t>scoping</a:t>
            </a:r>
            <a:r>
              <a:rPr lang="id-ID" dirty="0"/>
              <a:t> </a:t>
            </a:r>
            <a:r>
              <a:rPr lang="id-ID" dirty="0" err="1"/>
              <a:t>review</a:t>
            </a:r>
            <a:r>
              <a:rPr lang="id-ID" dirty="0"/>
              <a:t>,” vol. 248, no. August, 2025.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[19]	R. R. Anggraini </a:t>
            </a:r>
            <a:r>
              <a:rPr lang="id-ID" dirty="0" err="1"/>
              <a:t>and</a:t>
            </a:r>
            <a:r>
              <a:rPr lang="id-ID" dirty="0"/>
              <a:t> E. F. Fahyuni, “</a:t>
            </a:r>
            <a:r>
              <a:rPr lang="id-ID" dirty="0" err="1"/>
              <a:t>Science-Based</a:t>
            </a:r>
            <a:r>
              <a:rPr lang="id-ID" dirty="0"/>
              <a:t> </a:t>
            </a:r>
            <a:r>
              <a:rPr lang="id-ID" dirty="0" err="1"/>
              <a:t>Inquiry</a:t>
            </a:r>
            <a:r>
              <a:rPr lang="id-ID" dirty="0"/>
              <a:t> </a:t>
            </a:r>
            <a:r>
              <a:rPr lang="id-ID" dirty="0" err="1"/>
              <a:t>Learning</a:t>
            </a:r>
            <a:r>
              <a:rPr lang="id-ID" dirty="0"/>
              <a:t> </a:t>
            </a:r>
            <a:r>
              <a:rPr lang="id-ID" dirty="0" err="1"/>
              <a:t>with</a:t>
            </a:r>
            <a:r>
              <a:rPr lang="id-ID" dirty="0"/>
              <a:t> Islamic </a:t>
            </a:r>
            <a:r>
              <a:rPr lang="id-ID" dirty="0" err="1"/>
              <a:t>Values</a:t>
            </a:r>
            <a:r>
              <a:rPr lang="id-ID" dirty="0"/>
              <a:t> </a:t>
            </a:r>
            <a:r>
              <a:rPr lang="id-ID" dirty="0" err="1"/>
              <a:t>to</a:t>
            </a:r>
            <a:r>
              <a:rPr lang="id-ID" dirty="0"/>
              <a:t> </a:t>
            </a:r>
            <a:r>
              <a:rPr lang="id-ID" dirty="0" err="1"/>
              <a:t>Improve</a:t>
            </a:r>
            <a:r>
              <a:rPr lang="id-ID" dirty="0"/>
              <a:t> </a:t>
            </a:r>
            <a:r>
              <a:rPr lang="id-ID" dirty="0" err="1"/>
              <a:t>Critical</a:t>
            </a:r>
            <a:r>
              <a:rPr lang="id-ID" dirty="0"/>
              <a:t> </a:t>
            </a:r>
            <a:r>
              <a:rPr lang="id-ID" dirty="0" err="1"/>
              <a:t>Thinking</a:t>
            </a:r>
            <a:r>
              <a:rPr lang="id-ID" dirty="0"/>
              <a:t> : Pembelajaran Berbasis Penyelidikan Ilmiah dengan </a:t>
            </a:r>
            <a:r>
              <a:rPr lang="id-ID" dirty="0" err="1"/>
              <a:t>Nilai-Nilai</a:t>
            </a:r>
            <a:r>
              <a:rPr lang="id-ID" dirty="0"/>
              <a:t> Islam untuk 	Meningkatkan Pemikiran Kritis,” vol. 6, </a:t>
            </a:r>
            <a:r>
              <a:rPr lang="id-ID" dirty="0" err="1"/>
              <a:t>pp</a:t>
            </a:r>
            <a:r>
              <a:rPr lang="id-ID" dirty="0"/>
              <a:t>. 1–13, 2025, doi: 10.21070/adabiyah.v6i1.1732.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[20]	I. Rosadi, K. I. M. Santosa, </a:t>
            </a:r>
            <a:r>
              <a:rPr lang="id-ID" dirty="0" err="1"/>
              <a:t>and</a:t>
            </a:r>
            <a:r>
              <a:rPr lang="id-ID" dirty="0"/>
              <a:t> Y. Lesmana, “Upaya Pondok Pesantren dalam Meningkatkan Kualitas Sumber Daya Manusia: Studi Kasus di Pondok Pesantren Ar Rohmah Kosambi,” </a:t>
            </a:r>
            <a:r>
              <a:rPr lang="id-ID" i="1" dirty="0" err="1"/>
              <a:t>Indones</a:t>
            </a:r>
            <a:r>
              <a:rPr lang="id-ID" i="1" dirty="0"/>
              <a:t>. </a:t>
            </a:r>
            <a:r>
              <a:rPr lang="id-ID" i="1" dirty="0" err="1"/>
              <a:t>Res</a:t>
            </a:r>
            <a:r>
              <a:rPr lang="id-ID" i="1" dirty="0"/>
              <a:t>. 	J. </a:t>
            </a:r>
            <a:r>
              <a:rPr lang="id-ID" i="1" dirty="0" err="1"/>
              <a:t>Educ</a:t>
            </a:r>
            <a:r>
              <a:rPr lang="id-ID" i="1" dirty="0"/>
              <a:t>.</a:t>
            </a:r>
            <a:r>
              <a:rPr lang="id-ID" dirty="0"/>
              <a:t>, vol. 4, no. 4, </a:t>
            </a:r>
            <a:r>
              <a:rPr lang="id-ID" dirty="0" err="1"/>
              <a:t>pp</a:t>
            </a:r>
            <a:r>
              <a:rPr lang="id-ID" dirty="0"/>
              <a:t>. 310–315, 2024, doi: 10.31004/irje.v4i4.1047.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[21]	A. </a:t>
            </a:r>
            <a:r>
              <a:rPr lang="id-ID" dirty="0" err="1"/>
              <a:t>Ghanad</a:t>
            </a:r>
            <a:r>
              <a:rPr lang="id-ID" dirty="0"/>
              <a:t>, “An </a:t>
            </a:r>
            <a:r>
              <a:rPr lang="id-ID" dirty="0" err="1"/>
              <a:t>Overview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Quantitative</a:t>
            </a:r>
            <a:r>
              <a:rPr lang="id-ID" dirty="0"/>
              <a:t> </a:t>
            </a:r>
            <a:r>
              <a:rPr lang="id-ID" dirty="0" err="1"/>
              <a:t>Research</a:t>
            </a:r>
            <a:r>
              <a:rPr lang="id-ID" dirty="0"/>
              <a:t> </a:t>
            </a:r>
            <a:r>
              <a:rPr lang="id-ID" dirty="0" err="1"/>
              <a:t>Methods</a:t>
            </a:r>
            <a:r>
              <a:rPr lang="id-ID" dirty="0"/>
              <a:t>,” vol. 06, no. 08, </a:t>
            </a:r>
            <a:r>
              <a:rPr lang="id-ID" dirty="0" err="1"/>
              <a:t>pp</a:t>
            </a:r>
            <a:r>
              <a:rPr lang="id-ID" dirty="0"/>
              <a:t>. 3794–3803, 2023, doi: 10.47191/</a:t>
            </a:r>
            <a:r>
              <a:rPr lang="id-ID" dirty="0" err="1"/>
              <a:t>ijmra</a:t>
            </a:r>
            <a:r>
              <a:rPr lang="id-ID" dirty="0"/>
              <a:t>/v6-i8-52.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[22]	V. </a:t>
            </a:r>
            <a:r>
              <a:rPr lang="id-ID" dirty="0" err="1"/>
              <a:t>Heaslip</a:t>
            </a:r>
            <a:r>
              <a:rPr lang="id-ID" dirty="0"/>
              <a:t>, S. </a:t>
            </a:r>
            <a:r>
              <a:rPr lang="id-ID" dirty="0" err="1"/>
              <a:t>Docherty</a:t>
            </a:r>
            <a:r>
              <a:rPr lang="id-ID" dirty="0"/>
              <a:t>, U. </a:t>
            </a:r>
            <a:r>
              <a:rPr lang="id-ID" dirty="0" err="1"/>
              <a:t>Obioha</a:t>
            </a:r>
            <a:r>
              <a:rPr lang="id-ID" dirty="0"/>
              <a:t>, K. </a:t>
            </a:r>
            <a:r>
              <a:rPr lang="id-ID" dirty="0" err="1"/>
              <a:t>Breheny</a:t>
            </a:r>
            <a:r>
              <a:rPr lang="id-ID" dirty="0"/>
              <a:t>, J. </a:t>
            </a:r>
            <a:r>
              <a:rPr lang="id-ID" dirty="0" err="1"/>
              <a:t>Pleat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M. P. </a:t>
            </a:r>
            <a:r>
              <a:rPr lang="id-ID" dirty="0" err="1"/>
              <a:t>Brewin</a:t>
            </a:r>
            <a:r>
              <a:rPr lang="id-ID" dirty="0"/>
              <a:t>, “Jo u </a:t>
            </a:r>
            <a:r>
              <a:rPr lang="id-ID" dirty="0" err="1"/>
              <a:t>of</a:t>
            </a:r>
            <a:r>
              <a:rPr lang="id-ID" dirty="0"/>
              <a:t>,” </a:t>
            </a:r>
            <a:r>
              <a:rPr lang="id-ID" i="1" dirty="0" err="1"/>
              <a:t>Burns</a:t>
            </a:r>
            <a:r>
              <a:rPr lang="id-ID" dirty="0"/>
              <a:t>, p. 107772, 2025, doi: 10.1016/j.burns.2025.107772.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[23]	T. </a:t>
            </a:r>
            <a:r>
              <a:rPr lang="id-ID" dirty="0" err="1"/>
              <a:t>Concept</a:t>
            </a:r>
            <a:r>
              <a:rPr lang="id-ID" dirty="0"/>
              <a:t> </a:t>
            </a:r>
            <a:r>
              <a:rPr lang="id-ID" i="1" dirty="0" err="1"/>
              <a:t>et</a:t>
            </a:r>
            <a:r>
              <a:rPr lang="id-ID" i="1" dirty="0"/>
              <a:t> </a:t>
            </a:r>
            <a:r>
              <a:rPr lang="id-ID" i="1" dirty="0" err="1"/>
              <a:t>al.</a:t>
            </a:r>
            <a:r>
              <a:rPr lang="id-ID" dirty="0"/>
              <a:t>, “</a:t>
            </a:r>
            <a:r>
              <a:rPr lang="id-ID" dirty="0" err="1"/>
              <a:t>Educational</a:t>
            </a:r>
            <a:r>
              <a:rPr lang="id-ID" dirty="0"/>
              <a:t> </a:t>
            </a:r>
            <a:r>
              <a:rPr lang="id-ID" dirty="0" err="1"/>
              <a:t>Science</a:t>
            </a:r>
            <a:r>
              <a:rPr lang="id-ID" dirty="0"/>
              <a:t> </a:t>
            </a:r>
            <a:r>
              <a:rPr lang="id-ID" dirty="0" err="1"/>
              <a:t>Journal</a:t>
            </a:r>
            <a:r>
              <a:rPr lang="id-ID" dirty="0"/>
              <a:t>,” </a:t>
            </a:r>
            <a:r>
              <a:rPr lang="id-ID" dirty="0" err="1"/>
              <a:t>pp</a:t>
            </a:r>
            <a:r>
              <a:rPr lang="id-ID" dirty="0"/>
              <a:t>. 10–14, 2025.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[24]	D. Mairita, S. Kholil, </a:t>
            </a:r>
            <a:r>
              <a:rPr lang="id-ID" dirty="0" err="1"/>
              <a:t>and</a:t>
            </a:r>
            <a:r>
              <a:rPr lang="id-ID" dirty="0"/>
              <a:t> L. Khairani, “The </a:t>
            </a:r>
            <a:r>
              <a:rPr lang="id-ID" dirty="0" err="1"/>
              <a:t>Strategy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</a:t>
            </a:r>
            <a:r>
              <a:rPr lang="id-ID" dirty="0" err="1"/>
              <a:t>Communication</a:t>
            </a:r>
            <a:r>
              <a:rPr lang="id-ID" dirty="0"/>
              <a:t> </a:t>
            </a:r>
            <a:r>
              <a:rPr lang="id-ID" dirty="0" err="1"/>
              <a:t>to</a:t>
            </a:r>
            <a:r>
              <a:rPr lang="id-ID" dirty="0"/>
              <a:t> </a:t>
            </a:r>
            <a:r>
              <a:rPr lang="id-ID" dirty="0" err="1"/>
              <a:t>Develop</a:t>
            </a:r>
            <a:r>
              <a:rPr lang="id-ID" dirty="0"/>
              <a:t> Tourism In Islamic </a:t>
            </a:r>
            <a:r>
              <a:rPr lang="id-ID" dirty="0" err="1"/>
              <a:t>Education</a:t>
            </a:r>
            <a:r>
              <a:rPr lang="id-ID" dirty="0"/>
              <a:t> Is </a:t>
            </a:r>
            <a:r>
              <a:rPr lang="id-ID" dirty="0" err="1"/>
              <a:t>Based</a:t>
            </a:r>
            <a:r>
              <a:rPr lang="id-ID" dirty="0"/>
              <a:t> On The </a:t>
            </a:r>
            <a:r>
              <a:rPr lang="id-ID" dirty="0" err="1"/>
              <a:t>Heritage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The Islamic </a:t>
            </a:r>
            <a:r>
              <a:rPr lang="id-ID" dirty="0" err="1"/>
              <a:t>Kingdom</a:t>
            </a:r>
            <a:r>
              <a:rPr lang="id-ID" dirty="0"/>
              <a:t>,” </a:t>
            </a:r>
            <a:r>
              <a:rPr lang="id-ID" dirty="0" err="1"/>
              <a:t>pp</a:t>
            </a:r>
            <a:r>
              <a:rPr lang="id-ID" dirty="0"/>
              <a:t>. 2233–2244, 2023, doi: 	10.30868/ei.v12i02.4838.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[25]	S. Penelitian, “METODOLOGI PENELITIAN PENDIDIKAN,” </a:t>
            </a:r>
            <a:r>
              <a:rPr lang="id-ID" i="1" dirty="0" err="1"/>
              <a:t>Metodol</a:t>
            </a:r>
            <a:r>
              <a:rPr lang="id-ID" i="1" dirty="0"/>
              <a:t>. </a:t>
            </a:r>
            <a:r>
              <a:rPr lang="id-ID" i="1" dirty="0" err="1"/>
              <a:t>Penelit</a:t>
            </a:r>
            <a:r>
              <a:rPr lang="id-ID" i="1" dirty="0"/>
              <a:t>. Pendidik.</a:t>
            </a:r>
            <a:r>
              <a:rPr lang="id-ID" dirty="0"/>
              <a:t>, 2025.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[26]	A. E. </a:t>
            </a:r>
            <a:r>
              <a:rPr lang="id-ID" dirty="0" err="1"/>
              <a:t>Management</a:t>
            </a:r>
            <a:r>
              <a:rPr lang="id-ID" dirty="0"/>
              <a:t>, “Muhammad </a:t>
            </a:r>
            <a:r>
              <a:rPr lang="id-ID" dirty="0" err="1"/>
              <a:t>Hambal</a:t>
            </a:r>
            <a:r>
              <a:rPr lang="id-ID" dirty="0"/>
              <a:t> Shafwan </a:t>
            </a:r>
            <a:r>
              <a:rPr lang="id-ID" dirty="0" err="1"/>
              <a:t>Management</a:t>
            </a:r>
            <a:r>
              <a:rPr lang="id-ID" dirty="0"/>
              <a:t> in Islamic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</a:t>
            </a:r>
            <a:r>
              <a:rPr lang="id-ID" dirty="0"/>
              <a:t> 16 % </a:t>
            </a:r>
            <a:r>
              <a:rPr lang="id-ID" dirty="0" err="1"/>
              <a:t>Overall</a:t>
            </a:r>
            <a:r>
              <a:rPr lang="id-ID" dirty="0"/>
              <a:t> </a:t>
            </a:r>
            <a:r>
              <a:rPr lang="id-ID" dirty="0" err="1"/>
              <a:t>Similarity</a:t>
            </a:r>
            <a:r>
              <a:rPr lang="id-ID" dirty="0"/>
              <a:t>,” no. </a:t>
            </a:r>
            <a:r>
              <a:rPr lang="id-ID" dirty="0" err="1"/>
              <a:t>sinta</a:t>
            </a:r>
            <a:r>
              <a:rPr lang="id-ID" dirty="0"/>
              <a:t> 3, </a:t>
            </a:r>
            <a:r>
              <a:rPr lang="id-ID" dirty="0" err="1"/>
              <a:t>pp</a:t>
            </a:r>
            <a:r>
              <a:rPr lang="id-ID" dirty="0"/>
              <a:t>. 1–17, 2025.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[27]	A. F. Sopyan, Y. M. Nasrullah, </a:t>
            </a:r>
            <a:r>
              <a:rPr lang="id-ID" dirty="0" err="1"/>
              <a:t>and</a:t>
            </a:r>
            <a:r>
              <a:rPr lang="id-ID" dirty="0"/>
              <a:t> F. M. Nazib, “Manajemen Kepemimpinan Pondok Pesantren Dalam Meningkatkan Pembinaan Akhlak Santri ( Penelitian Di Pesantren Persatuan Islam 99 	</a:t>
            </a:r>
            <a:r>
              <a:rPr lang="id-ID" dirty="0" err="1"/>
              <a:t>Rancabango</a:t>
            </a:r>
            <a:r>
              <a:rPr lang="id-ID" dirty="0"/>
              <a:t> ),” 2025.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[28]	A. U. Ashari, M Usman,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Khuriyah</a:t>
            </a:r>
            <a:r>
              <a:rPr lang="id-ID" dirty="0"/>
              <a:t>, “</a:t>
            </a:r>
            <a:r>
              <a:rPr lang="id-ID" dirty="0" err="1"/>
              <a:t>Innovation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Implementation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Adab </a:t>
            </a:r>
            <a:r>
              <a:rPr lang="id-ID" dirty="0" err="1"/>
              <a:t>Curriculum</a:t>
            </a:r>
            <a:r>
              <a:rPr lang="id-ID" dirty="0"/>
              <a:t>: </a:t>
            </a:r>
            <a:r>
              <a:rPr lang="id-ID" dirty="0" err="1"/>
              <a:t>Ta’Dib</a:t>
            </a:r>
            <a:r>
              <a:rPr lang="id-ID" dirty="0"/>
              <a:t> </a:t>
            </a:r>
            <a:r>
              <a:rPr lang="id-ID" dirty="0" err="1"/>
              <a:t>Education</a:t>
            </a:r>
            <a:r>
              <a:rPr lang="id-ID" dirty="0"/>
              <a:t> </a:t>
            </a:r>
            <a:r>
              <a:rPr lang="id-ID" dirty="0" err="1"/>
              <a:t>Approach</a:t>
            </a:r>
            <a:r>
              <a:rPr lang="id-ID" dirty="0"/>
              <a:t> in </a:t>
            </a:r>
            <a:r>
              <a:rPr lang="id-ID" dirty="0" err="1"/>
              <a:t>Character</a:t>
            </a:r>
            <a:r>
              <a:rPr lang="id-ID" dirty="0"/>
              <a:t> </a:t>
            </a:r>
            <a:r>
              <a:rPr lang="id-ID" dirty="0" err="1"/>
              <a:t>Formation</a:t>
            </a:r>
            <a:r>
              <a:rPr lang="id-ID" dirty="0"/>
              <a:t>,” </a:t>
            </a:r>
            <a:r>
              <a:rPr lang="id-ID" i="1" dirty="0"/>
              <a:t>Islam. </a:t>
            </a:r>
            <a:r>
              <a:rPr lang="id-ID" i="1" dirty="0" err="1"/>
              <a:t>Manag</a:t>
            </a:r>
            <a:r>
              <a:rPr lang="id-ID" i="1" dirty="0"/>
              <a:t>. J. </a:t>
            </a:r>
            <a:r>
              <a:rPr lang="id-ID" i="1" dirty="0" err="1"/>
              <a:t>Manaj</a:t>
            </a:r>
            <a:r>
              <a:rPr lang="id-ID" i="1" dirty="0"/>
              <a:t>. Pendidik. Islam</a:t>
            </a:r>
            <a:r>
              <a:rPr lang="id-ID" dirty="0"/>
              <a:t>, vol. 8, 	no. 2, </a:t>
            </a:r>
            <a:r>
              <a:rPr lang="id-ID" dirty="0" err="1"/>
              <a:t>pp</a:t>
            </a:r>
            <a:r>
              <a:rPr lang="id-ID" dirty="0"/>
              <a:t>. 813–826, 2025, doi: 10.30868/im.v8i02.8605.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[29]	A. F. P. Koswara </a:t>
            </a:r>
            <a:r>
              <a:rPr lang="id-ID" dirty="0" err="1"/>
              <a:t>and</a:t>
            </a:r>
            <a:r>
              <a:rPr lang="id-ID" dirty="0"/>
              <a:t> R. </a:t>
            </a:r>
            <a:r>
              <a:rPr lang="id-ID" dirty="0" err="1"/>
              <a:t>Rusnilawati</a:t>
            </a:r>
            <a:r>
              <a:rPr lang="id-ID" dirty="0"/>
              <a:t>, “</a:t>
            </a:r>
            <a:r>
              <a:rPr lang="id-ID" dirty="0" err="1"/>
              <a:t>Optimizing</a:t>
            </a:r>
            <a:r>
              <a:rPr lang="id-ID" dirty="0"/>
              <a:t> Problem-</a:t>
            </a:r>
            <a:r>
              <a:rPr lang="id-ID" dirty="0" err="1"/>
              <a:t>Solving</a:t>
            </a:r>
            <a:r>
              <a:rPr lang="id-ID" dirty="0"/>
              <a:t> </a:t>
            </a:r>
            <a:r>
              <a:rPr lang="id-ID" dirty="0" err="1"/>
              <a:t>Competencies</a:t>
            </a:r>
            <a:r>
              <a:rPr lang="id-ID" dirty="0"/>
              <a:t> </a:t>
            </a:r>
            <a:r>
              <a:rPr lang="id-ID" dirty="0" err="1"/>
              <a:t>Through</a:t>
            </a:r>
            <a:r>
              <a:rPr lang="id-ID" dirty="0"/>
              <a:t> </a:t>
            </a:r>
            <a:r>
              <a:rPr lang="id-ID" dirty="0" err="1"/>
              <a:t>Inquiry-Based</a:t>
            </a:r>
            <a:r>
              <a:rPr lang="id-ID" dirty="0"/>
              <a:t> </a:t>
            </a:r>
            <a:r>
              <a:rPr lang="id-ID" dirty="0" err="1"/>
              <a:t>Learning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Gamified</a:t>
            </a:r>
            <a:r>
              <a:rPr lang="id-ID" dirty="0"/>
              <a:t> </a:t>
            </a:r>
            <a:r>
              <a:rPr lang="id-ID" dirty="0" err="1"/>
              <a:t>Formative</a:t>
            </a:r>
            <a:r>
              <a:rPr lang="id-ID" dirty="0"/>
              <a:t> </a:t>
            </a:r>
            <a:r>
              <a:rPr lang="id-ID" dirty="0" err="1"/>
              <a:t>Assessment</a:t>
            </a:r>
            <a:r>
              <a:rPr lang="id-ID" dirty="0"/>
              <a:t> in </a:t>
            </a:r>
            <a:r>
              <a:rPr lang="id-ID" dirty="0" err="1"/>
              <a:t>Primary</a:t>
            </a:r>
            <a:r>
              <a:rPr lang="id-ID" dirty="0"/>
              <a:t> </a:t>
            </a:r>
            <a:r>
              <a:rPr lang="id-ID" dirty="0" err="1"/>
              <a:t>Mathematics</a:t>
            </a:r>
            <a:r>
              <a:rPr lang="id-ID" dirty="0"/>
              <a:t>,” </a:t>
            </a:r>
            <a:r>
              <a:rPr lang="id-ID" i="1" dirty="0"/>
              <a:t>Profesi Pendidik. 	Dasar</a:t>
            </a:r>
            <a:r>
              <a:rPr lang="id-ID" dirty="0"/>
              <a:t>, </a:t>
            </a:r>
            <a:r>
              <a:rPr lang="id-ID" dirty="0" err="1"/>
              <a:t>pp</a:t>
            </a:r>
            <a:r>
              <a:rPr lang="id-ID" dirty="0"/>
              <a:t>. 274–290, 2025, doi: 10.23917/ppd.v11i3.12040.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[30]	K. Ta, D. I. B. </a:t>
            </a:r>
            <a:r>
              <a:rPr lang="id-ID" dirty="0" err="1"/>
              <a:t>Syed</a:t>
            </a:r>
            <a:r>
              <a:rPr lang="id-ID" dirty="0"/>
              <a:t>, </a:t>
            </a:r>
            <a:r>
              <a:rPr lang="id-ID" dirty="0" err="1"/>
              <a:t>and</a:t>
            </a:r>
            <a:r>
              <a:rPr lang="id-ID" dirty="0"/>
              <a:t> M. </a:t>
            </a:r>
            <a:r>
              <a:rPr lang="id-ID" dirty="0" err="1"/>
              <a:t>Naquib</a:t>
            </a:r>
            <a:r>
              <a:rPr lang="id-ID" dirty="0"/>
              <a:t>, “An-Nur : Jurnal Studi Islam,” vol. 13, no. 1, </a:t>
            </a:r>
            <a:r>
              <a:rPr lang="id-ID" dirty="0" err="1"/>
              <a:t>pp</a:t>
            </a:r>
            <a:r>
              <a:rPr lang="id-ID" dirty="0"/>
              <a:t>. 32–50, 2021.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[31]	W. Hidayat </a:t>
            </a:r>
            <a:r>
              <a:rPr lang="id-ID" dirty="0" err="1"/>
              <a:t>and</a:t>
            </a:r>
            <a:r>
              <a:rPr lang="id-ID" dirty="0"/>
              <a:t> N. Hidayat, “Islamic </a:t>
            </a:r>
            <a:r>
              <a:rPr lang="id-ID" dirty="0" err="1"/>
              <a:t>Boarding</a:t>
            </a:r>
            <a:r>
              <a:rPr lang="id-ID" dirty="0"/>
              <a:t> </a:t>
            </a:r>
            <a:r>
              <a:rPr lang="id-ID" dirty="0" err="1"/>
              <a:t>School</a:t>
            </a:r>
            <a:r>
              <a:rPr lang="id-ID" dirty="0"/>
              <a:t> </a:t>
            </a:r>
            <a:r>
              <a:rPr lang="id-ID" dirty="0" err="1"/>
              <a:t>Management</a:t>
            </a:r>
            <a:r>
              <a:rPr lang="id-ID" dirty="0"/>
              <a:t>: A </a:t>
            </a:r>
            <a:r>
              <a:rPr lang="id-ID" dirty="0" err="1"/>
              <a:t>Comprehensive</a:t>
            </a:r>
            <a:r>
              <a:rPr lang="id-ID" dirty="0"/>
              <a:t> </a:t>
            </a:r>
            <a:r>
              <a:rPr lang="id-ID" dirty="0" err="1"/>
              <a:t>Analysis</a:t>
            </a:r>
            <a:r>
              <a:rPr lang="id-ID" dirty="0"/>
              <a:t> </a:t>
            </a:r>
            <a:r>
              <a:rPr lang="id-ID" dirty="0" err="1"/>
              <a:t>of</a:t>
            </a:r>
            <a:r>
              <a:rPr lang="id-ID" dirty="0"/>
              <a:t> a </a:t>
            </a:r>
            <a:r>
              <a:rPr lang="id-ID" dirty="0" err="1"/>
              <a:t>Special</a:t>
            </a:r>
            <a:r>
              <a:rPr lang="id-ID" dirty="0"/>
              <a:t> Program </a:t>
            </a:r>
            <a:r>
              <a:rPr lang="id-ID" dirty="0" err="1"/>
              <a:t>for</a:t>
            </a:r>
            <a:r>
              <a:rPr lang="id-ID" dirty="0"/>
              <a:t> </a:t>
            </a:r>
            <a:r>
              <a:rPr lang="id-ID" dirty="0" err="1"/>
              <a:t>Fostering</a:t>
            </a:r>
            <a:r>
              <a:rPr lang="id-ID" dirty="0"/>
              <a:t> </a:t>
            </a:r>
            <a:r>
              <a:rPr lang="id-ID" dirty="0" err="1"/>
              <a:t>Students</a:t>
            </a:r>
            <a:r>
              <a:rPr lang="id-ID" dirty="0"/>
              <a:t>’ </a:t>
            </a:r>
            <a:r>
              <a:rPr lang="id-ID" dirty="0" err="1"/>
              <a:t>Disciplinary</a:t>
            </a:r>
            <a:r>
              <a:rPr lang="id-ID" dirty="0"/>
              <a:t> </a:t>
            </a:r>
            <a:r>
              <a:rPr lang="id-ID" dirty="0" err="1"/>
              <a:t>Character</a:t>
            </a:r>
            <a:r>
              <a:rPr lang="id-ID" dirty="0"/>
              <a:t> in Madrasah </a:t>
            </a:r>
            <a:r>
              <a:rPr lang="id-ID" dirty="0" err="1"/>
              <a:t>Ibtidaiyah</a:t>
            </a:r>
            <a:r>
              <a:rPr lang="id-ID" dirty="0"/>
              <a:t>,” 	</a:t>
            </a:r>
            <a:r>
              <a:rPr lang="id-ID" i="1" dirty="0"/>
              <a:t>HEUTAGOGIA J. Islam. </a:t>
            </a:r>
            <a:r>
              <a:rPr lang="id-ID" i="1" dirty="0" err="1"/>
              <a:t>Educ</a:t>
            </a:r>
            <a:r>
              <a:rPr lang="id-ID" i="1" dirty="0"/>
              <a:t>.</a:t>
            </a:r>
            <a:r>
              <a:rPr lang="id-ID" dirty="0"/>
              <a:t>, vol. 3, no. 2, </a:t>
            </a:r>
            <a:r>
              <a:rPr lang="id-ID" dirty="0" err="1"/>
              <a:t>pp</a:t>
            </a:r>
            <a:r>
              <a:rPr lang="id-ID" dirty="0"/>
              <a:t>. 225–236, 2023, doi: 10.14421/hjie.2023.32-07.</a:t>
            </a:r>
            <a:endParaRPr lang="en-ID" dirty="0"/>
          </a:p>
          <a:p>
            <a:pPr marL="50800" indent="0">
              <a:buNone/>
            </a:pPr>
            <a:r>
              <a:rPr lang="id-ID" dirty="0"/>
              <a:t>[32]	N. R. Nadiyah </a:t>
            </a:r>
            <a:r>
              <a:rPr lang="id-ID" dirty="0" err="1"/>
              <a:t>and</a:t>
            </a:r>
            <a:r>
              <a:rPr lang="id-ID" dirty="0"/>
              <a:t> M. Z. Azani, “Nilai- Nilai Akhlak dalam Kitab Hadits Arba ’ in An -Nawawi : Relevansi dan Integrasinya terhadap Pembelajaran Akhlak di Madrasah,” vol. 14, no. 3, </a:t>
            </a:r>
            <a:r>
              <a:rPr lang="id-ID" dirty="0" err="1"/>
              <a:t>pp</a:t>
            </a:r>
            <a:r>
              <a:rPr lang="id-ID" dirty="0"/>
              <a:t>. 4113–4122, 2025.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29485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id-ID" noProof="0" dirty="0"/>
              <a:t>Pendahuluan</a:t>
            </a:r>
          </a:p>
        </p:txBody>
      </p:sp>
      <p:sp>
        <p:nvSpPr>
          <p:cNvPr id="47" name="Google Shape;47;g104f7abbb21_0_309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id-ID" b="1" noProof="0" dirty="0"/>
              <a:t>Latar Belakang</a:t>
            </a:r>
          </a:p>
          <a:p>
            <a:r>
              <a:rPr lang="id-ID" noProof="0" dirty="0"/>
              <a:t>Pesantren dituntut mengintegrasikan kurikulum nasional dengan manajemen kurikulum berbasis adab untuk menjawab perubahan zaman.</a:t>
            </a:r>
          </a:p>
          <a:p>
            <a:r>
              <a:rPr lang="id-ID" noProof="0" dirty="0"/>
              <a:t>Pola pembinaan yang belum terancang menyebabkan santri hanya mengejar nilai akademik dan hafalan, sehingga aspek etika harian kurang maksimal.</a:t>
            </a:r>
          </a:p>
          <a:p>
            <a:r>
              <a:rPr lang="id-ID" noProof="0" dirty="0"/>
              <a:t>Menerapkan proses </a:t>
            </a:r>
            <a:r>
              <a:rPr lang="id-ID" noProof="0" dirty="0" err="1"/>
              <a:t>Planning</a:t>
            </a:r>
            <a:r>
              <a:rPr lang="id-ID" noProof="0" dirty="0"/>
              <a:t>, </a:t>
            </a:r>
            <a:r>
              <a:rPr lang="id-ID" noProof="0" dirty="0" err="1"/>
              <a:t>Organizing</a:t>
            </a:r>
            <a:r>
              <a:rPr lang="id-ID" noProof="0" dirty="0"/>
              <a:t>, </a:t>
            </a:r>
            <a:r>
              <a:rPr lang="id-ID" noProof="0" dirty="0" err="1"/>
              <a:t>Actuating</a:t>
            </a:r>
            <a:r>
              <a:rPr lang="id-ID" noProof="0" dirty="0"/>
              <a:t>, dan </a:t>
            </a:r>
            <a:r>
              <a:rPr lang="id-ID" noProof="0" dirty="0" err="1"/>
              <a:t>Controlling</a:t>
            </a:r>
            <a:r>
              <a:rPr lang="id-ID" noProof="0" dirty="0"/>
              <a:t> yang dipadukan dengan konsep </a:t>
            </a:r>
            <a:r>
              <a:rPr lang="id-ID" noProof="0" dirty="0" err="1"/>
              <a:t>Ta’dib</a:t>
            </a:r>
            <a:r>
              <a:rPr lang="id-ID" noProof="0" dirty="0"/>
              <a:t> Al-Ghazali serta keteladanan ustaz.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Pertanyaan Penelitian (Rumusan Masalah)</a:t>
            </a:r>
            <a:endParaRPr/>
          </a:p>
        </p:txBody>
      </p:sp>
      <p:sp>
        <p:nvSpPr>
          <p:cNvPr id="5" name="Google Shape;47;g104f7abbb21_0_309">
            <a:extLst>
              <a:ext uri="{FF2B5EF4-FFF2-40B4-BE49-F238E27FC236}">
                <a16:creationId xmlns:a16="http://schemas.microsoft.com/office/drawing/2014/main" id="{B50BC390-30D5-571A-1618-AA5BA762A2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4574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50800" indent="0">
              <a:buNone/>
            </a:pPr>
            <a:r>
              <a:rPr lang="id-ID" b="1" dirty="0"/>
              <a:t>Rumusan Masalah dan Tujuan </a:t>
            </a:r>
            <a:r>
              <a:rPr lang="id-ID" dirty="0"/>
              <a:t>: </a:t>
            </a:r>
          </a:p>
          <a:p>
            <a:pPr marL="50800" indent="0">
              <a:buNone/>
            </a:pPr>
            <a:r>
              <a:rPr lang="id-ID" b="1" dirty="0"/>
              <a:t>Rumusan Masalah </a:t>
            </a:r>
            <a:r>
              <a:rPr lang="id-ID" dirty="0"/>
              <a:t>:</a:t>
            </a:r>
          </a:p>
          <a:p>
            <a:pPr marL="565150" indent="-514350">
              <a:buAutoNum type="arabicPeriod"/>
            </a:pPr>
            <a:r>
              <a:rPr lang="id-ID" dirty="0"/>
              <a:t>Bagaimana pelaksanaan manajemen pembinaan adab di Pondok Pesantren Ibnu Abbas Bojonegoro? </a:t>
            </a:r>
          </a:p>
          <a:p>
            <a:pPr marL="565150" indent="-514350">
              <a:buAutoNum type="arabicPeriod"/>
            </a:pPr>
            <a:r>
              <a:rPr lang="id-ID" dirty="0"/>
              <a:t>Apa saja peluang dan tantangan dalam penerapan manajemen pembinaan adab di Pondok Pesantren Ibnu Abbas Bojonegoro?</a:t>
            </a:r>
          </a:p>
          <a:p>
            <a:pPr marL="50800" indent="0">
              <a:buNone/>
            </a:pPr>
            <a:r>
              <a:rPr lang="id-ID" b="1" dirty="0"/>
              <a:t>Tujuan Penelitian </a:t>
            </a:r>
            <a:r>
              <a:rPr lang="id-ID" dirty="0"/>
              <a:t>: </a:t>
            </a:r>
          </a:p>
          <a:p>
            <a:pPr marL="50800" indent="0">
              <a:buNone/>
            </a:pPr>
            <a:r>
              <a:rPr lang="id-ID" noProof="0" dirty="0"/>
              <a:t>Menerapkan nilai-nilai adab ke dalam seluruh proses pendidikan dan aktivitas sehari-hari </a:t>
            </a:r>
            <a:r>
              <a:rPr lang="en-ID" dirty="0"/>
              <a:t>di </a:t>
            </a:r>
            <a:r>
              <a:rPr lang="id-ID" noProof="0" dirty="0"/>
              <a:t>pesantren</a:t>
            </a:r>
            <a:r>
              <a:rPr lang="en-ID" dirty="0"/>
              <a:t> </a:t>
            </a:r>
            <a:r>
              <a:rPr lang="id-ID" dirty="0"/>
              <a:t>sehingga m</a:t>
            </a:r>
            <a:r>
              <a:rPr lang="en-ID" dirty="0" err="1"/>
              <a:t>emb</a:t>
            </a:r>
            <a:r>
              <a:rPr lang="id-ID" noProof="0" dirty="0" err="1"/>
              <a:t>entuk</a:t>
            </a:r>
            <a:r>
              <a:rPr lang="en-ID" dirty="0"/>
              <a:t> </a:t>
            </a:r>
            <a:r>
              <a:rPr lang="id-ID" dirty="0"/>
              <a:t>dan m</a:t>
            </a:r>
            <a:r>
              <a:rPr lang="id-ID" noProof="0" dirty="0" err="1"/>
              <a:t>enghasilkan</a:t>
            </a:r>
            <a:r>
              <a:rPr lang="en-ID" dirty="0"/>
              <a:t> </a:t>
            </a:r>
            <a:r>
              <a:rPr lang="id-ID" noProof="0" dirty="0"/>
              <a:t>santri yang seimbang antara keunggulan </a:t>
            </a:r>
            <a:r>
              <a:rPr lang="en-ID" dirty="0" err="1"/>
              <a:t>akademik</a:t>
            </a:r>
            <a:r>
              <a:rPr lang="en-ID" dirty="0"/>
              <a:t> dan adab Islami.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f7abbb21_0_303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Metode</a:t>
            </a:r>
            <a:endParaRPr/>
          </a:p>
        </p:txBody>
      </p:sp>
      <p:sp>
        <p:nvSpPr>
          <p:cNvPr id="2" name="Google Shape;59;g104f7abbb21_0_303">
            <a:extLst>
              <a:ext uri="{FF2B5EF4-FFF2-40B4-BE49-F238E27FC236}">
                <a16:creationId xmlns:a16="http://schemas.microsoft.com/office/drawing/2014/main" id="{B03BA04B-516D-37BE-BB92-EBC241E3AC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688" y="1238250"/>
            <a:ext cx="11831637" cy="508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id-ID" sz="2600" b="1" noProof="0" dirty="0"/>
              <a:t>Pendekatan</a:t>
            </a:r>
            <a:r>
              <a:rPr lang="id-ID" sz="2600" noProof="0" dirty="0"/>
              <a:t>: Kualitatif deskriptif.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id-ID" sz="2600" b="1" noProof="0" dirty="0"/>
              <a:t>Teknik pengumpulan data</a:t>
            </a:r>
            <a:r>
              <a:rPr lang="en-US" sz="2600" dirty="0"/>
              <a:t>: </a:t>
            </a:r>
            <a:r>
              <a:rPr lang="id-ID" sz="2600" noProof="0" dirty="0"/>
              <a:t>wawancara, observasi dan dokumentasi</a:t>
            </a:r>
            <a:r>
              <a:rPr lang="en-US" sz="2600" dirty="0"/>
              <a:t>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id-ID" sz="2600" b="1" noProof="0" dirty="0"/>
              <a:t>Subjek penelitian</a:t>
            </a:r>
            <a:r>
              <a:rPr lang="en-US" sz="2600" dirty="0"/>
              <a:t>: </a:t>
            </a:r>
            <a:r>
              <a:rPr lang="id-ID" sz="2600" dirty="0" err="1"/>
              <a:t>mudir</a:t>
            </a:r>
            <a:r>
              <a:rPr lang="en-US" sz="2600" dirty="0"/>
              <a:t>, </a:t>
            </a:r>
            <a:r>
              <a:rPr lang="id-ID" sz="2600" dirty="0"/>
              <a:t>pengajar</a:t>
            </a:r>
            <a:r>
              <a:rPr lang="en-US" sz="2600" dirty="0"/>
              <a:t>,</a:t>
            </a:r>
            <a:r>
              <a:rPr lang="id-ID" sz="2600" dirty="0"/>
              <a:t> dan</a:t>
            </a:r>
            <a:r>
              <a:rPr lang="en-US" sz="2600" dirty="0"/>
              <a:t> mu</a:t>
            </a:r>
            <a:r>
              <a:rPr lang="id-ID" sz="2600" dirty="0" err="1"/>
              <a:t>syrif</a:t>
            </a:r>
            <a:r>
              <a:rPr lang="en-US" sz="2600" dirty="0"/>
              <a:t>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600" b="1" dirty="0" err="1"/>
              <a:t>Analisis</a:t>
            </a:r>
            <a:r>
              <a:rPr lang="en-US" sz="2600" b="1" dirty="0"/>
              <a:t> data</a:t>
            </a:r>
            <a:r>
              <a:rPr lang="en-US" sz="2600" dirty="0"/>
              <a:t>: Miles dan Huberman.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id-ID" sz="2600" b="1" noProof="0" dirty="0"/>
              <a:t>Validasi data</a:t>
            </a:r>
            <a:r>
              <a:rPr lang="id-ID" sz="2600" noProof="0" dirty="0"/>
              <a:t>: triangulasi sumber dan teknik</a:t>
            </a:r>
            <a:r>
              <a:rPr lang="en-US" sz="2600" dirty="0"/>
              <a:t>.</a:t>
            </a:r>
            <a:endParaRPr sz="2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04f7abbb21_0_3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Hasil</a:t>
            </a:r>
            <a:endParaRPr/>
          </a:p>
        </p:txBody>
      </p:sp>
      <p:sp>
        <p:nvSpPr>
          <p:cNvPr id="2" name="Google Shape;65;g104f7abbb21_0_39">
            <a:extLst>
              <a:ext uri="{FF2B5EF4-FFF2-40B4-BE49-F238E27FC236}">
                <a16:creationId xmlns:a16="http://schemas.microsoft.com/office/drawing/2014/main" id="{21E5F1F1-AA65-FFE2-962C-2F4A0AF481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688" y="1238250"/>
            <a:ext cx="11831637" cy="5089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0800" indent="0">
              <a:buNone/>
            </a:pPr>
            <a:r>
              <a:rPr lang="id-ID" noProof="0" dirty="0"/>
              <a:t>Model manajemen pembinaan adab yang diterapkan di Pondok Pesantren Ibnu Abbas Bojonegoro memiliki keunggulan kompetitif yang berpusat pada dua aspek utama: </a:t>
            </a:r>
          </a:p>
          <a:p>
            <a:pPr marL="565150" indent="-514350">
              <a:buAutoNum type="arabicPeriod"/>
            </a:pPr>
            <a:r>
              <a:rPr lang="id-ID" dirty="0"/>
              <a:t>K</a:t>
            </a:r>
            <a:r>
              <a:rPr lang="id-ID" noProof="0" dirty="0" err="1"/>
              <a:t>ekuatan</a:t>
            </a:r>
            <a:r>
              <a:rPr lang="id-ID" noProof="0" dirty="0"/>
              <a:t> keteladanan (</a:t>
            </a:r>
            <a:r>
              <a:rPr lang="id-ID" i="1" noProof="0" dirty="0"/>
              <a:t>uswah </a:t>
            </a:r>
            <a:r>
              <a:rPr lang="id-ID" i="1" noProof="0" dirty="0" err="1"/>
              <a:t>hasanah</a:t>
            </a:r>
            <a:r>
              <a:rPr lang="id-ID" noProof="0" dirty="0"/>
              <a:t>) dari seluruh elemen pendidik serta pola integrasi kurikulum yang terstruktur.</a:t>
            </a:r>
          </a:p>
          <a:p>
            <a:pPr marL="565150" indent="-514350">
              <a:buAutoNum type="arabicPeriod"/>
            </a:pPr>
            <a:r>
              <a:rPr lang="id-ID" noProof="0" dirty="0"/>
              <a:t>Konsep manajemen tidak sekadar bertumpu pada aspek praktis, melainkan memiliki </a:t>
            </a:r>
            <a:r>
              <a:rPr lang="id-ID" i="1" noProof="0" dirty="0" err="1"/>
              <a:t>ushul</a:t>
            </a:r>
            <a:r>
              <a:rPr lang="id-ID" i="1" noProof="0" dirty="0"/>
              <a:t> </a:t>
            </a:r>
            <a:r>
              <a:rPr lang="id-ID" noProof="0" dirty="0"/>
              <a:t>akademik yang kuat karena didukung oleh landasan ilmiah yang bersumber langsung dari literatur klasik (</a:t>
            </a:r>
            <a:r>
              <a:rPr lang="id-ID" i="1" noProof="0" dirty="0"/>
              <a:t>salaf</a:t>
            </a:r>
            <a:r>
              <a:rPr lang="id-ID" noProof="0" dirty="0"/>
              <a:t>) maupun kontemporer (</a:t>
            </a:r>
            <a:r>
              <a:rPr lang="id-ID" i="1" noProof="0" dirty="0"/>
              <a:t>khalaf</a:t>
            </a:r>
            <a:r>
              <a:rPr lang="id-ID" noProof="0" dirty="0"/>
              <a:t>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04f7abbb21_0_70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id-ID" noProof="0" dirty="0"/>
              <a:t>Pembahasan</a:t>
            </a:r>
          </a:p>
        </p:txBody>
      </p:sp>
      <p:sp>
        <p:nvSpPr>
          <p:cNvPr id="71" name="Google Shape;71;g104f7abbb21_0_70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4476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50800" indent="0">
              <a:buNone/>
            </a:pPr>
            <a:r>
              <a:rPr lang="id-ID" b="1" noProof="0" dirty="0"/>
              <a:t>1. Perencanaan (</a:t>
            </a:r>
            <a:r>
              <a:rPr lang="id-ID" b="1" i="1" noProof="0" dirty="0" err="1"/>
              <a:t>Planning</a:t>
            </a:r>
            <a:r>
              <a:rPr lang="id-ID" b="1" noProof="0" dirty="0"/>
              <a:t>):</a:t>
            </a:r>
            <a:r>
              <a:rPr lang="id-ID" noProof="0" dirty="0"/>
              <a:t> Pembinaan dirancang melalui rapat koordinasi rutin untuk menyelaraskan program dengan visi-misi pondok, dengan fondasi rujukan ilmiah dari literatur ulama klasik dan kontemporer.</a:t>
            </a:r>
          </a:p>
          <a:p>
            <a:pPr marL="50800" indent="0">
              <a:buNone/>
            </a:pPr>
            <a:r>
              <a:rPr lang="id-ID" b="1" noProof="0" dirty="0"/>
              <a:t>2. Pengorganisasian (</a:t>
            </a:r>
            <a:r>
              <a:rPr lang="id-ID" b="1" i="1" noProof="0" dirty="0" err="1"/>
              <a:t>Organizing</a:t>
            </a:r>
            <a:r>
              <a:rPr lang="id-ID" b="1" noProof="0" dirty="0"/>
              <a:t>):</a:t>
            </a:r>
            <a:r>
              <a:rPr lang="id-ID" noProof="0" dirty="0"/>
              <a:t> Pembagian tugas dilakukan secara sistematis melalui </a:t>
            </a:r>
            <a:r>
              <a:rPr lang="id-ID" i="1" noProof="0" dirty="0" err="1"/>
              <a:t>takhosus</a:t>
            </a:r>
            <a:r>
              <a:rPr lang="id-ID" noProof="0" dirty="0"/>
              <a:t> kerja dan kejelasan struktur pengajaran (</a:t>
            </a:r>
            <a:r>
              <a:rPr lang="id-ID" i="1" noProof="0" dirty="0" err="1"/>
              <a:t>tadris</a:t>
            </a:r>
            <a:r>
              <a:rPr lang="id-ID" noProof="0" dirty="0"/>
              <a:t>) yang disesuaikan dengan bidang kompetensi masing-masing tiap pengajar.</a:t>
            </a:r>
          </a:p>
          <a:p>
            <a:pPr marL="50800" indent="0">
              <a:buNone/>
            </a:pPr>
            <a:r>
              <a:rPr lang="id-ID" b="1" noProof="0" dirty="0"/>
              <a:t>3. Pelaksanaan (</a:t>
            </a:r>
            <a:r>
              <a:rPr lang="id-ID" b="1" i="1" noProof="0" dirty="0" err="1"/>
              <a:t>Actuating</a:t>
            </a:r>
            <a:r>
              <a:rPr lang="id-ID" b="1" noProof="0" dirty="0"/>
              <a:t>):</a:t>
            </a:r>
            <a:r>
              <a:rPr lang="id-ID" noProof="0" dirty="0"/>
              <a:t> Pembinaan melibatkan seluruh elemen pondok lewat metode keteladanan (</a:t>
            </a:r>
            <a:r>
              <a:rPr lang="id-ID" i="1" noProof="0" dirty="0"/>
              <a:t>uswah </a:t>
            </a:r>
            <a:r>
              <a:rPr lang="id-ID" i="1" noProof="0" dirty="0" err="1"/>
              <a:t>hasanah</a:t>
            </a:r>
            <a:r>
              <a:rPr lang="id-ID" noProof="0" dirty="0"/>
              <a:t>), pembiasaan ibadah, serta integrasi adab dalam kurikulum formal yang masuk sebagai komponen penilaian rapor.</a:t>
            </a:r>
          </a:p>
          <a:p>
            <a:pPr marL="50800" indent="0">
              <a:buNone/>
            </a:pPr>
            <a:r>
              <a:rPr lang="id-ID" b="1" noProof="0" dirty="0"/>
              <a:t>4. Pengendalian (</a:t>
            </a:r>
            <a:r>
              <a:rPr lang="id-ID" b="1" i="1" noProof="0" dirty="0" err="1"/>
              <a:t>Controlling</a:t>
            </a:r>
            <a:r>
              <a:rPr lang="id-ID" b="1" noProof="0" dirty="0"/>
              <a:t>) &amp; Tantangan:</a:t>
            </a:r>
            <a:r>
              <a:rPr lang="id-ID" noProof="0" dirty="0"/>
              <a:t> Evaluasi berkala dilakukan melalui rapat mingguan dan bulanan. 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id-ID" noProof="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04f7abbb21_0_0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Temuan Penting Penelitian</a:t>
            </a:r>
            <a:endParaRPr/>
          </a:p>
        </p:txBody>
      </p:sp>
      <p:sp>
        <p:nvSpPr>
          <p:cNvPr id="78" name="Google Shape;78;g104f7abbb21_0_0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480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r>
              <a:rPr lang="id-ID" b="1" noProof="0" dirty="0"/>
              <a:t>Sistem Asrama 24 Jam</a:t>
            </a:r>
            <a:r>
              <a:rPr lang="id-ID" noProof="0" dirty="0"/>
              <a:t>: Memberikan wadah pembinaan dan pengawasan secara berkesinambungan bagi santri dalam pembiasaan karakter sehari-hari.</a:t>
            </a:r>
          </a:p>
          <a:p>
            <a:r>
              <a:rPr lang="id-ID" b="1" noProof="0" dirty="0"/>
              <a:t>Keteladanan</a:t>
            </a:r>
            <a:r>
              <a:rPr lang="id-ID" noProof="0" dirty="0"/>
              <a:t>: Kedisiplinan ustaz serta </a:t>
            </a:r>
            <a:r>
              <a:rPr lang="id-ID" noProof="0" dirty="0" err="1"/>
              <a:t>musyrif</a:t>
            </a:r>
            <a:r>
              <a:rPr lang="id-ID" noProof="0" dirty="0"/>
              <a:t> menjadi panutan (</a:t>
            </a:r>
            <a:r>
              <a:rPr lang="id-ID" i="1" noProof="0" dirty="0"/>
              <a:t>uswah </a:t>
            </a:r>
            <a:r>
              <a:rPr lang="id-ID" i="1" noProof="0" dirty="0" err="1"/>
              <a:t>hasanah</a:t>
            </a:r>
            <a:r>
              <a:rPr lang="id-ID" noProof="0" dirty="0"/>
              <a:t>) yang efektif.</a:t>
            </a:r>
          </a:p>
          <a:p>
            <a:r>
              <a:rPr lang="id-ID" b="1" noProof="0" dirty="0"/>
              <a:t>Integrasi Kurikulum</a:t>
            </a:r>
            <a:r>
              <a:rPr lang="id-ID" noProof="0" dirty="0"/>
              <a:t>: Materi adab telah diselaraskan secara sistematis ke dalam pembelajaran formal dan disinkronisasikan sebagai komponen nilai afektif di rapor.</a:t>
            </a:r>
          </a:p>
          <a:p>
            <a:r>
              <a:rPr lang="id-ID" b="1" noProof="0" dirty="0"/>
              <a:t>Fungsi </a:t>
            </a:r>
            <a:r>
              <a:rPr lang="id-ID" b="1" i="1" noProof="0" dirty="0" err="1"/>
              <a:t>Controlling</a:t>
            </a:r>
            <a:r>
              <a:rPr lang="id-ID" b="1" noProof="0" dirty="0"/>
              <a:t> Rutin</a:t>
            </a:r>
            <a:r>
              <a:rPr lang="id-ID" noProof="0" dirty="0"/>
              <a:t>: Evaluasi berkala mingguan dan bulanan sudah berjalan cukup efektif sebagai bentuk implementasi fungsi manajemen pengawasan.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lang="id-ID" noProof="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>
          <a:extLst>
            <a:ext uri="{FF2B5EF4-FFF2-40B4-BE49-F238E27FC236}">
              <a16:creationId xmlns:a16="http://schemas.microsoft.com/office/drawing/2014/main" id="{6483EE64-A856-93BE-9176-A06FE6035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04f7abbb21_0_0">
            <a:extLst>
              <a:ext uri="{FF2B5EF4-FFF2-40B4-BE49-F238E27FC236}">
                <a16:creationId xmlns:a16="http://schemas.microsoft.com/office/drawing/2014/main" id="{05F5C191-65F7-55F3-51A5-9B06CABF99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Temuan Penting Penelitian</a:t>
            </a:r>
            <a:endParaRPr/>
          </a:p>
        </p:txBody>
      </p:sp>
      <p:sp>
        <p:nvSpPr>
          <p:cNvPr id="78" name="Google Shape;78;g104f7abbb21_0_0">
            <a:extLst>
              <a:ext uri="{FF2B5EF4-FFF2-40B4-BE49-F238E27FC236}">
                <a16:creationId xmlns:a16="http://schemas.microsoft.com/office/drawing/2014/main" id="{0363C694-77FF-75E6-6C5F-55F7BDB2FF6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00" cy="480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r>
              <a:rPr lang="id-ID" b="1" noProof="0" dirty="0"/>
              <a:t>Heterogennya dan Orientasi Santri</a:t>
            </a:r>
            <a:r>
              <a:rPr lang="id-ID" noProof="0" dirty="0"/>
              <a:t>: Keberagaman latar belakang sosial-kultural memicu perbedaan karakter, ditambah sebagian santri masih terlalu berorientasi pada capaian akademik kognitif.</a:t>
            </a:r>
          </a:p>
          <a:p>
            <a:r>
              <a:rPr lang="id-ID" b="1" noProof="0" dirty="0"/>
              <a:t>Faktor Perizinan Luar</a:t>
            </a:r>
            <a:r>
              <a:rPr lang="id-ID" noProof="0" dirty="0"/>
              <a:t>: Prosedur izin keluar pondok menjadi tantangan karena interaksi dengan lingkungan sebagian masyarakat yang kurang sopan dalam bertutur kata dan etika.</a:t>
            </a:r>
          </a:p>
          <a:p>
            <a:r>
              <a:rPr lang="id-ID" b="1" noProof="0" dirty="0"/>
              <a:t>Kendala Evaluasi Lisan</a:t>
            </a:r>
            <a:r>
              <a:rPr lang="id-ID" noProof="0" dirty="0"/>
              <a:t>: Sistem evaluasi yang ada saat ini masih bersifat lisan, belum terdokumentasi dengan baik, dan belum memiliki instrumen baku sehingga penilaian cenderung subjektif.</a:t>
            </a:r>
          </a:p>
          <a:p>
            <a:r>
              <a:rPr lang="id-ID" b="1" noProof="0" dirty="0"/>
              <a:t>Solusi Manajemen Modern</a:t>
            </a:r>
            <a:r>
              <a:rPr lang="id-ID" noProof="0" dirty="0"/>
              <a:t>: Diperlukan standardisasi lewat penyusunan rubrik penilaian adab, pencatatan berkala, serta digitalisasi data pembinaan (data-</a:t>
            </a:r>
            <a:r>
              <a:rPr lang="id-ID" noProof="0" dirty="0" err="1"/>
              <a:t>driven</a:t>
            </a:r>
            <a:r>
              <a:rPr lang="id-ID" noProof="0" dirty="0"/>
              <a:t> </a:t>
            </a:r>
            <a:r>
              <a:rPr lang="id-ID" noProof="0" dirty="0" err="1"/>
              <a:t>decision</a:t>
            </a:r>
            <a:r>
              <a:rPr lang="id-ID" noProof="0" dirty="0"/>
              <a:t> making).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772001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4f7abbb21_0_315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Manfaat Penelitian</a:t>
            </a:r>
            <a:endParaRPr/>
          </a:p>
        </p:txBody>
      </p:sp>
      <p:sp>
        <p:nvSpPr>
          <p:cNvPr id="3" name="Google Shape;84;g104f7abbb21_0_315">
            <a:extLst>
              <a:ext uri="{FF2B5EF4-FFF2-40B4-BE49-F238E27FC236}">
                <a16:creationId xmlns:a16="http://schemas.microsoft.com/office/drawing/2014/main" id="{681F06A4-1548-68F7-ECE4-CF741020FD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4879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50800" indent="0">
              <a:buNone/>
            </a:pPr>
            <a:r>
              <a:rPr lang="id-ID" noProof="0" dirty="0"/>
              <a:t>1. </a:t>
            </a:r>
            <a:r>
              <a:rPr lang="id-ID" b="1" noProof="0" dirty="0"/>
              <a:t>Manfaat Teoritis:</a:t>
            </a:r>
          </a:p>
          <a:p>
            <a:r>
              <a:rPr lang="id-ID" noProof="0" dirty="0"/>
              <a:t>memberikan kontribusi dalam pengembangan kajian Manajemen Pendidikan Islam, khususnya terkait integrasi fungsi manajemen modern POAC dengan konsep </a:t>
            </a:r>
            <a:r>
              <a:rPr lang="id-ID" noProof="0" dirty="0" err="1"/>
              <a:t>ta'dib</a:t>
            </a:r>
            <a:r>
              <a:rPr lang="id-ID" noProof="0" dirty="0"/>
              <a:t> di lingkungan pesantren.</a:t>
            </a:r>
          </a:p>
          <a:p>
            <a:r>
              <a:rPr lang="id-ID" noProof="0" dirty="0"/>
              <a:t>Menjadi referensi akademik tentang konsep evaluasi karakter berbasis data (data-</a:t>
            </a:r>
            <a:r>
              <a:rPr lang="id-ID" noProof="0" dirty="0" err="1"/>
              <a:t>driven</a:t>
            </a:r>
            <a:r>
              <a:rPr lang="id-ID" noProof="0" dirty="0"/>
              <a:t> </a:t>
            </a:r>
            <a:r>
              <a:rPr lang="id-ID" noProof="0" dirty="0" err="1"/>
              <a:t>decision</a:t>
            </a:r>
            <a:r>
              <a:rPr lang="id-ID" noProof="0" dirty="0"/>
              <a:t> making) serta penyelarasan nilai adab ke dalam kurikulum formal.</a:t>
            </a:r>
          </a:p>
          <a:p>
            <a:endParaRPr lang="id-ID" noProof="0" dirty="0"/>
          </a:p>
          <a:p>
            <a:pPr marL="50800" indent="0">
              <a:buNone/>
            </a:pPr>
            <a:r>
              <a:rPr lang="id-ID" noProof="0" dirty="0"/>
              <a:t>2. </a:t>
            </a:r>
            <a:r>
              <a:rPr lang="id-ID" b="1" noProof="0" dirty="0"/>
              <a:t>Manfaat Praktis:</a:t>
            </a:r>
          </a:p>
          <a:p>
            <a:r>
              <a:rPr lang="id-ID" noProof="0" dirty="0"/>
              <a:t>Menjadi bahan evaluasi dan pengembangan program pembinaan adab bagi Pondok Pesantren Ibnu Abbas Bojonegoro dalam memperkuat instrumen penilaian, sistem dokumentasi, dan standarisasi karakter santri.</a:t>
            </a:r>
          </a:p>
          <a:p>
            <a:r>
              <a:rPr lang="id-ID" noProof="0" dirty="0"/>
              <a:t>Menjadi referensi bagi pondok pesantren atau lembaga pendidikan Islam lain dalam membangun dan mengelola manajemen pembinaan adab yang efektif, terstruktur, serta berkelanjutan.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2511</Words>
  <Application>Microsoft Office PowerPoint</Application>
  <PresentationFormat>Layar Lebar</PresentationFormat>
  <Paragraphs>93</Paragraphs>
  <Slides>13</Slides>
  <Notes>13</Notes>
  <HiddenSlides>0</HiddenSlides>
  <MMClips>0</MMClips>
  <ScaleCrop>false</ScaleCrop>
  <HeadingPairs>
    <vt:vector size="6" baseType="variant">
      <vt:variant>
        <vt:lpstr>Font Dipakai</vt:lpstr>
      </vt:variant>
      <vt:variant>
        <vt:i4>4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13</vt:i4>
      </vt:variant>
    </vt:vector>
  </HeadingPairs>
  <TitlesOfParts>
    <vt:vector size="18" baseType="lpstr">
      <vt:lpstr>Century Gothic</vt:lpstr>
      <vt:lpstr>Calibri</vt:lpstr>
      <vt:lpstr>Exo</vt:lpstr>
      <vt:lpstr>Arial</vt:lpstr>
      <vt:lpstr>Office Theme</vt:lpstr>
      <vt:lpstr>Manajemen Pembinaan Adab : Studi pada Pesantren Ibnu Abbas Bojonegoro</vt:lpstr>
      <vt:lpstr>Pendahuluan</vt:lpstr>
      <vt:lpstr>Pertanyaan Penelitian (Rumusan Masalah)</vt:lpstr>
      <vt:lpstr>Metode</vt:lpstr>
      <vt:lpstr>Hasil</vt:lpstr>
      <vt:lpstr>Pembahasan</vt:lpstr>
      <vt:lpstr>Temuan Penting Penelitian</vt:lpstr>
      <vt:lpstr>Temuan Penting Penelitian</vt:lpstr>
      <vt:lpstr>Manfaat Penelitian</vt:lpstr>
      <vt:lpstr>KESIMPULAN</vt:lpstr>
      <vt:lpstr>Referensi</vt:lpstr>
      <vt:lpstr>Referensi</vt:lpstr>
      <vt:lpstr>Presentasi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Umsida</dc:creator>
  <cp:lastModifiedBy>Yanzhuril Ghulam</cp:lastModifiedBy>
  <cp:revision>2</cp:revision>
  <dcterms:created xsi:type="dcterms:W3CDTF">2020-02-15T07:43:00Z</dcterms:created>
  <dcterms:modified xsi:type="dcterms:W3CDTF">2026-05-29T09:26:47Z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