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72" r:id="rId14"/>
    <p:sldId id="267" r:id="rId15"/>
    <p:sldId id="268" r:id="rId16"/>
    <p:sldId id="269" r:id="rId17"/>
    <p:sldId id="273" r:id="rId18"/>
    <p:sldId id="274" r:id="rId19"/>
    <p:sldId id="275" r:id="rId20"/>
    <p:sldId id="270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4" r:id="rId39"/>
    <p:sldId id="293" r:id="rId40"/>
    <p:sldId id="295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Gaya Medium 2 - Akse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id-ID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Knalpot Racing Tanpa DB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3500 RPM</c:v>
                </c:pt>
                <c:pt idx="1">
                  <c:v>4500 RPM</c:v>
                </c:pt>
                <c:pt idx="2">
                  <c:v>5500 RPM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100.3</c:v>
                </c:pt>
                <c:pt idx="1">
                  <c:v>102.6</c:v>
                </c:pt>
                <c:pt idx="2">
                  <c:v>105.3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A3-4480-AD77-22E66C18C75A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43971919"/>
        <c:axId val="218401007"/>
      </c:lineChart>
      <c:catAx>
        <c:axId val="1439719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18401007"/>
        <c:crosses val="autoZero"/>
        <c:auto val="1"/>
        <c:lblAlgn val="ctr"/>
        <c:lblOffset val="100"/>
        <c:noMultiLvlLbl val="0"/>
      </c:catAx>
      <c:valAx>
        <c:axId val="2184010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Nilai DB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d-ID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43971919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a-DK" dirty="0"/>
              <a:t>Knalpot Racing Dengan DB Killer Alumunium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Knalpot Racing Dengan DB Killer Tembaga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3500 RPM</c:v>
                </c:pt>
                <c:pt idx="1">
                  <c:v>4500 RPM</c:v>
                </c:pt>
                <c:pt idx="2">
                  <c:v>5500 RPM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95.96</c:v>
                </c:pt>
                <c:pt idx="1">
                  <c:v>99.93</c:v>
                </c:pt>
                <c:pt idx="2">
                  <c:v>103.8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D2-409C-9BEA-6F82CF74D3D6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47117551"/>
        <c:axId val="211240543"/>
      </c:lineChart>
      <c:catAx>
        <c:axId val="1471175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11240543"/>
        <c:crosses val="autoZero"/>
        <c:auto val="1"/>
        <c:lblAlgn val="ctr"/>
        <c:lblOffset val="100"/>
        <c:noMultiLvlLbl val="0"/>
      </c:catAx>
      <c:valAx>
        <c:axId val="2112405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Nilai DB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d-ID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1471175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Knalpot Racing Dengan DB Killer Tembaga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3500 RPM</c:v>
                </c:pt>
                <c:pt idx="1">
                  <c:v>4500 RPM</c:v>
                </c:pt>
                <c:pt idx="2">
                  <c:v>5500 RPM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91.83</c:v>
                </c:pt>
                <c:pt idx="1">
                  <c:v>96.96</c:v>
                </c:pt>
                <c:pt idx="2">
                  <c:v>98.9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AA9-4930-91A7-0CD6CD5C285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34661311"/>
        <c:axId val="330475679"/>
      </c:lineChart>
      <c:catAx>
        <c:axId val="3346613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30475679"/>
        <c:crosses val="autoZero"/>
        <c:auto val="1"/>
        <c:lblAlgn val="ctr"/>
        <c:lblOffset val="100"/>
        <c:noMultiLvlLbl val="0"/>
      </c:catAx>
      <c:valAx>
        <c:axId val="3304756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d-ID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346613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Knalpot Standart Yamaha Vixion 150cc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3500 RPM</c:v>
                </c:pt>
                <c:pt idx="1">
                  <c:v>4500 RPM</c:v>
                </c:pt>
                <c:pt idx="2">
                  <c:v>5500 RPM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78.599999999999994</c:v>
                </c:pt>
                <c:pt idx="1">
                  <c:v>79.099999999999994</c:v>
                </c:pt>
                <c:pt idx="2">
                  <c:v>78.459999999999994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FC7-46EC-8CCF-B6D0675F186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34657711"/>
        <c:axId val="330474431"/>
      </c:lineChart>
      <c:catAx>
        <c:axId val="3346577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30474431"/>
        <c:crosses val="autoZero"/>
        <c:auto val="1"/>
        <c:lblAlgn val="ctr"/>
        <c:lblOffset val="100"/>
        <c:noMultiLvlLbl val="0"/>
      </c:catAx>
      <c:valAx>
        <c:axId val="3304744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D"/>
                  <a:t>Nilai DB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d-ID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33465771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d-ID"/>
              <a:t>Klik untuk mengedit gaya subjudul Master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94768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Judul dan Teks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955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Judul Vertikal dan Te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617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udul dan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31899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eader Bagi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8811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289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258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udul S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00858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928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onten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192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d-ID"/>
              <a:t>Klik ikon untuk menambahkan gambar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00286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id-ID"/>
              <a:t>Klik untuk mengedit gaya judul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D1644FA0-938F-42B0-91E4-370C5C7059AB}" type="datetimeFigureOut">
              <a:rPr lang="id-ID" smtClean="0"/>
              <a:t>17/04/2023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43012F9A-3894-4656-B37B-B08113436E4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2363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2040ED4B-A5D8-414E-7DDC-DF80A389F7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5820" y="132080"/>
            <a:ext cx="7960360" cy="115738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/>
          <a:p>
            <a:r>
              <a:rPr lang="en-US"/>
              <a:t>SIDANG SKRIPSI</a:t>
            </a:r>
            <a:endParaRPr lang="id-ID" dirty="0"/>
          </a:p>
        </p:txBody>
      </p:sp>
      <p:sp>
        <p:nvSpPr>
          <p:cNvPr id="3" name="Subjudul 2">
            <a:extLst>
              <a:ext uri="{FF2B5EF4-FFF2-40B4-BE49-F238E27FC236}">
                <a16:creationId xmlns:a16="http://schemas.microsoft.com/office/drawing/2014/main" id="{A46663CB-DEF3-285E-AB86-81197EB56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" y="1676400"/>
            <a:ext cx="11846560" cy="4784504"/>
          </a:xfrm>
        </p:spPr>
        <p:txBody>
          <a:bodyPr>
            <a:normAutofit/>
          </a:bodyPr>
          <a:lstStyle/>
          <a:p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PENGARUH PENAMBAHAN DB KILLER PADA KNALPOT RACING MOTOR YAMAHA VIXION 150CC TERHADAP KEBISINGAN</a:t>
            </a:r>
            <a:endParaRPr lang="id-ID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d-ID" sz="2400" dirty="0">
              <a:solidFill>
                <a:schemeClr val="bg1"/>
              </a:solidFill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19FFA000-BCCC-6564-DA95-43489E22A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145" y="2546985"/>
            <a:ext cx="1764030" cy="1764030"/>
          </a:xfrm>
          <a:prstGeom prst="rect">
            <a:avLst/>
          </a:prstGeom>
        </p:spPr>
      </p:pic>
      <p:sp>
        <p:nvSpPr>
          <p:cNvPr id="7" name="Kotak Teks 6">
            <a:extLst>
              <a:ext uri="{FF2B5EF4-FFF2-40B4-BE49-F238E27FC236}">
                <a16:creationId xmlns:a16="http://schemas.microsoft.com/office/drawing/2014/main" id="{BF21BBCF-BF4C-78DA-866A-A9B311A260B8}"/>
              </a:ext>
            </a:extLst>
          </p:cNvPr>
          <p:cNvSpPr txBox="1"/>
          <p:nvPr/>
        </p:nvSpPr>
        <p:spPr>
          <a:xfrm>
            <a:off x="1280160" y="3830493"/>
            <a:ext cx="9631680" cy="2956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d-ID" sz="16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Oleh : </a:t>
            </a:r>
            <a:endParaRPr lang="id-ID" b="1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Phaundra</a:t>
            </a: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Rexa</a:t>
            </a: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Jagadita</a:t>
            </a: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161020200083</a:t>
            </a:r>
            <a:endParaRPr lang="id-ID" b="1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id-ID" b="1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 </a:t>
            </a: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Studi</a:t>
            </a: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Teknik </a:t>
            </a: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Mesin</a:t>
            </a:r>
            <a:endParaRPr lang="id-ID" b="1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Fakultas</a:t>
            </a: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Sains Dan </a:t>
            </a: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Teknologi</a:t>
            </a:r>
            <a:endParaRPr lang="id-ID" b="1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b="1" kern="1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Universitas Muhammadiyah </a:t>
            </a:r>
            <a:r>
              <a:rPr lang="en-ID" b="1" kern="1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Sidoarjo</a:t>
            </a:r>
            <a:endParaRPr lang="id-ID" b="1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24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rsegi Panjang: Sudut Lengkung 3">
            <a:extLst>
              <a:ext uri="{FF2B5EF4-FFF2-40B4-BE49-F238E27FC236}">
                <a16:creationId xmlns:a16="http://schemas.microsoft.com/office/drawing/2014/main" id="{A33B080E-EBA6-8693-7F51-D39E7BB710AF}"/>
              </a:ext>
            </a:extLst>
          </p:cNvPr>
          <p:cNvSpPr/>
          <p:nvPr/>
        </p:nvSpPr>
        <p:spPr>
          <a:xfrm>
            <a:off x="1997148" y="487605"/>
            <a:ext cx="8197702" cy="2446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Kotak Teks 5">
            <a:extLst>
              <a:ext uri="{FF2B5EF4-FFF2-40B4-BE49-F238E27FC236}">
                <a16:creationId xmlns:a16="http://schemas.microsoft.com/office/drawing/2014/main" id="{260D808F-308C-21DD-0D1F-5F502B04B948}"/>
              </a:ext>
            </a:extLst>
          </p:cNvPr>
          <p:cNvSpPr txBox="1"/>
          <p:nvPr/>
        </p:nvSpPr>
        <p:spPr>
          <a:xfrm>
            <a:off x="1997149" y="487605"/>
            <a:ext cx="8197701" cy="2952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endParaRPr lang="en-ID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berfungsi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peredam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getaran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mengurangi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getaran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akibat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naik dan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turunya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piston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dari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kepala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silinder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dan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diteruskan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rangka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sisa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gas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pembakaran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dari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ruang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bakar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juga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keluar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melalui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merupakan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alat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untuk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mereduksi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kebisingan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kendaraan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b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id-ID" dirty="0"/>
          </a:p>
        </p:txBody>
      </p:sp>
      <p:sp>
        <p:nvSpPr>
          <p:cNvPr id="8" name="Kotak Teks 7">
            <a:extLst>
              <a:ext uri="{FF2B5EF4-FFF2-40B4-BE49-F238E27FC236}">
                <a16:creationId xmlns:a16="http://schemas.microsoft.com/office/drawing/2014/main" id="{1C048C33-E8E4-F6B5-26AE-57C8EC0CEFC7}"/>
              </a:ext>
            </a:extLst>
          </p:cNvPr>
          <p:cNvSpPr txBox="1"/>
          <p:nvPr/>
        </p:nvSpPr>
        <p:spPr>
          <a:xfrm>
            <a:off x="3047113" y="3200546"/>
            <a:ext cx="6097772" cy="2540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Tinggi dan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rendahnya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tingkat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</a:t>
            </a:r>
            <a:b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tergantung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beberapa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faktor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antara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lain :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Volume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Bentuk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Kontruksi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Panjang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Saluran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Keluar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antara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Mesin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digunakan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endParaRPr lang="id-ID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42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rsegi Panjang: Sudut Lengkung 3">
            <a:extLst>
              <a:ext uri="{FF2B5EF4-FFF2-40B4-BE49-F238E27FC236}">
                <a16:creationId xmlns:a16="http://schemas.microsoft.com/office/drawing/2014/main" id="{A5EB4BF6-3CF5-FD12-637E-E7DD7334008B}"/>
              </a:ext>
            </a:extLst>
          </p:cNvPr>
          <p:cNvSpPr/>
          <p:nvPr/>
        </p:nvSpPr>
        <p:spPr>
          <a:xfrm>
            <a:off x="871869" y="4136065"/>
            <a:ext cx="5553740" cy="1587795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Gelombang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merambatkan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getaran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Bentuk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ideal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gelombang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mengikuti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gerak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sinusoidal. </a:t>
            </a:r>
            <a:endParaRPr lang="id-ID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9C48EB62-DB12-66D2-DF86-A6CB7CDC1C81}"/>
              </a:ext>
            </a:extLst>
          </p:cNvPr>
          <p:cNvSpPr/>
          <p:nvPr/>
        </p:nvSpPr>
        <p:spPr>
          <a:xfrm>
            <a:off x="6425609" y="435935"/>
            <a:ext cx="5553740" cy="2339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2800" b="1" kern="1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Gelombang</a:t>
            </a:r>
            <a:r>
              <a:rPr lang="en-ID" sz="2800" b="1" kern="1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2800" b="1" kern="1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Bunyi</a:t>
            </a:r>
            <a:endParaRPr lang="id-ID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Konektor Panah Lurus 10">
            <a:extLst>
              <a:ext uri="{FF2B5EF4-FFF2-40B4-BE49-F238E27FC236}">
                <a16:creationId xmlns:a16="http://schemas.microsoft.com/office/drawing/2014/main" id="{C302A24A-F9D0-9CA3-89DE-74D27BD6B7F4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4357577" y="2775098"/>
            <a:ext cx="4844902" cy="1222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ersegi Panjang: Sudut Lengkung 11">
            <a:extLst>
              <a:ext uri="{FF2B5EF4-FFF2-40B4-BE49-F238E27FC236}">
                <a16:creationId xmlns:a16="http://schemas.microsoft.com/office/drawing/2014/main" id="{0FD4F48D-F680-96F7-66FF-42C9D180B693}"/>
              </a:ext>
            </a:extLst>
          </p:cNvPr>
          <p:cNvSpPr/>
          <p:nvPr/>
        </p:nvSpPr>
        <p:spPr>
          <a:xfrm>
            <a:off x="694660" y="535172"/>
            <a:ext cx="5553740" cy="23391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2000" b="1" kern="1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DB Killer</a:t>
            </a:r>
            <a:endParaRPr lang="id-ID" sz="2000" kern="1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DB killer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sendiri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komponen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kecil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bisa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ditambahkan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moncong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berfungsi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kurangi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id-ID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Konektor Panah Lurus 13">
            <a:extLst>
              <a:ext uri="{FF2B5EF4-FFF2-40B4-BE49-F238E27FC236}">
                <a16:creationId xmlns:a16="http://schemas.microsoft.com/office/drawing/2014/main" id="{1B1560CC-992D-6B34-C58A-7FF92C8924CA}"/>
              </a:ext>
            </a:extLst>
          </p:cNvPr>
          <p:cNvCxnSpPr/>
          <p:nvPr/>
        </p:nvCxnSpPr>
        <p:spPr>
          <a:xfrm>
            <a:off x="9202479" y="2775098"/>
            <a:ext cx="0" cy="1208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Persegi Panjang: Sudut Lengkung 14">
            <a:extLst>
              <a:ext uri="{FF2B5EF4-FFF2-40B4-BE49-F238E27FC236}">
                <a16:creationId xmlns:a16="http://schemas.microsoft.com/office/drawing/2014/main" id="{144919D3-9E2D-7226-00DD-922B47A54081}"/>
              </a:ext>
            </a:extLst>
          </p:cNvPr>
          <p:cNvSpPr/>
          <p:nvPr/>
        </p:nvSpPr>
        <p:spPr>
          <a:xfrm>
            <a:off x="7378995" y="4084674"/>
            <a:ext cx="4518824" cy="169057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Bunyi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secara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harfiah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dapat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diartikan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apa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kita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dengar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Bunyi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adalah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hasil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getaran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partikel-partikel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udara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2914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rsegi Panjang: Sudut Lengkung 3">
            <a:extLst>
              <a:ext uri="{FF2B5EF4-FFF2-40B4-BE49-F238E27FC236}">
                <a16:creationId xmlns:a16="http://schemas.microsoft.com/office/drawing/2014/main" id="{15521EB3-D33D-6295-76E7-F3DEA2B9B6CA}"/>
              </a:ext>
            </a:extLst>
          </p:cNvPr>
          <p:cNvSpPr/>
          <p:nvPr/>
        </p:nvSpPr>
        <p:spPr>
          <a:xfrm>
            <a:off x="1551466" y="531628"/>
            <a:ext cx="8940209" cy="31366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2000" b="1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2000" b="1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Bakar </a:t>
            </a:r>
            <a:r>
              <a:rPr lang="en-ID" sz="2000" b="1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Pertamax</a:t>
            </a:r>
            <a:endParaRPr lang="id-ID" sz="20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ID" sz="20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bakar</a:t>
            </a:r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digunakan</a:t>
            </a:r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proses </a:t>
            </a:r>
            <a:r>
              <a:rPr lang="en-ID" sz="20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pembakaran</a:t>
            </a:r>
            <a:r>
              <a:rPr lang="en-ID" sz="20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ID" sz="2000" spc="1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Pertamax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bakar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minyak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produksi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Pertamina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memiliki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angka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oktan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minimal 92. Angka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oktan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tinggi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membuat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pembakaran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menjadi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lebih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sempurna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tidak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meninggalkan</a:t>
            </a:r>
            <a:r>
              <a:rPr lang="en-ID" sz="2000" spc="15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spc="15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residu</a:t>
            </a:r>
            <a:endParaRPr lang="en-ID" sz="2000" spc="1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3592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ambar 5">
            <a:extLst>
              <a:ext uri="{FF2B5EF4-FFF2-40B4-BE49-F238E27FC236}">
                <a16:creationId xmlns:a16="http://schemas.microsoft.com/office/drawing/2014/main" id="{BC3A2631-D986-AC9E-08FD-FE09D9A5E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4"/>
            <a:ext cx="12192000" cy="6865884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528D9DA9-B33B-ABA7-3418-579C71AAD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BAB iii</a:t>
            </a:r>
            <a:endParaRPr lang="id-ID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08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564522E5-9DDD-020A-C997-57940BFDE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1089" y="273576"/>
            <a:ext cx="7029822" cy="110865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b="1" kern="100" spc="150" dirty="0">
                <a:solidFill>
                  <a:srgbClr val="0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METODOLOGI PENELITIAN</a:t>
            </a:r>
            <a:endParaRPr lang="id-ID" sz="4000" dirty="0">
              <a:latin typeface="Arial Black" panose="020B0A04020102020204" pitchFamily="34" charset="0"/>
            </a:endParaRPr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43169C5B-1EF1-D803-1807-232F0367D38D}"/>
              </a:ext>
            </a:extLst>
          </p:cNvPr>
          <p:cNvSpPr/>
          <p:nvPr/>
        </p:nvSpPr>
        <p:spPr>
          <a:xfrm>
            <a:off x="446567" y="1648047"/>
            <a:ext cx="3125971" cy="563525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kern="100" spc="15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Diagram </a:t>
            </a:r>
            <a:r>
              <a:rPr lang="en-ID" sz="1800" b="1" kern="100" spc="15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alur</a:t>
            </a:r>
            <a:r>
              <a:rPr lang="en-ID" b="1" kern="100" spc="15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b="1" kern="100" spc="15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penelitian</a:t>
            </a:r>
            <a:endParaRPr lang="id-ID" sz="1800" kern="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Gambar 6">
            <a:extLst>
              <a:ext uri="{FF2B5EF4-FFF2-40B4-BE49-F238E27FC236}">
                <a16:creationId xmlns:a16="http://schemas.microsoft.com/office/drawing/2014/main" id="{88C7FDD9-F7CD-68E0-F7F3-9FF1A2F79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586" y="1498500"/>
            <a:ext cx="4716883" cy="5320713"/>
          </a:xfrm>
          <a:prstGeom prst="rect">
            <a:avLst/>
          </a:prstGeom>
        </p:spPr>
      </p:pic>
      <p:cxnSp>
        <p:nvCxnSpPr>
          <p:cNvPr id="10" name="Konektor: Siku 9">
            <a:extLst>
              <a:ext uri="{FF2B5EF4-FFF2-40B4-BE49-F238E27FC236}">
                <a16:creationId xmlns:a16="http://schemas.microsoft.com/office/drawing/2014/main" id="{9B7EC759-1F3D-82FE-BCCE-D6650E2966F3}"/>
              </a:ext>
            </a:extLst>
          </p:cNvPr>
          <p:cNvCxnSpPr/>
          <p:nvPr/>
        </p:nvCxnSpPr>
        <p:spPr>
          <a:xfrm>
            <a:off x="3572538" y="1775637"/>
            <a:ext cx="812048" cy="70175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23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4A8C282B-80CF-D7D9-2FEE-D7BAC6AFE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13817"/>
            <a:ext cx="7729728" cy="118872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id-ID" dirty="0"/>
              <a:t>Tempat dan Waktu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EC249D4-C5E4-7FF6-F1F7-8105F573D738}"/>
              </a:ext>
            </a:extLst>
          </p:cNvPr>
          <p:cNvSpPr/>
          <p:nvPr/>
        </p:nvSpPr>
        <p:spPr>
          <a:xfrm>
            <a:off x="659219" y="2817628"/>
            <a:ext cx="542260" cy="47846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749C3AF5-F2DD-6D25-0071-A1F6167E5DF7}"/>
              </a:ext>
            </a:extLst>
          </p:cNvPr>
          <p:cNvSpPr/>
          <p:nvPr/>
        </p:nvSpPr>
        <p:spPr>
          <a:xfrm>
            <a:off x="1274205" y="2817628"/>
            <a:ext cx="1913861" cy="4784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TEMPAT</a:t>
            </a:r>
            <a:endParaRPr lang="id-ID" dirty="0"/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FE846C68-41F0-738F-B6A5-ED7A7E3C8130}"/>
              </a:ext>
            </a:extLst>
          </p:cNvPr>
          <p:cNvSpPr txBox="1"/>
          <p:nvPr/>
        </p:nvSpPr>
        <p:spPr>
          <a:xfrm>
            <a:off x="241890" y="3520861"/>
            <a:ext cx="5531589" cy="9603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Laboraturium</a:t>
            </a:r>
            <a:r>
              <a:rPr lang="id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Teknik Mesin Fakultas Sains dan Teknologi Universitas Muhammadiyah Sidoarjo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80FBB43-46AE-6D56-CFD5-0A59EB7FD408}"/>
              </a:ext>
            </a:extLst>
          </p:cNvPr>
          <p:cNvSpPr/>
          <p:nvPr/>
        </p:nvSpPr>
        <p:spPr>
          <a:xfrm>
            <a:off x="6787117" y="2817628"/>
            <a:ext cx="542260" cy="47846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ersegi Panjang: Sudut Lengkung 8">
            <a:extLst>
              <a:ext uri="{FF2B5EF4-FFF2-40B4-BE49-F238E27FC236}">
                <a16:creationId xmlns:a16="http://schemas.microsoft.com/office/drawing/2014/main" id="{C652B6F9-6468-AB93-AD78-8DF554B62143}"/>
              </a:ext>
            </a:extLst>
          </p:cNvPr>
          <p:cNvSpPr/>
          <p:nvPr/>
        </p:nvSpPr>
        <p:spPr>
          <a:xfrm>
            <a:off x="7402103" y="2817628"/>
            <a:ext cx="1913861" cy="4784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WAKTU</a:t>
            </a:r>
            <a:endParaRPr lang="id-ID" dirty="0"/>
          </a:p>
        </p:txBody>
      </p:sp>
      <p:sp>
        <p:nvSpPr>
          <p:cNvPr id="10" name="Kotak Teks 9">
            <a:extLst>
              <a:ext uri="{FF2B5EF4-FFF2-40B4-BE49-F238E27FC236}">
                <a16:creationId xmlns:a16="http://schemas.microsoft.com/office/drawing/2014/main" id="{F58DE08F-4626-179D-9F17-4D77921F3522}"/>
              </a:ext>
            </a:extLst>
          </p:cNvPr>
          <p:cNvSpPr txBox="1"/>
          <p:nvPr/>
        </p:nvSpPr>
        <p:spPr>
          <a:xfrm>
            <a:off x="6550169" y="3561908"/>
            <a:ext cx="5531589" cy="8788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indent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Mulai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bulan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Oktober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2022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sampai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bulan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Desember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2022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47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F54988D1-D830-FD15-C434-5750A9B545C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Alat dan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Bahan</a:t>
            </a:r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 yang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digunakan</a:t>
            </a:r>
            <a:endParaRPr lang="id-ID" sz="3600" dirty="0">
              <a:latin typeface="Arial Black" panose="020B0A040201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D64467-DFE7-8743-5D39-2F134AB0A104}"/>
              </a:ext>
            </a:extLst>
          </p:cNvPr>
          <p:cNvSpPr/>
          <p:nvPr/>
        </p:nvSpPr>
        <p:spPr>
          <a:xfrm>
            <a:off x="159488" y="2519916"/>
            <a:ext cx="542260" cy="47846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CE9C94E7-EA02-1076-76F9-6C76CF571A97}"/>
              </a:ext>
            </a:extLst>
          </p:cNvPr>
          <p:cNvSpPr/>
          <p:nvPr/>
        </p:nvSpPr>
        <p:spPr>
          <a:xfrm>
            <a:off x="774474" y="2519916"/>
            <a:ext cx="1913861" cy="47846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ALAT</a:t>
            </a:r>
            <a:endParaRPr lang="id-ID" dirty="0"/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1C0CCB65-4E85-6E85-BE3D-8E652E66ED20}"/>
              </a:ext>
            </a:extLst>
          </p:cNvPr>
          <p:cNvSpPr txBox="1"/>
          <p:nvPr/>
        </p:nvSpPr>
        <p:spPr>
          <a:xfrm>
            <a:off x="518337" y="3133186"/>
            <a:ext cx="6097772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Sound Level Meter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Kotak Teks 8">
            <a:extLst>
              <a:ext uri="{FF2B5EF4-FFF2-40B4-BE49-F238E27FC236}">
                <a16:creationId xmlns:a16="http://schemas.microsoft.com/office/drawing/2014/main" id="{F2BDE4B9-68A8-7742-EA6A-71ACAC2E42E8}"/>
              </a:ext>
            </a:extLst>
          </p:cNvPr>
          <p:cNvSpPr txBox="1"/>
          <p:nvPr/>
        </p:nvSpPr>
        <p:spPr>
          <a:xfrm>
            <a:off x="518337" y="3641894"/>
            <a:ext cx="5669812" cy="1530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Alat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merupakan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alat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digunakan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mengukur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seberapa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besar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suara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bising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mempengaruhi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pekerja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melaksanakan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tugasnya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Fungsi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alat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mengukur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intensitas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antara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30-130 dB dan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6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frekuensi</a:t>
            </a:r>
            <a:r>
              <a:rPr lang="en-ID" sz="16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20-20.000 Hz.</a:t>
            </a:r>
            <a:endParaRPr lang="id-ID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3E4CFCAE-C95A-5B9D-0898-941D82BF42B0}"/>
              </a:ext>
            </a:extLst>
          </p:cNvPr>
          <p:cNvSpPr/>
          <p:nvPr/>
        </p:nvSpPr>
        <p:spPr>
          <a:xfrm>
            <a:off x="1625105" y="5393919"/>
            <a:ext cx="2647315" cy="115252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  <p:sp>
        <p:nvSpPr>
          <p:cNvPr id="12" name="Kotak Teks 11">
            <a:extLst>
              <a:ext uri="{FF2B5EF4-FFF2-40B4-BE49-F238E27FC236}">
                <a16:creationId xmlns:a16="http://schemas.microsoft.com/office/drawing/2014/main" id="{9CBC1C2B-5119-DFBB-1229-0DFD630B442B}"/>
              </a:ext>
            </a:extLst>
          </p:cNvPr>
          <p:cNvSpPr txBox="1"/>
          <p:nvPr/>
        </p:nvSpPr>
        <p:spPr>
          <a:xfrm>
            <a:off x="6911978" y="3127549"/>
            <a:ext cx="4761685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ID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Sepeda</a:t>
            </a: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Motor </a:t>
            </a:r>
            <a:r>
              <a:rPr lang="en-ID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33">
            <a:extLst>
              <a:ext uri="{FF2B5EF4-FFF2-40B4-BE49-F238E27FC236}">
                <a16:creationId xmlns:a16="http://schemas.microsoft.com/office/drawing/2014/main" id="{7580E2AC-A982-CB1D-C1E4-8EF4357377FD}"/>
              </a:ext>
            </a:extLst>
          </p:cNvPr>
          <p:cNvSpPr/>
          <p:nvPr/>
        </p:nvSpPr>
        <p:spPr>
          <a:xfrm>
            <a:off x="7650124" y="3923968"/>
            <a:ext cx="3354573" cy="243430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366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F54988D1-D830-FD15-C434-5750A9B545C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Alat dan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Bahan</a:t>
            </a:r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 yang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digunakan</a:t>
            </a:r>
            <a:endParaRPr lang="id-ID" sz="3600" dirty="0">
              <a:latin typeface="Arial Black" panose="020B0A040201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D64467-DFE7-8743-5D39-2F134AB0A104}"/>
              </a:ext>
            </a:extLst>
          </p:cNvPr>
          <p:cNvSpPr/>
          <p:nvPr/>
        </p:nvSpPr>
        <p:spPr>
          <a:xfrm>
            <a:off x="159488" y="2519916"/>
            <a:ext cx="542260" cy="47846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CE9C94E7-EA02-1076-76F9-6C76CF571A97}"/>
              </a:ext>
            </a:extLst>
          </p:cNvPr>
          <p:cNvSpPr/>
          <p:nvPr/>
        </p:nvSpPr>
        <p:spPr>
          <a:xfrm>
            <a:off x="774474" y="2519916"/>
            <a:ext cx="1913861" cy="47846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ALAT</a:t>
            </a:r>
            <a:endParaRPr lang="id-ID" dirty="0"/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1C0CCB65-4E85-6E85-BE3D-8E652E66ED20}"/>
              </a:ext>
            </a:extLst>
          </p:cNvPr>
          <p:cNvSpPr txBox="1"/>
          <p:nvPr/>
        </p:nvSpPr>
        <p:spPr>
          <a:xfrm>
            <a:off x="159488" y="3132872"/>
            <a:ext cx="4082903" cy="4580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US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Kunci</a:t>
            </a:r>
            <a:r>
              <a:rPr lang="en-US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Pas Ring</a:t>
            </a:r>
            <a:endParaRPr lang="id-ID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Kotak Teks 8">
            <a:extLst>
              <a:ext uri="{FF2B5EF4-FFF2-40B4-BE49-F238E27FC236}">
                <a16:creationId xmlns:a16="http://schemas.microsoft.com/office/drawing/2014/main" id="{F2BDE4B9-68A8-7742-EA6A-71ACAC2E42E8}"/>
              </a:ext>
            </a:extLst>
          </p:cNvPr>
          <p:cNvSpPr txBox="1"/>
          <p:nvPr/>
        </p:nvSpPr>
        <p:spPr>
          <a:xfrm>
            <a:off x="6432" y="3514444"/>
            <a:ext cx="5669812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Untuk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membuka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dan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mengunci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baut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endParaRPr lang="id-ID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Kotak Teks 11">
            <a:extLst>
              <a:ext uri="{FF2B5EF4-FFF2-40B4-BE49-F238E27FC236}">
                <a16:creationId xmlns:a16="http://schemas.microsoft.com/office/drawing/2014/main" id="{9CBC1C2B-5119-DFBB-1229-0DFD630B442B}"/>
              </a:ext>
            </a:extLst>
          </p:cNvPr>
          <p:cNvSpPr txBox="1"/>
          <p:nvPr/>
        </p:nvSpPr>
        <p:spPr>
          <a:xfrm>
            <a:off x="4976853" y="3132872"/>
            <a:ext cx="1891780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Stopwatch</a:t>
            </a:r>
            <a:endParaRPr lang="id-ID" sz="1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32">
            <a:extLst>
              <a:ext uri="{FF2B5EF4-FFF2-40B4-BE49-F238E27FC236}">
                <a16:creationId xmlns:a16="http://schemas.microsoft.com/office/drawing/2014/main" id="{A8114C6A-C1BE-D18C-AFE1-F6429156D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18" y="4227024"/>
            <a:ext cx="3000615" cy="18281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Kotak Teks 7">
            <a:extLst>
              <a:ext uri="{FF2B5EF4-FFF2-40B4-BE49-F238E27FC236}">
                <a16:creationId xmlns:a16="http://schemas.microsoft.com/office/drawing/2014/main" id="{349B6BD1-53D6-D192-F5C8-6B3BCA514BC9}"/>
              </a:ext>
            </a:extLst>
          </p:cNvPr>
          <p:cNvSpPr txBox="1"/>
          <p:nvPr/>
        </p:nvSpPr>
        <p:spPr>
          <a:xfrm>
            <a:off x="5129909" y="3596689"/>
            <a:ext cx="4082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alat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untuk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menghitung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waktu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d-ID" dirty="0"/>
          </a:p>
        </p:txBody>
      </p:sp>
      <p:pic>
        <p:nvPicPr>
          <p:cNvPr id="11" name="Picture 34">
            <a:extLst>
              <a:ext uri="{FF2B5EF4-FFF2-40B4-BE49-F238E27FC236}">
                <a16:creationId xmlns:a16="http://schemas.microsoft.com/office/drawing/2014/main" id="{74461FDE-F759-C79D-517C-13DBDFAACB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88439" y="4460387"/>
            <a:ext cx="1866265" cy="1399540"/>
          </a:xfrm>
          <a:prstGeom prst="rect">
            <a:avLst/>
          </a:prstGeom>
        </p:spPr>
      </p:pic>
      <p:sp>
        <p:nvSpPr>
          <p:cNvPr id="14" name="Kotak Teks 13">
            <a:extLst>
              <a:ext uri="{FF2B5EF4-FFF2-40B4-BE49-F238E27FC236}">
                <a16:creationId xmlns:a16="http://schemas.microsoft.com/office/drawing/2014/main" id="{659983EF-88CE-70D7-780B-6310E5A98080}"/>
              </a:ext>
            </a:extLst>
          </p:cNvPr>
          <p:cNvSpPr txBox="1"/>
          <p:nvPr/>
        </p:nvSpPr>
        <p:spPr>
          <a:xfrm>
            <a:off x="9069334" y="3092169"/>
            <a:ext cx="3017538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Probe</a:t>
            </a:r>
            <a:endParaRPr lang="id-ID" sz="16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Kotak Teks 15">
            <a:extLst>
              <a:ext uri="{FF2B5EF4-FFF2-40B4-BE49-F238E27FC236}">
                <a16:creationId xmlns:a16="http://schemas.microsoft.com/office/drawing/2014/main" id="{855B3A75-F738-7DCE-6E7E-C42DBFCCA510}"/>
              </a:ext>
            </a:extLst>
          </p:cNvPr>
          <p:cNvSpPr txBox="1"/>
          <p:nvPr/>
        </p:nvSpPr>
        <p:spPr>
          <a:xfrm>
            <a:off x="8863958" y="3590946"/>
            <a:ext cx="34282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alat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untuk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masukkan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kedalam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untuk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menghubungkan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gas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analyzer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d-ID" dirty="0"/>
          </a:p>
        </p:txBody>
      </p:sp>
      <p:pic>
        <p:nvPicPr>
          <p:cNvPr id="17" name="Picture 35">
            <a:extLst>
              <a:ext uri="{FF2B5EF4-FFF2-40B4-BE49-F238E27FC236}">
                <a16:creationId xmlns:a16="http://schemas.microsoft.com/office/drawing/2014/main" id="{8FE7B073-8019-7585-F2B6-D22E72A52E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812" y="5107495"/>
            <a:ext cx="2352675" cy="1571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097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F54988D1-D830-FD15-C434-5750A9B545C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Alat dan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Bahan</a:t>
            </a:r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 yang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digunakan</a:t>
            </a:r>
            <a:endParaRPr lang="id-ID" sz="3600" dirty="0">
              <a:latin typeface="Arial Black" panose="020B0A040201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D64467-DFE7-8743-5D39-2F134AB0A104}"/>
              </a:ext>
            </a:extLst>
          </p:cNvPr>
          <p:cNvSpPr/>
          <p:nvPr/>
        </p:nvSpPr>
        <p:spPr>
          <a:xfrm>
            <a:off x="159488" y="2519916"/>
            <a:ext cx="542260" cy="47846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CE9C94E7-EA02-1076-76F9-6C76CF571A97}"/>
              </a:ext>
            </a:extLst>
          </p:cNvPr>
          <p:cNvSpPr/>
          <p:nvPr/>
        </p:nvSpPr>
        <p:spPr>
          <a:xfrm>
            <a:off x="774474" y="2519916"/>
            <a:ext cx="1913861" cy="47846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BAHAN</a:t>
            </a:r>
            <a:endParaRPr lang="id-ID" dirty="0"/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1C0CCB65-4E85-6E85-BE3D-8E652E66ED20}"/>
              </a:ext>
            </a:extLst>
          </p:cNvPr>
          <p:cNvSpPr txBox="1"/>
          <p:nvPr/>
        </p:nvSpPr>
        <p:spPr>
          <a:xfrm>
            <a:off x="159488" y="3132872"/>
            <a:ext cx="4082903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ID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Pertamax</a:t>
            </a:r>
            <a:endParaRPr lang="id-ID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Kotak Teks 8">
            <a:extLst>
              <a:ext uri="{FF2B5EF4-FFF2-40B4-BE49-F238E27FC236}">
                <a16:creationId xmlns:a16="http://schemas.microsoft.com/office/drawing/2014/main" id="{F2BDE4B9-68A8-7742-EA6A-71ACAC2E42E8}"/>
              </a:ext>
            </a:extLst>
          </p:cNvPr>
          <p:cNvSpPr txBox="1"/>
          <p:nvPr/>
        </p:nvSpPr>
        <p:spPr>
          <a:xfrm>
            <a:off x="6432" y="3514444"/>
            <a:ext cx="4352917" cy="878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bahan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bakar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motor Yamaha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Vixion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150c yang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akan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 uji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seperti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d-ID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Kotak Teks 11">
            <a:extLst>
              <a:ext uri="{FF2B5EF4-FFF2-40B4-BE49-F238E27FC236}">
                <a16:creationId xmlns:a16="http://schemas.microsoft.com/office/drawing/2014/main" id="{9CBC1C2B-5119-DFBB-1229-0DFD630B442B}"/>
              </a:ext>
            </a:extLst>
          </p:cNvPr>
          <p:cNvSpPr txBox="1"/>
          <p:nvPr/>
        </p:nvSpPr>
        <p:spPr>
          <a:xfrm>
            <a:off x="4976852" y="3132873"/>
            <a:ext cx="3359073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ID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Standart</a:t>
            </a:r>
            <a:endParaRPr lang="id-ID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Kotak Teks 7">
            <a:extLst>
              <a:ext uri="{FF2B5EF4-FFF2-40B4-BE49-F238E27FC236}">
                <a16:creationId xmlns:a16="http://schemas.microsoft.com/office/drawing/2014/main" id="{349B6BD1-53D6-D192-F5C8-6B3BCA514BC9}"/>
              </a:ext>
            </a:extLst>
          </p:cNvPr>
          <p:cNvSpPr txBox="1"/>
          <p:nvPr/>
        </p:nvSpPr>
        <p:spPr>
          <a:xfrm>
            <a:off x="4679890" y="3596894"/>
            <a:ext cx="4082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alat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penghubung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gas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analyzer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d-ID" dirty="0"/>
          </a:p>
        </p:txBody>
      </p:sp>
      <p:pic>
        <p:nvPicPr>
          <p:cNvPr id="6" name="Picture 36">
            <a:extLst>
              <a:ext uri="{FF2B5EF4-FFF2-40B4-BE49-F238E27FC236}">
                <a16:creationId xmlns:a16="http://schemas.microsoft.com/office/drawing/2014/main" id="{B495463C-F759-3F7D-6C52-B024655595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64" y="4859021"/>
            <a:ext cx="257175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7">
            <a:extLst>
              <a:ext uri="{FF2B5EF4-FFF2-40B4-BE49-F238E27FC236}">
                <a16:creationId xmlns:a16="http://schemas.microsoft.com/office/drawing/2014/main" id="{359B138A-4FF5-F26A-B8EC-500AF8EEB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929" y="4395345"/>
            <a:ext cx="2705449" cy="2028726"/>
          </a:xfrm>
          <a:prstGeom prst="rect">
            <a:avLst/>
          </a:prstGeom>
        </p:spPr>
      </p:pic>
      <p:sp>
        <p:nvSpPr>
          <p:cNvPr id="20" name="Kotak Teks 19">
            <a:extLst>
              <a:ext uri="{FF2B5EF4-FFF2-40B4-BE49-F238E27FC236}">
                <a16:creationId xmlns:a16="http://schemas.microsoft.com/office/drawing/2014/main" id="{C485CFFA-60A6-0FF2-C4B7-CC0B263DE021}"/>
              </a:ext>
            </a:extLst>
          </p:cNvPr>
          <p:cNvSpPr txBox="1"/>
          <p:nvPr/>
        </p:nvSpPr>
        <p:spPr>
          <a:xfrm>
            <a:off x="8248208" y="4372777"/>
            <a:ext cx="3809113" cy="17098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Fitur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umum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standart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			: 1PA1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Berat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: 5Kg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Ukuran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(L x W x H cm)	: 64 x 18 x 22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16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F54988D1-D830-FD15-C434-5750A9B545C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Alat dan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Bahan</a:t>
            </a:r>
            <a:r>
              <a:rPr lang="en-ID" sz="2400" b="1" dirty="0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 yang </a:t>
            </a:r>
            <a:r>
              <a:rPr lang="en-ID" sz="2400" b="1" dirty="0" err="1">
                <a:effectLst/>
                <a:latin typeface="Arial Black" panose="020B0A04020102020204" pitchFamily="34" charset="0"/>
                <a:ea typeface="Calibri" panose="020F0502020204030204" pitchFamily="34" charset="0"/>
              </a:rPr>
              <a:t>digunakan</a:t>
            </a:r>
            <a:endParaRPr lang="id-ID" sz="3600" dirty="0">
              <a:latin typeface="Arial Black" panose="020B0A040201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6D64467-DFE7-8743-5D39-2F134AB0A104}"/>
              </a:ext>
            </a:extLst>
          </p:cNvPr>
          <p:cNvSpPr/>
          <p:nvPr/>
        </p:nvSpPr>
        <p:spPr>
          <a:xfrm>
            <a:off x="159488" y="2519916"/>
            <a:ext cx="542260" cy="478465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CE9C94E7-EA02-1076-76F9-6C76CF571A97}"/>
              </a:ext>
            </a:extLst>
          </p:cNvPr>
          <p:cNvSpPr/>
          <p:nvPr/>
        </p:nvSpPr>
        <p:spPr>
          <a:xfrm>
            <a:off x="774474" y="2519916"/>
            <a:ext cx="1913861" cy="47846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BAHAN</a:t>
            </a:r>
            <a:endParaRPr lang="id-ID" dirty="0"/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1C0CCB65-4E85-6E85-BE3D-8E652E66ED20}"/>
              </a:ext>
            </a:extLst>
          </p:cNvPr>
          <p:cNvSpPr txBox="1"/>
          <p:nvPr/>
        </p:nvSpPr>
        <p:spPr>
          <a:xfrm>
            <a:off x="276446" y="3132872"/>
            <a:ext cx="4082903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ID" sz="1800" b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</a:t>
            </a:r>
            <a:endParaRPr lang="id-ID" sz="1800" b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Kotak Teks 8">
            <a:extLst>
              <a:ext uri="{FF2B5EF4-FFF2-40B4-BE49-F238E27FC236}">
                <a16:creationId xmlns:a16="http://schemas.microsoft.com/office/drawing/2014/main" id="{F2BDE4B9-68A8-7742-EA6A-71ACAC2E42E8}"/>
              </a:ext>
            </a:extLst>
          </p:cNvPr>
          <p:cNvSpPr txBox="1"/>
          <p:nvPr/>
        </p:nvSpPr>
        <p:spPr>
          <a:xfrm>
            <a:off x="430618" y="3596269"/>
            <a:ext cx="4352917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alat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penghubung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gas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analyzer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d-ID" sz="1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38">
            <a:extLst>
              <a:ext uri="{FF2B5EF4-FFF2-40B4-BE49-F238E27FC236}">
                <a16:creationId xmlns:a16="http://schemas.microsoft.com/office/drawing/2014/main" id="{59EE510E-E4E2-8E6B-4CED-6778948DAB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74" y="4441238"/>
            <a:ext cx="2739357" cy="2054099"/>
          </a:xfrm>
          <a:prstGeom prst="rect">
            <a:avLst/>
          </a:prstGeom>
        </p:spPr>
      </p:pic>
      <p:sp>
        <p:nvSpPr>
          <p:cNvPr id="13" name="Kotak Teks 12">
            <a:extLst>
              <a:ext uri="{FF2B5EF4-FFF2-40B4-BE49-F238E27FC236}">
                <a16:creationId xmlns:a16="http://schemas.microsoft.com/office/drawing/2014/main" id="{42479C6F-2710-1347-82DE-D87133F5D090}"/>
              </a:ext>
            </a:extLst>
          </p:cNvPr>
          <p:cNvSpPr txBox="1"/>
          <p:nvPr/>
        </p:nvSpPr>
        <p:spPr>
          <a:xfrm>
            <a:off x="4325025" y="4485848"/>
            <a:ext cx="6097772" cy="17098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Fitur </a:t>
            </a: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umum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				: Nobi Titan Series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Berat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			: 1.5 Kg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Ukuran</a:t>
            </a:r>
            <a:r>
              <a:rPr lang="en-ID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(L x W x H cm)	: 35 x 12 x 16</a:t>
            </a: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62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ambar 5">
            <a:extLst>
              <a:ext uri="{FF2B5EF4-FFF2-40B4-BE49-F238E27FC236}">
                <a16:creationId xmlns:a16="http://schemas.microsoft.com/office/drawing/2014/main" id="{BC3A2631-D986-AC9E-08FD-FE09D9A5E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4"/>
            <a:ext cx="12192000" cy="6865884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528D9DA9-B33B-ABA7-3418-579C71AAD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BAB 1</a:t>
            </a:r>
            <a:endParaRPr lang="id-ID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60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2A1722F7-D7C1-0A90-1D8C-CBED5A4F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3"/>
            <a:ext cx="7729728" cy="118872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Proses </a:t>
            </a:r>
            <a:r>
              <a:rPr lang="en-ID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Persiapan</a:t>
            </a:r>
            <a:endParaRPr lang="id-ID" sz="4000" b="1" dirty="0"/>
          </a:p>
        </p:txBody>
      </p:sp>
      <p:sp>
        <p:nvSpPr>
          <p:cNvPr id="4" name="Persegi Panjang 3">
            <a:extLst>
              <a:ext uri="{FF2B5EF4-FFF2-40B4-BE49-F238E27FC236}">
                <a16:creationId xmlns:a16="http://schemas.microsoft.com/office/drawing/2014/main" id="{8D8377FD-C081-0BE8-6E61-3777A92D8547}"/>
              </a:ext>
            </a:extLst>
          </p:cNvPr>
          <p:cNvSpPr/>
          <p:nvPr/>
        </p:nvSpPr>
        <p:spPr>
          <a:xfrm>
            <a:off x="212652" y="2014870"/>
            <a:ext cx="2743200" cy="4146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540385" algn="l"/>
              </a:tabLst>
            </a:pPr>
            <a:r>
              <a:rPr lang="en-ID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Desain DB Killer</a:t>
            </a:r>
            <a:endParaRPr lang="id-ID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Kotak Teks 7">
            <a:extLst>
              <a:ext uri="{FF2B5EF4-FFF2-40B4-BE49-F238E27FC236}">
                <a16:creationId xmlns:a16="http://schemas.microsoft.com/office/drawing/2014/main" id="{74F617E6-2C58-D958-DD26-50A1E5CD3178}"/>
              </a:ext>
            </a:extLst>
          </p:cNvPr>
          <p:cNvSpPr txBox="1"/>
          <p:nvPr/>
        </p:nvSpPr>
        <p:spPr>
          <a:xfrm>
            <a:off x="308344" y="2648358"/>
            <a:ext cx="631573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dirty="0"/>
              <a:t>Perencanaan penambahan DB </a:t>
            </a:r>
            <a:r>
              <a:rPr lang="id-ID" dirty="0" err="1"/>
              <a:t>Killer</a:t>
            </a:r>
            <a:r>
              <a:rPr lang="id-ID" dirty="0"/>
              <a:t> sesuai dengan lebar diameter pada leher knalpot yang akan terhubung dengan </a:t>
            </a:r>
            <a:r>
              <a:rPr lang="id-ID" dirty="0" err="1"/>
              <a:t>silencer</a:t>
            </a:r>
            <a:r>
              <a:rPr lang="id-ID" dirty="0"/>
              <a:t> knalpot, model DB </a:t>
            </a:r>
            <a:r>
              <a:rPr lang="id-ID" dirty="0" err="1"/>
              <a:t>Killer</a:t>
            </a:r>
            <a:r>
              <a:rPr lang="id-ID" dirty="0"/>
              <a:t> seperti pada gambar ini :</a:t>
            </a:r>
          </a:p>
        </p:txBody>
      </p:sp>
      <p:pic>
        <p:nvPicPr>
          <p:cNvPr id="9" name="Picture 39">
            <a:extLst>
              <a:ext uri="{FF2B5EF4-FFF2-40B4-BE49-F238E27FC236}">
                <a16:creationId xmlns:a16="http://schemas.microsoft.com/office/drawing/2014/main" id="{2E7882E4-5C95-495D-C757-5B90E1CB0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583" y="4072713"/>
            <a:ext cx="2571711" cy="193468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Persegi Panjang 9">
            <a:extLst>
              <a:ext uri="{FF2B5EF4-FFF2-40B4-BE49-F238E27FC236}">
                <a16:creationId xmlns:a16="http://schemas.microsoft.com/office/drawing/2014/main" id="{E2AC9D1F-9196-62E4-8A20-61506768719B}"/>
              </a:ext>
            </a:extLst>
          </p:cNvPr>
          <p:cNvSpPr/>
          <p:nvPr/>
        </p:nvSpPr>
        <p:spPr>
          <a:xfrm>
            <a:off x="7308113" y="2020858"/>
            <a:ext cx="2743200" cy="4146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 </a:t>
            </a:r>
            <a:r>
              <a:rPr lang="en-ID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Pembuatan</a:t>
            </a:r>
            <a:r>
              <a:rPr lang="en-ID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</a:t>
            </a:r>
            <a:endParaRPr lang="id-ID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Kotak Teks 13">
            <a:extLst>
              <a:ext uri="{FF2B5EF4-FFF2-40B4-BE49-F238E27FC236}">
                <a16:creationId xmlns:a16="http://schemas.microsoft.com/office/drawing/2014/main" id="{FF168443-EA3D-606F-440C-A1C4E9768ADD}"/>
              </a:ext>
            </a:extLst>
          </p:cNvPr>
          <p:cNvSpPr txBox="1"/>
          <p:nvPr/>
        </p:nvSpPr>
        <p:spPr>
          <a:xfrm>
            <a:off x="6802995" y="2648358"/>
            <a:ext cx="508066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dirty="0"/>
              <a:t>Pembuatan DB </a:t>
            </a:r>
            <a:r>
              <a:rPr lang="id-ID" dirty="0" err="1"/>
              <a:t>Killer</a:t>
            </a:r>
            <a:r>
              <a:rPr lang="id-ID" dirty="0"/>
              <a:t> ini menggunakan </a:t>
            </a:r>
            <a:r>
              <a:rPr lang="id-ID" dirty="0" err="1"/>
              <a:t>Plat</a:t>
            </a:r>
            <a:r>
              <a:rPr lang="id-ID" dirty="0"/>
              <a:t> tembaga dengan tujuan untuk </a:t>
            </a:r>
            <a:r>
              <a:rPr lang="id-ID" dirty="0" err="1"/>
              <a:t>meminimalisir</a:t>
            </a:r>
            <a:r>
              <a:rPr lang="id-ID" dirty="0"/>
              <a:t> emisi gas buang seperti kinerja </a:t>
            </a:r>
            <a:r>
              <a:rPr lang="id-ID" dirty="0" err="1"/>
              <a:t>Catalytic</a:t>
            </a:r>
            <a:r>
              <a:rPr lang="id-ID" dirty="0"/>
              <a:t> </a:t>
            </a:r>
            <a:r>
              <a:rPr lang="id-ID" dirty="0" err="1"/>
              <a:t>Converter</a:t>
            </a:r>
            <a:r>
              <a:rPr lang="id-ID" dirty="0"/>
              <a:t> pada knalpot </a:t>
            </a:r>
            <a:r>
              <a:rPr lang="id-ID" dirty="0" err="1"/>
              <a:t>standart</a:t>
            </a:r>
            <a:r>
              <a:rPr lang="id-ID" dirty="0"/>
              <a:t> keluaran terbaru.</a:t>
            </a:r>
          </a:p>
        </p:txBody>
      </p:sp>
      <p:pic>
        <p:nvPicPr>
          <p:cNvPr id="15" name="Picture 40">
            <a:extLst>
              <a:ext uri="{FF2B5EF4-FFF2-40B4-BE49-F238E27FC236}">
                <a16:creationId xmlns:a16="http://schemas.microsoft.com/office/drawing/2014/main" id="{972C6785-3E44-0DE8-070B-2E5FC0895D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712" y="4072712"/>
            <a:ext cx="2291315" cy="23909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973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DA17C5F6-94E8-C6A8-5867-5B014D04A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16106"/>
            <a:ext cx="7729728" cy="118872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Prosedur</a:t>
            </a:r>
            <a:r>
              <a:rPr lang="en-ID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32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Pengujian</a:t>
            </a:r>
            <a:endParaRPr lang="id-ID" sz="4400" b="1" dirty="0"/>
          </a:p>
        </p:txBody>
      </p:sp>
      <p:sp>
        <p:nvSpPr>
          <p:cNvPr id="5" name="Kotak Teks 4">
            <a:extLst>
              <a:ext uri="{FF2B5EF4-FFF2-40B4-BE49-F238E27FC236}">
                <a16:creationId xmlns:a16="http://schemas.microsoft.com/office/drawing/2014/main" id="{15B9ABA6-6A47-2128-BBB9-EB2781F052CF}"/>
              </a:ext>
            </a:extLst>
          </p:cNvPr>
          <p:cNvSpPr txBox="1"/>
          <p:nvPr/>
        </p:nvSpPr>
        <p:spPr>
          <a:xfrm>
            <a:off x="1615484" y="2052084"/>
            <a:ext cx="8961032" cy="46596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uji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emisi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Yamaha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dilakukan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menampilkan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berbagai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jenis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bakar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Pertamax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instruksi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sebagai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berikut</a:t>
            </a:r>
            <a:r>
              <a:rPr lang="en-ID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endParaRPr lang="id-ID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Menyiapkan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semua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peralatan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 uji</a:t>
            </a:r>
            <a:b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Menghidupkan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Sound Level Meter</a:t>
            </a:r>
            <a:endParaRPr lang="id-ID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Menghidupkan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Motor Yamaha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endParaRPr lang="id-ID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Kondisi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putaran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mesin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2000,3000,4000,5000,6000,7000 Rpm</a:t>
            </a:r>
            <a:endParaRPr lang="id-ID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Mengukur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suara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sesuai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Rpm.</a:t>
            </a:r>
            <a:endParaRPr lang="id-ID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endParaRPr lang="id-ID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20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en-ID" sz="20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Selesai</a:t>
            </a:r>
            <a:endParaRPr lang="id-ID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Panah: Bawah 5">
            <a:extLst>
              <a:ext uri="{FF2B5EF4-FFF2-40B4-BE49-F238E27FC236}">
                <a16:creationId xmlns:a16="http://schemas.microsoft.com/office/drawing/2014/main" id="{08E1D264-C3D6-512A-2A5B-45CD29D3405B}"/>
              </a:ext>
            </a:extLst>
          </p:cNvPr>
          <p:cNvSpPr/>
          <p:nvPr/>
        </p:nvSpPr>
        <p:spPr>
          <a:xfrm>
            <a:off x="5762846" y="1566123"/>
            <a:ext cx="510363" cy="438434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1396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D2B49260-2C3C-0793-E118-C44F12706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73576"/>
            <a:ext cx="7729728" cy="118872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Langkah </a:t>
            </a:r>
            <a:r>
              <a:rPr lang="en-ID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Kerja</a:t>
            </a:r>
            <a:endParaRPr lang="id-ID" sz="4000" dirty="0"/>
          </a:p>
        </p:txBody>
      </p:sp>
      <p:sp>
        <p:nvSpPr>
          <p:cNvPr id="5" name="Kotak Teks 4">
            <a:extLst>
              <a:ext uri="{FF2B5EF4-FFF2-40B4-BE49-F238E27FC236}">
                <a16:creationId xmlns:a16="http://schemas.microsoft.com/office/drawing/2014/main" id="{EAE13D45-C7C1-37EB-A19A-51B69C465A29}"/>
              </a:ext>
            </a:extLst>
          </p:cNvPr>
          <p:cNvSpPr txBox="1"/>
          <p:nvPr/>
        </p:nvSpPr>
        <p:spPr>
          <a:xfrm>
            <a:off x="402265" y="2004557"/>
            <a:ext cx="11387469" cy="4419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marR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AutoNum type="arabicPeriod"/>
              <a:tabLst>
                <a:tab pos="540385" algn="l"/>
              </a:tabLst>
            </a:pP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Mulai</a:t>
            </a:r>
            <a:endParaRPr lang="en-ID" sz="18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	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Pembuatan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tugas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akhir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judul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“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Pengaruh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penambahan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DB Killer pada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racing motor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Yanaha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Vixion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150cc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terhadap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kebisingan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”</a:t>
            </a:r>
          </a:p>
          <a:p>
            <a:pPr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Persiapan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Alat dan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endParaRPr lang="en-ID" sz="18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</a:tabLst>
            </a:pP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digunakan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saat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bakar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pertamax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2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jenis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d-ID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</a:tabLst>
            </a:pP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Persiapan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stopwatch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jam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tangan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menghitung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waktu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saat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berlangsung</a:t>
            </a:r>
            <a:endParaRPr lang="id-ID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40385" algn="l"/>
              </a:tabLst>
            </a:pP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Mempersiapkan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tempat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endParaRPr lang="id-ID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ID" sz="1800" kern="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7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D2B49260-2C3C-0793-E118-C44F12706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5" y="167251"/>
            <a:ext cx="7729728" cy="118872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Langkah </a:t>
            </a:r>
            <a:r>
              <a:rPr lang="en-ID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Kerja</a:t>
            </a:r>
            <a:endParaRPr lang="id-ID" sz="4000" dirty="0"/>
          </a:p>
        </p:txBody>
      </p:sp>
      <p:sp>
        <p:nvSpPr>
          <p:cNvPr id="5" name="Kotak Teks 4">
            <a:extLst>
              <a:ext uri="{FF2B5EF4-FFF2-40B4-BE49-F238E27FC236}">
                <a16:creationId xmlns:a16="http://schemas.microsoft.com/office/drawing/2014/main" id="{EAE13D45-C7C1-37EB-A19A-51B69C465A29}"/>
              </a:ext>
            </a:extLst>
          </p:cNvPr>
          <p:cNvSpPr txBox="1"/>
          <p:nvPr/>
        </p:nvSpPr>
        <p:spPr>
          <a:xfrm>
            <a:off x="402265" y="1632418"/>
            <a:ext cx="11387469" cy="491455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Metode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Metode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dilakukan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mengasilkan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nilai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suara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berbeda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proses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yaitu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menghidupkan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sound level meter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tunggu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sampai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siap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dekatkan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sound volume meter pada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kemudian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dapat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dimulai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waktu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sekian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menit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menghasilkan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nilai-nilai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emisi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gas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buang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Pengambilan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Data yang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diambil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saat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yaitu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nilai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setiap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jenis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rpm yang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berbeda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Analisa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Perhitungan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Hasil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40385" algn="l"/>
              </a:tabLst>
            </a:pP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nilai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original,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racing,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berbahan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tembaga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 motor Yamaha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berbahan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bakar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Pertamax</a:t>
            </a:r>
            <a:r>
              <a:rPr lang="en-ID" sz="180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id-ID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5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8AC06CAA-156D-004D-C7CD-B767F56A0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523613"/>
            <a:ext cx="7729728" cy="1188720"/>
          </a:xfrm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Tabulasi</a:t>
            </a:r>
            <a:r>
              <a:rPr lang="en-ID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Data</a:t>
            </a:r>
            <a:endParaRPr lang="id-ID" sz="4000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3C80B990-FC4C-66B1-5708-194C927E2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038688"/>
              </p:ext>
            </p:extLst>
          </p:nvPr>
        </p:nvGraphicFramePr>
        <p:xfrm>
          <a:off x="2558052" y="2307265"/>
          <a:ext cx="7075895" cy="33998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4517">
                  <a:extLst>
                    <a:ext uri="{9D8B030D-6E8A-4147-A177-3AD203B41FA5}">
                      <a16:colId xmlns:a16="http://schemas.microsoft.com/office/drawing/2014/main" val="1924601186"/>
                    </a:ext>
                  </a:extLst>
                </a:gridCol>
                <a:gridCol w="797455">
                  <a:extLst>
                    <a:ext uri="{9D8B030D-6E8A-4147-A177-3AD203B41FA5}">
                      <a16:colId xmlns:a16="http://schemas.microsoft.com/office/drawing/2014/main" val="2878664330"/>
                    </a:ext>
                  </a:extLst>
                </a:gridCol>
                <a:gridCol w="1069480">
                  <a:extLst>
                    <a:ext uri="{9D8B030D-6E8A-4147-A177-3AD203B41FA5}">
                      <a16:colId xmlns:a16="http://schemas.microsoft.com/office/drawing/2014/main" val="1791680533"/>
                    </a:ext>
                  </a:extLst>
                </a:gridCol>
                <a:gridCol w="1267022">
                  <a:extLst>
                    <a:ext uri="{9D8B030D-6E8A-4147-A177-3AD203B41FA5}">
                      <a16:colId xmlns:a16="http://schemas.microsoft.com/office/drawing/2014/main" val="3005516557"/>
                    </a:ext>
                  </a:extLst>
                </a:gridCol>
                <a:gridCol w="1071100">
                  <a:extLst>
                    <a:ext uri="{9D8B030D-6E8A-4147-A177-3AD203B41FA5}">
                      <a16:colId xmlns:a16="http://schemas.microsoft.com/office/drawing/2014/main" val="797535123"/>
                    </a:ext>
                  </a:extLst>
                </a:gridCol>
                <a:gridCol w="1071100">
                  <a:extLst>
                    <a:ext uri="{9D8B030D-6E8A-4147-A177-3AD203B41FA5}">
                      <a16:colId xmlns:a16="http://schemas.microsoft.com/office/drawing/2014/main" val="812959690"/>
                    </a:ext>
                  </a:extLst>
                </a:gridCol>
                <a:gridCol w="845221">
                  <a:extLst>
                    <a:ext uri="{9D8B030D-6E8A-4147-A177-3AD203B41FA5}">
                      <a16:colId xmlns:a16="http://schemas.microsoft.com/office/drawing/2014/main" val="414087863"/>
                    </a:ext>
                  </a:extLst>
                </a:gridCol>
              </a:tblGrid>
              <a:tr h="99530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No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Rpm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 dirty="0" err="1">
                          <a:effectLst/>
                        </a:rPr>
                        <a:t>Knalpot</a:t>
                      </a:r>
                      <a:r>
                        <a:rPr lang="en-US" sz="1200" kern="0" dirty="0">
                          <a:effectLst/>
                        </a:rPr>
                        <a:t> </a:t>
                      </a:r>
                      <a:r>
                        <a:rPr lang="en-US" sz="1200" kern="0" dirty="0" err="1">
                          <a:effectLst/>
                        </a:rPr>
                        <a:t>Standart</a:t>
                      </a:r>
                      <a:endParaRPr lang="id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Knalpot Racing Non DB Killer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Knalpot Racing DB Killer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0587369"/>
                  </a:ext>
                </a:extLst>
              </a:tr>
              <a:tr h="525573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Tembaga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Aluminium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4836"/>
                  </a:ext>
                </a:extLst>
              </a:tr>
              <a:tr h="46973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1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2000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5049356"/>
                  </a:ext>
                </a:extLst>
              </a:tr>
              <a:tr h="46973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2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4000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5480790"/>
                  </a:ext>
                </a:extLst>
              </a:tr>
              <a:tr h="46973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3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6000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5701270"/>
                  </a:ext>
                </a:extLst>
              </a:tr>
              <a:tr h="469732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4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8000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id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id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9248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095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ambar 5">
            <a:extLst>
              <a:ext uri="{FF2B5EF4-FFF2-40B4-BE49-F238E27FC236}">
                <a16:creationId xmlns:a16="http://schemas.microsoft.com/office/drawing/2014/main" id="{BC3A2631-D986-AC9E-08FD-FE09D9A5E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4"/>
            <a:ext cx="12192000" cy="6865884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528D9DA9-B33B-ABA7-3418-579C71AAD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/>
              <a:t>BAB IV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6490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DF7FA-519B-413D-8821-9C7C363B3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22452"/>
            <a:ext cx="7729728" cy="11887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b="1" dirty="0"/>
              <a:t>HASIL DAN PEMBAHASAN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44565-52A4-486F-9C21-C1E3B9F00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412" y="3257805"/>
            <a:ext cx="11174506" cy="2330196"/>
          </a:xfrm>
        </p:spPr>
        <p:txBody>
          <a:bodyPr>
            <a:normAutofit/>
          </a:bodyPr>
          <a:lstStyle/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Proses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dilakukan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membandingkan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tingkat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buah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yaitu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Yamaha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150cc,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knlapot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tanpa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Killer,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tembaga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aluminium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" name="Kotak Teks 4">
            <a:extLst>
              <a:ext uri="{FF2B5EF4-FFF2-40B4-BE49-F238E27FC236}">
                <a16:creationId xmlns:a16="http://schemas.microsoft.com/office/drawing/2014/main" id="{1274BB78-B430-E7B8-7827-777950F784DC}"/>
              </a:ext>
            </a:extLst>
          </p:cNvPr>
          <p:cNvSpPr txBox="1"/>
          <p:nvPr/>
        </p:nvSpPr>
        <p:spPr>
          <a:xfrm>
            <a:off x="992692" y="2661396"/>
            <a:ext cx="2695388" cy="4616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Proses </a:t>
            </a:r>
            <a:r>
              <a:rPr lang="en-US" sz="2400" b="1" dirty="0" err="1">
                <a:solidFill>
                  <a:schemeClr val="accent5">
                    <a:lumMod val="50000"/>
                  </a:schemeClr>
                </a:solidFill>
              </a:rPr>
              <a:t>Pengujian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1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2E44D-5778-4A27-B3F4-CC37B05B5932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ID" b="1" dirty="0"/>
              <a:t> </a:t>
            </a:r>
            <a:r>
              <a:rPr lang="en-ID" b="1" dirty="0" err="1"/>
              <a:t>Pesiapan</a:t>
            </a:r>
            <a:r>
              <a:rPr lang="en-ID" b="1" dirty="0"/>
              <a:t> Alat dan </a:t>
            </a:r>
            <a:r>
              <a:rPr lang="en-ID" b="1" dirty="0" err="1"/>
              <a:t>Bahan</a:t>
            </a:r>
            <a:endParaRPr lang="en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F2D2B60-7363-49E6-BD2F-41DD031D34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426127"/>
              </p:ext>
            </p:extLst>
          </p:nvPr>
        </p:nvGraphicFramePr>
        <p:xfrm>
          <a:off x="2599764" y="2542856"/>
          <a:ext cx="6992471" cy="33759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758">
                  <a:extLst>
                    <a:ext uri="{9D8B030D-6E8A-4147-A177-3AD203B41FA5}">
                      <a16:colId xmlns:a16="http://schemas.microsoft.com/office/drawing/2014/main" val="4102893554"/>
                    </a:ext>
                  </a:extLst>
                </a:gridCol>
                <a:gridCol w="4778805">
                  <a:extLst>
                    <a:ext uri="{9D8B030D-6E8A-4147-A177-3AD203B41FA5}">
                      <a16:colId xmlns:a16="http://schemas.microsoft.com/office/drawing/2014/main" val="2310090074"/>
                    </a:ext>
                  </a:extLst>
                </a:gridCol>
                <a:gridCol w="1220908">
                  <a:extLst>
                    <a:ext uri="{9D8B030D-6E8A-4147-A177-3AD203B41FA5}">
                      <a16:colId xmlns:a16="http://schemas.microsoft.com/office/drawing/2014/main" val="3491266674"/>
                    </a:ext>
                  </a:extLst>
                </a:gridCol>
              </a:tblGrid>
              <a:tr h="6384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No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Nama </a:t>
                      </a:r>
                      <a:r>
                        <a:rPr lang="en-US" sz="1200" kern="0" dirty="0" err="1">
                          <a:effectLst/>
                        </a:rPr>
                        <a:t>Alat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Jumlah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978494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Sepeda motor vixion 150 cc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0295727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2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Sound level meter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7427146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3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Kunci</a:t>
                      </a:r>
                      <a:r>
                        <a:rPr lang="en-US" sz="1200" kern="0" dirty="0">
                          <a:effectLst/>
                        </a:rPr>
                        <a:t> pas ring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8397329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4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Stopwatch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9172211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5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kern="0">
                          <a:effectLst/>
                        </a:rPr>
                        <a:t>DB Killer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2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2121277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No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0" dirty="0" err="1">
                          <a:effectLst/>
                        </a:rPr>
                        <a:t>Bahan</a:t>
                      </a:r>
                      <a:endParaRPr lang="en-ID" sz="14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Jumlah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658335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6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Besin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2 Liter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8066536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7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Knalpot standart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1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3326041"/>
                  </a:ext>
                </a:extLst>
              </a:tr>
              <a:tr h="30133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8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Knalpot racing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1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8228588"/>
                  </a:ext>
                </a:extLst>
              </a:tr>
            </a:tbl>
          </a:graphicData>
        </a:graphic>
      </p:graphicFrame>
      <p:sp>
        <p:nvSpPr>
          <p:cNvPr id="5" name="Kotak Teks 4">
            <a:extLst>
              <a:ext uri="{FF2B5EF4-FFF2-40B4-BE49-F238E27FC236}">
                <a16:creationId xmlns:a16="http://schemas.microsoft.com/office/drawing/2014/main" id="{BD6243DE-4FFE-C2B9-552A-55E9F89ABEF9}"/>
              </a:ext>
            </a:extLst>
          </p:cNvPr>
          <p:cNvSpPr txBox="1"/>
          <p:nvPr/>
        </p:nvSpPr>
        <p:spPr>
          <a:xfrm>
            <a:off x="436880" y="311126"/>
            <a:ext cx="8727440" cy="458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Tahap</a:t>
            </a:r>
            <a:r>
              <a:rPr 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pertama</a:t>
            </a:r>
            <a:r>
              <a:rPr 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perlu</a:t>
            </a:r>
            <a:r>
              <a:rPr 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US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lakukan</a:t>
            </a:r>
            <a:r>
              <a:rPr 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sebelum</a:t>
            </a:r>
            <a:r>
              <a:rPr 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proses </a:t>
            </a:r>
            <a:r>
              <a:rPr lang="en-US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pengujian</a:t>
            </a:r>
            <a:r>
              <a:rPr 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4126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7B212-1630-49AB-B44E-CC074975222F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ID" b="1" dirty="0"/>
              <a:t>Data Hasil </a:t>
            </a:r>
            <a:r>
              <a:rPr lang="en-ID" b="1" dirty="0" err="1"/>
              <a:t>Pengujian</a:t>
            </a:r>
            <a:r>
              <a:rPr lang="en-ID" b="1" dirty="0"/>
              <a:t> </a:t>
            </a:r>
            <a:r>
              <a:rPr lang="en-ID" b="1" dirty="0" err="1"/>
              <a:t>Knalpot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149B8-64F6-4631-96B9-E8E7D13B5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494" y="2638044"/>
            <a:ext cx="11282082" cy="3883780"/>
          </a:xfrm>
        </p:spPr>
        <p:txBody>
          <a:bodyPr/>
          <a:lstStyle/>
          <a:p>
            <a:pPr marL="0" indent="0">
              <a:buNone/>
            </a:pPr>
            <a:r>
              <a:rPr lang="en-ID" b="1" dirty="0"/>
              <a:t>Proses </a:t>
            </a:r>
            <a:r>
              <a:rPr lang="en-ID" b="1" dirty="0" err="1"/>
              <a:t>Pengujian</a:t>
            </a:r>
            <a:r>
              <a:rPr lang="en-ID" b="1" dirty="0"/>
              <a:t> </a:t>
            </a:r>
            <a:r>
              <a:rPr lang="en-ID" b="1" dirty="0" err="1"/>
              <a:t>Knalpot</a:t>
            </a:r>
            <a:r>
              <a:rPr lang="en-ID" b="1" dirty="0"/>
              <a:t> </a:t>
            </a:r>
            <a:r>
              <a:rPr lang="en-ID" b="1" dirty="0" err="1"/>
              <a:t>Standart</a:t>
            </a:r>
            <a:r>
              <a:rPr lang="en-ID" b="1" dirty="0"/>
              <a:t> Yamaha </a:t>
            </a:r>
            <a:r>
              <a:rPr lang="en-ID" b="1" dirty="0" err="1"/>
              <a:t>Vixion</a:t>
            </a:r>
            <a:r>
              <a:rPr lang="en-ID" b="1" dirty="0"/>
              <a:t> 150cc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Pengujian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pertama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dilakukan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standart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Yamaha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Vixion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150cc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terlebih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dahulu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karena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ini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sudah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terpasang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langsung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sepada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motornya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. Pada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pengujian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ini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ada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beberapa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tahap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harus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dilakukan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Tahapan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akan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dilakukan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dalam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pengujian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ini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sebagai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ea typeface="Calibri" panose="020F0502020204030204" pitchFamily="34" charset="0"/>
              </a:rPr>
              <a:t>berikut</a:t>
            </a:r>
            <a:r>
              <a:rPr lang="en-ID" dirty="0">
                <a:latin typeface="Times New Roman" panose="02020603050405020304" pitchFamily="18" charset="0"/>
                <a:ea typeface="Calibri" panose="020F0502020204030204" pitchFamily="34" charset="0"/>
              </a:rPr>
              <a:t> :</a:t>
            </a:r>
            <a:endParaRPr lang="en-ID" b="1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Pengambilan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data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percobaan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menggunakan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aplikasi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Bernama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Shound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Level Meter yang di install pada gadget. Cara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kerja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aplikasi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mirip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cara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kerja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perekan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suara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pada gadget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dilengkapi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tombol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start dan finish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untuk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mendapatkan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data yang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diinginkan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Percobaan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ini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dimulai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menarik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gas idle pada rpm 3500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durasi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10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detik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lalu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dilanjutkan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pada rpm 4500 dan 5500.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2455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7F0E1-C69F-4C86-A759-67A14018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665" y="1123017"/>
            <a:ext cx="4371575" cy="18796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Selama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percobaan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standart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pada 3500 rpm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durasi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10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detik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peneliti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mendapatkan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hasil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77,9 Db.</a:t>
            </a:r>
            <a:endParaRPr lang="en-ID" sz="2000" dirty="0"/>
          </a:p>
        </p:txBody>
      </p:sp>
      <p:pic>
        <p:nvPicPr>
          <p:cNvPr id="4" name="Gambar 24">
            <a:extLst>
              <a:ext uri="{FF2B5EF4-FFF2-40B4-BE49-F238E27FC236}">
                <a16:creationId xmlns:a16="http://schemas.microsoft.com/office/drawing/2014/main" id="{158E7D11-D9A6-4C4C-B39F-1ACFCD2EA80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65" b="15039"/>
          <a:stretch/>
        </p:blipFill>
        <p:spPr bwMode="auto">
          <a:xfrm>
            <a:off x="5225021" y="1123017"/>
            <a:ext cx="1612659" cy="2209462"/>
          </a:xfrm>
          <a:prstGeom prst="rect">
            <a:avLst/>
          </a:prstGeom>
          <a:noFill/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4C6EC2E-C7CB-4862-905C-A0BA7EFCF4D3}"/>
              </a:ext>
            </a:extLst>
          </p:cNvPr>
          <p:cNvSpPr/>
          <p:nvPr/>
        </p:nvSpPr>
        <p:spPr>
          <a:xfrm>
            <a:off x="7143395" y="1123017"/>
            <a:ext cx="3030352" cy="16312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Percobaan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dilanjutkan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4500 rpm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durasi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sama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yaitu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10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detik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peneliti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mendapatkan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hasil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78,5 dB</a:t>
            </a:r>
            <a:endParaRPr lang="en-ID" sz="2000" dirty="0"/>
          </a:p>
        </p:txBody>
      </p:sp>
      <p:pic>
        <p:nvPicPr>
          <p:cNvPr id="6" name="Gambar 26">
            <a:extLst>
              <a:ext uri="{FF2B5EF4-FFF2-40B4-BE49-F238E27FC236}">
                <a16:creationId xmlns:a16="http://schemas.microsoft.com/office/drawing/2014/main" id="{8AA09D21-409D-45DD-840F-F19FC164715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0" b="18370"/>
          <a:stretch/>
        </p:blipFill>
        <p:spPr bwMode="auto">
          <a:xfrm>
            <a:off x="10479462" y="1123016"/>
            <a:ext cx="1612659" cy="2209461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88CAEA8-5517-458A-AEC9-619BBF19B94B}"/>
              </a:ext>
            </a:extLst>
          </p:cNvPr>
          <p:cNvSpPr/>
          <p:nvPr/>
        </p:nvSpPr>
        <p:spPr>
          <a:xfrm>
            <a:off x="342665" y="4515173"/>
            <a:ext cx="4347882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7150" marR="0" indent="457200" algn="just">
              <a:spcBef>
                <a:spcPts val="0"/>
              </a:spcBef>
              <a:spcAft>
                <a:spcPts val="800"/>
              </a:spcAft>
            </a:pP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Percobaan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terakhir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standart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Yamaha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yaitu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5500 rpm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durasi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detik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peneliti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79,4 </a:t>
            </a:r>
            <a:r>
              <a:rPr lang="en-US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dB.</a:t>
            </a:r>
            <a:endParaRPr lang="en-ID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Gambar 28">
            <a:extLst>
              <a:ext uri="{FF2B5EF4-FFF2-40B4-BE49-F238E27FC236}">
                <a16:creationId xmlns:a16="http://schemas.microsoft.com/office/drawing/2014/main" id="{9E13CCAF-40C5-4DF8-98E5-D76DEC42D60E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1" b="17603"/>
          <a:stretch/>
        </p:blipFill>
        <p:spPr bwMode="auto">
          <a:xfrm>
            <a:off x="5219795" y="4444053"/>
            <a:ext cx="1668685" cy="22005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5249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BD598E5A-C33A-F7A5-EC10-22CE014FC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239" y="334071"/>
            <a:ext cx="7729728" cy="1188720"/>
          </a:xfr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b="1" spc="150" dirty="0" err="1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Latar</a:t>
            </a:r>
            <a:r>
              <a:rPr lang="en-ID" b="1" spc="15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b="1" spc="150" dirty="0" err="1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Belakang</a:t>
            </a:r>
            <a:endParaRPr lang="id-ID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2D1C1EE-CEE4-51A9-A47A-11F7D705722D}"/>
              </a:ext>
            </a:extLst>
          </p:cNvPr>
          <p:cNvSpPr/>
          <p:nvPr/>
        </p:nvSpPr>
        <p:spPr>
          <a:xfrm>
            <a:off x="1124607" y="2459421"/>
            <a:ext cx="420414" cy="3993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Kotak Teks 7">
            <a:extLst>
              <a:ext uri="{FF2B5EF4-FFF2-40B4-BE49-F238E27FC236}">
                <a16:creationId xmlns:a16="http://schemas.microsoft.com/office/drawing/2014/main" id="{44BE2C54-C320-BCCA-706A-8B3DAF5CB97C}"/>
              </a:ext>
            </a:extLst>
          </p:cNvPr>
          <p:cNvSpPr txBox="1"/>
          <p:nvPr/>
        </p:nvSpPr>
        <p:spPr>
          <a:xfrm>
            <a:off x="1828799" y="2335951"/>
            <a:ext cx="9144001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Knalpot adalah perangkat peredam bising dari kendaraan apa pun, apakah itu mobil atau bukan seperti sepeda motor.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BCE8916-7DAB-326E-C47F-F95A988BBA25}"/>
              </a:ext>
            </a:extLst>
          </p:cNvPr>
          <p:cNvSpPr/>
          <p:nvPr/>
        </p:nvSpPr>
        <p:spPr>
          <a:xfrm>
            <a:off x="1119352" y="3229303"/>
            <a:ext cx="420414" cy="3993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E98A776-EE8E-6F7F-7797-68CA7C3D9C13}"/>
              </a:ext>
            </a:extLst>
          </p:cNvPr>
          <p:cNvSpPr/>
          <p:nvPr/>
        </p:nvSpPr>
        <p:spPr>
          <a:xfrm>
            <a:off x="1119352" y="4090361"/>
            <a:ext cx="420414" cy="3993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Kotak Teks 13">
            <a:extLst>
              <a:ext uri="{FF2B5EF4-FFF2-40B4-BE49-F238E27FC236}">
                <a16:creationId xmlns:a16="http://schemas.microsoft.com/office/drawing/2014/main" id="{D8201DB3-5F62-4F2E-0071-BCBC89139D6E}"/>
              </a:ext>
            </a:extLst>
          </p:cNvPr>
          <p:cNvSpPr txBox="1"/>
          <p:nvPr/>
        </p:nvSpPr>
        <p:spPr>
          <a:xfrm>
            <a:off x="1828800" y="3167031"/>
            <a:ext cx="91440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Perkembangan teknologi di era sekarang sangat berkembang menuju arah yang lebih baik, dari teknologi informasi terutama di ikuti dengan teknologi transportasi. </a:t>
            </a:r>
          </a:p>
        </p:txBody>
      </p:sp>
      <p:sp>
        <p:nvSpPr>
          <p:cNvPr id="18" name="Kotak Teks 17">
            <a:extLst>
              <a:ext uri="{FF2B5EF4-FFF2-40B4-BE49-F238E27FC236}">
                <a16:creationId xmlns:a16="http://schemas.microsoft.com/office/drawing/2014/main" id="{4EF99A7C-6649-69E8-7D41-7EF0C62722A6}"/>
              </a:ext>
            </a:extLst>
          </p:cNvPr>
          <p:cNvSpPr txBox="1"/>
          <p:nvPr/>
        </p:nvSpPr>
        <p:spPr>
          <a:xfrm>
            <a:off x="1828799" y="4059225"/>
            <a:ext cx="91440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Pada kondisi dengan banyaknya kendaraan bermotor akan meningkatkan kebisingan di tengah perkotaan. 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4C594CC-053F-8D06-7DD8-7A16D23B3028}"/>
              </a:ext>
            </a:extLst>
          </p:cNvPr>
          <p:cNvSpPr/>
          <p:nvPr/>
        </p:nvSpPr>
        <p:spPr>
          <a:xfrm>
            <a:off x="1119352" y="4951419"/>
            <a:ext cx="420414" cy="3993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Kotak Teks 22">
            <a:extLst>
              <a:ext uri="{FF2B5EF4-FFF2-40B4-BE49-F238E27FC236}">
                <a16:creationId xmlns:a16="http://schemas.microsoft.com/office/drawing/2014/main" id="{8BB0AB63-0601-38ED-1AAE-F43985917A81}"/>
              </a:ext>
            </a:extLst>
          </p:cNvPr>
          <p:cNvSpPr txBox="1"/>
          <p:nvPr/>
        </p:nvSpPr>
        <p:spPr>
          <a:xfrm>
            <a:off x="1828799" y="4951419"/>
            <a:ext cx="9143999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Penambahan DB </a:t>
            </a:r>
            <a:r>
              <a:rPr lang="id-ID" dirty="0" err="1"/>
              <a:t>Killer</a:t>
            </a:r>
            <a:r>
              <a:rPr lang="id-ID" dirty="0"/>
              <a:t> menggunakan bahan tembaga dengan 2 bentuk selain mengurangi kebisingan juga mengurangi emisi berlebihan, bahan mudah diperoleh, murah, dan memiliki proses pembuatan yang sederhana.</a:t>
            </a:r>
          </a:p>
        </p:txBody>
      </p:sp>
    </p:spTree>
    <p:extLst>
      <p:ext uri="{BB962C8B-B14F-4D97-AF65-F5344CB8AC3E}">
        <p14:creationId xmlns:p14="http://schemas.microsoft.com/office/powerpoint/2010/main" val="91581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DD25C-4BB2-42D5-A2F3-B25FDB64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99302"/>
            <a:ext cx="7729728" cy="11887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ID" b="1" dirty="0">
                <a:latin typeface="Times New Roman" panose="02020603050405020304" pitchFamily="18" charset="0"/>
                <a:ea typeface="Calibri" panose="020F0502020204030204" pitchFamily="34" charset="0"/>
              </a:rPr>
              <a:t>Proses </a:t>
            </a:r>
            <a:r>
              <a:rPr lang="en-ID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Pengujian</a:t>
            </a:r>
            <a:r>
              <a:rPr lang="en-ID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b="1" dirty="0">
                <a:latin typeface="Times New Roman" panose="02020603050405020304" pitchFamily="18" charset="0"/>
                <a:ea typeface="Calibri" panose="020F0502020204030204" pitchFamily="34" charset="0"/>
              </a:rPr>
              <a:t> Racing Yamaha </a:t>
            </a:r>
            <a:r>
              <a:rPr lang="en-ID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Vixion</a:t>
            </a:r>
            <a:r>
              <a:rPr lang="en-ID" b="1" dirty="0">
                <a:latin typeface="Times New Roman" panose="02020603050405020304" pitchFamily="18" charset="0"/>
                <a:ea typeface="Calibri" panose="020F0502020204030204" pitchFamily="34" charset="0"/>
              </a:rPr>
              <a:t> 150cc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1991A-D48A-4029-9F66-992763C71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545" y="2532886"/>
            <a:ext cx="3864864" cy="165303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percobaan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racing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tanpa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DB Killer Yamaha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Vixion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pada 3500 rpm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durasi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10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detik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peneliti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mendapatkan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hasil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97,5 Db, 98,3 Db, 105,4 Db</a:t>
            </a:r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C1534C-1105-4AC0-9D86-6009B8668607}"/>
              </a:ext>
            </a:extLst>
          </p:cNvPr>
          <p:cNvSpPr/>
          <p:nvPr/>
        </p:nvSpPr>
        <p:spPr>
          <a:xfrm>
            <a:off x="6190735" y="2603138"/>
            <a:ext cx="3675394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4500 rpm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durasi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sama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yaitu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10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detik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peneliti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mendapatkan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hasil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101,8 Db, 101,4 Db, 104,8 Db. </a:t>
            </a:r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693FB7-20BE-47B3-9BC8-AF672F2769D5}"/>
              </a:ext>
            </a:extLst>
          </p:cNvPr>
          <p:cNvSpPr/>
          <p:nvPr/>
        </p:nvSpPr>
        <p:spPr>
          <a:xfrm>
            <a:off x="597545" y="4969978"/>
            <a:ext cx="3864865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indent="228600" algn="just"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Pada 5500 rpm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durasi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detik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peneliti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101,4 dB, 106,9 Db, 107,6 Db.</a:t>
            </a:r>
            <a:endParaRPr lang="en-ID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Gambar 2">
            <a:extLst>
              <a:ext uri="{FF2B5EF4-FFF2-40B4-BE49-F238E27FC236}">
                <a16:creationId xmlns:a16="http://schemas.microsoft.com/office/drawing/2014/main" id="{7F46C3EA-D8AF-4C74-9B5F-ADA20E71B73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545" y="2472418"/>
            <a:ext cx="1294887" cy="1784622"/>
          </a:xfrm>
          <a:prstGeom prst="rect">
            <a:avLst/>
          </a:prstGeom>
          <a:noFill/>
        </p:spPr>
      </p:pic>
      <p:pic>
        <p:nvPicPr>
          <p:cNvPr id="15" name="Gambar 5">
            <a:extLst>
              <a:ext uri="{FF2B5EF4-FFF2-40B4-BE49-F238E27FC236}">
                <a16:creationId xmlns:a16="http://schemas.microsoft.com/office/drawing/2014/main" id="{786B44A1-4140-40C7-818F-777508490CC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7433" y="2472419"/>
            <a:ext cx="1294888" cy="1784622"/>
          </a:xfrm>
          <a:prstGeom prst="rect">
            <a:avLst/>
          </a:prstGeom>
          <a:noFill/>
        </p:spPr>
      </p:pic>
      <p:pic>
        <p:nvPicPr>
          <p:cNvPr id="16" name="Gambar 7">
            <a:extLst>
              <a:ext uri="{FF2B5EF4-FFF2-40B4-BE49-F238E27FC236}">
                <a16:creationId xmlns:a16="http://schemas.microsoft.com/office/drawing/2014/main" id="{86B1B9AD-C775-4D95-9812-53531096D6F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545" y="4969978"/>
            <a:ext cx="1294887" cy="1784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020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609EA-7844-4CA2-A7BD-D34A536FC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74502"/>
            <a:ext cx="7729728" cy="11887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marL="2286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ID" sz="22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Proses </a:t>
            </a:r>
            <a:r>
              <a:rPr lang="en-ID" sz="22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22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2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2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Yamaha </a:t>
            </a:r>
            <a:r>
              <a:rPr lang="en-ID" sz="22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sz="22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 </a:t>
            </a:r>
            <a:r>
              <a:rPr lang="en-ID" sz="22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22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ID" sz="22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Tembaga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82F5CA-BC2B-4F8D-ADF5-423677687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96" y="2532697"/>
            <a:ext cx="3859022" cy="10805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Pada 3500 rpm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durasi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10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detik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peneliti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mendapatkan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hasil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89,9 Db, 90,7 Db, 94,9 Db</a:t>
            </a:r>
            <a:endParaRPr lang="en-ID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A33142-E0BB-4E52-B065-346B24D2EC9A}"/>
              </a:ext>
            </a:extLst>
          </p:cNvPr>
          <p:cNvSpPr/>
          <p:nvPr/>
        </p:nvSpPr>
        <p:spPr>
          <a:xfrm>
            <a:off x="6513703" y="2532696"/>
            <a:ext cx="3584448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4500 rpm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dengan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durasi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yang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sama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yaitu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10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detik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peneliti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mendapatkan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hasil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95,3 Db, 95,6 Db, 100,0 Db</a:t>
            </a:r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4C78B8-B3B2-4793-AE77-B5B27A24F8DF}"/>
              </a:ext>
            </a:extLst>
          </p:cNvPr>
          <p:cNvSpPr/>
          <p:nvPr/>
        </p:nvSpPr>
        <p:spPr>
          <a:xfrm>
            <a:off x="463296" y="4987292"/>
            <a:ext cx="3859022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Pada 6500 rpm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durasi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detik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peneliti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mendapatkan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hasil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92,2 dB, 101,5 Db, 103,0 Db.</a:t>
            </a:r>
          </a:p>
        </p:txBody>
      </p:sp>
      <p:pic>
        <p:nvPicPr>
          <p:cNvPr id="8" name="Gambar 9">
            <a:extLst>
              <a:ext uri="{FF2B5EF4-FFF2-40B4-BE49-F238E27FC236}">
                <a16:creationId xmlns:a16="http://schemas.microsoft.com/office/drawing/2014/main" id="{12EC87E8-6F98-4FE8-8809-D6A8119BD6E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76" y="2532697"/>
            <a:ext cx="1344295" cy="1792605"/>
          </a:xfrm>
          <a:prstGeom prst="rect">
            <a:avLst/>
          </a:prstGeom>
          <a:noFill/>
        </p:spPr>
      </p:pic>
      <p:pic>
        <p:nvPicPr>
          <p:cNvPr id="9" name="Gambar 11">
            <a:extLst>
              <a:ext uri="{FF2B5EF4-FFF2-40B4-BE49-F238E27FC236}">
                <a16:creationId xmlns:a16="http://schemas.microsoft.com/office/drawing/2014/main" id="{01BA4D9A-A726-465B-930B-FDF81F7D43A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4409" y="2532696"/>
            <a:ext cx="1344295" cy="1792605"/>
          </a:xfrm>
          <a:prstGeom prst="rect">
            <a:avLst/>
          </a:prstGeom>
          <a:noFill/>
        </p:spPr>
      </p:pic>
      <p:pic>
        <p:nvPicPr>
          <p:cNvPr id="10" name="Gambar 16">
            <a:extLst>
              <a:ext uri="{FF2B5EF4-FFF2-40B4-BE49-F238E27FC236}">
                <a16:creationId xmlns:a16="http://schemas.microsoft.com/office/drawing/2014/main" id="{6B6045E3-8735-4FEA-9DC3-C360FCB48E0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356" y="4987292"/>
            <a:ext cx="1326515" cy="1768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705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0C0EC-C99E-49CA-86CB-EC4807F95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6293"/>
            <a:ext cx="7729728" cy="11887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marL="22860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ID" sz="20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Proses </a:t>
            </a:r>
            <a:r>
              <a:rPr lang="en-ID" sz="20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20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Yamaha </a:t>
            </a:r>
            <a:r>
              <a:rPr lang="en-ID" sz="20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sz="20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 </a:t>
            </a:r>
            <a:r>
              <a:rPr lang="en-ID" sz="20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2000" b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ID" sz="2000" b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Alumunium</a:t>
            </a:r>
            <a:br>
              <a:rPr lang="en-ID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ID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6B2BC-599A-4F18-AE5A-CA86FE56F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4" y="2221124"/>
            <a:ext cx="4340352" cy="147732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85750" marR="0" indent="0" algn="just"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Pada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Alumunium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Yamaha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3500 rpm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durasi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detik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peneliti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95,2 Db, 95,0 Db, 97,7 Db</a:t>
            </a:r>
            <a:endParaRPr lang="en-ID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B07413-D987-4F41-952B-9F7511A5A3B1}"/>
              </a:ext>
            </a:extLst>
          </p:cNvPr>
          <p:cNvSpPr/>
          <p:nvPr/>
        </p:nvSpPr>
        <p:spPr>
          <a:xfrm>
            <a:off x="6803945" y="2215273"/>
            <a:ext cx="3704749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Percobaan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dilanjutkan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4500 rpm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durasi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sama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yaitu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detik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peneliti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99,4 Db, 98,2 Db, 102,2 Db</a:t>
            </a:r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CEC7C3-47B5-4DF8-B159-E3A6E8970F0A}"/>
              </a:ext>
            </a:extLst>
          </p:cNvPr>
          <p:cNvSpPr/>
          <p:nvPr/>
        </p:nvSpPr>
        <p:spPr>
          <a:xfrm>
            <a:off x="146304" y="4359206"/>
            <a:ext cx="4212336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indent="0" algn="just">
              <a:spcBef>
                <a:spcPts val="0"/>
              </a:spcBef>
              <a:spcAft>
                <a:spcPts val="800"/>
              </a:spcAft>
              <a:buNone/>
            </a:pP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Percobaan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terakhir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standart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Yamaha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yaitu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pada 5500 rpm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durasi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detik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peneliti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mendapatkan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US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102,6 dB, 103,7 Db, 105,1 Db.</a:t>
            </a:r>
            <a:endParaRPr lang="en-ID" sz="16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Gambar 18">
            <a:extLst>
              <a:ext uri="{FF2B5EF4-FFF2-40B4-BE49-F238E27FC236}">
                <a16:creationId xmlns:a16="http://schemas.microsoft.com/office/drawing/2014/main" id="{8F6510C9-E023-4B64-A7FD-1EFAD214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095" y="2221125"/>
            <a:ext cx="1703705" cy="2138080"/>
          </a:xfrm>
          <a:prstGeom prst="rect">
            <a:avLst/>
          </a:prstGeom>
          <a:noFill/>
        </p:spPr>
      </p:pic>
      <p:pic>
        <p:nvPicPr>
          <p:cNvPr id="7" name="Gambar 20">
            <a:extLst>
              <a:ext uri="{FF2B5EF4-FFF2-40B4-BE49-F238E27FC236}">
                <a16:creationId xmlns:a16="http://schemas.microsoft.com/office/drawing/2014/main" id="{FF1BDA5C-CC44-4FC6-83F3-E63E16562DC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840" y="2153160"/>
            <a:ext cx="1534160" cy="2206045"/>
          </a:xfrm>
          <a:prstGeom prst="rect">
            <a:avLst/>
          </a:prstGeom>
          <a:noFill/>
        </p:spPr>
      </p:pic>
      <p:pic>
        <p:nvPicPr>
          <p:cNvPr id="8" name="Gambar 22">
            <a:extLst>
              <a:ext uri="{FF2B5EF4-FFF2-40B4-BE49-F238E27FC236}">
                <a16:creationId xmlns:a16="http://schemas.microsoft.com/office/drawing/2014/main" id="{B5AB305F-156D-4900-AF1C-B69840C1DBE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095" y="4557293"/>
            <a:ext cx="1703705" cy="1860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838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4AE5B-FC8D-4712-87E0-1307AFBC5D88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tabLst>
                <a:tab pos="540385" algn="l"/>
              </a:tabLst>
            </a:pPr>
            <a:r>
              <a:rPr lang="en-ID" sz="20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Perhitungan</a:t>
            </a:r>
            <a:r>
              <a:rPr lang="en-ID" sz="20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Nilai </a:t>
            </a:r>
            <a:r>
              <a:rPr lang="en-ID" sz="20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20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Standart</a:t>
            </a:r>
            <a:r>
              <a:rPr lang="en-ID" sz="20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Racing </a:t>
            </a:r>
            <a:r>
              <a:rPr lang="en-ID" sz="20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Tanpa</a:t>
            </a:r>
            <a:r>
              <a:rPr lang="en-ID" sz="20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Killer, dan  Racing </a:t>
            </a:r>
            <a:r>
              <a:rPr lang="en-ID" sz="20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20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</a:t>
            </a:r>
            <a:endParaRPr lang="en-ID" sz="2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19B9900-E7DE-4973-AFCA-0666866E91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2106918"/>
              </p:ext>
            </p:extLst>
          </p:nvPr>
        </p:nvGraphicFramePr>
        <p:xfrm>
          <a:off x="740347" y="2927158"/>
          <a:ext cx="4697285" cy="1059628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84012">
                  <a:extLst>
                    <a:ext uri="{9D8B030D-6E8A-4147-A177-3AD203B41FA5}">
                      <a16:colId xmlns:a16="http://schemas.microsoft.com/office/drawing/2014/main" val="3389128250"/>
                    </a:ext>
                  </a:extLst>
                </a:gridCol>
                <a:gridCol w="2913273">
                  <a:extLst>
                    <a:ext uri="{9D8B030D-6E8A-4147-A177-3AD203B41FA5}">
                      <a16:colId xmlns:a16="http://schemas.microsoft.com/office/drawing/2014/main" val="1355096118"/>
                    </a:ext>
                  </a:extLst>
                </a:gridCol>
              </a:tblGrid>
              <a:tr h="264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RPM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Data rata-rata knalpot original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6549623"/>
                  </a:ext>
                </a:extLst>
              </a:tr>
              <a:tr h="264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3500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78,6 DB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2301602"/>
                  </a:ext>
                </a:extLst>
              </a:tr>
              <a:tr h="264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4500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79,1 DB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600560"/>
                  </a:ext>
                </a:extLst>
              </a:tr>
              <a:tr h="2649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5500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78,46 DB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199837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AB9133F5-9FDF-4654-87F3-69D8C3A67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328416" y="-89001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Dari 3x pengujian didapat rata-rata nilai DB sebagai berikut: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BE41472-3E10-4358-90CF-80CEC14C84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550688"/>
              </p:ext>
            </p:extLst>
          </p:nvPr>
        </p:nvGraphicFramePr>
        <p:xfrm>
          <a:off x="6344095" y="2927158"/>
          <a:ext cx="5033645" cy="118872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39569">
                  <a:extLst>
                    <a:ext uri="{9D8B030D-6E8A-4147-A177-3AD203B41FA5}">
                      <a16:colId xmlns:a16="http://schemas.microsoft.com/office/drawing/2014/main" val="2971752821"/>
                    </a:ext>
                  </a:extLst>
                </a:gridCol>
                <a:gridCol w="3694076">
                  <a:extLst>
                    <a:ext uri="{9D8B030D-6E8A-4147-A177-3AD203B41FA5}">
                      <a16:colId xmlns:a16="http://schemas.microsoft.com/office/drawing/2014/main" val="4214542033"/>
                    </a:ext>
                  </a:extLst>
                </a:gridCol>
              </a:tblGrid>
              <a:tr h="482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RPM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Data Rata-rata </a:t>
                      </a:r>
                      <a:r>
                        <a:rPr lang="en-US" sz="1200" kern="0" dirty="0" err="1">
                          <a:effectLst/>
                        </a:rPr>
                        <a:t>Knalpot</a:t>
                      </a:r>
                      <a:r>
                        <a:rPr lang="en-US" sz="1200" kern="0" dirty="0">
                          <a:effectLst/>
                        </a:rPr>
                        <a:t> Racing </a:t>
                      </a:r>
                      <a:r>
                        <a:rPr lang="en-US" sz="1200" kern="0" dirty="0" err="1">
                          <a:effectLst/>
                        </a:rPr>
                        <a:t>Tanpa</a:t>
                      </a:r>
                      <a:r>
                        <a:rPr lang="en-US" sz="1200" kern="0" dirty="0">
                          <a:effectLst/>
                        </a:rPr>
                        <a:t> DB Killer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9451186"/>
                  </a:ext>
                </a:extLst>
              </a:tr>
              <a:tr h="2353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3500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100,3 DB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0916765"/>
                  </a:ext>
                </a:extLst>
              </a:tr>
              <a:tr h="2353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4500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102,6 DB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0852359"/>
                  </a:ext>
                </a:extLst>
              </a:tr>
              <a:tr h="2353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5500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105,3 DB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686433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C645F06-3E52-4B55-BA88-DFEC8C7B81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30392"/>
              </p:ext>
            </p:extLst>
          </p:nvPr>
        </p:nvGraphicFramePr>
        <p:xfrm>
          <a:off x="740347" y="4952617"/>
          <a:ext cx="5033645" cy="940691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68475">
                  <a:extLst>
                    <a:ext uri="{9D8B030D-6E8A-4147-A177-3AD203B41FA5}">
                      <a16:colId xmlns:a16="http://schemas.microsoft.com/office/drawing/2014/main" val="2039721360"/>
                    </a:ext>
                  </a:extLst>
                </a:gridCol>
                <a:gridCol w="3265170">
                  <a:extLst>
                    <a:ext uri="{9D8B030D-6E8A-4147-A177-3AD203B41FA5}">
                      <a16:colId xmlns:a16="http://schemas.microsoft.com/office/drawing/2014/main" val="6207536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RPM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Data rata-rata knalpot racing DB Killer Tembaga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8271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3500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91,83 DB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67821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4500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96,96 DB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2087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>
                          <a:effectLst/>
                        </a:rPr>
                        <a:t>5500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1200" kern="0" dirty="0">
                          <a:effectLst/>
                        </a:rPr>
                        <a:t>98,9 DB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618477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A36DE54-8339-4860-82AA-CEDA82F806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03584"/>
              </p:ext>
            </p:extLst>
          </p:nvPr>
        </p:nvGraphicFramePr>
        <p:xfrm>
          <a:off x="6418008" y="4795454"/>
          <a:ext cx="5033645" cy="1255016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25575">
                  <a:extLst>
                    <a:ext uri="{9D8B030D-6E8A-4147-A177-3AD203B41FA5}">
                      <a16:colId xmlns:a16="http://schemas.microsoft.com/office/drawing/2014/main" val="3757319386"/>
                    </a:ext>
                  </a:extLst>
                </a:gridCol>
                <a:gridCol w="3608070">
                  <a:extLst>
                    <a:ext uri="{9D8B030D-6E8A-4147-A177-3AD203B41FA5}">
                      <a16:colId xmlns:a16="http://schemas.microsoft.com/office/drawing/2014/main" val="366347629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RPM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Data rata-rata knalpot racing DB Killer Aluminium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5407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3500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95,96 DB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574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4500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99,93 DB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21168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5500</a:t>
                      </a:r>
                      <a:endParaRPr lang="en-ID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103,8 DB</a:t>
                      </a:r>
                      <a:endParaRPr lang="en-ID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6042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32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4ABF3-0C3E-4732-BF29-E555804FAE93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ID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ID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Tanpa</a:t>
            </a:r>
            <a:r>
              <a:rPr lang="en-ID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</a:t>
            </a:r>
            <a:endParaRPr lang="en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34E77B3-E6A8-4370-B19B-88EF620582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029098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266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36B5E-4791-45F7-B023-534080BFE356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ID" sz="24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2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ID" sz="24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2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ID" sz="2400" b="1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Berbahan</a:t>
            </a:r>
            <a:r>
              <a:rPr lang="en-ID" sz="2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Aluminium</a:t>
            </a:r>
            <a:endParaRPr lang="en-ID" sz="24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7714621-74E8-427B-8BF2-662B23A823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1306839"/>
              </p:ext>
            </p:extLst>
          </p:nvPr>
        </p:nvGraphicFramePr>
        <p:xfrm>
          <a:off x="2230438" y="2638425"/>
          <a:ext cx="7731125" cy="310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214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C3D03-B67C-4FA0-9B96-8A82EF725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D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ID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</a:t>
            </a:r>
            <a:r>
              <a:rPr lang="en-ID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Berbahan</a:t>
            </a:r>
            <a:r>
              <a:rPr lang="en-ID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Tembaga</a:t>
            </a:r>
            <a:endParaRPr lang="en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A2423EF-2999-4175-AAB4-A4B465D0D3D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303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21ED-CA2C-469C-AE15-516091762C9D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ID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Original Yamaha </a:t>
            </a:r>
            <a:r>
              <a:rPr lang="en-ID" kern="1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kern="1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</a:t>
            </a:r>
            <a:endParaRPr lang="en-ID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5D25684-EC83-456B-A896-8277AC4A9CC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230438" y="2638425"/>
          <a:ext cx="7731125" cy="310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955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ambar 5">
            <a:extLst>
              <a:ext uri="{FF2B5EF4-FFF2-40B4-BE49-F238E27FC236}">
                <a16:creationId xmlns:a16="http://schemas.microsoft.com/office/drawing/2014/main" id="{BC3A2631-D986-AC9E-08FD-FE09D9A5E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4"/>
            <a:ext cx="12192000" cy="6865884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528D9DA9-B33B-ABA7-3418-579C71AAD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ID" b="1" dirty="0"/>
              <a:t>BAB V</a:t>
            </a:r>
            <a:br>
              <a:rPr lang="en-ID" dirty="0"/>
            </a:br>
            <a:r>
              <a:rPr lang="en-ID" b="1" dirty="0"/>
              <a:t>KESIMPULAN DAN SARAN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71012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A8CC6-C3A1-432A-8A3D-F0163F72F512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ID" b="1" dirty="0"/>
              <a:t>A. Kesimpulan 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3A793-1750-435C-97C6-CF0BA627F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3856" y="2638044"/>
            <a:ext cx="10326624" cy="31019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Berdasarkan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Proyek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Akhir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judul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Pengaruh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Penambahan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Db Killer Pada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Racing Motor Yamaha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Vixion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150cc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Terhadap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Kebisingan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yang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telah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diselesaikan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dapat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ambil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kesimpulan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sebagai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berikut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Hasil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pengujian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kebisingan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menghasilkan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bahwa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standart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Yamaha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vixion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menghasilkan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suara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paling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rendah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selisih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kebisingan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racing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tanpa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killer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sebesar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28,2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Tingkan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kebisingan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racing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ditambah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killer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tembaga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lebih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rendah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dibandingkan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suara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racing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dengan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ditambah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killer aluminium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Suara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tertinggi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yaitu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didapat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dari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knalpot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racing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tanpa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penambahan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D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db</a:t>
            </a:r>
            <a:r>
              <a:rPr lang="en-ID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killer</a:t>
            </a:r>
          </a:p>
          <a:p>
            <a:endParaRPr lang="en-ID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81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D90BE86A-C70E-6C8D-D52F-3529B4AC0D39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id-ID" dirty="0">
                <a:solidFill>
                  <a:schemeClr val="tx1"/>
                </a:solidFill>
                <a:latin typeface="Arial Black" panose="020B0A04020102020204" pitchFamily="34" charset="0"/>
              </a:rPr>
              <a:t>Rumusan Masalah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A7FFCA0C-31A1-6A10-EA0B-7D8101831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Persegi Panjang: Sudut Lengkung 3">
            <a:extLst>
              <a:ext uri="{FF2B5EF4-FFF2-40B4-BE49-F238E27FC236}">
                <a16:creationId xmlns:a16="http://schemas.microsoft.com/office/drawing/2014/main" id="{360C8234-5167-0043-EE55-BDD1D6D2CA5E}"/>
              </a:ext>
            </a:extLst>
          </p:cNvPr>
          <p:cNvSpPr/>
          <p:nvPr/>
        </p:nvSpPr>
        <p:spPr>
          <a:xfrm>
            <a:off x="2231136" y="2638044"/>
            <a:ext cx="7729728" cy="310198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4572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Bagaimana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pengaruh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penambahan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pada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yamaha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motor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terhadap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kern="100" spc="15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suaranya</a:t>
            </a:r>
            <a:r>
              <a:rPr lang="en-ID" sz="2400" kern="100" spc="15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id-ID" sz="2400" kern="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5CCD3-3B59-4264-A8A2-91A916E9FEE1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ID" b="1" dirty="0"/>
              <a:t>B. Saran</a:t>
            </a:r>
            <a:endParaRPr lang="en-ID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74AFE3-8978-4AC5-AB40-F8E92AEDF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638044"/>
            <a:ext cx="9863328" cy="3592068"/>
          </a:xfrm>
        </p:spPr>
        <p:txBody>
          <a:bodyPr>
            <a:normAutofit/>
          </a:bodyPr>
          <a:lstStyle/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Saran yang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dapat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disampaikan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pengembangan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dari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20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Perlu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dilakukan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pengambilan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jumlah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sampel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lebih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banyak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agar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lebih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akurat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Perlu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dilakukan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lanjut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mengetahui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seberapa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pengaruh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masing-masing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terhadap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performa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mesin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kendaraan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dihasilkan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Dengan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hasil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pengujian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kemampuan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dalam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suara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diperoleh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penulis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merekomendasikan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menggunakan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knalpot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pabrikan</a:t>
            </a:r>
            <a:r>
              <a:rPr lang="en-ID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ID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06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CB29C74A-2B54-3844-0547-AA8CFA7DE781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id-ID" dirty="0">
                <a:latin typeface="Arial Black" panose="020B0A04020102020204" pitchFamily="34" charset="0"/>
              </a:rPr>
              <a:t>Batasan Masalah</a:t>
            </a:r>
          </a:p>
        </p:txBody>
      </p:sp>
      <p:sp>
        <p:nvSpPr>
          <p:cNvPr id="5" name="Panah: Kanan 4">
            <a:extLst>
              <a:ext uri="{FF2B5EF4-FFF2-40B4-BE49-F238E27FC236}">
                <a16:creationId xmlns:a16="http://schemas.microsoft.com/office/drawing/2014/main" id="{8EB26BEB-6481-488B-13EE-A314AC5534C7}"/>
              </a:ext>
            </a:extLst>
          </p:cNvPr>
          <p:cNvSpPr/>
          <p:nvPr/>
        </p:nvSpPr>
        <p:spPr>
          <a:xfrm>
            <a:off x="725214" y="2869323"/>
            <a:ext cx="798786" cy="399393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Panah: Kanan 5">
            <a:extLst>
              <a:ext uri="{FF2B5EF4-FFF2-40B4-BE49-F238E27FC236}">
                <a16:creationId xmlns:a16="http://schemas.microsoft.com/office/drawing/2014/main" id="{F2C219A0-7998-16D2-6DD8-E46E8C9FB73F}"/>
              </a:ext>
            </a:extLst>
          </p:cNvPr>
          <p:cNvSpPr/>
          <p:nvPr/>
        </p:nvSpPr>
        <p:spPr>
          <a:xfrm>
            <a:off x="725214" y="3773211"/>
            <a:ext cx="798786" cy="399393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7" name="Panah: Kanan 6">
            <a:extLst>
              <a:ext uri="{FF2B5EF4-FFF2-40B4-BE49-F238E27FC236}">
                <a16:creationId xmlns:a16="http://schemas.microsoft.com/office/drawing/2014/main" id="{F8DC3D67-DCC9-DB5B-4311-369D7CFF007F}"/>
              </a:ext>
            </a:extLst>
          </p:cNvPr>
          <p:cNvSpPr/>
          <p:nvPr/>
        </p:nvSpPr>
        <p:spPr>
          <a:xfrm>
            <a:off x="725214" y="4666592"/>
            <a:ext cx="798786" cy="399393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Kotak Teks 10">
            <a:extLst>
              <a:ext uri="{FF2B5EF4-FFF2-40B4-BE49-F238E27FC236}">
                <a16:creationId xmlns:a16="http://schemas.microsoft.com/office/drawing/2014/main" id="{4EBA11A4-40F2-8906-61A9-0B2E8ABDA49F}"/>
              </a:ext>
            </a:extLst>
          </p:cNvPr>
          <p:cNvSpPr txBox="1"/>
          <p:nvPr/>
        </p:nvSpPr>
        <p:spPr>
          <a:xfrm>
            <a:off x="1776248" y="2869323"/>
            <a:ext cx="754642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1.	Pengujian hanya dilakukan pada motor Yamaha </a:t>
            </a:r>
            <a:r>
              <a:rPr lang="id-ID" dirty="0" err="1"/>
              <a:t>Vixion</a:t>
            </a:r>
            <a:r>
              <a:rPr lang="en-US" dirty="0"/>
              <a:t> </a:t>
            </a:r>
            <a:r>
              <a:rPr lang="id-ID" dirty="0"/>
              <a:t>150cc tahun 2015</a:t>
            </a:r>
          </a:p>
        </p:txBody>
      </p:sp>
      <p:sp>
        <p:nvSpPr>
          <p:cNvPr id="12" name="Kotak Teks 11">
            <a:extLst>
              <a:ext uri="{FF2B5EF4-FFF2-40B4-BE49-F238E27FC236}">
                <a16:creationId xmlns:a16="http://schemas.microsoft.com/office/drawing/2014/main" id="{E0F099FF-95D2-0D1A-E5D1-B9E025603300}"/>
              </a:ext>
            </a:extLst>
          </p:cNvPr>
          <p:cNvSpPr txBox="1"/>
          <p:nvPr/>
        </p:nvSpPr>
        <p:spPr>
          <a:xfrm>
            <a:off x="1776247" y="3788241"/>
            <a:ext cx="8744607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d-ID" dirty="0"/>
              <a:t>2.	Menggunakan knalpot </a:t>
            </a:r>
            <a:r>
              <a:rPr lang="id-ID" dirty="0" err="1"/>
              <a:t>original</a:t>
            </a:r>
            <a:r>
              <a:rPr lang="id-ID" dirty="0"/>
              <a:t>, knalpot </a:t>
            </a:r>
            <a:r>
              <a:rPr lang="id-ID" dirty="0" err="1"/>
              <a:t>racing</a:t>
            </a:r>
            <a:r>
              <a:rPr lang="id-ID" dirty="0"/>
              <a:t>, dan </a:t>
            </a:r>
            <a:r>
              <a:rPr lang="id-ID" dirty="0" err="1"/>
              <a:t>kenalpot</a:t>
            </a:r>
            <a:r>
              <a:rPr lang="id-ID" dirty="0"/>
              <a:t> </a:t>
            </a:r>
            <a:r>
              <a:rPr lang="id-ID" dirty="0" err="1"/>
              <a:t>racing</a:t>
            </a:r>
            <a:r>
              <a:rPr lang="id-ID" dirty="0"/>
              <a:t> dengan DB </a:t>
            </a:r>
            <a:r>
              <a:rPr lang="id-ID" dirty="0" err="1"/>
              <a:t>Killer</a:t>
            </a:r>
            <a:endParaRPr lang="id-ID" dirty="0"/>
          </a:p>
        </p:txBody>
      </p:sp>
      <p:sp>
        <p:nvSpPr>
          <p:cNvPr id="14" name="Kotak Teks 13">
            <a:extLst>
              <a:ext uri="{FF2B5EF4-FFF2-40B4-BE49-F238E27FC236}">
                <a16:creationId xmlns:a16="http://schemas.microsoft.com/office/drawing/2014/main" id="{E54B52FF-7652-A6F1-CE5A-C35031D920E1}"/>
              </a:ext>
            </a:extLst>
          </p:cNvPr>
          <p:cNvSpPr txBox="1"/>
          <p:nvPr/>
        </p:nvSpPr>
        <p:spPr>
          <a:xfrm>
            <a:off x="1776248" y="4666592"/>
            <a:ext cx="754642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dirty="0"/>
              <a:t>3.	Besarnya suara diukur dengan DB meter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9456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E14BD381-7FF5-78A6-CCC7-AE0F0621BD02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id-ID" dirty="0">
                <a:latin typeface="Arial Black" panose="020B0A04020102020204" pitchFamily="34" charset="0"/>
              </a:rPr>
              <a:t>Tujuan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18D8D760-7BDB-3B1F-824F-55D6215AD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Persegi Panjang 3">
            <a:extLst>
              <a:ext uri="{FF2B5EF4-FFF2-40B4-BE49-F238E27FC236}">
                <a16:creationId xmlns:a16="http://schemas.microsoft.com/office/drawing/2014/main" id="{BD0D273F-8E67-FFDE-9A08-BAA81F3A4183}"/>
              </a:ext>
            </a:extLst>
          </p:cNvPr>
          <p:cNvSpPr/>
          <p:nvPr/>
        </p:nvSpPr>
        <p:spPr>
          <a:xfrm>
            <a:off x="2231136" y="2648607"/>
            <a:ext cx="7729728" cy="30795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Berdasarkan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latar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belakang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diatas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maka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tujuan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penelitian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mengetahui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pengaruh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penambahan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DB Killer pada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kenalpot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racing motor Yamaha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vixion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150cc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terhadap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kebisingan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4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suaranya</a:t>
            </a:r>
            <a:r>
              <a:rPr lang="en-ID" sz="24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d-ID" sz="2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59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FE1245E8-FE64-70FB-9EF8-8343E69CC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722376"/>
            <a:ext cx="7729728" cy="1188720"/>
          </a:xfrm>
        </p:spPr>
        <p:txBody>
          <a:bodyPr>
            <a:normAutofit/>
          </a:bodyPr>
          <a:lstStyle/>
          <a:p>
            <a:r>
              <a:rPr lang="en-ID" b="1" spc="150" dirty="0" err="1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Manfaat</a:t>
            </a:r>
            <a:r>
              <a:rPr lang="en-ID" b="1" spc="150" dirty="0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b="1" spc="150" dirty="0" err="1"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Penelitian</a:t>
            </a:r>
            <a:endParaRPr lang="id-ID" sz="4000" dirty="0">
              <a:latin typeface="Arial Black" panose="020B0A04020102020204" pitchFamily="34" charset="0"/>
            </a:endParaRPr>
          </a:p>
        </p:txBody>
      </p:sp>
      <p:sp>
        <p:nvSpPr>
          <p:cNvPr id="6" name="Panah: Bengkok-Atas 5">
            <a:extLst>
              <a:ext uri="{FF2B5EF4-FFF2-40B4-BE49-F238E27FC236}">
                <a16:creationId xmlns:a16="http://schemas.microsoft.com/office/drawing/2014/main" id="{0C4E8604-143E-8074-98B4-BD6667E94CB4}"/>
              </a:ext>
            </a:extLst>
          </p:cNvPr>
          <p:cNvSpPr/>
          <p:nvPr/>
        </p:nvSpPr>
        <p:spPr>
          <a:xfrm rot="5400000">
            <a:off x="2176586" y="1965648"/>
            <a:ext cx="1188722" cy="1079623"/>
          </a:xfrm>
          <a:prstGeom prst="bentUpArrow">
            <a:avLst>
              <a:gd name="adj1" fmla="val 25000"/>
              <a:gd name="adj2" fmla="val 22880"/>
              <a:gd name="adj3" fmla="val 25000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ersegi Panjang: Sudut Lengkung 6">
            <a:extLst>
              <a:ext uri="{FF2B5EF4-FFF2-40B4-BE49-F238E27FC236}">
                <a16:creationId xmlns:a16="http://schemas.microsoft.com/office/drawing/2014/main" id="{00380A98-5E94-60B1-EB07-C63CB6175F70}"/>
              </a:ext>
            </a:extLst>
          </p:cNvPr>
          <p:cNvSpPr/>
          <p:nvPr/>
        </p:nvSpPr>
        <p:spPr>
          <a:xfrm>
            <a:off x="3825766" y="2438400"/>
            <a:ext cx="6135098" cy="11887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Menambah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pengetahuan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tentang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kondisi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lingkungan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akan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kebisingan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kendaraan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bermotor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dan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memberi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masukan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masyarakat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sekitar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akan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penggunaan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racing</a:t>
            </a:r>
            <a:endParaRPr lang="id-ID" dirty="0">
              <a:solidFill>
                <a:schemeClr val="tx1"/>
              </a:solidFill>
            </a:endParaRPr>
          </a:p>
        </p:txBody>
      </p:sp>
      <p:sp>
        <p:nvSpPr>
          <p:cNvPr id="8" name="Panah: Bengkok-Atas 7">
            <a:extLst>
              <a:ext uri="{FF2B5EF4-FFF2-40B4-BE49-F238E27FC236}">
                <a16:creationId xmlns:a16="http://schemas.microsoft.com/office/drawing/2014/main" id="{86ED0016-B734-914B-5A5A-B14B779BB622}"/>
              </a:ext>
            </a:extLst>
          </p:cNvPr>
          <p:cNvSpPr/>
          <p:nvPr/>
        </p:nvSpPr>
        <p:spPr>
          <a:xfrm rot="5400000">
            <a:off x="2224406" y="3333251"/>
            <a:ext cx="1818291" cy="1079623"/>
          </a:xfrm>
          <a:prstGeom prst="bentUpArrow">
            <a:avLst>
              <a:gd name="adj1" fmla="val 25000"/>
              <a:gd name="adj2" fmla="val 22880"/>
              <a:gd name="adj3" fmla="val 25000"/>
            </a:avLst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ersegi Panjang: Sudut Lengkung 8">
            <a:extLst>
              <a:ext uri="{FF2B5EF4-FFF2-40B4-BE49-F238E27FC236}">
                <a16:creationId xmlns:a16="http://schemas.microsoft.com/office/drawing/2014/main" id="{0CD9524F-9418-584D-9728-41FFFEA86251}"/>
              </a:ext>
            </a:extLst>
          </p:cNvPr>
          <p:cNvSpPr/>
          <p:nvPr/>
        </p:nvSpPr>
        <p:spPr>
          <a:xfrm>
            <a:off x="4035969" y="4128148"/>
            <a:ext cx="6135098" cy="118872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Mengetahui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dan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menambah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ilmu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dari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Uji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kebisingan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pada </a:t>
            </a:r>
            <a:r>
              <a:rPr lang="en-ID" sz="1800" spc="15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knalpot</a:t>
            </a:r>
            <a:r>
              <a:rPr lang="en-ID" sz="1800" spc="1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racing</a:t>
            </a:r>
            <a:endParaRPr lang="id-ID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ambar 5">
            <a:extLst>
              <a:ext uri="{FF2B5EF4-FFF2-40B4-BE49-F238E27FC236}">
                <a16:creationId xmlns:a16="http://schemas.microsoft.com/office/drawing/2014/main" id="{BC3A2631-D986-AC9E-08FD-FE09D9A5E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4"/>
            <a:ext cx="12192000" cy="6865884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528D9DA9-B33B-ABA7-3418-579C71AAD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BAB ii</a:t>
            </a:r>
            <a:endParaRPr lang="id-ID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53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8D83A52D-7C3F-2678-C4EF-8A2754A55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15947"/>
            <a:ext cx="7729728" cy="118872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ID" b="1" kern="100" spc="150" dirty="0" err="1">
                <a:solidFill>
                  <a:srgbClr val="0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Landasan</a:t>
            </a:r>
            <a:r>
              <a:rPr lang="en-ID" b="1" kern="100" spc="150" dirty="0">
                <a:solidFill>
                  <a:srgbClr val="0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b="1" kern="100" spc="150" dirty="0" err="1">
                <a:solidFill>
                  <a:srgbClr val="000000"/>
                </a:solidFill>
                <a:effectLst/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Teori</a:t>
            </a:r>
            <a:endParaRPr lang="id-ID" sz="4000" dirty="0">
              <a:latin typeface="Arial Black" panose="020B0A04020102020204" pitchFamily="34" charset="0"/>
            </a:endParaRPr>
          </a:p>
        </p:txBody>
      </p:sp>
      <p:sp>
        <p:nvSpPr>
          <p:cNvPr id="4" name="Persegi Panjang: Sudut Lengkung 3">
            <a:extLst>
              <a:ext uri="{FF2B5EF4-FFF2-40B4-BE49-F238E27FC236}">
                <a16:creationId xmlns:a16="http://schemas.microsoft.com/office/drawing/2014/main" id="{F2D833D0-8FBA-C6B1-1D55-E911C002ABE9}"/>
              </a:ext>
            </a:extLst>
          </p:cNvPr>
          <p:cNvSpPr/>
          <p:nvPr/>
        </p:nvSpPr>
        <p:spPr>
          <a:xfrm>
            <a:off x="505654" y="2001064"/>
            <a:ext cx="7083972" cy="21336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Motor Bakar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Mesin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pembakaran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internal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jenis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mesin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konversi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energi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mesin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adalah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mengubah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energi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panas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dihasilkan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oleh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pembakaran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udara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bahan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bakar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menjadi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energi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mekanik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dan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meneruskannya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1800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</a:t>
            </a:r>
            <a:r>
              <a:rPr lang="en-ID" sz="1800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final drive.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Persegi Panjang: Sudut Lengkung 4">
            <a:extLst>
              <a:ext uri="{FF2B5EF4-FFF2-40B4-BE49-F238E27FC236}">
                <a16:creationId xmlns:a16="http://schemas.microsoft.com/office/drawing/2014/main" id="{46FF5BE7-2F1D-20A7-0B9C-88AC9789C301}"/>
              </a:ext>
            </a:extLst>
          </p:cNvPr>
          <p:cNvSpPr/>
          <p:nvPr/>
        </p:nvSpPr>
        <p:spPr>
          <a:xfrm>
            <a:off x="4734912" y="4309556"/>
            <a:ext cx="7083972" cy="21336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ID" sz="1800" b="1" kern="1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Proses </a:t>
            </a:r>
            <a:r>
              <a:rPr lang="en-ID" sz="1800" b="1" kern="1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Pembakaran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	Proses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pembakaran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sering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terjadi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di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dalam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ruang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bakar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oleh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campuran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bahan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bakar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dan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udara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Campuran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bahan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bakar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dan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udara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adalah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ruang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bakar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melalui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asupan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mesin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kemudian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bercampur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membakar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bahan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bakar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untuk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menghasilkan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ID" sz="1800" spc="15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energi</a:t>
            </a:r>
            <a:r>
              <a:rPr lang="en-ID" sz="1800" spc="1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id-ID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92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arsel">
  <a:themeElements>
    <a:clrScheme name="Pars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s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s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TM10001115[[fn=Parsel]]</Template>
  <TotalTime>369</TotalTime>
  <Words>1912</Words>
  <Application>Microsoft Office PowerPoint</Application>
  <PresentationFormat>Layar Lebar</PresentationFormat>
  <Paragraphs>268</Paragraphs>
  <Slides>40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7</vt:i4>
      </vt:variant>
      <vt:variant>
        <vt:lpstr>Tema</vt:lpstr>
      </vt:variant>
      <vt:variant>
        <vt:i4>1</vt:i4>
      </vt:variant>
      <vt:variant>
        <vt:lpstr>Judul Slide</vt:lpstr>
      </vt:variant>
      <vt:variant>
        <vt:i4>40</vt:i4>
      </vt:variant>
    </vt:vector>
  </HeadingPairs>
  <TitlesOfParts>
    <vt:vector size="48" baseType="lpstr">
      <vt:lpstr>Arial</vt:lpstr>
      <vt:lpstr>Arial Black</vt:lpstr>
      <vt:lpstr>Calibri</vt:lpstr>
      <vt:lpstr>Gill Sans MT</vt:lpstr>
      <vt:lpstr>Symbol</vt:lpstr>
      <vt:lpstr>Times New Roman</vt:lpstr>
      <vt:lpstr>Wingdings</vt:lpstr>
      <vt:lpstr>Parsel</vt:lpstr>
      <vt:lpstr>SIDANG SKRIPSI</vt:lpstr>
      <vt:lpstr>BAB 1</vt:lpstr>
      <vt:lpstr>Latar Belakang</vt:lpstr>
      <vt:lpstr>Rumusan Masalah</vt:lpstr>
      <vt:lpstr>Batasan Masalah</vt:lpstr>
      <vt:lpstr>Tujuan</vt:lpstr>
      <vt:lpstr>Manfaat Penelitian</vt:lpstr>
      <vt:lpstr>BAB ii</vt:lpstr>
      <vt:lpstr>Landasan Teori</vt:lpstr>
      <vt:lpstr>Presentasi PowerPoint</vt:lpstr>
      <vt:lpstr>Presentasi PowerPoint</vt:lpstr>
      <vt:lpstr>Presentasi PowerPoint</vt:lpstr>
      <vt:lpstr>BAB iii</vt:lpstr>
      <vt:lpstr>METODOLOGI PENELITIAN</vt:lpstr>
      <vt:lpstr>Tempat dan Waktu</vt:lpstr>
      <vt:lpstr>Alat dan Bahan yang digunakan</vt:lpstr>
      <vt:lpstr>Alat dan Bahan yang digunakan</vt:lpstr>
      <vt:lpstr>Alat dan Bahan yang digunakan</vt:lpstr>
      <vt:lpstr>Alat dan Bahan yang digunakan</vt:lpstr>
      <vt:lpstr>Proses Persiapan</vt:lpstr>
      <vt:lpstr>Prosedur Pengujian</vt:lpstr>
      <vt:lpstr>Langkah Kerja</vt:lpstr>
      <vt:lpstr>Langkah Kerja</vt:lpstr>
      <vt:lpstr>Tabulasi Data</vt:lpstr>
      <vt:lpstr>BAB IV</vt:lpstr>
      <vt:lpstr>HASIL DAN PEMBAHASAN</vt:lpstr>
      <vt:lpstr> Pesiapan Alat dan Bahan</vt:lpstr>
      <vt:lpstr>Data Hasil Pengujian Knalpot</vt:lpstr>
      <vt:lpstr>Presentasi PowerPoint</vt:lpstr>
      <vt:lpstr>Proses Pengujian Knalpot Racing Yamaha Vixion 150cc</vt:lpstr>
      <vt:lpstr>Proses Pengujian Knalpot Racing Yamaha Vixion 150cc dengan DB Killer Tembaga</vt:lpstr>
      <vt:lpstr>Proses Pengujian Knalpot Racing Yamaha Vixion 150cc dengan DB Killer Alumunium </vt:lpstr>
      <vt:lpstr>Perhitungan Nilai Kebisingan Knalpot Standart, Racing Tanpa DB Killer, dan  Racing dengan DB Killer</vt:lpstr>
      <vt:lpstr>Kebisingan Knalpot Racing Tanpa DB Killer</vt:lpstr>
      <vt:lpstr>Kebisingan Knalpot Racing Dengan DB Killer Berbahan Aluminium</vt:lpstr>
      <vt:lpstr>Kebisingan Knalpot Racing Dengan DB Killer Berbahan Tembaga</vt:lpstr>
      <vt:lpstr>Kebisingan Knalpot Original Yamaha Vixion 150cc</vt:lpstr>
      <vt:lpstr>BAB V KESIMPULAN DAN SARAN</vt:lpstr>
      <vt:lpstr>A. Kesimpulan </vt:lpstr>
      <vt:lpstr>B. Saran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PROPOSAL</dc:title>
  <dc:creator>Gyta Sartika Eprilia Sari</dc:creator>
  <cp:lastModifiedBy>Gyta Sartika Eprilia Sari</cp:lastModifiedBy>
  <cp:revision>4</cp:revision>
  <dcterms:created xsi:type="dcterms:W3CDTF">2022-12-26T14:15:05Z</dcterms:created>
  <dcterms:modified xsi:type="dcterms:W3CDTF">2023-04-17T04:16:20Z</dcterms:modified>
</cp:coreProperties>
</file>