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0" r:id="rId4"/>
    <p:sldId id="258" r:id="rId5"/>
    <p:sldId id="268" r:id="rId6"/>
    <p:sldId id="266" r:id="rId7"/>
    <p:sldId id="259" r:id="rId8"/>
    <p:sldId id="267" r:id="rId9"/>
    <p:sldId id="272" r:id="rId10"/>
    <p:sldId id="274" r:id="rId11"/>
    <p:sldId id="273" r:id="rId12"/>
    <p:sldId id="276" r:id="rId13"/>
    <p:sldId id="277" r:id="rId14"/>
    <p:sldId id="275" r:id="rId15"/>
    <p:sldId id="271" r:id="rId16"/>
    <p:sldId id="265" r:id="rId17"/>
  </p:sldIdLst>
  <p:sldSz cx="12192000" cy="6858000"/>
  <p:notesSz cx="9144000" cy="6858000"/>
  <p:embeddedFontLst>
    <p:embeddedFont>
      <p:font typeface="Century Gothic" panose="020B0502020202020204" pitchFamily="34" charset="0"/>
      <p:regular r:id="rId19"/>
      <p:bold r:id="rId20"/>
      <p:italic r:id="rId21"/>
      <p:boldItalic r:id="rId22"/>
    </p:embeddedFont>
    <p:embeddedFont>
      <p:font typeface="Exo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C4D4"/>
    <a:srgbClr val="1B46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31259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17345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5653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9493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7992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88677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2968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6134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9025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85117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853808"/>
            <a:ext cx="10736956" cy="1942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en-ID" sz="3200" b="1" dirty="0" err="1"/>
              <a:t>Persepsi</a:t>
            </a:r>
            <a:r>
              <a:rPr lang="en-ID" sz="3200" b="1" dirty="0"/>
              <a:t> </a:t>
            </a:r>
            <a:r>
              <a:rPr lang="en-ID" sz="3200" b="1" i="1" dirty="0"/>
              <a:t>followers</a:t>
            </a:r>
            <a:r>
              <a:rPr lang="en-ID" sz="3200" b="1" dirty="0"/>
              <a:t> </a:t>
            </a:r>
            <a:r>
              <a:rPr lang="en-ID" sz="3200" b="1" dirty="0" err="1"/>
              <a:t>terhadap</a:t>
            </a:r>
            <a:r>
              <a:rPr lang="en-ID" sz="3200" b="1" dirty="0"/>
              <a:t> Instagram @wirilet pada episode “</a:t>
            </a:r>
            <a:r>
              <a:rPr lang="en-ID" sz="3200" b="1" i="1" dirty="0"/>
              <a:t>why everybody hates gen z</a:t>
            </a:r>
            <a:r>
              <a:rPr lang="en-ID" sz="4400" b="1" i="1" dirty="0"/>
              <a:t>”</a:t>
            </a:r>
            <a:endParaRPr lang="en-ID" sz="4400"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2795821"/>
            <a:ext cx="8763000" cy="275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1700" dirty="0" err="1">
                <a:solidFill>
                  <a:srgbClr val="F2F2F2"/>
                </a:solidFill>
                <a:sym typeface="Exo"/>
              </a:rPr>
              <a:t>Oleh</a:t>
            </a:r>
            <a:r>
              <a:rPr lang="en-US" sz="1700" dirty="0">
                <a:solidFill>
                  <a:srgbClr val="F2F2F2"/>
                </a:solidFill>
                <a:sym typeface="Exo"/>
              </a:rPr>
              <a:t>:</a:t>
            </a:r>
            <a:endParaRPr sz="17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1700" dirty="0"/>
              <a:t>Muhammad Ilhansyah Prayanta (242022000056) </a:t>
            </a:r>
            <a:endParaRPr sz="17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lang="en-US" sz="16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1600" dirty="0"/>
              <a:t>     Nama Dosen </a:t>
            </a:r>
            <a:r>
              <a:rPr lang="en-US" sz="1600" dirty="0" err="1"/>
              <a:t>Pembimbing</a:t>
            </a:r>
            <a:r>
              <a:rPr lang="en-US" sz="1600" dirty="0"/>
              <a:t> :</a:t>
            </a:r>
          </a:p>
          <a:p>
            <a:pPr marL="0" lvl="0" indent="0"/>
            <a:r>
              <a:rPr lang="en-ID" sz="1400" dirty="0"/>
              <a:t>Ainur Rochmaniah, </a:t>
            </a:r>
            <a:r>
              <a:rPr lang="en-ID" sz="1400" dirty="0" err="1"/>
              <a:t>M.Si</a:t>
            </a:r>
            <a:r>
              <a:rPr lang="en-ID" sz="1400" dirty="0"/>
              <a:t>.</a:t>
            </a:r>
            <a:br>
              <a:rPr lang="en-ID" sz="1400" dirty="0"/>
            </a:br>
            <a:br>
              <a:rPr lang="en-ID" sz="1400" dirty="0"/>
            </a:br>
            <a:r>
              <a:rPr lang="en-ID" sz="1400" dirty="0"/>
              <a:t>Dosen </a:t>
            </a:r>
            <a:r>
              <a:rPr lang="en-ID" sz="1400" dirty="0" err="1"/>
              <a:t>penguji</a:t>
            </a:r>
            <a:r>
              <a:rPr lang="en-ID" sz="1400" dirty="0"/>
              <a:t> : </a:t>
            </a:r>
          </a:p>
          <a:p>
            <a:pPr marL="0" lvl="0" indent="0"/>
            <a:r>
              <a:rPr lang="en-ID" sz="1400" dirty="0"/>
              <a:t>Kukuh </a:t>
            </a:r>
            <a:r>
              <a:rPr lang="en-ID" sz="1400" dirty="0" err="1"/>
              <a:t>Sinduwiatmo</a:t>
            </a:r>
            <a:r>
              <a:rPr lang="en-ID" sz="1400" dirty="0"/>
              <a:t>, </a:t>
            </a:r>
            <a:r>
              <a:rPr lang="en-ID" sz="1400" dirty="0" err="1"/>
              <a:t>S.Sos</a:t>
            </a:r>
            <a:r>
              <a:rPr lang="en-ID" sz="1400" dirty="0"/>
              <a:t>., M. Si</a:t>
            </a:r>
          </a:p>
          <a:p>
            <a:pPr marL="0" lvl="0" indent="0"/>
            <a:r>
              <a:rPr lang="en-ID" sz="1400" dirty="0"/>
              <a:t>Didik </a:t>
            </a:r>
            <a:r>
              <a:rPr lang="en-ID" sz="1400" dirty="0" err="1"/>
              <a:t>Hariyanto</a:t>
            </a:r>
            <a:r>
              <a:rPr lang="en-ID" sz="1400" dirty="0"/>
              <a:t>, </a:t>
            </a:r>
            <a:r>
              <a:rPr lang="en-ID" sz="1400" dirty="0" err="1"/>
              <a:t>S.Sos</a:t>
            </a:r>
            <a:r>
              <a:rPr lang="en-ID" sz="1400" dirty="0"/>
              <a:t>. </a:t>
            </a:r>
            <a:r>
              <a:rPr lang="en-ID" sz="1400" dirty="0" err="1"/>
              <a:t>M.Si</a:t>
            </a:r>
            <a:r>
              <a:rPr lang="en-ID" sz="1400" dirty="0"/>
              <a:t>. Dr	 </a:t>
            </a:r>
          </a:p>
          <a:p>
            <a:pPr marL="0" lvl="0" indent="0"/>
            <a:endParaRPr sz="16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1700" dirty="0" err="1"/>
              <a:t>Progam</a:t>
            </a:r>
            <a:r>
              <a:rPr lang="en-US" sz="1700" dirty="0"/>
              <a:t> </a:t>
            </a:r>
            <a:r>
              <a:rPr lang="en-US" sz="1700" dirty="0" err="1"/>
              <a:t>Studi</a:t>
            </a:r>
            <a:r>
              <a:rPr lang="en-US" sz="1700" dirty="0"/>
              <a:t> </a:t>
            </a:r>
            <a:r>
              <a:rPr lang="en-US" sz="1700" dirty="0" err="1"/>
              <a:t>Ilmu</a:t>
            </a:r>
            <a:r>
              <a:rPr lang="en-US" sz="1700" dirty="0"/>
              <a:t> </a:t>
            </a:r>
            <a:r>
              <a:rPr lang="en-US" sz="1700" dirty="0" err="1"/>
              <a:t>Komunikasi</a:t>
            </a:r>
            <a:endParaRPr sz="17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1700" dirty="0" err="1">
                <a:solidFill>
                  <a:srgbClr val="F2F2F2"/>
                </a:solidFill>
                <a:sym typeface="Exo"/>
              </a:rPr>
              <a:t>Universitas</a:t>
            </a:r>
            <a:r>
              <a:rPr lang="en-US" sz="1700" dirty="0">
                <a:solidFill>
                  <a:srgbClr val="F2F2F2"/>
                </a:solidFill>
                <a:sym typeface="Exo"/>
              </a:rPr>
              <a:t> </a:t>
            </a:r>
            <a:r>
              <a:rPr lang="en-US" sz="1700" dirty="0" err="1">
                <a:solidFill>
                  <a:srgbClr val="F2F2F2"/>
                </a:solidFill>
                <a:sym typeface="Exo"/>
              </a:rPr>
              <a:t>Muhammadiyah</a:t>
            </a:r>
            <a:r>
              <a:rPr lang="en-US" sz="1700" dirty="0">
                <a:solidFill>
                  <a:srgbClr val="F2F2F2"/>
                </a:solidFill>
                <a:sym typeface="Exo"/>
              </a:rPr>
              <a:t> </a:t>
            </a:r>
            <a:r>
              <a:rPr lang="en-US" sz="1700" dirty="0" err="1">
                <a:solidFill>
                  <a:srgbClr val="F2F2F2"/>
                </a:solidFill>
                <a:sym typeface="Exo"/>
              </a:rPr>
              <a:t>Sidoarjo</a:t>
            </a:r>
            <a:r>
              <a:rPr lang="en-US" sz="1700" dirty="0">
                <a:solidFill>
                  <a:srgbClr val="F2F2F2"/>
                </a:solidFill>
                <a:sym typeface="Exo"/>
              </a:rPr>
              <a:t> </a:t>
            </a:r>
            <a:endParaRPr sz="1700" dirty="0">
              <a:solidFill>
                <a:srgbClr val="F2F2F2"/>
              </a:solidFill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1700" dirty="0">
                <a:solidFill>
                  <a:srgbClr val="F2F2F2"/>
                </a:solidFill>
              </a:rPr>
              <a:t>2026</a:t>
            </a:r>
            <a:endParaRPr sz="1700" dirty="0">
              <a:solidFill>
                <a:srgbClr val="F2F2F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57126-6AE4-7C95-A0F9-5AE35DE33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50A07-3CE6-2AB5-F3DD-3A2A5E80A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Temuan</a:t>
            </a:r>
            <a:r>
              <a:rPr lang="en-US" dirty="0"/>
              <a:t> pada </a:t>
            </a:r>
            <a:r>
              <a:rPr lang="en-US" dirty="0" err="1"/>
              <a:t>penelitian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7533C4-25A1-F9E3-438B-1F42E3B2F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Yang </a:t>
            </a:r>
            <a:r>
              <a:rPr lang="en-US" sz="2000" dirty="0" err="1"/>
              <a:t>kedua</a:t>
            </a:r>
            <a:r>
              <a:rPr lang="en-US" sz="2000" dirty="0"/>
              <a:t> </a:t>
            </a:r>
            <a:r>
              <a:rPr lang="en-US" sz="2000" dirty="0" err="1"/>
              <a:t>komentar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@dnmeilisaputri </a:t>
            </a:r>
            <a:r>
              <a:rPr lang="en-US" sz="2000" dirty="0" err="1"/>
              <a:t>bahwa</a:t>
            </a:r>
            <a:r>
              <a:rPr lang="en-US" sz="2000" dirty="0"/>
              <a:t> gen z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pola</a:t>
            </a:r>
            <a:r>
              <a:rPr lang="en-US" sz="2000" dirty="0"/>
              <a:t> piker yang </a:t>
            </a:r>
            <a:r>
              <a:rPr lang="en-US" sz="2000" dirty="0" err="1"/>
              <a:t>adaptif</a:t>
            </a:r>
            <a:r>
              <a:rPr lang="en-US" sz="2000" dirty="0"/>
              <a:t>,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dia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menyakinin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setiap</a:t>
            </a:r>
            <a:r>
              <a:rPr lang="en-US" sz="2000" dirty="0"/>
              <a:t> </a:t>
            </a:r>
            <a:r>
              <a:rPr lang="en-US" sz="2000" dirty="0" err="1"/>
              <a:t>generasi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kelebihan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di </a:t>
            </a:r>
            <a:r>
              <a:rPr lang="en-US" sz="2000" dirty="0" err="1"/>
              <a:t>pelajari</a:t>
            </a:r>
            <a:r>
              <a:rPr lang="en-US" sz="2000" dirty="0"/>
              <a:t> 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dia</a:t>
            </a:r>
            <a:r>
              <a:rPr lang="en-US" sz="2000" dirty="0"/>
              <a:t> </a:t>
            </a:r>
            <a:r>
              <a:rPr lang="en-US" sz="2000" dirty="0" err="1"/>
              <a:t>berpersepsu</a:t>
            </a:r>
            <a:r>
              <a:rPr lang="en-US" sz="2000" dirty="0"/>
              <a:t> </a:t>
            </a:r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generasi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mempunyai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yang </a:t>
            </a:r>
            <a:r>
              <a:rPr lang="en-US" sz="2000" dirty="0" err="1"/>
              <a:t>positif</a:t>
            </a:r>
            <a:r>
              <a:rPr lang="en-US" sz="2000" dirty="0"/>
              <a:t>,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memanfaatkan</a:t>
            </a:r>
            <a:r>
              <a:rPr lang="en-US" sz="2000" dirty="0"/>
              <a:t> </a:t>
            </a:r>
            <a:r>
              <a:rPr lang="en-US" sz="2000" dirty="0" err="1"/>
              <a:t>pengembangan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, </a:t>
            </a:r>
            <a:r>
              <a:rPr lang="en-US" sz="2000" dirty="0" err="1"/>
              <a:t>ekonomim</a:t>
            </a:r>
            <a:r>
              <a:rPr lang="en-US" sz="2000" dirty="0"/>
              <a:t> dan masa </a:t>
            </a:r>
            <a:r>
              <a:rPr lang="en-US" sz="2000" dirty="0" err="1"/>
              <a:t>depan</a:t>
            </a:r>
            <a:endParaRPr lang="en-ID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C4D26D-1D21-40F8-A183-873B7F3C0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920" y="2640839"/>
            <a:ext cx="3396298" cy="26317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79F985-E8DA-D648-6060-6365023BE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865" y="2640839"/>
            <a:ext cx="3396297" cy="26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558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CEEDE-690F-BA9D-01FA-7991D901D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Temuan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bedasarkan</a:t>
            </a:r>
            <a:r>
              <a:rPr lang="en-US" dirty="0"/>
              <a:t> </a:t>
            </a:r>
            <a:r>
              <a:rPr lang="en-US" dirty="0" err="1"/>
              <a:t>indikator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320C64-D9FA-7EC3-5E66-9A8F711F8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Indikator</a:t>
            </a:r>
            <a:r>
              <a:rPr lang="en-US" sz="2000" dirty="0"/>
              <a:t> </a:t>
            </a:r>
            <a:r>
              <a:rPr lang="en-US" sz="2000" dirty="0" err="1"/>
              <a:t>penerimaan</a:t>
            </a:r>
            <a:r>
              <a:rPr lang="en-US" sz="2000" dirty="0"/>
              <a:t> stimulus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1: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tertarik</a:t>
            </a:r>
            <a:r>
              <a:rPr lang="en-ID" sz="2000" dirty="0"/>
              <a:t> pada </a:t>
            </a:r>
            <a:r>
              <a:rPr lang="en-ID" sz="2000" dirty="0" err="1"/>
              <a:t>aspek</a:t>
            </a:r>
            <a:r>
              <a:rPr lang="en-ID" sz="2000" dirty="0"/>
              <a:t> </a:t>
            </a:r>
            <a:r>
              <a:rPr lang="en-ID" sz="2000" dirty="0" err="1"/>
              <a:t>teknis</a:t>
            </a:r>
            <a:r>
              <a:rPr lang="en-ID" sz="2000" dirty="0"/>
              <a:t> video (visual, </a:t>
            </a:r>
            <a:r>
              <a:rPr lang="en-ID" sz="2000" dirty="0" err="1"/>
              <a:t>teks</a:t>
            </a:r>
            <a:r>
              <a:rPr lang="en-ID" sz="2000" dirty="0"/>
              <a:t>, dan </a:t>
            </a:r>
            <a:r>
              <a:rPr lang="en-ID" sz="2000" i="1" dirty="0"/>
              <a:t>hook</a:t>
            </a:r>
            <a:r>
              <a:rPr lang="en-ID" sz="2000" dirty="0"/>
              <a:t>)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cara</a:t>
            </a:r>
            <a:r>
              <a:rPr lang="en-ID" sz="2000" dirty="0"/>
              <a:t> </a:t>
            </a:r>
            <a:r>
              <a:rPr lang="en-ID" sz="2000" dirty="0" err="1"/>
              <a:t>penyampaian</a:t>
            </a:r>
            <a:r>
              <a:rPr lang="en-ID" sz="2000" dirty="0"/>
              <a:t> </a:t>
            </a:r>
            <a:r>
              <a:rPr lang="en-ID" sz="2000" dirty="0" err="1"/>
              <a:t>pesan</a:t>
            </a:r>
            <a:r>
              <a:rPr lang="en-ID" sz="2000" dirty="0"/>
              <a:t> yang </a:t>
            </a:r>
            <a:r>
              <a:rPr lang="en-ID" sz="2000" dirty="0" err="1"/>
              <a:t>dinilai</a:t>
            </a:r>
            <a:r>
              <a:rPr lang="en-ID" sz="2000" dirty="0"/>
              <a:t> </a:t>
            </a:r>
            <a:r>
              <a:rPr lang="en-ID" sz="2000" dirty="0" err="1"/>
              <a:t>relevan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kehidupan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Z. 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2: Bagian yang paling </a:t>
            </a:r>
            <a:r>
              <a:rPr lang="en-ID" sz="2000" dirty="0" err="1"/>
              <a:t>menarik</a:t>
            </a:r>
            <a:r>
              <a:rPr lang="en-ID" sz="2000" dirty="0"/>
              <a:t> </a:t>
            </a:r>
            <a:r>
              <a:rPr lang="en-ID" sz="2000" dirty="0" err="1"/>
              <a:t>meliputi</a:t>
            </a:r>
            <a:r>
              <a:rPr lang="en-ID" sz="2000" dirty="0"/>
              <a:t> </a:t>
            </a:r>
            <a:r>
              <a:rPr lang="en-ID" sz="2000" dirty="0" err="1"/>
              <a:t>pembahasan</a:t>
            </a:r>
            <a:r>
              <a:rPr lang="en-ID" sz="2000" dirty="0"/>
              <a:t> </a:t>
            </a:r>
            <a:r>
              <a:rPr lang="en-ID" sz="2000" dirty="0" err="1"/>
              <a:t>siklus</a:t>
            </a:r>
            <a:r>
              <a:rPr lang="en-ID" sz="2000" dirty="0"/>
              <a:t> </a:t>
            </a:r>
            <a:r>
              <a:rPr lang="en-ID" sz="2000" dirty="0" err="1"/>
              <a:t>kehidupan</a:t>
            </a:r>
            <a:r>
              <a:rPr lang="en-ID" sz="2000" dirty="0"/>
              <a:t> dan </a:t>
            </a:r>
            <a:r>
              <a:rPr lang="en-ID" sz="2000" dirty="0" err="1"/>
              <a:t>stereotip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Z,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pengemasan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yang </a:t>
            </a:r>
            <a:r>
              <a:rPr lang="en-ID" sz="2000" dirty="0" err="1"/>
              <a:t>kreatif</a:t>
            </a:r>
            <a:r>
              <a:rPr lang="en-ID" sz="2000" dirty="0"/>
              <a:t> </a:t>
            </a:r>
            <a:r>
              <a:rPr lang="en-ID" sz="2000" dirty="0" err="1"/>
              <a:t>melalui</a:t>
            </a:r>
            <a:r>
              <a:rPr lang="en-ID" sz="2000" dirty="0"/>
              <a:t> editing, visual, dan </a:t>
            </a:r>
            <a:r>
              <a:rPr lang="en-ID" sz="2000" dirty="0" err="1"/>
              <a:t>topik</a:t>
            </a:r>
            <a:r>
              <a:rPr lang="en-ID" sz="2000" dirty="0"/>
              <a:t> yang </a:t>
            </a:r>
            <a:r>
              <a:rPr lang="en-ID" sz="2000" dirty="0" err="1"/>
              <a:t>relevan</a:t>
            </a:r>
            <a:r>
              <a:rPr lang="en-ID" sz="2000" dirty="0"/>
              <a:t>. 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3: </a:t>
            </a:r>
            <a:r>
              <a:rPr lang="en-ID" sz="2000" dirty="0" err="1"/>
              <a:t>Seluruh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monoton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didukung</a:t>
            </a:r>
            <a:r>
              <a:rPr lang="en-ID" sz="2000" dirty="0"/>
              <a:t> visual yang </a:t>
            </a:r>
            <a:r>
              <a:rPr lang="en-ID" sz="2000" dirty="0" err="1"/>
              <a:t>menarik</a:t>
            </a:r>
            <a:r>
              <a:rPr lang="en-ID" sz="2000" dirty="0"/>
              <a:t>, </a:t>
            </a:r>
            <a:r>
              <a:rPr lang="en-ID" sz="2000" dirty="0" err="1"/>
              <a:t>variasi</a:t>
            </a:r>
            <a:r>
              <a:rPr lang="en-ID" sz="2000" dirty="0"/>
              <a:t> angle </a:t>
            </a:r>
            <a:r>
              <a:rPr lang="en-ID" sz="2000" dirty="0" err="1"/>
              <a:t>kamera</a:t>
            </a:r>
            <a:r>
              <a:rPr lang="en-ID" sz="2000" dirty="0"/>
              <a:t>, dan </a:t>
            </a:r>
            <a:r>
              <a:rPr lang="en-ID" sz="2000" dirty="0" err="1"/>
              <a:t>penggunaan</a:t>
            </a:r>
            <a:r>
              <a:rPr lang="en-ID" sz="2000" dirty="0"/>
              <a:t> font yang </a:t>
            </a:r>
            <a:r>
              <a:rPr lang="en-ID" sz="2000" dirty="0" err="1"/>
              <a:t>kreatif</a:t>
            </a:r>
            <a:r>
              <a:rPr lang="en-ID" sz="2000" dirty="0"/>
              <a:t>. 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4: Sebagian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(9 </a:t>
            </a:r>
            <a:r>
              <a:rPr lang="en-ID" sz="2000" dirty="0" err="1"/>
              <a:t>dari</a:t>
            </a:r>
            <a:r>
              <a:rPr lang="en-ID" sz="2000" dirty="0"/>
              <a:t> 10) </a:t>
            </a:r>
            <a:r>
              <a:rPr lang="en-ID" sz="2000" dirty="0" err="1"/>
              <a:t>pernah</a:t>
            </a:r>
            <a:r>
              <a:rPr lang="en-ID" sz="2000" dirty="0"/>
              <a:t> </a:t>
            </a:r>
            <a:r>
              <a:rPr lang="en-ID" sz="2000" dirty="0" err="1"/>
              <a:t>melihat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bertema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Z, </a:t>
            </a:r>
            <a:r>
              <a:rPr lang="en-ID" sz="2000" dirty="0" err="1"/>
              <a:t>namun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@wirilet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pengemasan</a:t>
            </a:r>
            <a:r>
              <a:rPr lang="en-ID" sz="2000" dirty="0"/>
              <a:t> yang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unik</a:t>
            </a:r>
            <a:r>
              <a:rPr lang="en-ID" sz="2000" dirty="0"/>
              <a:t> dan </a:t>
            </a:r>
            <a:r>
              <a:rPr lang="en-ID" sz="2000" dirty="0" err="1"/>
              <a:t>berbeda</a:t>
            </a:r>
            <a:r>
              <a:rPr lang="en-ID" sz="2000" dirty="0"/>
              <a:t>. 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5: Bagian yang paling </a:t>
            </a:r>
            <a:r>
              <a:rPr lang="en-ID" sz="2000" dirty="0" err="1"/>
              <a:t>menarik</a:t>
            </a:r>
            <a:r>
              <a:rPr lang="en-ID" sz="2000" dirty="0"/>
              <a:t> </a:t>
            </a:r>
            <a:r>
              <a:rPr lang="en-ID" sz="2000" dirty="0" err="1"/>
              <a:t>menurut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call to action, </a:t>
            </a:r>
            <a:r>
              <a:rPr lang="en-ID" sz="2000" dirty="0" err="1"/>
              <a:t>pembahasan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 dan </a:t>
            </a:r>
            <a:r>
              <a:rPr lang="en-ID" sz="2000" dirty="0" err="1"/>
              <a:t>stereotipnya</a:t>
            </a:r>
            <a:r>
              <a:rPr lang="en-ID" sz="2000" dirty="0"/>
              <a:t>, </a:t>
            </a:r>
            <a:r>
              <a:rPr lang="en-ID" sz="2000" dirty="0" err="1"/>
              <a:t>pernyataan</a:t>
            </a:r>
            <a:r>
              <a:rPr lang="en-ID" sz="2000" dirty="0"/>
              <a:t> "</a:t>
            </a:r>
            <a:r>
              <a:rPr lang="en-ID" sz="2000" dirty="0" err="1"/>
              <a:t>mewarisi</a:t>
            </a:r>
            <a:r>
              <a:rPr lang="en-ID" sz="2000" dirty="0"/>
              <a:t> trauma, </a:t>
            </a:r>
            <a:r>
              <a:rPr lang="en-ID" sz="2000" dirty="0" err="1"/>
              <a:t>bukan</a:t>
            </a:r>
            <a:r>
              <a:rPr lang="en-ID" sz="2000" dirty="0"/>
              <a:t> </a:t>
            </a:r>
            <a:r>
              <a:rPr lang="en-ID" sz="2000" dirty="0" err="1"/>
              <a:t>tanah</a:t>
            </a:r>
            <a:r>
              <a:rPr lang="en-ID" sz="2000" dirty="0"/>
              <a:t>", </a:t>
            </a:r>
            <a:r>
              <a:rPr lang="en-ID" sz="2000" dirty="0" err="1"/>
              <a:t>serta</a:t>
            </a:r>
            <a:r>
              <a:rPr lang="en-ID" sz="2000" dirty="0"/>
              <a:t> visual, editing, dan </a:t>
            </a:r>
            <a:r>
              <a:rPr lang="en-ID" sz="2000" dirty="0" err="1"/>
              <a:t>penyampaian</a:t>
            </a:r>
            <a:r>
              <a:rPr lang="en-ID" sz="2000" dirty="0"/>
              <a:t> </a:t>
            </a:r>
            <a:r>
              <a:rPr lang="en-ID" sz="2000" dirty="0" err="1"/>
              <a:t>pesan</a:t>
            </a:r>
            <a:r>
              <a:rPr lang="en-ID" sz="2000" dirty="0"/>
              <a:t> yang </a:t>
            </a:r>
            <a:r>
              <a:rPr lang="en-ID" sz="2000" dirty="0" err="1"/>
              <a:t>kreatif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0185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BD776-DBE5-7601-3C5A-6B31A8725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69C34-D630-9136-9B13-AA6A1DFB4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Temuan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bedasarkan</a:t>
            </a:r>
            <a:r>
              <a:rPr lang="en-US" dirty="0"/>
              <a:t> </a:t>
            </a:r>
            <a:r>
              <a:rPr lang="en-US" dirty="0" err="1"/>
              <a:t>indikator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C40-FADE-301A-9C10-963463B3E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Indikator</a:t>
            </a:r>
            <a:r>
              <a:rPr lang="en-US" sz="2000" dirty="0"/>
              <a:t> proses/</a:t>
            </a:r>
            <a:r>
              <a:rPr lang="en-US" sz="2000" dirty="0" err="1"/>
              <a:t>memikirkan</a:t>
            </a:r>
            <a:endParaRPr lang="en-US" sz="2000" dirty="0"/>
          </a:p>
          <a:p>
            <a:r>
              <a:rPr lang="en-ID" sz="2000" dirty="0" err="1"/>
              <a:t>Pertanyaan</a:t>
            </a:r>
            <a:r>
              <a:rPr lang="en-ID" sz="2000" dirty="0"/>
              <a:t> 1: </a:t>
            </a:r>
            <a:r>
              <a:rPr lang="en-ID" sz="2000" dirty="0" err="1"/>
              <a:t>Mayoritas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 </a:t>
            </a:r>
            <a:r>
              <a:rPr lang="en-ID" sz="2000" dirty="0" err="1"/>
              <a:t>bukan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yang malas, </a:t>
            </a:r>
            <a:r>
              <a:rPr lang="en-ID" sz="2000" dirty="0" err="1"/>
              <a:t>melainkan</a:t>
            </a:r>
            <a:r>
              <a:rPr lang="en-ID" sz="2000" dirty="0"/>
              <a:t> </a:t>
            </a:r>
            <a:r>
              <a:rPr lang="en-ID" sz="2000" dirty="0" err="1"/>
              <a:t>pekerja</a:t>
            </a:r>
            <a:r>
              <a:rPr lang="en-ID" sz="2000" dirty="0"/>
              <a:t> </a:t>
            </a:r>
            <a:r>
              <a:rPr lang="en-ID" sz="2000" dirty="0" err="1"/>
              <a:t>keras</a:t>
            </a:r>
            <a:r>
              <a:rPr lang="en-ID" sz="2000" dirty="0"/>
              <a:t>, </a:t>
            </a:r>
            <a:r>
              <a:rPr lang="en-ID" sz="2000" dirty="0" err="1"/>
              <a:t>adaptif</a:t>
            </a:r>
            <a:r>
              <a:rPr lang="en-ID" sz="2000" dirty="0"/>
              <a:t>,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daya</a:t>
            </a:r>
            <a:r>
              <a:rPr lang="en-ID" sz="2000" dirty="0"/>
              <a:t> </a:t>
            </a:r>
            <a:r>
              <a:rPr lang="en-ID" sz="2000" dirty="0" err="1"/>
              <a:t>juang</a:t>
            </a:r>
            <a:r>
              <a:rPr lang="en-ID" sz="2000" dirty="0"/>
              <a:t> </a:t>
            </a:r>
            <a:r>
              <a:rPr lang="en-ID" sz="2000" dirty="0" err="1"/>
              <a:t>tinggi</a:t>
            </a:r>
            <a:r>
              <a:rPr lang="en-ID" sz="2000" dirty="0"/>
              <a:t>,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sering</a:t>
            </a:r>
            <a:r>
              <a:rPr lang="en-ID" sz="2000" dirty="0"/>
              <a:t> </a:t>
            </a:r>
            <a:r>
              <a:rPr lang="en-ID" sz="2000" dirty="0" err="1"/>
              <a:t>disalahpahami</a:t>
            </a:r>
            <a:r>
              <a:rPr lang="en-ID" sz="2000" dirty="0"/>
              <a:t> oleh </a:t>
            </a:r>
            <a:r>
              <a:rPr lang="en-ID" sz="2000" dirty="0" err="1"/>
              <a:t>masyarakat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2: </a:t>
            </a:r>
            <a:r>
              <a:rPr lang="en-ID" sz="2000" dirty="0" err="1"/>
              <a:t>Seluruh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memahami</a:t>
            </a:r>
            <a:r>
              <a:rPr lang="en-ID" sz="2000" dirty="0"/>
              <a:t> </a:t>
            </a:r>
            <a:r>
              <a:rPr lang="en-ID" sz="2000" dirty="0" err="1"/>
              <a:t>isi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menonton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satu</a:t>
            </a:r>
            <a:r>
              <a:rPr lang="en-ID" sz="2000" dirty="0"/>
              <a:t> kali,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pesan</a:t>
            </a:r>
            <a:r>
              <a:rPr lang="en-ID" sz="2000" dirty="0"/>
              <a:t> dan </a:t>
            </a:r>
            <a:r>
              <a:rPr lang="en-ID" sz="2000" dirty="0" err="1"/>
              <a:t>argumentasi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diterima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jelas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3: Sebagian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relevan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realitas</a:t>
            </a:r>
            <a:r>
              <a:rPr lang="en-ID" sz="2000" dirty="0"/>
              <a:t> </a:t>
            </a:r>
            <a:r>
              <a:rPr lang="en-ID" sz="2000" dirty="0" err="1"/>
              <a:t>kehidupan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 dan </a:t>
            </a:r>
            <a:r>
              <a:rPr lang="en-ID" sz="2000" dirty="0" err="1"/>
              <a:t>mampu</a:t>
            </a:r>
            <a:r>
              <a:rPr lang="en-ID" sz="2000" dirty="0"/>
              <a:t> </a:t>
            </a:r>
            <a:r>
              <a:rPr lang="en-ID" sz="2000" dirty="0" err="1"/>
              <a:t>merepresentasikan</a:t>
            </a:r>
            <a:r>
              <a:rPr lang="en-ID" sz="2000" dirty="0"/>
              <a:t> </a:t>
            </a:r>
            <a:r>
              <a:rPr lang="en-ID" sz="2000" dirty="0" err="1"/>
              <a:t>pengalaman</a:t>
            </a:r>
            <a:r>
              <a:rPr lang="en-ID" sz="2000" dirty="0"/>
              <a:t> </a:t>
            </a:r>
            <a:r>
              <a:rPr lang="en-ID" sz="2000" dirty="0" err="1"/>
              <a:t>mereka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4: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memperluas</a:t>
            </a:r>
            <a:r>
              <a:rPr lang="en-ID" sz="2000" dirty="0"/>
              <a:t> </a:t>
            </a:r>
            <a:r>
              <a:rPr lang="en-ID" sz="2000" dirty="0" err="1"/>
              <a:t>sudut</a:t>
            </a:r>
            <a:r>
              <a:rPr lang="en-ID" sz="2000" dirty="0"/>
              <a:t> </a:t>
            </a:r>
            <a:r>
              <a:rPr lang="en-ID" sz="2000" dirty="0" err="1"/>
              <a:t>pandang</a:t>
            </a:r>
            <a:r>
              <a:rPr lang="en-ID" sz="2000" dirty="0"/>
              <a:t> </a:t>
            </a:r>
            <a:r>
              <a:rPr lang="en-ID" sz="2000" dirty="0" err="1"/>
              <a:t>sebagian</a:t>
            </a:r>
            <a:r>
              <a:rPr lang="en-ID" sz="2000" dirty="0"/>
              <a:t>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stereotip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Z, </a:t>
            </a:r>
            <a:r>
              <a:rPr lang="en-ID" sz="2000" dirty="0" err="1"/>
              <a:t>meskipun</a:t>
            </a:r>
            <a:r>
              <a:rPr lang="en-ID" sz="2000" dirty="0"/>
              <a:t> </a:t>
            </a:r>
            <a:r>
              <a:rPr lang="en-ID" sz="2000" dirty="0" err="1"/>
              <a:t>beberapa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menyatakan</a:t>
            </a:r>
            <a:r>
              <a:rPr lang="en-ID" sz="2000" dirty="0"/>
              <a:t> </a:t>
            </a:r>
            <a:r>
              <a:rPr lang="en-ID" sz="2000" dirty="0" err="1"/>
              <a:t>pandangan</a:t>
            </a:r>
            <a:r>
              <a:rPr lang="en-ID" sz="2000" dirty="0"/>
              <a:t> </a:t>
            </a:r>
            <a:r>
              <a:rPr lang="en-ID" sz="2000" dirty="0" err="1"/>
              <a:t>mereka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berubah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sejak</a:t>
            </a:r>
            <a:r>
              <a:rPr lang="en-ID" sz="2000" dirty="0"/>
              <a:t> </a:t>
            </a:r>
            <a:r>
              <a:rPr lang="en-ID" sz="2000" dirty="0" err="1"/>
              <a:t>awal</a:t>
            </a:r>
            <a:r>
              <a:rPr lang="en-ID" sz="2000" dirty="0"/>
              <a:t> </a:t>
            </a:r>
            <a:r>
              <a:rPr lang="en-ID" sz="2000" dirty="0" err="1"/>
              <a:t>sudah</a:t>
            </a:r>
            <a:r>
              <a:rPr lang="en-ID" sz="2000" dirty="0"/>
              <a:t> </a:t>
            </a:r>
            <a:r>
              <a:rPr lang="en-ID" sz="2000" dirty="0" err="1"/>
              <a:t>sejalan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isi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5: </a:t>
            </a:r>
            <a:r>
              <a:rPr lang="en-ID" sz="2000" dirty="0" err="1"/>
              <a:t>Seluruh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menyatakan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membingungkan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informasi</a:t>
            </a:r>
            <a:r>
              <a:rPr lang="en-ID" sz="2000" dirty="0"/>
              <a:t>, </a:t>
            </a:r>
            <a:r>
              <a:rPr lang="en-ID" sz="2000" dirty="0" err="1"/>
              <a:t>argumentasi</a:t>
            </a:r>
            <a:r>
              <a:rPr lang="en-ID" sz="2000" dirty="0"/>
              <a:t>, dan </a:t>
            </a:r>
            <a:r>
              <a:rPr lang="en-ID" sz="2000" dirty="0" err="1"/>
              <a:t>pesan</a:t>
            </a:r>
            <a:r>
              <a:rPr lang="en-ID" sz="2000" dirty="0"/>
              <a:t> </a:t>
            </a:r>
            <a:r>
              <a:rPr lang="en-ID" sz="2000" dirty="0" err="1"/>
              <a:t>disampaikan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jelas</a:t>
            </a:r>
            <a:r>
              <a:rPr lang="en-ID" sz="2000" dirty="0"/>
              <a:t> dan </a:t>
            </a:r>
            <a:r>
              <a:rPr lang="en-ID" sz="2000" dirty="0" err="1"/>
              <a:t>mudah</a:t>
            </a:r>
            <a:r>
              <a:rPr lang="en-ID" sz="2000" dirty="0"/>
              <a:t> </a:t>
            </a:r>
            <a:r>
              <a:rPr lang="en-ID" sz="2000" dirty="0" err="1"/>
              <a:t>dipahami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4688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B4D87-BDF9-C2CC-18C6-499551699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D9F86-A54D-977F-E1EA-8EAACFD1A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Temuan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bedasarkan</a:t>
            </a:r>
            <a:r>
              <a:rPr lang="en-US" dirty="0"/>
              <a:t> </a:t>
            </a:r>
            <a:r>
              <a:rPr lang="en-US" dirty="0" err="1"/>
              <a:t>indikator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D28DC-37AA-B5F4-8990-03BF162E7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Indikator</a:t>
            </a:r>
            <a:r>
              <a:rPr lang="en-US" sz="2000" dirty="0"/>
              <a:t> </a:t>
            </a:r>
            <a:r>
              <a:rPr lang="en-US" sz="2000" dirty="0" err="1"/>
              <a:t>Interpretasi</a:t>
            </a:r>
            <a:r>
              <a:rPr lang="en-US" sz="2000" dirty="0"/>
              <a:t> (</a:t>
            </a:r>
            <a:r>
              <a:rPr lang="en-US" sz="2000" dirty="0" err="1"/>
              <a:t>Penilaian</a:t>
            </a:r>
            <a:r>
              <a:rPr lang="en-US" sz="2000" dirty="0"/>
              <a:t>)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1: </a:t>
            </a:r>
            <a:r>
              <a:rPr lang="en-ID" sz="2000" dirty="0" err="1"/>
              <a:t>Mayoritas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tanggapan</a:t>
            </a:r>
            <a:r>
              <a:rPr lang="en-ID" sz="2000" dirty="0"/>
              <a:t> </a:t>
            </a:r>
            <a:r>
              <a:rPr lang="en-ID" sz="2000" dirty="0" err="1"/>
              <a:t>positif</a:t>
            </a:r>
            <a:r>
              <a:rPr lang="en-ID" sz="2000" dirty="0"/>
              <a:t>.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dinilai</a:t>
            </a:r>
            <a:r>
              <a:rPr lang="en-ID" sz="2000" dirty="0"/>
              <a:t> </a:t>
            </a:r>
            <a:r>
              <a:rPr lang="en-ID" sz="2000" dirty="0" err="1"/>
              <a:t>mampu</a:t>
            </a:r>
            <a:r>
              <a:rPr lang="en-ID" sz="2000" dirty="0"/>
              <a:t> </a:t>
            </a:r>
            <a:r>
              <a:rPr lang="en-ID" sz="2000" dirty="0" err="1"/>
              <a:t>menjelaskan</a:t>
            </a:r>
            <a:r>
              <a:rPr lang="en-ID" sz="2000" dirty="0"/>
              <a:t> </a:t>
            </a:r>
            <a:r>
              <a:rPr lang="en-ID" sz="2000" dirty="0" err="1"/>
              <a:t>karakteristik</a:t>
            </a:r>
            <a:r>
              <a:rPr lang="en-ID" sz="2000" dirty="0"/>
              <a:t>, </a:t>
            </a:r>
            <a:r>
              <a:rPr lang="en-ID" sz="2000" dirty="0" err="1"/>
              <a:t>tantangan</a:t>
            </a:r>
            <a:r>
              <a:rPr lang="en-ID" sz="2000" dirty="0"/>
              <a:t>, dan </a:t>
            </a:r>
            <a:r>
              <a:rPr lang="en-ID" sz="2000" dirty="0" err="1"/>
              <a:t>realitas</a:t>
            </a:r>
            <a:r>
              <a:rPr lang="en-ID" sz="2000" dirty="0"/>
              <a:t> </a:t>
            </a:r>
            <a:r>
              <a:rPr lang="en-ID" sz="2000" dirty="0" err="1"/>
              <a:t>kehidupan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mematahkan</a:t>
            </a:r>
            <a:r>
              <a:rPr lang="en-ID" sz="2000" dirty="0"/>
              <a:t> </a:t>
            </a:r>
            <a:r>
              <a:rPr lang="en-ID" sz="2000" dirty="0" err="1"/>
              <a:t>stereotip</a:t>
            </a:r>
            <a:r>
              <a:rPr lang="en-ID" sz="2000" dirty="0"/>
              <a:t> </a:t>
            </a:r>
            <a:r>
              <a:rPr lang="en-ID" sz="2000" dirty="0" err="1"/>
              <a:t>bahwa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yang malas.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2: </a:t>
            </a:r>
            <a:r>
              <a:rPr lang="en-ID" sz="2000" dirty="0" err="1"/>
              <a:t>Seluruh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pada </a:t>
            </a:r>
            <a:r>
              <a:rPr lang="en-ID" sz="2000" dirty="0" err="1"/>
              <a:t>umumnya</a:t>
            </a:r>
            <a:r>
              <a:rPr lang="en-ID" sz="2000" dirty="0"/>
              <a:t> </a:t>
            </a:r>
            <a:r>
              <a:rPr lang="en-ID" sz="2000" dirty="0" err="1"/>
              <a:t>menyetujui</a:t>
            </a:r>
            <a:r>
              <a:rPr lang="en-ID" sz="2000" dirty="0"/>
              <a:t> </a:t>
            </a:r>
            <a:r>
              <a:rPr lang="en-ID" sz="2000" dirty="0" err="1"/>
              <a:t>argumentasi</a:t>
            </a:r>
            <a:r>
              <a:rPr lang="en-ID" sz="2000" dirty="0"/>
              <a:t> yang </a:t>
            </a:r>
            <a:r>
              <a:rPr lang="en-ID" sz="2000" dirty="0" err="1"/>
              <a:t>disampaikan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dan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menunjukkan</a:t>
            </a:r>
            <a:r>
              <a:rPr lang="en-ID" sz="2000" dirty="0"/>
              <a:t> </a:t>
            </a:r>
            <a:r>
              <a:rPr lang="en-ID" sz="2000" dirty="0" err="1"/>
              <a:t>penolakan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isi</a:t>
            </a:r>
            <a:r>
              <a:rPr lang="en-ID" sz="2000" dirty="0"/>
              <a:t> </a:t>
            </a:r>
            <a:r>
              <a:rPr lang="en-ID" sz="2000" dirty="0" err="1"/>
              <a:t>pesan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3: Sebagian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pandangan</a:t>
            </a:r>
            <a:r>
              <a:rPr lang="en-ID" sz="2000" dirty="0"/>
              <a:t> </a:t>
            </a:r>
            <a:r>
              <a:rPr lang="en-ID" sz="2000" dirty="0" err="1"/>
              <a:t>positif</a:t>
            </a:r>
            <a:r>
              <a:rPr lang="en-ID" sz="2000" dirty="0"/>
              <a:t> dan </a:t>
            </a:r>
            <a:r>
              <a:rPr lang="en-ID" sz="2000" dirty="0" err="1"/>
              <a:t>seimbang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Z. </a:t>
            </a:r>
            <a:r>
              <a:rPr lang="en-ID" sz="2000" dirty="0" err="1"/>
              <a:t>Beberapa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menganggap</a:t>
            </a:r>
            <a:r>
              <a:rPr lang="en-ID" sz="2000" dirty="0"/>
              <a:t> </a:t>
            </a:r>
            <a:r>
              <a:rPr lang="en-ID" sz="2000" dirty="0" err="1"/>
              <a:t>penyampaiannya</a:t>
            </a:r>
            <a:r>
              <a:rPr lang="en-ID" sz="2000" dirty="0"/>
              <a:t> </a:t>
            </a:r>
            <a:r>
              <a:rPr lang="en-ID" sz="2000" dirty="0" err="1"/>
              <a:t>objektif</a:t>
            </a:r>
            <a:r>
              <a:rPr lang="en-ID" sz="2000" dirty="0"/>
              <a:t>, </a:t>
            </a:r>
            <a:r>
              <a:rPr lang="en-ID" sz="2000" dirty="0" err="1"/>
              <a:t>sementara</a:t>
            </a:r>
            <a:r>
              <a:rPr lang="en-ID" sz="2000" dirty="0"/>
              <a:t> </a:t>
            </a:r>
            <a:r>
              <a:rPr lang="en-ID" sz="2000" dirty="0" err="1"/>
              <a:t>sebagian</a:t>
            </a:r>
            <a:r>
              <a:rPr lang="en-ID" sz="2000" dirty="0"/>
              <a:t> </a:t>
            </a:r>
            <a:r>
              <a:rPr lang="en-ID" sz="2000" dirty="0" err="1"/>
              <a:t>kecil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ada</a:t>
            </a:r>
            <a:r>
              <a:rPr lang="en-ID" sz="2000" dirty="0"/>
              <a:t> </a:t>
            </a:r>
            <a:r>
              <a:rPr lang="en-ID" sz="2000" dirty="0" err="1"/>
              <a:t>beberapa</a:t>
            </a:r>
            <a:r>
              <a:rPr lang="en-ID" sz="2000" dirty="0"/>
              <a:t> </a:t>
            </a:r>
            <a:r>
              <a:rPr lang="en-ID" sz="2000" dirty="0" err="1"/>
              <a:t>bagian</a:t>
            </a:r>
            <a:r>
              <a:rPr lang="en-ID" sz="2000" dirty="0"/>
              <a:t> yang </a:t>
            </a:r>
            <a:r>
              <a:rPr lang="en-ID" sz="2000" dirty="0" err="1"/>
              <a:t>masih</a:t>
            </a:r>
            <a:r>
              <a:rPr lang="en-ID" sz="2000" dirty="0"/>
              <a:t> </a:t>
            </a:r>
            <a:r>
              <a:rPr lang="en-ID" sz="2000" dirty="0" err="1"/>
              <a:t>perlu</a:t>
            </a:r>
            <a:r>
              <a:rPr lang="en-ID" sz="2000" dirty="0"/>
              <a:t> </a:t>
            </a:r>
            <a:r>
              <a:rPr lang="en-ID" sz="2000" dirty="0" err="1"/>
              <a:t>dikaji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lanjut</a:t>
            </a:r>
            <a:r>
              <a:rPr lang="en-ID" sz="2000" dirty="0"/>
              <a:t>.</a:t>
            </a:r>
          </a:p>
          <a:p>
            <a:r>
              <a:rPr lang="en-ID" sz="2000" dirty="0" err="1"/>
              <a:t>Pertanyaan</a:t>
            </a:r>
            <a:r>
              <a:rPr lang="en-ID" sz="2000" dirty="0"/>
              <a:t> 4/5: </a:t>
            </a:r>
            <a:r>
              <a:rPr lang="en-ID" sz="2000" dirty="0" err="1"/>
              <a:t>Mayoritas</a:t>
            </a:r>
            <a:r>
              <a:rPr lang="en-ID" sz="2000" dirty="0"/>
              <a:t> </a:t>
            </a:r>
            <a:r>
              <a:rPr lang="en-ID" sz="2000" dirty="0" err="1"/>
              <a:t>audiens</a:t>
            </a:r>
            <a:r>
              <a:rPr lang="en-ID" sz="2000" dirty="0"/>
              <a:t> </a:t>
            </a:r>
            <a:r>
              <a:rPr lang="en-ID" sz="2000" dirty="0" err="1"/>
              <a:t>menyatakan</a:t>
            </a:r>
            <a:r>
              <a:rPr lang="en-ID" sz="2000" dirty="0"/>
              <a:t> </a:t>
            </a:r>
            <a:r>
              <a:rPr lang="en-ID" sz="2000" dirty="0" err="1"/>
              <a:t>setuju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pernyataan</a:t>
            </a:r>
            <a:r>
              <a:rPr lang="en-ID" sz="2000" dirty="0"/>
              <a:t> yang </a:t>
            </a:r>
            <a:r>
              <a:rPr lang="en-ID" sz="2000" dirty="0" err="1"/>
              <a:t>disampaikan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dinilai</a:t>
            </a:r>
            <a:r>
              <a:rPr lang="en-ID" sz="2000" dirty="0"/>
              <a:t> </a:t>
            </a:r>
            <a:r>
              <a:rPr lang="en-ID" sz="2000" dirty="0" err="1"/>
              <a:t>relevan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realitas</a:t>
            </a:r>
            <a:r>
              <a:rPr lang="en-ID" sz="2000" dirty="0"/>
              <a:t> yang </a:t>
            </a:r>
            <a:r>
              <a:rPr lang="en-ID" sz="2000" dirty="0" err="1"/>
              <a:t>mereka</a:t>
            </a:r>
            <a:r>
              <a:rPr lang="en-ID" sz="2000" dirty="0"/>
              <a:t> </a:t>
            </a:r>
            <a:r>
              <a:rPr lang="en-ID" sz="2000" dirty="0" err="1"/>
              <a:t>pahami</a:t>
            </a:r>
            <a:r>
              <a:rPr lang="en-ID" sz="2000" dirty="0"/>
              <a:t>,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ditemukan</a:t>
            </a:r>
            <a:r>
              <a:rPr lang="en-ID" sz="2000" dirty="0"/>
              <a:t> </a:t>
            </a:r>
            <a:r>
              <a:rPr lang="en-ID" sz="2000" dirty="0" err="1"/>
              <a:t>penolakan</a:t>
            </a:r>
            <a:r>
              <a:rPr lang="en-ID" sz="2000" dirty="0"/>
              <a:t> yang </a:t>
            </a:r>
            <a:r>
              <a:rPr lang="en-ID" sz="2000" dirty="0" err="1"/>
              <a:t>berarti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isi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2110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26937-CF7A-0B9C-43D6-751598F0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2B281C-B1ED-00D0-CE12-8990A6D7D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Persepsi</a:t>
            </a:r>
            <a:r>
              <a:rPr lang="en-ID" dirty="0"/>
              <a:t> followers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konten</a:t>
            </a:r>
            <a:r>
              <a:rPr lang="en-ID" dirty="0"/>
              <a:t> Instagram @wirilet </a:t>
            </a:r>
            <a:r>
              <a:rPr lang="en-ID" dirty="0" err="1"/>
              <a:t>terbentuk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tiga</a:t>
            </a:r>
            <a:r>
              <a:rPr lang="en-ID" dirty="0"/>
              <a:t> </a:t>
            </a:r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teori</a:t>
            </a:r>
            <a:r>
              <a:rPr lang="en-ID" dirty="0"/>
              <a:t> </a:t>
            </a:r>
            <a:r>
              <a:rPr lang="en-ID" dirty="0" err="1"/>
              <a:t>persepsi</a:t>
            </a:r>
            <a:r>
              <a:rPr lang="en-ID" dirty="0"/>
              <a:t> </a:t>
            </a:r>
            <a:r>
              <a:rPr lang="en-ID" dirty="0" err="1"/>
              <a:t>Bimo</a:t>
            </a:r>
            <a:r>
              <a:rPr lang="en-ID" dirty="0"/>
              <a:t> </a:t>
            </a:r>
            <a:r>
              <a:rPr lang="en-ID" dirty="0" err="1"/>
              <a:t>Walgito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penerimaan</a:t>
            </a:r>
            <a:r>
              <a:rPr lang="en-ID" dirty="0"/>
              <a:t> stimulus, proses </a:t>
            </a:r>
            <a:r>
              <a:rPr lang="en-ID" dirty="0" err="1"/>
              <a:t>pemahaman</a:t>
            </a:r>
            <a:r>
              <a:rPr lang="en-ID" dirty="0"/>
              <a:t>, dan </a:t>
            </a:r>
            <a:r>
              <a:rPr lang="en-ID" dirty="0" err="1"/>
              <a:t>penilaian</a:t>
            </a:r>
            <a:r>
              <a:rPr lang="en-ID" dirty="0"/>
              <a:t>. </a:t>
            </a:r>
            <a:r>
              <a:rPr lang="en-ID" dirty="0" err="1"/>
              <a:t>Mayoritas</a:t>
            </a:r>
            <a:r>
              <a:rPr lang="en-ID" dirty="0"/>
              <a:t> </a:t>
            </a:r>
            <a:r>
              <a:rPr lang="en-ID" dirty="0" err="1"/>
              <a:t>audiens</a:t>
            </a:r>
            <a:r>
              <a:rPr lang="en-ID" dirty="0"/>
              <a:t> </a:t>
            </a:r>
            <a:r>
              <a:rPr lang="en-ID" dirty="0" err="1"/>
              <a:t>menilai</a:t>
            </a:r>
            <a:r>
              <a:rPr lang="en-ID" dirty="0"/>
              <a:t> </a:t>
            </a:r>
            <a:r>
              <a:rPr lang="en-ID" dirty="0" err="1"/>
              <a:t>konten</a:t>
            </a:r>
            <a:r>
              <a:rPr lang="en-ID" dirty="0"/>
              <a:t> </a:t>
            </a:r>
            <a:r>
              <a:rPr lang="en-ID" dirty="0" err="1"/>
              <a:t>menarik</a:t>
            </a:r>
            <a:r>
              <a:rPr lang="en-ID" dirty="0"/>
              <a:t>,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dipahami</a:t>
            </a:r>
            <a:r>
              <a:rPr lang="en-ID" dirty="0"/>
              <a:t>, </a:t>
            </a:r>
            <a:r>
              <a:rPr lang="en-ID" dirty="0" err="1"/>
              <a:t>relevan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kehidupan</a:t>
            </a:r>
            <a:r>
              <a:rPr lang="en-ID" dirty="0"/>
              <a:t> </a:t>
            </a:r>
            <a:r>
              <a:rPr lang="en-ID" dirty="0" err="1"/>
              <a:t>Generasi</a:t>
            </a:r>
            <a:r>
              <a:rPr lang="en-ID" dirty="0"/>
              <a:t> Z,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persepsi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positif</a:t>
            </a:r>
            <a:r>
              <a:rPr lang="en-ID" dirty="0"/>
              <a:t> dan </a:t>
            </a:r>
            <a:r>
              <a:rPr lang="en-ID" dirty="0" err="1"/>
              <a:t>mengurangi</a:t>
            </a:r>
            <a:r>
              <a:rPr lang="en-ID" dirty="0"/>
              <a:t> </a:t>
            </a:r>
            <a:r>
              <a:rPr lang="en-ID" dirty="0" err="1"/>
              <a:t>stereotip</a:t>
            </a:r>
            <a:r>
              <a:rPr lang="en-ID" dirty="0"/>
              <a:t> </a:t>
            </a:r>
            <a:r>
              <a:rPr lang="en-ID" dirty="0" err="1"/>
              <a:t>negatif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Generasi</a:t>
            </a:r>
            <a:r>
              <a:rPr lang="en-ID" dirty="0"/>
              <a:t> Z.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39720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72E1C-23B6-C441-E9B8-95F8A3FEC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63593-68B5-BDE3-147D-F292ECC40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0800" indent="0">
              <a:buNone/>
            </a:pPr>
            <a:endParaRPr lang="en-ID" dirty="0"/>
          </a:p>
        </p:txBody>
      </p:sp>
      <p:pic>
        <p:nvPicPr>
          <p:cNvPr id="4" name="123">
            <a:hlinkClick r:id="" action="ppaction://media"/>
            <a:extLst>
              <a:ext uri="{FF2B5EF4-FFF2-40B4-BE49-F238E27FC236}">
                <a16:creationId xmlns:a16="http://schemas.microsoft.com/office/drawing/2014/main" id="{39407F10-1066-DC14-6404-78FD5065B8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45648" y="1238732"/>
            <a:ext cx="2737485" cy="486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0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155459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indent="-457200"/>
            <a:r>
              <a:rPr lang="en-ID" sz="2000" dirty="0"/>
              <a:t>Media </a:t>
            </a:r>
            <a:r>
              <a:rPr lang="en-ID" sz="2000" dirty="0" err="1"/>
              <a:t>sosial</a:t>
            </a:r>
            <a:r>
              <a:rPr lang="en-ID" sz="2000" dirty="0"/>
              <a:t>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pengaruh</a:t>
            </a:r>
            <a:r>
              <a:rPr lang="en-ID" sz="2000" dirty="0"/>
              <a:t>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membentuk</a:t>
            </a:r>
            <a:r>
              <a:rPr lang="en-ID" sz="2000" dirty="0"/>
              <a:t> </a:t>
            </a:r>
            <a:r>
              <a:rPr lang="en-ID" sz="2000" dirty="0" err="1"/>
              <a:t>identitas</a:t>
            </a:r>
            <a:r>
              <a:rPr lang="en-ID" sz="2000" dirty="0"/>
              <a:t> dan </a:t>
            </a:r>
            <a:r>
              <a:rPr lang="en-ID" sz="2000" dirty="0" err="1"/>
              <a:t>cara</a:t>
            </a:r>
            <a:r>
              <a:rPr lang="en-ID" sz="2000" dirty="0"/>
              <a:t> </a:t>
            </a:r>
            <a:r>
              <a:rPr lang="en-ID" sz="2000" dirty="0" err="1"/>
              <a:t>pandang</a:t>
            </a:r>
            <a:r>
              <a:rPr lang="en-ID" sz="2000" dirty="0"/>
              <a:t> </a:t>
            </a:r>
            <a:r>
              <a:rPr lang="en-ID" sz="2000" dirty="0" err="1"/>
              <a:t>generasi</a:t>
            </a:r>
            <a:r>
              <a:rPr lang="en-ID" sz="2000" dirty="0"/>
              <a:t> Z.</a:t>
            </a:r>
          </a:p>
          <a:p>
            <a:pPr marL="685800" indent="-457200"/>
            <a:r>
              <a:rPr lang="en-ID" sz="2000" dirty="0" err="1"/>
              <a:t>Informasi</a:t>
            </a:r>
            <a:r>
              <a:rPr lang="en-ID" sz="2000" dirty="0"/>
              <a:t> di media </a:t>
            </a:r>
            <a:r>
              <a:rPr lang="en-ID" sz="2000" dirty="0" err="1"/>
              <a:t>sosial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membentuk</a:t>
            </a:r>
            <a:r>
              <a:rPr lang="en-ID" sz="2000" dirty="0"/>
              <a:t> </a:t>
            </a:r>
            <a:r>
              <a:rPr lang="en-ID" sz="2000" dirty="0" err="1"/>
              <a:t>persepsi</a:t>
            </a:r>
            <a:r>
              <a:rPr lang="en-ID" sz="2000" dirty="0"/>
              <a:t> </a:t>
            </a:r>
            <a:r>
              <a:rPr lang="en-ID" sz="2000" dirty="0" err="1"/>
              <a:t>diri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positif</a:t>
            </a:r>
            <a:r>
              <a:rPr lang="en-ID" sz="2000" dirty="0"/>
              <a:t>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negatif</a:t>
            </a:r>
            <a:r>
              <a:rPr lang="en-ID" sz="2000" dirty="0"/>
              <a:t>, </a:t>
            </a:r>
            <a:r>
              <a:rPr lang="en-ID" sz="2000" dirty="0" err="1"/>
              <a:t>tergantung</a:t>
            </a:r>
            <a:r>
              <a:rPr lang="en-ID" sz="2000" dirty="0"/>
              <a:t> </a:t>
            </a:r>
            <a:r>
              <a:rPr lang="en-ID" sz="2000" dirty="0" err="1"/>
              <a:t>bagaimana</a:t>
            </a:r>
            <a:r>
              <a:rPr lang="en-ID" sz="2000" dirty="0"/>
              <a:t> </a:t>
            </a:r>
            <a:r>
              <a:rPr lang="en-ID" sz="2000" dirty="0" err="1"/>
              <a:t>pengguna</a:t>
            </a:r>
            <a:r>
              <a:rPr lang="en-ID" sz="2000" dirty="0"/>
              <a:t> </a:t>
            </a:r>
            <a:r>
              <a:rPr lang="en-ID" sz="2000" dirty="0" err="1"/>
              <a:t>memaknainya</a:t>
            </a:r>
            <a:r>
              <a:rPr lang="en-ID" sz="2000" dirty="0"/>
              <a:t>.</a:t>
            </a:r>
          </a:p>
          <a:p>
            <a:pPr marL="685800" indent="-457200"/>
            <a:r>
              <a:rPr lang="en-ID" sz="2000" dirty="0"/>
              <a:t>Instagram </a:t>
            </a:r>
            <a:r>
              <a:rPr lang="en-ID" sz="2000" dirty="0" err="1"/>
              <a:t>menjadi</a:t>
            </a:r>
            <a:r>
              <a:rPr lang="en-ID" sz="2000" dirty="0"/>
              <a:t> salah </a:t>
            </a:r>
            <a:r>
              <a:rPr lang="en-ID" sz="2000" dirty="0" err="1"/>
              <a:t>satu</a:t>
            </a:r>
            <a:r>
              <a:rPr lang="en-ID" sz="2000" dirty="0"/>
              <a:t> platform </a:t>
            </a:r>
            <a:r>
              <a:rPr lang="en-ID" sz="2000" dirty="0" err="1"/>
              <a:t>utama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penyebaran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kreatif</a:t>
            </a:r>
            <a:r>
              <a:rPr lang="en-ID" sz="2000" dirty="0"/>
              <a:t>, </a:t>
            </a:r>
            <a:r>
              <a:rPr lang="en-ID" sz="2000" dirty="0" err="1"/>
              <a:t>termasuk</a:t>
            </a:r>
            <a:r>
              <a:rPr lang="en-ID" sz="2000" dirty="0"/>
              <a:t> </a:t>
            </a:r>
            <a:r>
              <a:rPr lang="en-ID" sz="2000" dirty="0" err="1"/>
              <a:t>isu-isu</a:t>
            </a:r>
            <a:r>
              <a:rPr lang="en-ID" sz="2000" dirty="0"/>
              <a:t> </a:t>
            </a:r>
            <a:r>
              <a:rPr lang="en-ID" sz="2000" dirty="0" err="1"/>
              <a:t>sosial</a:t>
            </a:r>
            <a:r>
              <a:rPr lang="en-ID" sz="2000" dirty="0"/>
              <a:t>.</a:t>
            </a:r>
          </a:p>
          <a:p>
            <a:pPr marL="685800" indent="-457200"/>
            <a:r>
              <a:rPr lang="en-ID" sz="2000" dirty="0"/>
              <a:t>Akun @wirilet </a:t>
            </a:r>
            <a:r>
              <a:rPr lang="en-ID" sz="2000" dirty="0" err="1"/>
              <a:t>menghadirkan</a:t>
            </a:r>
            <a:r>
              <a:rPr lang="en-ID" sz="2000" dirty="0"/>
              <a:t> </a:t>
            </a:r>
            <a:r>
              <a:rPr lang="en-ID" sz="2000" dirty="0" err="1"/>
              <a:t>konten</a:t>
            </a:r>
            <a:r>
              <a:rPr lang="en-ID" sz="2000" dirty="0"/>
              <a:t> </a:t>
            </a:r>
            <a:r>
              <a:rPr lang="en-ID" sz="2000" dirty="0" err="1"/>
              <a:t>sosial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pendekatan</a:t>
            </a:r>
            <a:r>
              <a:rPr lang="en-ID" sz="2000" dirty="0"/>
              <a:t> </a:t>
            </a:r>
            <a:r>
              <a:rPr lang="en-ID" sz="2000" dirty="0" err="1"/>
              <a:t>unik</a:t>
            </a:r>
            <a:r>
              <a:rPr lang="en-ID" sz="2000" dirty="0"/>
              <a:t>, salah </a:t>
            </a:r>
            <a:r>
              <a:rPr lang="en-ID" sz="2000" dirty="0" err="1"/>
              <a:t>satunya</a:t>
            </a:r>
            <a:r>
              <a:rPr lang="en-ID" sz="2000" dirty="0"/>
              <a:t> pada episode “Why Everybody Hates Gen Z”.</a:t>
            </a:r>
          </a:p>
          <a:p>
            <a:pPr marL="685800" indent="-457200"/>
            <a:r>
              <a:rPr lang="en-ID" sz="2000" dirty="0" err="1"/>
              <a:t>Penelitian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bertujuan</a:t>
            </a:r>
            <a:r>
              <a:rPr lang="en-ID" sz="2000" dirty="0"/>
              <a:t> </a:t>
            </a:r>
            <a:r>
              <a:rPr lang="en-ID" sz="2000" dirty="0" err="1"/>
              <a:t>mengidentifikasi</a:t>
            </a:r>
            <a:r>
              <a:rPr lang="en-ID" sz="2000" dirty="0"/>
              <a:t> </a:t>
            </a:r>
            <a:r>
              <a:rPr lang="en-ID" sz="2000" dirty="0" err="1"/>
              <a:t>faktor-faktor</a:t>
            </a:r>
            <a:r>
              <a:rPr lang="en-ID" sz="2000" dirty="0"/>
              <a:t> yang </a:t>
            </a:r>
            <a:r>
              <a:rPr lang="en-ID" sz="2000" dirty="0" err="1"/>
              <a:t>memengaruhi</a:t>
            </a:r>
            <a:r>
              <a:rPr lang="en-ID" sz="2000" dirty="0"/>
              <a:t> </a:t>
            </a:r>
            <a:r>
              <a:rPr lang="en-ID" sz="2000" dirty="0" err="1"/>
              <a:t>persepsi</a:t>
            </a:r>
            <a:r>
              <a:rPr lang="en-ID" sz="2000" dirty="0"/>
              <a:t> followers, </a:t>
            </a:r>
            <a:r>
              <a:rPr lang="en-ID" sz="2000" dirty="0" err="1"/>
              <a:t>dilihat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aspek</a:t>
            </a:r>
            <a:r>
              <a:rPr lang="en-ID" sz="2000" dirty="0"/>
              <a:t> </a:t>
            </a:r>
            <a:r>
              <a:rPr lang="en-ID" sz="2000" dirty="0" err="1"/>
              <a:t>pesan</a:t>
            </a:r>
            <a:r>
              <a:rPr lang="en-ID" sz="2000" dirty="0"/>
              <a:t>, visual, dan </a:t>
            </a:r>
            <a:r>
              <a:rPr lang="en-ID" sz="2000" dirty="0" err="1"/>
              <a:t>pendekatan</a:t>
            </a:r>
            <a:r>
              <a:rPr lang="en-ID" sz="2000" dirty="0"/>
              <a:t> </a:t>
            </a:r>
            <a:r>
              <a:rPr lang="en-ID" sz="2000" dirty="0" err="1"/>
              <a:t>komunikasi</a:t>
            </a:r>
            <a:r>
              <a:rPr lang="en-ID" sz="2000" dirty="0"/>
              <a:t> creator.</a:t>
            </a:r>
            <a:endParaRPr lang="en-US" sz="16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dirty="0" err="1"/>
              <a:t>Rumusan</a:t>
            </a:r>
            <a:r>
              <a:rPr lang="en-GB" dirty="0"/>
              <a:t> </a:t>
            </a:r>
            <a:r>
              <a:rPr lang="en-GB" dirty="0" err="1"/>
              <a:t>Masalah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Tujuan</a:t>
            </a:r>
            <a:r>
              <a:rPr lang="en-GB" dirty="0"/>
              <a:t> </a:t>
            </a:r>
            <a:r>
              <a:rPr lang="en-GB" dirty="0" err="1"/>
              <a:t>Penelitian</a:t>
            </a:r>
            <a:endParaRPr dirty="0"/>
          </a:p>
        </p:txBody>
      </p:sp>
      <p:sp>
        <p:nvSpPr>
          <p:cNvPr id="4" name="Pentagon 3"/>
          <p:cNvSpPr/>
          <p:nvPr/>
        </p:nvSpPr>
        <p:spPr>
          <a:xfrm>
            <a:off x="661012" y="1630495"/>
            <a:ext cx="2732183" cy="1068636"/>
          </a:xfrm>
          <a:prstGeom prst="homePlate">
            <a:avLst/>
          </a:prstGeom>
          <a:solidFill>
            <a:srgbClr val="1B4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500" b="1" dirty="0" err="1">
                <a:latin typeface="Century Gothic" panose="020B0502020202020204" pitchFamily="34" charset="0"/>
              </a:rPr>
              <a:t>Rumusan</a:t>
            </a:r>
            <a:r>
              <a:rPr lang="en-GB" sz="2500" b="1" dirty="0">
                <a:latin typeface="Century Gothic" panose="020B0502020202020204" pitchFamily="34" charset="0"/>
              </a:rPr>
              <a:t> </a:t>
            </a:r>
            <a:r>
              <a:rPr lang="en-GB" sz="2500" b="1" dirty="0" err="1">
                <a:latin typeface="Century Gothic" panose="020B0502020202020204" pitchFamily="34" charset="0"/>
              </a:rPr>
              <a:t>Masalah</a:t>
            </a:r>
            <a:endParaRPr lang="en-US" sz="2500" b="1" dirty="0">
              <a:latin typeface="Century Gothic" panose="020B0502020202020204" pitchFamily="34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661011" y="3655762"/>
            <a:ext cx="2732183" cy="1068636"/>
          </a:xfrm>
          <a:prstGeom prst="homePlate">
            <a:avLst/>
          </a:prstGeom>
          <a:solidFill>
            <a:srgbClr val="1B46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500" b="1" dirty="0" err="1">
                <a:latin typeface="Century Gothic" panose="020B0502020202020204" pitchFamily="34" charset="0"/>
              </a:rPr>
              <a:t>Tujuan</a:t>
            </a:r>
            <a:r>
              <a:rPr lang="en-GB" sz="2500" b="1" dirty="0">
                <a:latin typeface="Century Gothic" panose="020B0502020202020204" pitchFamily="34" charset="0"/>
              </a:rPr>
              <a:t> </a:t>
            </a:r>
            <a:r>
              <a:rPr lang="en-GB" sz="2500" b="1" dirty="0" err="1">
                <a:latin typeface="Century Gothic" panose="020B0502020202020204" pitchFamily="34" charset="0"/>
              </a:rPr>
              <a:t>Penelitian</a:t>
            </a:r>
            <a:endParaRPr lang="en-US" sz="2500" b="1" dirty="0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55904" y="1630494"/>
            <a:ext cx="7341980" cy="1464397"/>
          </a:xfrm>
          <a:prstGeom prst="rect">
            <a:avLst/>
          </a:prstGeom>
          <a:noFill/>
          <a:ln>
            <a:solidFill>
              <a:srgbClr val="1B4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Bagaimana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persepsi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follower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terhadap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Generasi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Z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terbentuk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melalui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konten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Instagram @wirilet pada episode “why everybody hates gen z”</a:t>
            </a:r>
            <a:endParaRPr lang="en-US" sz="2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5903" y="3655762"/>
            <a:ext cx="7341980" cy="2027586"/>
          </a:xfrm>
          <a:prstGeom prst="rect">
            <a:avLst/>
          </a:prstGeom>
          <a:noFill/>
          <a:ln>
            <a:solidFill>
              <a:srgbClr val="1B4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Penelitian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ini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bertujuan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untuk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mendeskripsikan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karakteristik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perilaku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, dan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persepsi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para </a:t>
            </a:r>
            <a:r>
              <a:rPr lang="en-GB" sz="2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pengikut</a:t>
            </a:r>
            <a:r>
              <a:rPr lang="en-GB" sz="2000" dirty="0">
                <a:solidFill>
                  <a:schemeClr val="tx1"/>
                </a:solidFill>
                <a:latin typeface="Century Gothic" panose="020B0502020202020204" pitchFamily="34" charset="0"/>
              </a:rPr>
              <a:t> (follower) Instagram @wirillet.</a:t>
            </a:r>
          </a:p>
        </p:txBody>
      </p:sp>
    </p:spTree>
    <p:extLst>
      <p:ext uri="{BB962C8B-B14F-4D97-AF65-F5344CB8AC3E}">
        <p14:creationId xmlns:p14="http://schemas.microsoft.com/office/powerpoint/2010/main" val="165959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dirty="0" err="1"/>
              <a:t>Penelitian</a:t>
            </a:r>
            <a:r>
              <a:rPr lang="en-GB" dirty="0"/>
              <a:t> </a:t>
            </a:r>
            <a:r>
              <a:rPr lang="en-GB" dirty="0" err="1"/>
              <a:t>Terdahulu</a:t>
            </a:r>
            <a:endParaRPr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767E78-F23C-FF8C-7572-749299B57F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892340"/>
              </p:ext>
            </p:extLst>
          </p:nvPr>
        </p:nvGraphicFramePr>
        <p:xfrm>
          <a:off x="166759" y="1228930"/>
          <a:ext cx="11830800" cy="47975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95860">
                  <a:extLst>
                    <a:ext uri="{9D8B030D-6E8A-4147-A177-3AD203B41FA5}">
                      <a16:colId xmlns:a16="http://schemas.microsoft.com/office/drawing/2014/main" val="2420948728"/>
                    </a:ext>
                  </a:extLst>
                </a:gridCol>
                <a:gridCol w="1319569">
                  <a:extLst>
                    <a:ext uri="{9D8B030D-6E8A-4147-A177-3AD203B41FA5}">
                      <a16:colId xmlns:a16="http://schemas.microsoft.com/office/drawing/2014/main" val="1388719588"/>
                    </a:ext>
                  </a:extLst>
                </a:gridCol>
                <a:gridCol w="1994053">
                  <a:extLst>
                    <a:ext uri="{9D8B030D-6E8A-4147-A177-3AD203B41FA5}">
                      <a16:colId xmlns:a16="http://schemas.microsoft.com/office/drawing/2014/main" val="2213830449"/>
                    </a:ext>
                  </a:extLst>
                </a:gridCol>
                <a:gridCol w="2137272">
                  <a:extLst>
                    <a:ext uri="{9D8B030D-6E8A-4147-A177-3AD203B41FA5}">
                      <a16:colId xmlns:a16="http://schemas.microsoft.com/office/drawing/2014/main" val="3968566511"/>
                    </a:ext>
                  </a:extLst>
                </a:gridCol>
                <a:gridCol w="2016087">
                  <a:extLst>
                    <a:ext uri="{9D8B030D-6E8A-4147-A177-3AD203B41FA5}">
                      <a16:colId xmlns:a16="http://schemas.microsoft.com/office/drawing/2014/main" val="3427260864"/>
                    </a:ext>
                  </a:extLst>
                </a:gridCol>
                <a:gridCol w="3767959">
                  <a:extLst>
                    <a:ext uri="{9D8B030D-6E8A-4147-A177-3AD203B41FA5}">
                      <a16:colId xmlns:a16="http://schemas.microsoft.com/office/drawing/2014/main" val="1314736253"/>
                    </a:ext>
                  </a:extLst>
                </a:gridCol>
              </a:tblGrid>
              <a:tr h="7727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NO.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NAMA PENULIS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JUDUL PENELITIAN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FOKUS PENELITIAN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TEORI YANG DIGUNAKAN</a:t>
                      </a:r>
                      <a:endParaRPr lang="en-ID" sz="14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HASIL PENELITIAN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16631"/>
                  </a:ext>
                </a:extLst>
              </a:tr>
              <a:tr h="155365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1.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Alwi Faisal Zulfikar 2025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Peran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Konten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Media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Sosial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Dalam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Membentuk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b="1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Persepsi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Dan Minat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Konsumsi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Kopi Tuku Pada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Generasi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Z Di Kota Depok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menganalisis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Sejauh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mana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pengaruh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konten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media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sosial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terhadap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persepsi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dan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minat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konsumsi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Kopi Tuku pada Generali Z di Kota Depok.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nl-NL" dirty="0">
                          <a:latin typeface="Century Gothic" panose="020B0502020202020204" pitchFamily="34" charset="0"/>
                        </a:rPr>
                        <a:t>Penelitian ini menggunakan teori persepsi (Schiffman &amp; Kanuk)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Hasil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dari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peneltian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mengenai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persepsi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bahwa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ID" dirty="0" err="1"/>
                        <a:t>Mayoritas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informan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mengungkapkan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bahwa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tampilan</a:t>
                      </a:r>
                      <a:r>
                        <a:rPr lang="en-ID" dirty="0"/>
                        <a:t> visual </a:t>
                      </a:r>
                      <a:r>
                        <a:rPr lang="en-ID" dirty="0" err="1"/>
                        <a:t>seperti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foto</a:t>
                      </a:r>
                      <a:r>
                        <a:rPr lang="en-ID" dirty="0"/>
                        <a:t> dan video yang </a:t>
                      </a:r>
                      <a:r>
                        <a:rPr lang="en-ID" dirty="0" err="1"/>
                        <a:t>menarik</a:t>
                      </a:r>
                      <a:r>
                        <a:rPr lang="en-ID" dirty="0"/>
                        <a:t> di Instagram dan TikTok </a:t>
                      </a:r>
                      <a:r>
                        <a:rPr lang="en-ID" dirty="0" err="1"/>
                        <a:t>memiliki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pengaruh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besar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terhadap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persepsi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mereka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mengenai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kualitas</a:t>
                      </a:r>
                      <a:r>
                        <a:rPr lang="en-ID" dirty="0"/>
                        <a:t> Kopi Tuku.</a:t>
                      </a:r>
                    </a:p>
                    <a:p>
                      <a:pPr algn="just"/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06216"/>
                  </a:ext>
                </a:extLst>
              </a:tr>
              <a:tr h="222651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2.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Lubis 2024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b="1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Persepsi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Dan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Preferensi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Generasi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Z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Terhadap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Konten</a:t>
                      </a:r>
                      <a:endParaRPr lang="en-US" sz="1400" u="none" strike="noStrike" cap="none" dirty="0">
                        <a:effectLst/>
                        <a:latin typeface="Century Gothic" panose="020B0502020202020204" pitchFamily="34" charset="0"/>
                        <a:sym typeface="Arial"/>
                      </a:endParaRPr>
                    </a:p>
                    <a:p>
                      <a:pPr algn="just"/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Pemasaran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TikTok: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Analisis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Tematik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Konten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Kreator Lokal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Bagimana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mereka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memahami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dalam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mempersepsikan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dan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memprioritaskan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konten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pemasaran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tiktok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menjadi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ID" sz="1400" dirty="0" err="1">
                          <a:latin typeface="Century Gothic" panose="020B0502020202020204" pitchFamily="34" charset="0"/>
                        </a:rPr>
                        <a:t>krusial</a:t>
                      </a:r>
                      <a:r>
                        <a:rPr lang="en-ID" sz="1400" dirty="0">
                          <a:latin typeface="Century Gothic" panose="020B0502020202020204" pitchFamily="34" charset="0"/>
                        </a:rPr>
                        <a:t>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nl-NL" dirty="0">
                          <a:latin typeface="Century Gothic" panose="020B0502020202020204" pitchFamily="34" charset="0"/>
                        </a:rPr>
                        <a:t>Penelitian ini menggunakan teori persepsi (Schiffman &amp; Wisenblit)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Penelitian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tersebut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menyatakan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bahwa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Persepsi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Generasi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Z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terhadap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konten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pemasaran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yang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disajikan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oleh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konten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kreator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lokal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di TikTok sangat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dipengaruhi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oleh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keaslian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,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kredibilitas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, dan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kemampuan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konten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kreator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untuk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menyatu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dengan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gaya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</a:t>
                      </a:r>
                      <a:r>
                        <a:rPr lang="en-US" sz="1400" u="none" strike="noStrike" cap="none" dirty="0" err="1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khas</a:t>
                      </a:r>
                      <a:r>
                        <a:rPr lang="en-US" sz="1400" u="none" strike="noStrike" cap="none" dirty="0">
                          <a:effectLst/>
                          <a:latin typeface="Century Gothic" panose="020B0502020202020204" pitchFamily="34" charset="0"/>
                          <a:sym typeface="Arial"/>
                        </a:rPr>
                        <a:t> TikTok.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41134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dirty="0" err="1"/>
              <a:t>Penelitian</a:t>
            </a:r>
            <a:r>
              <a:rPr lang="en-GB" dirty="0"/>
              <a:t> </a:t>
            </a:r>
            <a:r>
              <a:rPr lang="en-GB" dirty="0" err="1"/>
              <a:t>Terdahulu</a:t>
            </a:r>
            <a:endParaRPr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88D4CD3-2B22-7B27-65CE-D0800CAFB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598294"/>
              </p:ext>
            </p:extLst>
          </p:nvPr>
        </p:nvGraphicFramePr>
        <p:xfrm>
          <a:off x="166119" y="1310640"/>
          <a:ext cx="11831316" cy="29612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95886">
                  <a:extLst>
                    <a:ext uri="{9D8B030D-6E8A-4147-A177-3AD203B41FA5}">
                      <a16:colId xmlns:a16="http://schemas.microsoft.com/office/drawing/2014/main" val="2420948728"/>
                    </a:ext>
                  </a:extLst>
                </a:gridCol>
                <a:gridCol w="1828795">
                  <a:extLst>
                    <a:ext uri="{9D8B030D-6E8A-4147-A177-3AD203B41FA5}">
                      <a16:colId xmlns:a16="http://schemas.microsoft.com/office/drawing/2014/main" val="1388719588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213830449"/>
                    </a:ext>
                  </a:extLst>
                </a:gridCol>
                <a:gridCol w="2554995">
                  <a:extLst>
                    <a:ext uri="{9D8B030D-6E8A-4147-A177-3AD203B41FA5}">
                      <a16:colId xmlns:a16="http://schemas.microsoft.com/office/drawing/2014/main" val="3968566511"/>
                    </a:ext>
                  </a:extLst>
                </a:gridCol>
                <a:gridCol w="2169405">
                  <a:extLst>
                    <a:ext uri="{9D8B030D-6E8A-4147-A177-3AD203B41FA5}">
                      <a16:colId xmlns:a16="http://schemas.microsoft.com/office/drawing/2014/main" val="3427260864"/>
                    </a:ext>
                  </a:extLst>
                </a:gridCol>
                <a:gridCol w="2777235">
                  <a:extLst>
                    <a:ext uri="{9D8B030D-6E8A-4147-A177-3AD203B41FA5}">
                      <a16:colId xmlns:a16="http://schemas.microsoft.com/office/drawing/2014/main" val="1314736253"/>
                    </a:ext>
                  </a:extLst>
                </a:gridCol>
              </a:tblGrid>
              <a:tr h="66802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NO.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NAMA PENULIS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JUDUL PENELITIAN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FOKUS PENELITIAN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Century Gothic" panose="020B0502020202020204" pitchFamily="34" charset="0"/>
                        </a:rPr>
                        <a:t>TEORI YANG DIGUNAKAN</a:t>
                      </a:r>
                      <a:endParaRPr lang="en-ID" sz="1400" dirty="0">
                        <a:latin typeface="Century Gothic" panose="020B0502020202020204" pitchFamily="34" charset="0"/>
                      </a:endParaRPr>
                    </a:p>
                    <a:p>
                      <a:pPr algn="ctr"/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HASIL PENELITIAN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416631"/>
                  </a:ext>
                </a:extLst>
              </a:tr>
              <a:tr h="22297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entury Gothic" panose="020B0502020202020204" pitchFamily="34" charset="0"/>
                        </a:rPr>
                        <a:t>3.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Maharani 2025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err="1">
                          <a:latin typeface="Century Gothic" panose="020B0502020202020204" pitchFamily="34" charset="0"/>
                        </a:rPr>
                        <a:t>Persepsi</a:t>
                      </a:r>
                      <a:r>
                        <a:rPr lang="en-US" dirty="0">
                          <a:latin typeface="Century Gothic" panose="020B0502020202020204" pitchFamily="34" charset="0"/>
                        </a:rPr>
                        <a:t> Gen z pada </a:t>
                      </a:r>
                      <a:r>
                        <a:rPr lang="en-US" dirty="0" err="1">
                          <a:latin typeface="Century Gothic" panose="020B0502020202020204" pitchFamily="34" charset="0"/>
                        </a:rPr>
                        <a:t>konten</a:t>
                      </a:r>
                      <a:r>
                        <a:rPr lang="en-US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Century Gothic" panose="020B0502020202020204" pitchFamily="34" charset="0"/>
                        </a:rPr>
                        <a:t>promosi</a:t>
                      </a:r>
                      <a:r>
                        <a:rPr lang="en-US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Century Gothic" panose="020B0502020202020204" pitchFamily="34" charset="0"/>
                        </a:rPr>
                        <a:t>akun</a:t>
                      </a:r>
                      <a:r>
                        <a:rPr lang="en-US" dirty="0">
                          <a:latin typeface="Century Gothic" panose="020B0502020202020204" pitchFamily="34" charset="0"/>
                        </a:rPr>
                        <a:t> Instagram @bogoraquagame </a:t>
                      </a:r>
                      <a:r>
                        <a:rPr lang="en-US" dirty="0" err="1">
                          <a:latin typeface="Century Gothic" panose="020B0502020202020204" pitchFamily="34" charset="0"/>
                        </a:rPr>
                        <a:t>untuk</a:t>
                      </a:r>
                      <a:r>
                        <a:rPr lang="en-US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Century Gothic" panose="020B0502020202020204" pitchFamily="34" charset="0"/>
                        </a:rPr>
                        <a:t>meningkatkan</a:t>
                      </a:r>
                      <a:r>
                        <a:rPr lang="en-US" dirty="0">
                          <a:latin typeface="Century Gothic" panose="020B0502020202020204" pitchFamily="34" charset="0"/>
                        </a:rPr>
                        <a:t> brand </a:t>
                      </a:r>
                      <a:r>
                        <a:rPr lang="en-US" dirty="0" err="1">
                          <a:latin typeface="Century Gothic" panose="020B0502020202020204" pitchFamily="34" charset="0"/>
                        </a:rPr>
                        <a:t>awarness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dirty="0" err="1"/>
                        <a:t>Menganalisis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pandangan</a:t>
                      </a:r>
                      <a:r>
                        <a:rPr lang="en-ID" dirty="0"/>
                        <a:t> Gen Z </a:t>
                      </a:r>
                      <a:r>
                        <a:rPr lang="en-ID" dirty="0" err="1"/>
                        <a:t>terhadap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konten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promosi</a:t>
                      </a:r>
                      <a:r>
                        <a:rPr lang="en-ID" dirty="0"/>
                        <a:t> Instagram @bogoraquagame </a:t>
                      </a:r>
                      <a:r>
                        <a:rPr lang="en-ID" dirty="0" err="1"/>
                        <a:t>serta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kontribusinya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dalam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meningkatkan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kesadaran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merek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destinasi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wisata</a:t>
                      </a:r>
                      <a:r>
                        <a:rPr lang="en-ID" dirty="0"/>
                        <a:t>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nl-NL" dirty="0">
                          <a:latin typeface="Century Gothic" panose="020B0502020202020204" pitchFamily="34" charset="0"/>
                        </a:rPr>
                        <a:t>Penelitian ini menggunakan teori persepsi (Schiffman &amp; Kanuk)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pandangan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Generasi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Z yang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semakin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baik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terhadap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materi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promosi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,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baik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dari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aspek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tampilan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visual,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tingkat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interaksi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,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maupun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kesesuaian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pesan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,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akan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meningkatkan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tingkat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pengenalan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mereka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terhadap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ID" sz="14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merek</a:t>
                      </a:r>
                      <a:r>
                        <a:rPr lang="en-ID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@bogoraquagame.</a:t>
                      </a:r>
                      <a:endParaRPr lang="en-ID" sz="1400" dirty="0">
                        <a:latin typeface="Century Gothic" panose="020B0502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29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41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dirty="0" err="1"/>
              <a:t>Riset</a:t>
            </a:r>
            <a:r>
              <a:rPr lang="en-GB" dirty="0"/>
              <a:t> Gap </a:t>
            </a:r>
            <a:r>
              <a:rPr lang="en-GB" dirty="0" err="1"/>
              <a:t>dan</a:t>
            </a:r>
            <a:r>
              <a:rPr lang="en-GB" dirty="0"/>
              <a:t> Novelty</a:t>
            </a:r>
            <a:endParaRPr dirty="0"/>
          </a:p>
        </p:txBody>
      </p:sp>
      <p:sp>
        <p:nvSpPr>
          <p:cNvPr id="3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en-US" sz="1800" dirty="0" err="1"/>
              <a:t>Perbedaan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terdahulu</a:t>
            </a:r>
            <a:r>
              <a:rPr lang="en-US" sz="1800" dirty="0"/>
              <a:t> </a:t>
            </a:r>
            <a:r>
              <a:rPr lang="en-US" sz="1800" dirty="0" err="1"/>
              <a:t>terletak</a:t>
            </a:r>
            <a:r>
              <a:rPr lang="en-US" sz="1800" dirty="0"/>
              <a:t> pada </a:t>
            </a:r>
            <a:r>
              <a:rPr lang="en-US" sz="1800" dirty="0" err="1"/>
              <a:t>fokus</a:t>
            </a:r>
            <a:r>
              <a:rPr lang="en-US" sz="1800" dirty="0"/>
              <a:t> </a:t>
            </a:r>
            <a:r>
              <a:rPr lang="en-US" sz="1800" dirty="0" err="1"/>
              <a:t>kajian</a:t>
            </a:r>
            <a:r>
              <a:rPr lang="en-US" sz="1800" dirty="0"/>
              <a:t>, di mana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menggunakan</a:t>
            </a:r>
            <a:r>
              <a:rPr lang="en-US" sz="1800" dirty="0"/>
              <a:t> </a:t>
            </a:r>
            <a:r>
              <a:rPr lang="en-US" sz="1800" b="1" dirty="0" err="1"/>
              <a:t>teori</a:t>
            </a:r>
            <a:r>
              <a:rPr lang="en-US" sz="1800" b="1" dirty="0"/>
              <a:t> David Krech dan Richard S. Crutchfield</a:t>
            </a:r>
            <a:r>
              <a:rPr lang="en-US" sz="1800" dirty="0"/>
              <a:t>, Teori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menjelaskan</a:t>
            </a:r>
            <a:r>
              <a:rPr lang="en-US" sz="1800" dirty="0"/>
              <a:t> </a:t>
            </a:r>
            <a:r>
              <a:rPr lang="en-US" sz="1800" dirty="0" err="1"/>
              <a:t>bahwa</a:t>
            </a:r>
            <a:r>
              <a:rPr lang="en-US" sz="1800" dirty="0"/>
              <a:t> </a:t>
            </a:r>
            <a:r>
              <a:rPr lang="en-US" sz="1800" dirty="0" err="1"/>
              <a:t>persepsi</a:t>
            </a:r>
            <a:r>
              <a:rPr lang="en-US" sz="1800" dirty="0"/>
              <a:t> </a:t>
            </a:r>
            <a:r>
              <a:rPr lang="en-US" sz="1800" dirty="0" err="1"/>
              <a:t>terbentuk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faktor</a:t>
            </a:r>
            <a:r>
              <a:rPr lang="en-US" sz="1800" dirty="0"/>
              <a:t> </a:t>
            </a:r>
            <a:r>
              <a:rPr lang="en-US" sz="1800" dirty="0" err="1"/>
              <a:t>fungsional</a:t>
            </a:r>
            <a:r>
              <a:rPr lang="en-US" sz="1800" dirty="0"/>
              <a:t> (</a:t>
            </a:r>
            <a:r>
              <a:rPr lang="en-US" sz="1800" dirty="0" err="1"/>
              <a:t>pengalaman</a:t>
            </a:r>
            <a:r>
              <a:rPr lang="en-US" sz="1800" dirty="0"/>
              <a:t> dan </a:t>
            </a:r>
            <a:r>
              <a:rPr lang="en-US" sz="1800" dirty="0" err="1"/>
              <a:t>latar</a:t>
            </a:r>
            <a:r>
              <a:rPr lang="en-US" sz="1800" dirty="0"/>
              <a:t> </a:t>
            </a:r>
            <a:r>
              <a:rPr lang="en-US" sz="1800" dirty="0" err="1"/>
              <a:t>belakang</a:t>
            </a:r>
            <a:r>
              <a:rPr lang="en-US" sz="1800" dirty="0"/>
              <a:t> </a:t>
            </a:r>
            <a:r>
              <a:rPr lang="en-US" sz="1800" dirty="0" err="1"/>
              <a:t>individu</a:t>
            </a:r>
            <a:r>
              <a:rPr lang="en-US" sz="1800" dirty="0"/>
              <a:t>), </a:t>
            </a:r>
            <a:r>
              <a:rPr lang="en-US" sz="1800" dirty="0" err="1"/>
              <a:t>struktural</a:t>
            </a:r>
            <a:r>
              <a:rPr lang="en-US" sz="1800" dirty="0"/>
              <a:t> (</a:t>
            </a:r>
            <a:r>
              <a:rPr lang="en-US" sz="1800" dirty="0" err="1"/>
              <a:t>isi</a:t>
            </a:r>
            <a:r>
              <a:rPr lang="en-US" sz="1800" dirty="0"/>
              <a:t> dan visual </a:t>
            </a:r>
            <a:r>
              <a:rPr lang="en-US" sz="1800" dirty="0" err="1"/>
              <a:t>konten</a:t>
            </a:r>
            <a:r>
              <a:rPr lang="en-US" sz="1800" dirty="0"/>
              <a:t>).</a:t>
            </a:r>
          </a:p>
          <a:p>
            <a:pPr algn="just"/>
            <a:r>
              <a:rPr lang="en-US" sz="1800" dirty="0" err="1"/>
              <a:t>Perbedaan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dan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terdahulu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dua </a:t>
            </a:r>
            <a:r>
              <a:rPr lang="en-US" sz="1800" dirty="0" err="1"/>
              <a:t>yakni</a:t>
            </a:r>
            <a:r>
              <a:rPr lang="en-US" sz="1800" dirty="0"/>
              <a:t> </a:t>
            </a:r>
            <a:r>
              <a:rPr lang="en-US" sz="1800" b="1" dirty="0"/>
              <a:t>pada </a:t>
            </a:r>
            <a:r>
              <a:rPr lang="en-US" sz="1800" b="1" dirty="0" err="1"/>
              <a:t>penelitian</a:t>
            </a:r>
            <a:r>
              <a:rPr lang="en-US" sz="1800" b="1" dirty="0"/>
              <a:t> </a:t>
            </a:r>
            <a:r>
              <a:rPr lang="en-US" sz="1800" b="1" dirty="0" err="1"/>
              <a:t>sebelumnya</a:t>
            </a:r>
            <a:r>
              <a:rPr lang="en-US" sz="1800" b="1" dirty="0"/>
              <a:t> </a:t>
            </a:r>
            <a:r>
              <a:rPr lang="en-US" sz="1800" b="1" dirty="0" err="1"/>
              <a:t>berkonsentrasi</a:t>
            </a:r>
            <a:r>
              <a:rPr lang="en-US" sz="1800" b="1" dirty="0"/>
              <a:t> pada </a:t>
            </a:r>
            <a:r>
              <a:rPr lang="en-US" sz="1800" b="1" dirty="0" err="1"/>
              <a:t>bagaimana</a:t>
            </a:r>
            <a:r>
              <a:rPr lang="en-US" sz="1800" b="1" dirty="0"/>
              <a:t> @wirilet </a:t>
            </a:r>
            <a:r>
              <a:rPr lang="en-US" sz="1800" b="1" dirty="0" err="1"/>
              <a:t>bagaimana</a:t>
            </a:r>
            <a:r>
              <a:rPr lang="en-US" sz="1800" b="1" dirty="0"/>
              <a:t> </a:t>
            </a:r>
            <a:r>
              <a:rPr lang="en-US" sz="1800" b="1" dirty="0" err="1"/>
              <a:t>audiens</a:t>
            </a:r>
            <a:r>
              <a:rPr lang="en-US" sz="1800" b="1" dirty="0"/>
              <a:t> </a:t>
            </a:r>
            <a:r>
              <a:rPr lang="en-US" sz="1800" b="1" dirty="0" err="1"/>
              <a:t>memahami</a:t>
            </a:r>
            <a:r>
              <a:rPr lang="en-US" sz="1800" b="1" dirty="0"/>
              <a:t>, </a:t>
            </a:r>
            <a:r>
              <a:rPr lang="en-US" sz="1800" b="1" dirty="0" err="1"/>
              <a:t>menafsirkan</a:t>
            </a:r>
            <a:r>
              <a:rPr lang="en-US" sz="1800" b="1" dirty="0"/>
              <a:t>, </a:t>
            </a:r>
            <a:r>
              <a:rPr lang="en-US" sz="1800" b="1" dirty="0" err="1"/>
              <a:t>serta</a:t>
            </a:r>
            <a:r>
              <a:rPr lang="en-US" sz="1800" b="1" dirty="0"/>
              <a:t> </a:t>
            </a:r>
            <a:r>
              <a:rPr lang="en-US" sz="1800" b="1" dirty="0" err="1"/>
              <a:t>merespons</a:t>
            </a:r>
            <a:r>
              <a:rPr lang="en-US" sz="1800" b="1" dirty="0"/>
              <a:t> </a:t>
            </a:r>
            <a:r>
              <a:rPr lang="en-US" sz="1800" b="1" dirty="0" err="1"/>
              <a:t>pesan</a:t>
            </a:r>
            <a:r>
              <a:rPr lang="en-US" sz="1800" b="1" dirty="0"/>
              <a:t> yang </a:t>
            </a:r>
            <a:r>
              <a:rPr lang="en-US" sz="1800" b="1" dirty="0" err="1"/>
              <a:t>disampaikan</a:t>
            </a:r>
            <a:r>
              <a:rPr lang="en-US" sz="1800" b="1" dirty="0"/>
              <a:t> </a:t>
            </a:r>
            <a:r>
              <a:rPr lang="en-US" sz="1800" b="1" dirty="0" err="1"/>
              <a:t>dalam</a:t>
            </a:r>
            <a:r>
              <a:rPr lang="en-US" sz="1800" b="1" dirty="0"/>
              <a:t> </a:t>
            </a:r>
            <a:r>
              <a:rPr lang="en-US" sz="1800" b="1" dirty="0" err="1"/>
              <a:t>konten</a:t>
            </a:r>
            <a:r>
              <a:rPr lang="en-US" sz="1800" b="1" dirty="0"/>
              <a:t> </a:t>
            </a:r>
            <a:r>
              <a:rPr lang="en-US" sz="1800" b="1" dirty="0" err="1"/>
              <a:t>tersebut</a:t>
            </a:r>
            <a:r>
              <a:rPr lang="en-US" sz="1800" dirty="0"/>
              <a:t>, </a:t>
            </a:r>
            <a:r>
              <a:rPr lang="en-US" sz="1800" dirty="0" err="1"/>
              <a:t>namun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terdahulu</a:t>
            </a:r>
            <a:r>
              <a:rPr lang="en-US" sz="1800" dirty="0"/>
              <a:t> </a:t>
            </a:r>
            <a:r>
              <a:rPr lang="en-US" sz="1800" dirty="0" err="1"/>
              <a:t>menjelaskan</a:t>
            </a:r>
            <a:r>
              <a:rPr lang="en-US" sz="1800" dirty="0"/>
              <a:t> </a:t>
            </a:r>
            <a:r>
              <a:rPr lang="en-US" sz="1800" dirty="0" err="1"/>
              <a:t>bagaimana</a:t>
            </a:r>
            <a:r>
              <a:rPr lang="en-US" sz="1800" dirty="0"/>
              <a:t> </a:t>
            </a:r>
            <a:r>
              <a:rPr lang="en-US" sz="1800" dirty="0" err="1"/>
              <a:t>pemasaran</a:t>
            </a:r>
            <a:r>
              <a:rPr lang="en-US" sz="1800" dirty="0"/>
              <a:t> dan brand </a:t>
            </a:r>
            <a:r>
              <a:rPr lang="en-US" sz="1800" dirty="0" err="1"/>
              <a:t>awarness</a:t>
            </a:r>
            <a:r>
              <a:rPr lang="en-US" sz="1800" dirty="0"/>
              <a:t> pada </a:t>
            </a:r>
            <a:r>
              <a:rPr lang="en-US" sz="1800" dirty="0" err="1"/>
              <a:t>konten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.</a:t>
            </a:r>
            <a:endParaRPr lang="en-GB" sz="1800" dirty="0"/>
          </a:p>
          <a:p>
            <a:pPr algn="just"/>
            <a:r>
              <a:rPr lang="en-US" sz="1800" dirty="0" err="1"/>
              <a:t>Perbedaan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dan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terdahulu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tiga</a:t>
            </a:r>
            <a:r>
              <a:rPr lang="en-US" sz="1800" dirty="0"/>
              <a:t> </a:t>
            </a:r>
            <a:r>
              <a:rPr lang="en-US" sz="1800" dirty="0" err="1"/>
              <a:t>yakni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berfokus</a:t>
            </a:r>
            <a:r>
              <a:rPr lang="en-US" sz="1800" dirty="0"/>
              <a:t> pada </a:t>
            </a:r>
            <a:r>
              <a:rPr lang="en-US" sz="1800" dirty="0" err="1"/>
              <a:t>satu</a:t>
            </a:r>
            <a:r>
              <a:rPr lang="en-US" sz="1800" dirty="0"/>
              <a:t> social media </a:t>
            </a:r>
            <a:r>
              <a:rPr lang="en-US" sz="1800" dirty="0" err="1"/>
              <a:t>yaitu</a:t>
            </a:r>
            <a:r>
              <a:rPr lang="en-US" sz="1800" dirty="0"/>
              <a:t> </a:t>
            </a:r>
            <a:r>
              <a:rPr lang="en-US" sz="1800" b="1" dirty="0" err="1"/>
              <a:t>instagram</a:t>
            </a:r>
            <a:r>
              <a:rPr lang="en-US" sz="1800" dirty="0"/>
              <a:t> </a:t>
            </a:r>
            <a:r>
              <a:rPr lang="en-US" sz="1800" dirty="0" err="1"/>
              <a:t>namun</a:t>
            </a:r>
            <a:r>
              <a:rPr lang="en-US" sz="1800" dirty="0"/>
              <a:t> </a:t>
            </a:r>
            <a:r>
              <a:rPr lang="en-US" sz="1800" dirty="0" err="1"/>
              <a:t>peneliti</a:t>
            </a:r>
            <a:r>
              <a:rPr lang="en-US" sz="1800" dirty="0"/>
              <a:t> </a:t>
            </a:r>
            <a:r>
              <a:rPr lang="en-US" sz="1800" dirty="0" err="1"/>
              <a:t>terdahulu</a:t>
            </a:r>
            <a:r>
              <a:rPr lang="en-US" sz="1800" dirty="0"/>
              <a:t> </a:t>
            </a:r>
            <a:r>
              <a:rPr lang="en-US" sz="1800" dirty="0" err="1"/>
              <a:t>ada</a:t>
            </a:r>
            <a:r>
              <a:rPr lang="en-US" sz="1800" dirty="0"/>
              <a:t> yang di </a:t>
            </a:r>
            <a:r>
              <a:rPr lang="en-US" sz="1800" dirty="0" err="1"/>
              <a:t>tiktok,Instagram</a:t>
            </a:r>
            <a:r>
              <a:rPr lang="en-US" sz="1800" dirty="0"/>
              <a:t>, </a:t>
            </a:r>
            <a:r>
              <a:rPr lang="en-US" sz="1800" dirty="0" err="1"/>
              <a:t>bahkan</a:t>
            </a:r>
            <a:r>
              <a:rPr lang="en-US" sz="1800" dirty="0"/>
              <a:t> </a:t>
            </a:r>
            <a:r>
              <a:rPr lang="en-US" sz="1800" dirty="0" err="1"/>
              <a:t>semua</a:t>
            </a:r>
            <a:r>
              <a:rPr lang="en-US" sz="1800" dirty="0"/>
              <a:t> social media.</a:t>
            </a:r>
          </a:p>
          <a:p>
            <a:pPr marL="50800" indent="0" algn="just">
              <a:buNone/>
            </a:pPr>
            <a:endParaRPr lang="en-GB" sz="1800" dirty="0"/>
          </a:p>
          <a:p>
            <a:pPr marL="50800" indent="0" algn="just">
              <a:buNone/>
            </a:pP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berbeda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/>
              <a:t>terdahulu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tiga</a:t>
            </a:r>
            <a:r>
              <a:rPr lang="en-US" sz="1800" dirty="0"/>
              <a:t> </a:t>
            </a:r>
            <a:r>
              <a:rPr lang="en-US" sz="1800" dirty="0" err="1"/>
              <a:t>hal</a:t>
            </a:r>
            <a:r>
              <a:rPr lang="en-US" sz="1800" dirty="0"/>
              <a:t>: </a:t>
            </a:r>
            <a:r>
              <a:rPr lang="en-US" sz="1800" dirty="0" err="1"/>
              <a:t>penggunaan</a:t>
            </a:r>
            <a:r>
              <a:rPr lang="en-US" sz="1800" dirty="0"/>
              <a:t> </a:t>
            </a:r>
            <a:r>
              <a:rPr lang="en-US" sz="1800" dirty="0" err="1"/>
              <a:t>teori</a:t>
            </a:r>
            <a:r>
              <a:rPr lang="en-US" sz="1800" dirty="0"/>
              <a:t> David Krech dan Richard S. Crutchfield </a:t>
            </a:r>
            <a:r>
              <a:rPr lang="en-US" sz="1800" dirty="0" err="1"/>
              <a:t>tentang</a:t>
            </a:r>
            <a:r>
              <a:rPr lang="en-US" sz="1800" dirty="0"/>
              <a:t> </a:t>
            </a:r>
            <a:r>
              <a:rPr lang="en-US" sz="1800" dirty="0" err="1"/>
              <a:t>pembentukan</a:t>
            </a:r>
            <a:r>
              <a:rPr lang="en-US" sz="1800" dirty="0"/>
              <a:t> </a:t>
            </a:r>
            <a:r>
              <a:rPr lang="en-US" sz="1800" dirty="0" err="1"/>
              <a:t>persepsi</a:t>
            </a:r>
            <a:r>
              <a:rPr lang="en-US" sz="1800" dirty="0"/>
              <a:t>, </a:t>
            </a:r>
            <a:r>
              <a:rPr lang="en-US" sz="1800" dirty="0" err="1"/>
              <a:t>fokus</a:t>
            </a:r>
            <a:r>
              <a:rPr lang="en-US" sz="1800" dirty="0"/>
              <a:t> </a:t>
            </a:r>
            <a:r>
              <a:rPr lang="en-US" sz="1800" dirty="0" err="1"/>
              <a:t>kajian</a:t>
            </a:r>
            <a:r>
              <a:rPr lang="en-US" sz="1800" dirty="0"/>
              <a:t> pada </a:t>
            </a:r>
            <a:r>
              <a:rPr lang="en-US" sz="1800" dirty="0" err="1"/>
              <a:t>pemahaman</a:t>
            </a:r>
            <a:r>
              <a:rPr lang="en-US" sz="1800" dirty="0"/>
              <a:t> dan </a:t>
            </a:r>
            <a:r>
              <a:rPr lang="en-US" sz="1800" dirty="0" err="1"/>
              <a:t>respons</a:t>
            </a:r>
            <a:r>
              <a:rPr lang="en-US" sz="1800" dirty="0"/>
              <a:t> </a:t>
            </a:r>
            <a:r>
              <a:rPr lang="en-US" sz="1800" dirty="0" err="1"/>
              <a:t>audiens</a:t>
            </a:r>
            <a:r>
              <a:rPr lang="en-US" sz="1800" dirty="0"/>
              <a:t> (</a:t>
            </a:r>
            <a:r>
              <a:rPr lang="en-US" sz="1800" dirty="0" err="1"/>
              <a:t>bukan</a:t>
            </a:r>
            <a:r>
              <a:rPr lang="en-US" sz="1800" dirty="0"/>
              <a:t> </a:t>
            </a:r>
            <a:r>
              <a:rPr lang="en-US" sz="1800" dirty="0" err="1"/>
              <a:t>pemasaran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brand awareness),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objek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yang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terfokus</a:t>
            </a:r>
            <a:r>
              <a:rPr lang="en-US" sz="1800" dirty="0"/>
              <a:t> pada </a:t>
            </a:r>
            <a:r>
              <a:rPr lang="en-US" sz="1800" dirty="0" err="1"/>
              <a:t>satu</a:t>
            </a:r>
            <a:r>
              <a:rPr lang="en-US" sz="1800" dirty="0"/>
              <a:t> media </a:t>
            </a:r>
            <a:r>
              <a:rPr lang="en-US" sz="1800" dirty="0" err="1"/>
              <a:t>sosial</a:t>
            </a:r>
            <a:r>
              <a:rPr lang="en-US" sz="1800" dirty="0"/>
              <a:t> , </a:t>
            </a:r>
            <a:r>
              <a:rPr lang="en-US" sz="1800" dirty="0" err="1"/>
              <a:t>yaitu</a:t>
            </a:r>
            <a:r>
              <a:rPr lang="en-US" sz="1800" dirty="0"/>
              <a:t> </a:t>
            </a:r>
            <a:r>
              <a:rPr lang="en-US" sz="1800" dirty="0" err="1"/>
              <a:t>instagram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693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Teori</a:t>
            </a:r>
            <a:endParaRPr dirty="0"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Teori yang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yakni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persepsi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David Krech dan Richard S. Crutchfield 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Persepsi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peran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membentuk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seseorang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melihat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bersikap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endParaRPr lang="en-US" sz="20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Teori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persepsi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David Krech dan Richard S. Crutchfield 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mengidentifikasi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factor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persepsi</a:t>
            </a: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endParaRPr lang="en-US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</a:pP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fungsional</a:t>
            </a:r>
            <a:endParaRPr lang="en-US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 </a:t>
            </a:r>
            <a:r>
              <a:rPr lang="en-US" sz="20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struktural</a:t>
            </a:r>
            <a:endParaRPr lang="en-US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228600" algn="just">
              <a:lnSpc>
                <a:spcPct val="100000"/>
              </a:lnSpc>
              <a:buNone/>
            </a:pPr>
            <a:endParaRPr lang="en-GB" sz="20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4" name="Google Shape;59;g104f7abbb21_0_303">
            <a:extLst>
              <a:ext uri="{FF2B5EF4-FFF2-40B4-BE49-F238E27FC236}">
                <a16:creationId xmlns:a16="http://schemas.microsoft.com/office/drawing/2014/main" id="{067A25D7-65CA-3062-A66C-BA7C4B0EEEA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0" indent="-342900" algn="just">
              <a:lnSpc>
                <a:spcPct val="100000"/>
              </a:lnSpc>
            </a:pPr>
            <a:r>
              <a:rPr lang="en-GB" sz="2000" dirty="0" err="1">
                <a:latin typeface="Century Gothic" panose="020B0502020202020204" pitchFamily="34" charset="0"/>
              </a:rPr>
              <a:t>Menggunakan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penekatan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Kualitatif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571500" indent="-342900" algn="just">
              <a:lnSpc>
                <a:spcPct val="100000"/>
              </a:lnSpc>
            </a:pPr>
            <a:r>
              <a:rPr lang="en-GB" sz="2000" dirty="0" err="1">
                <a:latin typeface="Century Gothic" panose="020B0502020202020204" pitchFamily="34" charset="0"/>
              </a:rPr>
              <a:t>Objek</a:t>
            </a:r>
            <a:r>
              <a:rPr lang="en-GB" sz="2000" dirty="0">
                <a:latin typeface="Century Gothic" panose="020B0502020202020204" pitchFamily="34" charset="0"/>
              </a:rPr>
              <a:t> pada </a:t>
            </a:r>
            <a:r>
              <a:rPr lang="en-GB" sz="2000" dirty="0" err="1">
                <a:latin typeface="Century Gothic" panose="020B0502020202020204" pitchFamily="34" charset="0"/>
              </a:rPr>
              <a:t>penelitian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ini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yaitu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konten</a:t>
            </a:r>
            <a:r>
              <a:rPr lang="en-GB" sz="2000" dirty="0">
                <a:latin typeface="Century Gothic" panose="020B0502020202020204" pitchFamily="34" charset="0"/>
              </a:rPr>
              <a:t> yang </a:t>
            </a:r>
            <a:r>
              <a:rPr lang="en-GB" sz="2000" dirty="0" err="1">
                <a:latin typeface="Century Gothic" panose="020B0502020202020204" pitchFamily="34" charset="0"/>
              </a:rPr>
              <a:t>diunggah</a:t>
            </a:r>
            <a:r>
              <a:rPr lang="en-GB" sz="2000" dirty="0">
                <a:latin typeface="Century Gothic" panose="020B0502020202020204" pitchFamily="34" charset="0"/>
              </a:rPr>
              <a:t> oleh Amirrah </a:t>
            </a:r>
            <a:r>
              <a:rPr lang="en-GB" sz="2000" dirty="0" err="1">
                <a:latin typeface="Century Gothic" panose="020B0502020202020204" pitchFamily="34" charset="0"/>
              </a:rPr>
              <a:t>Zerlet</a:t>
            </a:r>
            <a:r>
              <a:rPr lang="en-GB" sz="2000" dirty="0">
                <a:latin typeface="Century Gothic" panose="020B0502020202020204" pitchFamily="34" charset="0"/>
              </a:rPr>
              <a:t> pada </a:t>
            </a:r>
            <a:r>
              <a:rPr lang="en-GB" sz="2000" dirty="0" err="1">
                <a:latin typeface="Century Gothic" panose="020B0502020202020204" pitchFamily="34" charset="0"/>
              </a:rPr>
              <a:t>akun</a:t>
            </a:r>
            <a:r>
              <a:rPr lang="en-GB" sz="2000" dirty="0">
                <a:latin typeface="Century Gothic" panose="020B0502020202020204" pitchFamily="34" charset="0"/>
              </a:rPr>
              <a:t> Instagram @wirilet, </a:t>
            </a:r>
            <a:r>
              <a:rPr lang="en-GB" sz="2000" dirty="0" err="1">
                <a:latin typeface="Century Gothic" panose="020B0502020202020204" pitchFamily="34" charset="0"/>
              </a:rPr>
              <a:t>khususnya</a:t>
            </a:r>
            <a:r>
              <a:rPr lang="en-GB" sz="2000" dirty="0">
                <a:latin typeface="Century Gothic" panose="020B0502020202020204" pitchFamily="34" charset="0"/>
              </a:rPr>
              <a:t> pada episode “why everybody hates gen z” </a:t>
            </a:r>
          </a:p>
          <a:p>
            <a:pPr marL="571500" indent="-342900" algn="just">
              <a:lnSpc>
                <a:spcPct val="100000"/>
              </a:lnSpc>
            </a:pPr>
            <a:r>
              <a:rPr lang="en-GB" sz="2000" dirty="0" err="1">
                <a:latin typeface="Century Gothic" panose="020B0502020202020204" pitchFamily="34" charset="0"/>
              </a:rPr>
              <a:t>Subjek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Penelitian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yakni</a:t>
            </a:r>
            <a:r>
              <a:rPr lang="en-GB" sz="2000" dirty="0">
                <a:latin typeface="Century Gothic" panose="020B0502020202020204" pitchFamily="34" charset="0"/>
              </a:rPr>
              <a:t> followers </a:t>
            </a:r>
            <a:r>
              <a:rPr lang="en-GB" sz="2000" dirty="0" err="1">
                <a:latin typeface="Century Gothic" panose="020B0502020202020204" pitchFamily="34" charset="0"/>
              </a:rPr>
              <a:t>akun</a:t>
            </a:r>
            <a:r>
              <a:rPr lang="en-GB" sz="2000" dirty="0">
                <a:latin typeface="Century Gothic" panose="020B0502020202020204" pitchFamily="34" charset="0"/>
              </a:rPr>
              <a:t> @wirillet yang </a:t>
            </a:r>
            <a:r>
              <a:rPr lang="en-GB" sz="2000" dirty="0" err="1">
                <a:latin typeface="Century Gothic" panose="020B0502020202020204" pitchFamily="34" charset="0"/>
              </a:rPr>
              <a:t>telah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menonton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atau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berinteraksi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dengan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konten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tersebut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571500" indent="-342900" algn="just">
              <a:lnSpc>
                <a:spcPct val="100000"/>
              </a:lnSpc>
            </a:pPr>
            <a:r>
              <a:rPr lang="en-GB" sz="2000" dirty="0">
                <a:latin typeface="Century Gothic" panose="020B0502020202020204" pitchFamily="34" charset="0"/>
              </a:rPr>
              <a:t>Teknik </a:t>
            </a:r>
            <a:r>
              <a:rPr lang="en-GB" sz="2000" dirty="0" err="1">
                <a:latin typeface="Century Gothic" panose="020B0502020202020204" pitchFamily="34" charset="0"/>
              </a:rPr>
              <a:t>Pengumpulan</a:t>
            </a:r>
            <a:r>
              <a:rPr lang="en-GB" sz="2000" dirty="0">
                <a:latin typeface="Century Gothic" panose="020B0502020202020204" pitchFamily="34" charset="0"/>
              </a:rPr>
              <a:t> data </a:t>
            </a:r>
            <a:r>
              <a:rPr lang="en-GB" sz="2000" dirty="0" err="1">
                <a:latin typeface="Century Gothic" panose="020B0502020202020204" pitchFamily="34" charset="0"/>
              </a:rPr>
              <a:t>yakni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Observasi</a:t>
            </a:r>
            <a:r>
              <a:rPr lang="en-GB" sz="2000" dirty="0">
                <a:latin typeface="Century Gothic" panose="020B0502020202020204" pitchFamily="34" charset="0"/>
              </a:rPr>
              <a:t> dan </a:t>
            </a:r>
            <a:r>
              <a:rPr lang="en-GB" sz="2000" dirty="0" err="1">
                <a:latin typeface="Century Gothic" panose="020B0502020202020204" pitchFamily="34" charset="0"/>
              </a:rPr>
              <a:t>wawancara</a:t>
            </a:r>
            <a:endParaRPr lang="en-GB" sz="2000" dirty="0">
              <a:latin typeface="Century Gothic" panose="020B0502020202020204" pitchFamily="34" charset="0"/>
            </a:endParaRPr>
          </a:p>
          <a:p>
            <a:pPr marL="571500" indent="-342900" algn="just">
              <a:lnSpc>
                <a:spcPct val="100000"/>
              </a:lnSpc>
            </a:pPr>
            <a:r>
              <a:rPr lang="en-GB" sz="2000" dirty="0">
                <a:latin typeface="Century Gothic" panose="020B0502020202020204" pitchFamily="34" charset="0"/>
              </a:rPr>
              <a:t>Data yang </a:t>
            </a:r>
            <a:r>
              <a:rPr lang="en-GB" sz="2000" dirty="0" err="1">
                <a:latin typeface="Century Gothic" panose="020B0502020202020204" pitchFamily="34" charset="0"/>
              </a:rPr>
              <a:t>digunakan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untuk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penelitian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ini</a:t>
            </a:r>
            <a:r>
              <a:rPr lang="en-GB" sz="2000" dirty="0">
                <a:latin typeface="Century Gothic" panose="020B0502020202020204" pitchFamily="34" charset="0"/>
              </a:rPr>
              <a:t> </a:t>
            </a:r>
            <a:r>
              <a:rPr lang="en-GB" sz="2000" dirty="0" err="1">
                <a:latin typeface="Century Gothic" panose="020B0502020202020204" pitchFamily="34" charset="0"/>
              </a:rPr>
              <a:t>yakni</a:t>
            </a:r>
            <a:r>
              <a:rPr lang="en-GB" sz="2000" dirty="0">
                <a:latin typeface="Century Gothic" panose="020B0502020202020204" pitchFamily="34" charset="0"/>
              </a:rPr>
              <a:t>:</a:t>
            </a:r>
          </a:p>
          <a:p>
            <a:pPr marL="1028700" lvl="1" indent="-342900" algn="just">
              <a:lnSpc>
                <a:spcPct val="100000"/>
              </a:lnSpc>
              <a:buFontTx/>
              <a:buChar char="-"/>
            </a:pPr>
            <a:r>
              <a:rPr lang="en-GB" sz="2000" dirty="0" err="1">
                <a:latin typeface="Century Gothic" panose="020B0502020202020204" pitchFamily="34" charset="0"/>
              </a:rPr>
              <a:t>reduksi</a:t>
            </a:r>
            <a:r>
              <a:rPr lang="en-GB" sz="2000" dirty="0">
                <a:latin typeface="Century Gothic" panose="020B0502020202020204" pitchFamily="34" charset="0"/>
              </a:rPr>
              <a:t> data (data reduction) </a:t>
            </a:r>
          </a:p>
          <a:p>
            <a:pPr marL="1028700" lvl="1" indent="-342900" algn="just">
              <a:lnSpc>
                <a:spcPct val="100000"/>
              </a:lnSpc>
              <a:buFontTx/>
              <a:buChar char="-"/>
            </a:pPr>
            <a:r>
              <a:rPr lang="en-ID" sz="2000" dirty="0" err="1"/>
              <a:t>penyajian</a:t>
            </a:r>
            <a:r>
              <a:rPr lang="en-ID" sz="2000" dirty="0"/>
              <a:t> data </a:t>
            </a:r>
          </a:p>
          <a:p>
            <a:pPr marL="1028700" lvl="1" indent="-342900" algn="just">
              <a:lnSpc>
                <a:spcPct val="100000"/>
              </a:lnSpc>
              <a:buFontTx/>
              <a:buChar char="-"/>
            </a:pPr>
            <a:r>
              <a:rPr lang="en-ID" sz="2000" dirty="0" err="1"/>
              <a:t>penarikan</a:t>
            </a:r>
            <a:r>
              <a:rPr lang="en-ID" sz="2000" dirty="0"/>
              <a:t> dan </a:t>
            </a:r>
            <a:r>
              <a:rPr lang="en-ID" sz="2000" dirty="0" err="1"/>
              <a:t>verifikasi</a:t>
            </a:r>
            <a:r>
              <a:rPr lang="en-ID" sz="2000" dirty="0"/>
              <a:t> </a:t>
            </a:r>
            <a:r>
              <a:rPr lang="en-ID" sz="2000" dirty="0" err="1"/>
              <a:t>kesimpulan</a:t>
            </a:r>
            <a:r>
              <a:rPr lang="en-ID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132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FA5B-E5C5-DF52-26DF-3545ACD25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Temuan</a:t>
            </a:r>
            <a:r>
              <a:rPr lang="en-US" dirty="0"/>
              <a:t> pada </a:t>
            </a:r>
            <a:r>
              <a:rPr lang="en-US" dirty="0" err="1"/>
              <a:t>penelitian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6CB4E-AEBD-5E6E-3368-F581AEA8AF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Pada </a:t>
            </a:r>
            <a:r>
              <a:rPr lang="en-US" dirty="0" err="1"/>
              <a:t>temuan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observasi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penulis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data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komentar</a:t>
            </a:r>
            <a:r>
              <a:rPr lang="en-US" dirty="0"/>
              <a:t> netizen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2 </a:t>
            </a:r>
            <a:r>
              <a:rPr lang="en-US" dirty="0" err="1"/>
              <a:t>yaitu</a:t>
            </a:r>
            <a:r>
              <a:rPr lang="en-US" dirty="0"/>
              <a:t> gen z dan gen </a:t>
            </a:r>
            <a:r>
              <a:rPr lang="en-US" dirty="0" err="1"/>
              <a:t>milenial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komentar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  <a:p>
            <a:r>
              <a:rPr lang="en-ID" dirty="0"/>
              <a:t>Pada </a:t>
            </a:r>
            <a:r>
              <a:rPr lang="en-ID" dirty="0" err="1"/>
              <a:t>komentar</a:t>
            </a:r>
            <a:r>
              <a:rPr lang="en-ID" dirty="0"/>
              <a:t> </a:t>
            </a:r>
            <a:r>
              <a:rPr lang="en-ID" dirty="0" err="1"/>
              <a:t>pertama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akun</a:t>
            </a:r>
            <a:r>
              <a:rPr lang="en-ID" dirty="0"/>
              <a:t> @enjang_in_saudia_arabia </a:t>
            </a:r>
            <a:r>
              <a:rPr lang="en-ID" dirty="0" err="1"/>
              <a:t>menilai</a:t>
            </a:r>
            <a:r>
              <a:rPr lang="en-ID" dirty="0"/>
              <a:t> </a:t>
            </a:r>
            <a:r>
              <a:rPr lang="en-ID" dirty="0" err="1"/>
              <a:t>seiring</a:t>
            </a:r>
            <a:r>
              <a:rPr lang="en-ID" dirty="0"/>
              <a:t> </a:t>
            </a:r>
            <a:r>
              <a:rPr lang="en-ID" dirty="0" err="1"/>
              <a:t>perkembangan</a:t>
            </a:r>
            <a:r>
              <a:rPr lang="en-ID" dirty="0"/>
              <a:t> </a:t>
            </a:r>
            <a:r>
              <a:rPr lang="en-ID" dirty="0" err="1"/>
              <a:t>jaman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gen z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dipandang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generasi</a:t>
            </a:r>
            <a:r>
              <a:rPr lang="en-ID" dirty="0"/>
              <a:t> yang </a:t>
            </a:r>
            <a:r>
              <a:rPr lang="en-ID" dirty="0" err="1"/>
              <a:t>lemah</a:t>
            </a:r>
            <a:r>
              <a:rPr lang="en-ID" dirty="0"/>
              <a:t> di </a:t>
            </a:r>
            <a:r>
              <a:rPr lang="en-ID" dirty="0" err="1"/>
              <a:t>masyarakat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mengapresiasi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muda</a:t>
            </a:r>
            <a:r>
              <a:rPr lang="en-ID" dirty="0"/>
              <a:t> yang </a:t>
            </a:r>
            <a:r>
              <a:rPr lang="en-ID" dirty="0" err="1"/>
              <a:t>mandiri.dipersepsikan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kesadaran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hidup</a:t>
            </a:r>
            <a:r>
              <a:rPr lang="en-ID" dirty="0"/>
              <a:t> dan </a:t>
            </a:r>
            <a:r>
              <a:rPr lang="en-ID" dirty="0" err="1"/>
              <a:t>nilai</a:t>
            </a:r>
            <a:r>
              <a:rPr lang="en-ID" dirty="0"/>
              <a:t> spiritual </a:t>
            </a:r>
            <a:r>
              <a:rPr lang="en-ID" dirty="0" err="1"/>
              <a:t>sejak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muda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4498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1434</Words>
  <Application>Microsoft Office PowerPoint</Application>
  <PresentationFormat>Widescreen</PresentationFormat>
  <Paragraphs>108</Paragraphs>
  <Slides>16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Exo</vt:lpstr>
      <vt:lpstr>Century Gothic</vt:lpstr>
      <vt:lpstr>Arial</vt:lpstr>
      <vt:lpstr>Office Theme</vt:lpstr>
      <vt:lpstr>Persepsi followers terhadap Instagram @wirilet pada episode “why everybody hates gen z”</vt:lpstr>
      <vt:lpstr>Pendahuluan</vt:lpstr>
      <vt:lpstr>Rumusan Masalah dan Tujuan Penelitian</vt:lpstr>
      <vt:lpstr>Penelitian Terdahulu</vt:lpstr>
      <vt:lpstr>Penelitian Terdahulu</vt:lpstr>
      <vt:lpstr>Riset Gap dan Novelty</vt:lpstr>
      <vt:lpstr>Teori</vt:lpstr>
      <vt:lpstr>Metode</vt:lpstr>
      <vt:lpstr>Temuan pada penelitian</vt:lpstr>
      <vt:lpstr>Temuan pada penelitian</vt:lpstr>
      <vt:lpstr>Temuan penelitian bedasarkan indikator</vt:lpstr>
      <vt:lpstr>Temuan penelitian bedasarkan indikator</vt:lpstr>
      <vt:lpstr>Temuan penelitian bedasarkan indikator</vt:lpstr>
      <vt:lpstr>Kesimpulan</vt:lpstr>
      <vt:lpstr>VIDEO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Wacana Kritis Citra Positif Khofifah Indar Parawansa dalam Video Youtube Najwa Shihab</dc:title>
  <dc:creator>Umsida</dc:creator>
  <cp:lastModifiedBy>Rifky Prayanta</cp:lastModifiedBy>
  <cp:revision>38</cp:revision>
  <dcterms:created xsi:type="dcterms:W3CDTF">2020-02-15T07:43:00Z</dcterms:created>
  <dcterms:modified xsi:type="dcterms:W3CDTF">2026-07-09T01:41:37Z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