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6" r:id="rId3"/>
    <p:sldId id="263" r:id="rId4"/>
    <p:sldId id="264" r:id="rId5"/>
    <p:sldId id="294" r:id="rId6"/>
    <p:sldId id="267" r:id="rId7"/>
    <p:sldId id="268" r:id="rId8"/>
    <p:sldId id="269" r:id="rId9"/>
    <p:sldId id="274" r:id="rId10"/>
    <p:sldId id="293" r:id="rId11"/>
  </p:sldIdLst>
  <p:sldSz cx="12192000" cy="6858000"/>
  <p:notesSz cx="9144000" cy="6858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entury Gothic" panose="020B0502020202020204" pitchFamily="34" charset="0"/>
      <p:regular r:id="rId17"/>
      <p:bold r:id="rId18"/>
      <p:italic r:id="rId19"/>
      <p:boldItalic r:id="rId20"/>
    </p:embeddedFont>
    <p:embeddedFont>
      <p:font typeface="Exo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5" roundtripDataSignature="AMtx7mjBGyagQtsdRI3O8XuNzF66fnzy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61" autoAdjust="0"/>
    <p:restoredTop sz="94660"/>
  </p:normalViewPr>
  <p:slideViewPr>
    <p:cSldViewPr snapToGrid="0">
      <p:cViewPr varScale="1">
        <p:scale>
          <a:sx n="81" d="100"/>
          <a:sy n="81" d="100"/>
        </p:scale>
        <p:origin x="81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55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56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4" name="Google Shape;334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7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74" y="113335"/>
            <a:ext cx="11852961" cy="66672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solidFill>
            <a:srgbClr val="1B4685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323511" y="6341719"/>
            <a:ext cx="1179375" cy="365125"/>
          </a:xfrm>
        </p:spPr>
        <p:txBody>
          <a:bodyPr/>
          <a:lstStyle/>
          <a:p>
            <a:fld id="{7287147D-8531-4EF9-A41A-7503F0AF64C4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24796" y="5963342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Alexon RR" panose="02000300000000000000" pitchFamily="50" charset="0"/>
              </a:defRPr>
            </a:lvl1pPr>
            <a:lvl2pPr>
              <a:defRPr>
                <a:latin typeface="Alexon RR" panose="02000300000000000000" pitchFamily="50" charset="0"/>
              </a:defRPr>
            </a:lvl2pPr>
            <a:lvl3pPr>
              <a:defRPr>
                <a:latin typeface="Alexon RR" panose="02000300000000000000" pitchFamily="50" charset="0"/>
              </a:defRPr>
            </a:lvl3pPr>
            <a:lvl4pPr>
              <a:defRPr>
                <a:latin typeface="Alexon RR" panose="02000300000000000000" pitchFamily="50" charset="0"/>
              </a:defRPr>
            </a:lvl4pPr>
            <a:lvl5pPr>
              <a:defRPr>
                <a:latin typeface="Alexon RR" panose="020003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/>
          <p:cNvSpPr txBox="1">
            <a:spLocks/>
          </p:cNvSpPr>
          <p:nvPr userDrawn="1"/>
        </p:nvSpPr>
        <p:spPr>
          <a:xfrm>
            <a:off x="11427239" y="6332228"/>
            <a:ext cx="522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FA636C-79B5-490E-A768-D9BE77AF68C9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58336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74" y="113335"/>
            <a:ext cx="11852961" cy="66672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solidFill>
            <a:srgbClr val="1B4685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323511" y="6341719"/>
            <a:ext cx="1179375" cy="365125"/>
          </a:xfrm>
        </p:spPr>
        <p:txBody>
          <a:bodyPr/>
          <a:lstStyle/>
          <a:p>
            <a:fld id="{7287147D-8531-4EF9-A41A-7503F0AF64C4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24796" y="5963342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Alexon RR" panose="02000300000000000000" pitchFamily="50" charset="0"/>
              </a:defRPr>
            </a:lvl1pPr>
            <a:lvl2pPr>
              <a:defRPr>
                <a:latin typeface="Alexon RR" panose="02000300000000000000" pitchFamily="50" charset="0"/>
              </a:defRPr>
            </a:lvl2pPr>
            <a:lvl3pPr>
              <a:defRPr>
                <a:latin typeface="Alexon RR" panose="02000300000000000000" pitchFamily="50" charset="0"/>
              </a:defRPr>
            </a:lvl3pPr>
            <a:lvl4pPr>
              <a:defRPr>
                <a:latin typeface="Alexon RR" panose="02000300000000000000" pitchFamily="50" charset="0"/>
              </a:defRPr>
            </a:lvl4pPr>
            <a:lvl5pPr>
              <a:defRPr>
                <a:latin typeface="Alexon RR" panose="020003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/>
          <p:cNvSpPr txBox="1">
            <a:spLocks/>
          </p:cNvSpPr>
          <p:nvPr userDrawn="1"/>
        </p:nvSpPr>
        <p:spPr>
          <a:xfrm>
            <a:off x="11427239" y="6332228"/>
            <a:ext cx="522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FA636C-79B5-490E-A768-D9BE77AF68C9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92944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 type="obj">
  <p:cSld name="OBJEC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13d5a981091_0_833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g13d5a981091_0_833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g13d5a981091_0_833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g13d5a981091_0_833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13d5a981091_0_833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74" y="113335"/>
            <a:ext cx="11852961" cy="66672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solidFill>
            <a:srgbClr val="1B4685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323511" y="6341719"/>
            <a:ext cx="1179375" cy="365125"/>
          </a:xfrm>
        </p:spPr>
        <p:txBody>
          <a:bodyPr/>
          <a:lstStyle/>
          <a:p>
            <a:fld id="{7287147D-8531-4EF9-A41A-7503F0AF64C4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24796" y="5963342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Alexon RR" panose="02000300000000000000" pitchFamily="50" charset="0"/>
              </a:defRPr>
            </a:lvl1pPr>
            <a:lvl2pPr>
              <a:defRPr>
                <a:latin typeface="Alexon RR" panose="02000300000000000000" pitchFamily="50" charset="0"/>
              </a:defRPr>
            </a:lvl2pPr>
            <a:lvl3pPr>
              <a:defRPr>
                <a:latin typeface="Alexon RR" panose="02000300000000000000" pitchFamily="50" charset="0"/>
              </a:defRPr>
            </a:lvl3pPr>
            <a:lvl4pPr>
              <a:defRPr>
                <a:latin typeface="Alexon RR" panose="02000300000000000000" pitchFamily="50" charset="0"/>
              </a:defRPr>
            </a:lvl4pPr>
            <a:lvl5pPr>
              <a:defRPr>
                <a:latin typeface="Alexon RR" panose="020003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/>
          <p:cNvSpPr txBox="1">
            <a:spLocks/>
          </p:cNvSpPr>
          <p:nvPr userDrawn="1"/>
        </p:nvSpPr>
        <p:spPr>
          <a:xfrm>
            <a:off x="11427239" y="6332228"/>
            <a:ext cx="522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FA636C-79B5-490E-A768-D9BE77AF68C9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98628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74" y="113335"/>
            <a:ext cx="11852961" cy="66672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solidFill>
            <a:srgbClr val="1B4685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323511" y="6341719"/>
            <a:ext cx="1179375" cy="365125"/>
          </a:xfrm>
        </p:spPr>
        <p:txBody>
          <a:bodyPr/>
          <a:lstStyle/>
          <a:p>
            <a:fld id="{7287147D-8531-4EF9-A41A-7503F0AF64C4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24796" y="5963342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Alexon RR" panose="02000300000000000000" pitchFamily="50" charset="0"/>
              </a:defRPr>
            </a:lvl1pPr>
            <a:lvl2pPr>
              <a:defRPr>
                <a:latin typeface="Alexon RR" panose="02000300000000000000" pitchFamily="50" charset="0"/>
              </a:defRPr>
            </a:lvl2pPr>
            <a:lvl3pPr>
              <a:defRPr>
                <a:latin typeface="Alexon RR" panose="02000300000000000000" pitchFamily="50" charset="0"/>
              </a:defRPr>
            </a:lvl3pPr>
            <a:lvl4pPr>
              <a:defRPr>
                <a:latin typeface="Alexon RR" panose="02000300000000000000" pitchFamily="50" charset="0"/>
              </a:defRPr>
            </a:lvl4pPr>
            <a:lvl5pPr>
              <a:defRPr>
                <a:latin typeface="Alexon RR" panose="020003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/>
          <p:cNvSpPr txBox="1">
            <a:spLocks/>
          </p:cNvSpPr>
          <p:nvPr userDrawn="1"/>
        </p:nvSpPr>
        <p:spPr>
          <a:xfrm>
            <a:off x="11427239" y="6332228"/>
            <a:ext cx="522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FA636C-79B5-490E-A768-D9BE77AF68C9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21266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74" y="113335"/>
            <a:ext cx="11852961" cy="66672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solidFill>
            <a:srgbClr val="1B4685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323511" y="6341719"/>
            <a:ext cx="1179375" cy="365125"/>
          </a:xfrm>
        </p:spPr>
        <p:txBody>
          <a:bodyPr/>
          <a:lstStyle/>
          <a:p>
            <a:fld id="{7287147D-8531-4EF9-A41A-7503F0AF64C4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24796" y="5963342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Alexon RR" panose="02000300000000000000" pitchFamily="50" charset="0"/>
              </a:defRPr>
            </a:lvl1pPr>
            <a:lvl2pPr>
              <a:defRPr>
                <a:latin typeface="Alexon RR" panose="02000300000000000000" pitchFamily="50" charset="0"/>
              </a:defRPr>
            </a:lvl2pPr>
            <a:lvl3pPr>
              <a:defRPr>
                <a:latin typeface="Alexon RR" panose="02000300000000000000" pitchFamily="50" charset="0"/>
              </a:defRPr>
            </a:lvl3pPr>
            <a:lvl4pPr>
              <a:defRPr>
                <a:latin typeface="Alexon RR" panose="02000300000000000000" pitchFamily="50" charset="0"/>
              </a:defRPr>
            </a:lvl4pPr>
            <a:lvl5pPr>
              <a:defRPr>
                <a:latin typeface="Alexon RR" panose="020003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/>
          <p:cNvSpPr txBox="1">
            <a:spLocks/>
          </p:cNvSpPr>
          <p:nvPr userDrawn="1"/>
        </p:nvSpPr>
        <p:spPr>
          <a:xfrm>
            <a:off x="11427239" y="6332228"/>
            <a:ext cx="522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FA636C-79B5-490E-A768-D9BE77AF68C9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7077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74" y="113335"/>
            <a:ext cx="11852961" cy="66672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solidFill>
            <a:srgbClr val="1B4685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323511" y="6341719"/>
            <a:ext cx="1179375" cy="365125"/>
          </a:xfrm>
        </p:spPr>
        <p:txBody>
          <a:bodyPr/>
          <a:lstStyle/>
          <a:p>
            <a:fld id="{7287147D-8531-4EF9-A41A-7503F0AF64C4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24796" y="5963342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Alexon RR" panose="02000300000000000000" pitchFamily="50" charset="0"/>
              </a:defRPr>
            </a:lvl1pPr>
            <a:lvl2pPr>
              <a:defRPr>
                <a:latin typeface="Alexon RR" panose="02000300000000000000" pitchFamily="50" charset="0"/>
              </a:defRPr>
            </a:lvl2pPr>
            <a:lvl3pPr>
              <a:defRPr>
                <a:latin typeface="Alexon RR" panose="02000300000000000000" pitchFamily="50" charset="0"/>
              </a:defRPr>
            </a:lvl3pPr>
            <a:lvl4pPr>
              <a:defRPr>
                <a:latin typeface="Alexon RR" panose="02000300000000000000" pitchFamily="50" charset="0"/>
              </a:defRPr>
            </a:lvl4pPr>
            <a:lvl5pPr>
              <a:defRPr>
                <a:latin typeface="Alexon RR" panose="020003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/>
          <p:cNvSpPr txBox="1">
            <a:spLocks/>
          </p:cNvSpPr>
          <p:nvPr userDrawn="1"/>
        </p:nvSpPr>
        <p:spPr>
          <a:xfrm>
            <a:off x="11427239" y="6332228"/>
            <a:ext cx="522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FA636C-79B5-490E-A768-D9BE77AF68C9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0578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74" y="113335"/>
            <a:ext cx="11852961" cy="66672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solidFill>
            <a:srgbClr val="1B4685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323511" y="6341719"/>
            <a:ext cx="1179375" cy="365125"/>
          </a:xfrm>
        </p:spPr>
        <p:txBody>
          <a:bodyPr/>
          <a:lstStyle/>
          <a:p>
            <a:fld id="{7287147D-8531-4EF9-A41A-7503F0AF64C4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24796" y="5963342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Alexon RR" panose="02000300000000000000" pitchFamily="50" charset="0"/>
              </a:defRPr>
            </a:lvl1pPr>
            <a:lvl2pPr>
              <a:defRPr>
                <a:latin typeface="Alexon RR" panose="02000300000000000000" pitchFamily="50" charset="0"/>
              </a:defRPr>
            </a:lvl2pPr>
            <a:lvl3pPr>
              <a:defRPr>
                <a:latin typeface="Alexon RR" panose="02000300000000000000" pitchFamily="50" charset="0"/>
              </a:defRPr>
            </a:lvl3pPr>
            <a:lvl4pPr>
              <a:defRPr>
                <a:latin typeface="Alexon RR" panose="02000300000000000000" pitchFamily="50" charset="0"/>
              </a:defRPr>
            </a:lvl4pPr>
            <a:lvl5pPr>
              <a:defRPr>
                <a:latin typeface="Alexon RR" panose="020003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/>
          <p:cNvSpPr txBox="1">
            <a:spLocks/>
          </p:cNvSpPr>
          <p:nvPr userDrawn="1"/>
        </p:nvSpPr>
        <p:spPr>
          <a:xfrm>
            <a:off x="11427239" y="6332228"/>
            <a:ext cx="522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FA636C-79B5-490E-A768-D9BE77AF68C9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41274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74" y="113335"/>
            <a:ext cx="11852961" cy="66672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solidFill>
            <a:srgbClr val="1B4685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lexon RR" panose="020003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323511" y="6341719"/>
            <a:ext cx="1179375" cy="365125"/>
          </a:xfrm>
        </p:spPr>
        <p:txBody>
          <a:bodyPr/>
          <a:lstStyle/>
          <a:p>
            <a:fld id="{7287147D-8531-4EF9-A41A-7503F0AF64C4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24796" y="5963342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Alexon RR" panose="02000300000000000000" pitchFamily="50" charset="0"/>
              </a:defRPr>
            </a:lvl1pPr>
            <a:lvl2pPr>
              <a:defRPr>
                <a:latin typeface="Alexon RR" panose="02000300000000000000" pitchFamily="50" charset="0"/>
              </a:defRPr>
            </a:lvl2pPr>
            <a:lvl3pPr>
              <a:defRPr>
                <a:latin typeface="Alexon RR" panose="02000300000000000000" pitchFamily="50" charset="0"/>
              </a:defRPr>
            </a:lvl3pPr>
            <a:lvl4pPr>
              <a:defRPr>
                <a:latin typeface="Alexon RR" panose="02000300000000000000" pitchFamily="50" charset="0"/>
              </a:defRPr>
            </a:lvl4pPr>
            <a:lvl5pPr>
              <a:defRPr>
                <a:latin typeface="Alexon RR" panose="020003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/>
          <p:cNvSpPr txBox="1">
            <a:spLocks/>
          </p:cNvSpPr>
          <p:nvPr userDrawn="1"/>
        </p:nvSpPr>
        <p:spPr>
          <a:xfrm>
            <a:off x="11427239" y="6332228"/>
            <a:ext cx="522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FA636C-79B5-490E-A768-D9BE77AF68C9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99411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"/>
          <p:cNvSpPr txBox="1">
            <a:spLocks noGrp="1"/>
          </p:cNvSpPr>
          <p:nvPr>
            <p:ph type="ctrTitle"/>
          </p:nvPr>
        </p:nvSpPr>
        <p:spPr>
          <a:xfrm>
            <a:off x="736948" y="1696822"/>
            <a:ext cx="11263373" cy="1883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</a:pPr>
            <a:r>
              <a:rPr lang="en-ID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ID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Program </a:t>
            </a:r>
            <a:r>
              <a:rPr lang="en-ID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Psikoedukasi</a:t>
            </a:r>
            <a:r>
              <a:rPr lang="en-ID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Implementation Intention </a:t>
            </a:r>
            <a:r>
              <a:rPr lang="en-ID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ID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Pemahaman</a:t>
            </a:r>
            <a:r>
              <a:rPr lang="en-ID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Regulasi</a:t>
            </a:r>
            <a:r>
              <a:rPr lang="en-ID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Diri</a:t>
            </a:r>
            <a:r>
              <a:rPr lang="en-ID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ID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ID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Mengatasi</a:t>
            </a:r>
            <a:r>
              <a:rPr lang="en-ID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Keterlambatan</a:t>
            </a:r>
            <a:endParaRPr sz="4000" dirty="0"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47" name="Google Shape;47;p1"/>
          <p:cNvSpPr txBox="1">
            <a:spLocks noGrp="1"/>
          </p:cNvSpPr>
          <p:nvPr>
            <p:ph type="subTitle" idx="1"/>
          </p:nvPr>
        </p:nvSpPr>
        <p:spPr>
          <a:xfrm>
            <a:off x="1225723" y="3580571"/>
            <a:ext cx="10285821" cy="2452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ID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Oleh:</a:t>
            </a:r>
            <a:endParaRPr lang="id-ID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d-ID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Julyana Dwikustanti Asriningputri </a:t>
            </a:r>
            <a:r>
              <a:rPr lang="en-ID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(22203010009</a:t>
            </a:r>
            <a:r>
              <a:rPr lang="id-ID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ID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id-ID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id-ID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Effy Wardati Maryam, S.Psi., M.Si.</a:t>
            </a:r>
            <a:r>
              <a:rPr lang="en-ID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d-ID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D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Progam</a:t>
            </a:r>
            <a:r>
              <a:rPr lang="id-ID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Studi</a:t>
            </a:r>
            <a:r>
              <a:rPr lang="id-ID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Psikologi</a:t>
            </a:r>
            <a:endParaRPr lang="id-ID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D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Universitas Muhammadiyah </a:t>
            </a:r>
            <a:r>
              <a:rPr lang="en-ID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Sidoarjo</a:t>
            </a:r>
            <a:endParaRPr lang="id-ID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Pendahuluan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277" y="1261996"/>
            <a:ext cx="11830876" cy="4620644"/>
          </a:xfrm>
        </p:spPr>
        <p:txBody>
          <a:bodyPr>
            <a:noAutofit/>
          </a:bodyPr>
          <a:lstStyle/>
          <a:p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Keterlambatan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salah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pelanggaran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disiplin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sekolah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Rendahnya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regulasi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menyebabkan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peserta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didik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kesulitan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mengelola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rentan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datang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terlambat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Hasil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identifikasi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 SMAN 1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Krembung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menunjukkan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39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riwayat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keterlambatan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berulang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Ringan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: 28,21%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Sedang : 43,59%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Berat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: 17,95%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Sangat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Berat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: 10,26%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Salah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intervensi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psikoedukasi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berbasis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Implementation Intention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penyusunan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rencana</a:t>
            </a:r>
            <a:r>
              <a:rPr lang="en-ID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"If–Then Planning".</a:t>
            </a:r>
            <a:endParaRPr lang="en-I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81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Rumusan Masalah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757" y="1360417"/>
            <a:ext cx="11830877" cy="4772375"/>
          </a:xfrm>
        </p:spPr>
        <p:txBody>
          <a:bodyPr>
            <a:norm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Apakah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psikoedukasi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berbasis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Implementation Intention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berpengaruh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pemahaman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keterlambatan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id-ID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Apakah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perbedaan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pemahaman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sebelum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sesudah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mengikuti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psikoedukasi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berbasis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Implementation Intention?</a:t>
            </a:r>
            <a:endParaRPr lang="id-ID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Seberapa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psikoedukasi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berbasis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Implementation Intention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pemahaman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SMAN 1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Krembung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90361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Metode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758" y="1391949"/>
            <a:ext cx="11830877" cy="4504357"/>
          </a:xfrm>
        </p:spPr>
        <p:txBody>
          <a:bodyPr>
            <a:norm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id-ID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Kuantitatif</a:t>
            </a:r>
            <a:r>
              <a:rPr lang="id-ID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Quasi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ExperimentOne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Group Pretest–Posttest Design</a:t>
            </a:r>
            <a:endParaRPr lang="id-ID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Subjek</a:t>
            </a:r>
            <a:r>
              <a:rPr lang="id-ID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39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teridentifikasi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terlambat</a:t>
            </a:r>
            <a:r>
              <a:rPr lang="id-ID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Sampel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akhir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id-ID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Purposive Sampling</a:t>
            </a:r>
            <a:endParaRPr lang="id-ID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Instrumen</a:t>
            </a:r>
            <a:r>
              <a:rPr lang="id-ID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Skala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Diri18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itemReliabilitas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0,829</a:t>
            </a:r>
            <a:endParaRPr lang="id-ID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</a:t>
            </a:r>
            <a:r>
              <a:rPr lang="id-ID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Uji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Normalitas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Shapiro-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WilkStatistik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DeskriptifPaired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Sample t-Test</a:t>
            </a:r>
            <a:endParaRPr lang="id-ID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SPSS 27.0</a:t>
            </a:r>
          </a:p>
        </p:txBody>
      </p:sp>
    </p:spTree>
    <p:extLst>
      <p:ext uri="{BB962C8B-B14F-4D97-AF65-F5344CB8AC3E}">
        <p14:creationId xmlns:p14="http://schemas.microsoft.com/office/powerpoint/2010/main" val="1564740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Hasil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dirty="0" err="1">
                <a:effectLst/>
              </a:rPr>
              <a:t>Statistik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Deskriptif</a:t>
            </a:r>
            <a:endParaRPr lang="en-ID" dirty="0"/>
          </a:p>
          <a:p>
            <a:r>
              <a:rPr lang="en-ID" dirty="0" err="1">
                <a:effectLst/>
              </a:rPr>
              <a:t>Pengukuran</a:t>
            </a:r>
            <a:r>
              <a:rPr lang="en-ID" dirty="0">
                <a:effectLst/>
              </a:rPr>
              <a:t> Mean SD</a:t>
            </a:r>
            <a:endParaRPr lang="en-ID" dirty="0"/>
          </a:p>
          <a:p>
            <a:r>
              <a:rPr lang="en-ID" dirty="0" err="1">
                <a:effectLst/>
              </a:rPr>
              <a:t>Pretest</a:t>
            </a:r>
            <a:r>
              <a:rPr lang="en-ID" dirty="0">
                <a:effectLst/>
              </a:rPr>
              <a:t> 29,63 </a:t>
            </a:r>
            <a:r>
              <a:rPr lang="id-ID" dirty="0">
                <a:effectLst/>
              </a:rPr>
              <a:t>- </a:t>
            </a:r>
            <a:r>
              <a:rPr lang="en-ID" dirty="0">
                <a:effectLst/>
              </a:rPr>
              <a:t>2,86</a:t>
            </a:r>
            <a:endParaRPr lang="en-ID" dirty="0"/>
          </a:p>
          <a:p>
            <a:r>
              <a:rPr lang="en-ID" dirty="0" err="1">
                <a:effectLst/>
              </a:rPr>
              <a:t>Posttest</a:t>
            </a:r>
            <a:r>
              <a:rPr lang="en-ID" dirty="0">
                <a:effectLst/>
              </a:rPr>
              <a:t> 50,60</a:t>
            </a:r>
            <a:r>
              <a:rPr lang="id-ID" dirty="0">
                <a:effectLst/>
              </a:rPr>
              <a:t> -</a:t>
            </a:r>
            <a:r>
              <a:rPr lang="en-ID" dirty="0">
                <a:effectLst/>
              </a:rPr>
              <a:t> 5,75</a:t>
            </a:r>
            <a:endParaRPr lang="en-ID" dirty="0"/>
          </a:p>
          <a:p>
            <a:r>
              <a:rPr lang="en-ID" dirty="0">
                <a:effectLst/>
              </a:rPr>
              <a:t>Uji </a:t>
            </a:r>
            <a:r>
              <a:rPr lang="en-ID" dirty="0" err="1">
                <a:effectLst/>
              </a:rPr>
              <a:t>Hipotesis</a:t>
            </a:r>
            <a:endParaRPr lang="id-ID" dirty="0"/>
          </a:p>
          <a:p>
            <a:pPr marL="508000" lvl="1" indent="0">
              <a:buNone/>
            </a:pPr>
            <a:r>
              <a:rPr lang="en-ID" dirty="0">
                <a:effectLst/>
              </a:rPr>
              <a:t>t = −32,917</a:t>
            </a:r>
            <a:endParaRPr lang="en-ID" dirty="0"/>
          </a:p>
          <a:p>
            <a:pPr marL="508000" lvl="1" indent="0">
              <a:buNone/>
            </a:pPr>
            <a:r>
              <a:rPr lang="en-ID" dirty="0">
                <a:effectLst/>
              </a:rPr>
              <a:t>p = 0,000 (&lt;0,05)</a:t>
            </a:r>
            <a:endParaRPr lang="en-ID" dirty="0"/>
          </a:p>
          <a:p>
            <a:pPr marL="50800" indent="0">
              <a:buNone/>
            </a:pPr>
            <a:r>
              <a:rPr lang="en-ID" dirty="0" err="1">
                <a:effectLst/>
              </a:rPr>
              <a:t>Terdapat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peningkatan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pemahaman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regulasi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diri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setelah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mengikuti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psikoedukasi</a:t>
            </a:r>
            <a:r>
              <a:rPr lang="en-ID" dirty="0">
                <a:effectLst/>
              </a:rPr>
              <a:t>.</a:t>
            </a:r>
            <a:endParaRPr lang="en-ID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495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Pembahasan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758" y="1361285"/>
            <a:ext cx="11830877" cy="3908303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psikoedukasi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pemahaman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signifikan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d-ID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 Implementation Intention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mengubah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tindakan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nyata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rencana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If–Then.</a:t>
            </a:r>
            <a:endParaRPr lang="id-ID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Perencanaan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memudahkan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mengantisipasi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hambatan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rutinitas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kedisiplinan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sekolah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d-ID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diterapkan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memerlukan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fasilitas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konteks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sekolah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8779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Kesimpulan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Program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psikoedukasi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berbasis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Implementation Intention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terbukti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pemahaman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regulasi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skor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pretest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posttest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signifikan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Strategi If–Then Planning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merencanakan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hambatan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menyebabkan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keterlambatan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Program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alternatif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layanan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BK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disiplin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kehadiran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ID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028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Referensi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758" y="1069830"/>
            <a:ext cx="11830876" cy="427814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[1]	M. Ali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Eissa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Saad, “Self-Regulated Learning and Academic Procrastination as Predictors of Smartphone Addiction among Second Year-Middle School Learning Disabled Students,” </a:t>
            </a:r>
            <a:r>
              <a:rPr lang="en-ID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Revista</a:t>
            </a:r>
            <a:r>
              <a:rPr lang="en-ID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Amazonia </a:t>
            </a:r>
            <a:r>
              <a:rPr lang="en-ID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Investiga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vol. 9, no. 26, pp. 236–243, 2020,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10.34069/ai/2020.26.02.27.</a:t>
            </a:r>
            <a:endParaRPr lang="en-ID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[2]	Y. A. Ramadhan, R. A. Nugroho, S. K.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Umaroh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and S. E.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Mariskha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“Peran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Regulasi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Diri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Belajar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Prokrastinasi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Akademik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Madrasah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Tsanawiyah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,” vol. 11, no. 1, 2023.</a:t>
            </a:r>
            <a:endParaRPr lang="en-ID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[3]	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fahmi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iqbal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Alamsyah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Antara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Regulasi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Diri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Manajemen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Waktu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Perilaku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Prokrastinasi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Akademik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Man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Sidoarjo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en-ID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Skripsi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2022.</a:t>
            </a:r>
            <a:endParaRPr lang="en-ID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[4]	M. A.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Sulaiman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S.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Sulistiyana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and E. C. Makaria, “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Kontribusi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Self-Regulation dan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Konformitas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Teman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Sebaya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Prokrastinasi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Akademik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Kelas VIII SMP Negeri 25 Banjarmasin,” </a:t>
            </a:r>
            <a:r>
              <a:rPr lang="en-ID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Nusantara of Research : </a:t>
            </a:r>
            <a:r>
              <a:rPr lang="en-ID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ID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Hasil-</a:t>
            </a:r>
            <a:r>
              <a:rPr lang="en-ID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hasil</a:t>
            </a:r>
            <a:r>
              <a:rPr lang="en-ID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ID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Universitas Nusantara PGRI Kediri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vol. 9, no. 1, pp. 18–27, 2022,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10.29407/nor.v9i1.15787.</a:t>
            </a:r>
            <a:endParaRPr lang="en-ID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[5]	W. S.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Santika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and D. R.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Sawitri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“Self-Regulated Learning Dan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Prokrastinasi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Akademik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Kelas Xi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Sma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Negeri 2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Purwokerto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en-ID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ID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EMPATI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vol. 5, no. 1, pp. 44–49, 2016,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10.14710/empati.2016.14946.</a:t>
            </a:r>
            <a:endParaRPr lang="en-ID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[6]	P. R. A.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Ardina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and D. K.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Wulan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Regulasi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Diri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Prokrastinasi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Akademik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SMA,” </a:t>
            </a:r>
            <a:r>
              <a:rPr lang="en-ID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Perspektif</a:t>
            </a:r>
            <a:r>
              <a:rPr lang="en-ID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Ilmu</a:t>
            </a:r>
            <a:r>
              <a:rPr lang="en-ID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Pendidikan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vol. 30, no. 2, pp. 67–76, 2016.</a:t>
            </a:r>
            <a:endParaRPr lang="en-ID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[7]	R.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Widyana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and N.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Yunika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Efektivitas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Pelatihan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Self-Management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Meningkatkan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Kedisiplinan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Sma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N1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Sedayu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en-ID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ID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Psikologi</a:t>
            </a:r>
            <a:r>
              <a:rPr lang="en-ID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Universitas Muhammadiyah Lampung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vol. 3, no. 1, pp. 2655–6936, 2021.</a:t>
            </a:r>
            <a:endParaRPr lang="en-ID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[8]	X. Tao, H. Hanif, and W.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Lieqin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“The effects of self-regulated learning strategies on academic procrastination and academic success among college EFL students in China,” </a:t>
            </a:r>
            <a:r>
              <a:rPr lang="en-ID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Front. Psychol.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vol. 16, no. July, pp. 1–16, 2025,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10.3389/fpsyg.2025.1562980.</a:t>
            </a:r>
            <a:endParaRPr lang="en-ID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[9]	A.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Fadila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I.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Zahara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and I. Amalia, “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Hubungan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Regulasi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Diri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Prokrastinasi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Akademik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Mahasiswa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Universitas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Malikussaleh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en-ID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INSIGHT: </a:t>
            </a:r>
            <a:r>
              <a:rPr lang="en-ID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ID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ID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Psikologi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vol. 2, no. 3, pp. 539–555, 2024, [Online]. Available: https://ojs.unimal.ac.id/index.php/jpt/index</a:t>
            </a:r>
            <a:endParaRPr lang="en-ID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[10]	T. S. Taylor, M. Harris, and L. Stromberg, “Do Minutes Matter? Connecting Tardiness to Academic Achievement,” 2014.</a:t>
            </a:r>
            <a:endParaRPr lang="id-ID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[11]	S. A. N. Mohamed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Farais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S. M.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Jasman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S. A. Othman, S. N. Abdullah, and S. K. Zakaria, “Student Lateness and Academic Performance: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Unraveling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the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Behavioral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Impact on Learning,” </a:t>
            </a:r>
            <a:r>
              <a:rPr lang="en-ID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International Journal of Academic Research in Progressive Education and Development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vol. 14, no. 4, pp. 1374–1381, 2025,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10.6007/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ijarped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/v14-i4/26825.</a:t>
            </a:r>
            <a:endParaRPr lang="en-ID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[12]	P. M. Gollwitzer and G.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Oettingen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“Implementation Intentions,” </a:t>
            </a:r>
            <a:r>
              <a:rPr lang="en-ID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Encyclopedia</a:t>
            </a:r>
            <a:r>
              <a:rPr lang="en-ID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of </a:t>
            </a:r>
            <a:r>
              <a:rPr lang="en-ID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Behavioral</a:t>
            </a:r>
            <a:r>
              <a:rPr lang="en-ID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Medicine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vol. 54, no. 7, pp. 1043–1048, 2013, </a:t>
            </a:r>
            <a:r>
              <a:rPr lang="en-ID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ID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10.1007/978-1-4419-1005-9_1710.</a:t>
            </a:r>
            <a:endParaRPr lang="en-ID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53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Referensi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757" y="1083655"/>
            <a:ext cx="11830877" cy="386541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[13]	Zimmerman, “Becoming a Self-Regulated Learner: An Overview Theory Into Practice,” 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Routledge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vol. 41, no. 02, pp. 64–70, 2002,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10.1207/s15430421tip4102.</a:t>
            </a:r>
            <a:endParaRPr lang="en-ID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[14]	E. Differences, “Self-Regulation of Learning and Academic Delay of Gratification:,” 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J. Adv. Acad.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vol. 18, no. 4, pp. 586–616, 2007.</a:t>
            </a:r>
            <a:endParaRPr lang="en-ID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[15]	Z. Xu, Y. Zhao, B. Zhang, J. Liew, and A.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Kogut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“A meta-analysis of the efficacy of self-regulated learning interventions on academic achievement in online and blended environments in K-12 and higher education,” 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Behaviour and Information Technology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vol. 42, no. 16, pp. 2911–2931, 2023,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10.1080/0144929X.2022.2151935.</a:t>
            </a:r>
            <a:endParaRPr lang="en-ID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[16]	A. Y.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Purwaningsih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and H.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Herwin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regulasi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diri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kedisiplinan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kemandirian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belajar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sekolah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dasar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Ilmu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Pendidikan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vol. 13, no. 1, pp. 22–30, 2020,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10.21831/jpipfip.v13i1.29662.</a:t>
            </a:r>
            <a:endParaRPr lang="en-ID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[17]	A. P. L.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Wilis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M. P.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Satiadarma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and R.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Roswiyani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“Self-Regulated Learning Module To Reduce Bedtime Procrastination in Young Adults,” 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Psyche 165 Journal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vol. 18, no. 2, pp. 168–174, 2025.</a:t>
            </a:r>
            <a:endParaRPr lang="en-ID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[18]	M. I.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Ulum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“Strategi Self-Regulated Learning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Menurunkan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Tingkat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Prokrastinasi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Akademik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Psympathic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 :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Ilmiah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Psikologi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vol. 3, no. 2, pp. 153–170, 2016,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10.15575/psy.v3i2.1107.</a:t>
            </a:r>
            <a:endParaRPr lang="en-ID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[19]	Saifuddin, “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Latihan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Regulasi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Diri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Bimbingan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Kelompok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Kedisiplinan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Di MAN Polman,”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Latihan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Regulasi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Diri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Bimbingan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Kelompok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Kedisiplinan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Di MAN Polman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pp. 71–84, 2018.</a:t>
            </a:r>
            <a:endParaRPr lang="id-ID" sz="105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[20]	A. L. Duckworth, T. A. Kirby, A. Gollwitzer, and G.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Oettingen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“From Fantasy to Action: Mental Contrasting With Implementation Intentions (MCII) Improves Academic Performance in Children,” 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Soc. Psychol. Personal. Sci.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vol. 4, no. 6, pp. 745–753, 2013,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10.1177/1948550613476307.</a:t>
            </a:r>
            <a:endParaRPr lang="en-ID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[21]	P. M. Gollwitzer and V.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Brandstätter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“Implementation Intentions and Effective Goal Pursuit,” 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J. Pers. Soc. Psychol.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vol. 73, no. 1, pp. 186–199, 1997,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10.1037/0022-3514.73.1.186.</a:t>
            </a:r>
            <a:endParaRPr lang="en-ID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[22]	J. W. Creswell, 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Research Design, Qualitative,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Quantitavie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and Mixed Methods Approaches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Third edit. SAGE Publications, Inc. All, 2009.</a:t>
            </a:r>
            <a:endParaRPr lang="en-ID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[23]	M. P.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Prof.Dr.Hotmaulina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Sihotang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Metode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Kuantitatif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2023. [Online]. Available: http://www.nber.org/papers/w16019</a:t>
            </a:r>
            <a:endParaRPr lang="en-ID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[24]	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Amruddin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E. F.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Muskananfola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F. R. Pande, Y. Maria, and Y. M. K.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Letor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Metodologi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Kuantitatif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Kualitatif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no. August. 2016. [Online]. Available: https://journal.universitaspahlawan.ac.id/index.php/jpdk/article/view/5462</a:t>
            </a:r>
            <a:endParaRPr lang="en-ID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[25]	V.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Tabelak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Y. Damayanti, and M. Y. C. Mage, “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Hubungan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Antara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Regulasi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Diri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Belajar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Kematangan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Karier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Peserta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Didik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Kelas XI-XII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SMAKr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Pandhega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Jaya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Kupang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Wacana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Psikokultural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vol. 2, no. 1, pp. 49–58, 2024,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10.24246/jwp.v2i1.12547.</a:t>
            </a:r>
            <a:endParaRPr lang="en-ID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[26]	G. B. N.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Feronika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Hulu, “Gambaran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Regulasi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diri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Psiko</a:t>
            </a:r>
            <a:r>
              <a:rPr lang="en-ID" sz="10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05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Edukasi</a:t>
            </a:r>
            <a:r>
              <a:rPr lang="en-ID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vol. 20, no. 2, pp. 133–150, 2022.</a:t>
            </a:r>
            <a:endParaRPr lang="id-ID" sz="105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ID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ID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737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1730</Words>
  <Application>Microsoft Office PowerPoint</Application>
  <PresentationFormat>Widescreen</PresentationFormat>
  <Paragraphs>72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Times New Roman</vt:lpstr>
      <vt:lpstr>Century Gothic</vt:lpstr>
      <vt:lpstr>Courier New</vt:lpstr>
      <vt:lpstr>Alexon RR</vt:lpstr>
      <vt:lpstr>Calibri</vt:lpstr>
      <vt:lpstr>Exo</vt:lpstr>
      <vt:lpstr>Arial</vt:lpstr>
      <vt:lpstr>Office Theme</vt:lpstr>
      <vt:lpstr>Pengaruh Program Psikoedukasi Implementation Intention terhadap Pemahaman Regulasi Diri Siswa dalam Mengatasi Keterlambatan</vt:lpstr>
      <vt:lpstr>Pendahuluan</vt:lpstr>
      <vt:lpstr>Rumusan Masalah</vt:lpstr>
      <vt:lpstr>Metode</vt:lpstr>
      <vt:lpstr>Hasil</vt:lpstr>
      <vt:lpstr>Pembahasan</vt:lpstr>
      <vt:lpstr>Kesimpulan</vt:lpstr>
      <vt:lpstr>Referensi</vt:lpstr>
      <vt:lpstr>Referensi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Pengaruh Program Psikoedukasi Implementation Intention terhadap Pemahaman Regulasi Diri Siswa dalam Mengatasi Keterlambatan</dc:title>
  <dc:creator>Umsida</dc:creator>
  <cp:lastModifiedBy>july putri</cp:lastModifiedBy>
  <cp:revision>10</cp:revision>
  <dcterms:created xsi:type="dcterms:W3CDTF">2020-02-15T07:43:00Z</dcterms:created>
  <dcterms:modified xsi:type="dcterms:W3CDTF">2026-07-30T11:44:52Z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