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5" r:id="rId12"/>
  </p:sldIdLst>
  <p:sldSz cx="12192000" cy="6858000"/>
  <p:notesSz cx="9144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Ex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2733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1" name="Google Shape;121;p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8724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8007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475270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sz="3600" b="1" dirty="0" err="1"/>
              <a:t>Literasi</a:t>
            </a:r>
            <a:r>
              <a:rPr lang="en-US" sz="3600" b="1" dirty="0"/>
              <a:t> Digital </a:t>
            </a:r>
            <a:r>
              <a:rPr lang="en-US" sz="3600" b="1" dirty="0" err="1"/>
              <a:t>sebagai</a:t>
            </a:r>
            <a:r>
              <a:rPr lang="en-US" sz="3600" b="1" dirty="0"/>
              <a:t>  </a:t>
            </a:r>
            <a:r>
              <a:rPr lang="en-US" sz="3600" b="1" dirty="0" err="1"/>
              <a:t>Studi</a:t>
            </a:r>
            <a:r>
              <a:rPr lang="en-US" sz="3600" b="1" dirty="0"/>
              <a:t> </a:t>
            </a:r>
            <a:r>
              <a:rPr lang="en-US" sz="3600" b="1" dirty="0" err="1"/>
              <a:t>Etnografi</a:t>
            </a:r>
            <a:r>
              <a:rPr lang="en-US" sz="3600" b="1" dirty="0"/>
              <a:t> </a:t>
            </a:r>
            <a:r>
              <a:rPr lang="en-US" sz="3600" b="1" dirty="0" err="1"/>
              <a:t>Pembelajaran</a:t>
            </a:r>
            <a:r>
              <a:rPr lang="en-US" sz="3600" b="1" dirty="0"/>
              <a:t> Bahasa Indonesia di Kelas IV </a:t>
            </a:r>
            <a:r>
              <a:rPr lang="en-US" sz="3600" b="1" dirty="0" err="1"/>
              <a:t>Sekolah</a:t>
            </a:r>
            <a:r>
              <a:rPr lang="en-US" sz="3600" b="1" dirty="0"/>
              <a:t> Dasar</a:t>
            </a:r>
            <a:endParaRPr sz="3600" dirty="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193634"/>
            <a:ext cx="8763000" cy="318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ID" dirty="0" err="1"/>
              <a:t>Anggun</a:t>
            </a:r>
            <a:r>
              <a:rPr lang="en-ID" dirty="0"/>
              <a:t> Putri </a:t>
            </a:r>
            <a:r>
              <a:rPr lang="en-ID" dirty="0" err="1"/>
              <a:t>Jesika</a:t>
            </a:r>
            <a:r>
              <a:rPr lang="en-ID" dirty="0"/>
              <a:t> (228620600006)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0" lvl="0" indent="0"/>
            <a:r>
              <a:rPr lang="en-US" dirty="0"/>
              <a:t>Ahmad </a:t>
            </a:r>
            <a:r>
              <a:rPr lang="en-US" dirty="0" err="1"/>
              <a:t>Nurefendi</a:t>
            </a:r>
            <a:r>
              <a:rPr lang="en-US" dirty="0"/>
              <a:t> </a:t>
            </a:r>
            <a:r>
              <a:rPr lang="en-US" dirty="0" err="1"/>
              <a:t>Fradana</a:t>
            </a:r>
            <a:r>
              <a:rPr lang="en-US" dirty="0"/>
              <a:t>, </a:t>
            </a:r>
            <a:r>
              <a:rPr lang="en-US" dirty="0" err="1"/>
              <a:t>M.Pd</a:t>
            </a:r>
            <a:r>
              <a:rPr lang="en-US" dirty="0"/>
              <a:t>	 </a:t>
            </a:r>
          </a:p>
          <a:p>
            <a:pPr marL="0" lvl="0" indent="0"/>
            <a:endParaRPr lang="en-US" dirty="0"/>
          </a:p>
          <a:p>
            <a:pPr marL="0" lvl="0" indent="0"/>
            <a:r>
              <a:rPr lang="en-US" dirty="0" err="1"/>
              <a:t>Progam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Pendidikan Guru </a:t>
            </a:r>
            <a:r>
              <a:rPr lang="en-US" dirty="0" err="1"/>
              <a:t>Sekolah</a:t>
            </a:r>
            <a:r>
              <a:rPr lang="en-US" dirty="0"/>
              <a:t> Dasar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Muhammadiyah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9" y="1238732"/>
            <a:ext cx="11563280" cy="479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50800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	I. Listiani, “Analisis Pentingnya Sistem Informasi Manajemen dalam Teknologi Informasi dan Komunikasi Saat Ini,” </a:t>
            </a:r>
            <a:r>
              <a:rPr lang="id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Informasi, Teknol. dan Komun.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1, pp. 1–15, 2021.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	N. Kudriani, F. Murdana, and L. Muriati, “Transformasi Digital dalam Pendidikan: Tantangan dan Peluang Penerapan Kecerdasan Buatan dalam Proses Pembelajaran,” </a:t>
            </a:r>
            <a:r>
              <a:rPr lang="id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Literasi Digit.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3, no. 3, pp. 129–139, 2023, doi: 10.54065/jld.3.3.2023.596.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	R. Noordani, “Peran Guru Dan Teknologi Informasi Terhadap Inovasi Pendidikan Dalam Pembelajaran Di Abad 21,” pp. 1–4, 2022, [Online]. Available: https://osf.io/preprints/hjz8s/%0Ahttps://osf.io/hjz8s/download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	Unesco, “What you need to know about literacy,” unesco.org. [Online]. Available: https://www.unesco.org/en/literacy/need-know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	“indeks-literasi-digital-indonesia-tahun-2021-2022.”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	OCDE, </a:t>
            </a:r>
            <a:r>
              <a:rPr lang="id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de PISA 2022 (Volumen I): El estado del aprendizaje y la equidad en la educación.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1. 2023.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	D. Rahayu, Y. Nugraha, and E. Rosliani, “Seminar Literasi Digital Sebagai Upaya Peningkatan Kecakapan Teknologi Dalam Membangun Masyarakat Digital di Desa Galihpakuwon Balubur Limbangan,” </a:t>
            </a:r>
            <a:r>
              <a:rPr lang="id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Pengabdi. Literasi Digit. Indones.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2, no. 2, pp. 69–76, 2023, doi: 10.57119/abdimas.v2i2.43.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[8]	E. D. Kusumasari, S. Sumarno, and I. Dwijayanti, “Meningkatkan Kemampuan Berpikir Kritis Siswa Sekolah Dasar pada Pembelajaran Bahasa Indonesia Berbasis Literasi Digital pada Kurikulum Merdeka,” </a:t>
            </a:r>
            <a:r>
              <a:rPr lang="id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Temat. J. Penelit. Pendidik. Dasar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3, no. 1, pp. 22–29, 2024, doi: 10.57251/tem.v3i1.1399.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5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10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22860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membawa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dunia Pendidikan,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 digital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video, e-book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digital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bijak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Bahasa Indonesia media digital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digital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digital. Oleh karena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lietrasi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digital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Bahasa Indonesia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 SD negeri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Sidoarjo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1046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RUMUSAN MASALAH &amp; TUJUAN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49EC17-CCCE-4BF3-8D36-F7EC58A5A3DB}"/>
              </a:ext>
            </a:extLst>
          </p:cNvPr>
          <p:cNvSpPr/>
          <p:nvPr/>
        </p:nvSpPr>
        <p:spPr>
          <a:xfrm>
            <a:off x="166758" y="1052666"/>
            <a:ext cx="11830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28600">
              <a:buNone/>
            </a:pP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Rumusan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lvl="0" indent="-514350">
              <a:buAutoNum type="arabicPeriod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literasi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digital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Bahasa Indonesia di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IV?</a:t>
            </a:r>
          </a:p>
          <a:p>
            <a:pPr marL="514350" lvl="0" indent="-514350">
              <a:buAutoNum type="arabicPeriod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media digital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keterampilan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berbahasa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lvl="0" indent="-514350">
              <a:buAutoNum type="arabicPeriod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guru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mengintegrasikan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literasi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digital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literasi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digital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Bahasa Indonesia.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literasi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digital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berbahasa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Mendeskripsikan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guru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literasi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digital di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b="1"/>
              <a:t>METODE</a:t>
            </a:r>
            <a:endParaRPr/>
          </a:p>
        </p:txBody>
      </p:sp>
      <p:sp>
        <p:nvSpPr>
          <p:cNvPr id="124" name="Google Shape;124;p7"/>
          <p:cNvSpPr/>
          <p:nvPr/>
        </p:nvSpPr>
        <p:spPr>
          <a:xfrm>
            <a:off x="754630" y="2318657"/>
            <a:ext cx="2868388" cy="1110343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25400" cap="flat" cmpd="sng">
            <a:solidFill>
              <a:srgbClr val="264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penelitian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kualitatif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pendekatan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etnografi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4440368" y="2351509"/>
            <a:ext cx="2868388" cy="1110343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25400" cap="flat" cmpd="sng">
            <a:solidFill>
              <a:srgbClr val="264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SD Negeri </a:t>
            </a: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Bluru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Kidul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2, </a:t>
            </a: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Kabupaten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Sidoarjo</a:t>
            </a:r>
            <a:endParaRPr sz="1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3353554" y="4703545"/>
            <a:ext cx="5690995" cy="1110343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25400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Wawancara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observasi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dan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dokumentasi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instrumen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penelitian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menggunakan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lembar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observasi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lembar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wawancara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</a:t>
            </a: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alat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dokumentasi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</p:txBody>
      </p:sp>
      <p:sp>
        <p:nvSpPr>
          <p:cNvPr id="128" name="Google Shape;128;p7"/>
          <p:cNvSpPr/>
          <p:nvPr/>
        </p:nvSpPr>
        <p:spPr>
          <a:xfrm>
            <a:off x="8126106" y="2322794"/>
            <a:ext cx="2868388" cy="1110343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25400" cap="flat" cmpd="sng">
            <a:solidFill>
              <a:srgbClr val="264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Teknik Purposive Sampling </a:t>
            </a:r>
            <a:endParaRPr sz="1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9894" y="1181733"/>
            <a:ext cx="1097859" cy="1097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"/>
          <p:cNvPicPr preferRelativeResize="0"/>
          <p:nvPr/>
        </p:nvPicPr>
        <p:blipFill rotWithShape="1">
          <a:blip r:embed="rId4">
            <a:alphaModFix/>
          </a:blip>
          <a:srcRect t="11230" b="14703"/>
          <a:stretch/>
        </p:blipFill>
        <p:spPr>
          <a:xfrm>
            <a:off x="5220010" y="1309978"/>
            <a:ext cx="1309103" cy="96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5">
            <a:alphaModFix/>
          </a:blip>
          <a:srcRect t="13519" b="15371"/>
          <a:stretch/>
        </p:blipFill>
        <p:spPr>
          <a:xfrm>
            <a:off x="8897794" y="1283444"/>
            <a:ext cx="1325012" cy="94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6">
            <a:alphaModFix/>
          </a:blip>
          <a:srcRect t="21733" b="27918"/>
          <a:stretch/>
        </p:blipFill>
        <p:spPr>
          <a:xfrm>
            <a:off x="4969429" y="3550000"/>
            <a:ext cx="1810264" cy="911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166758" y="51705"/>
            <a:ext cx="11830800" cy="835896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b="1"/>
              <a:t>HASIL ANALISIS &amp; PEMBAHASAN</a:t>
            </a:r>
            <a:endParaRPr/>
          </a:p>
        </p:txBody>
      </p:sp>
      <p:sp>
        <p:nvSpPr>
          <p:cNvPr id="140" name="Google Shape;140;p8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7063925" y="4686300"/>
            <a:ext cx="4933633" cy="83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Gambar 1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Siswa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mengakses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barcode (QR Code)  yang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disedikan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oleh guru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630460" y="1342914"/>
            <a:ext cx="6348506" cy="4172172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25400" cap="flat" cmpd="sng">
            <a:solidFill>
              <a:srgbClr val="264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Berdasarkan</a:t>
            </a:r>
            <a:r>
              <a:rPr lang="en-ID" sz="1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hasil</a:t>
            </a:r>
            <a:r>
              <a:rPr lang="en-ID" sz="1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observasi</a:t>
            </a:r>
            <a:r>
              <a:rPr lang="en-ID" sz="1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</a:t>
            </a:r>
            <a:r>
              <a:rPr lang="en-ID" sz="18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wawancara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pemanfaatan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media digital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dalam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pembelajaran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Bahasa Indonesia di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kelas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IV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sudah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diterapkan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baik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Siswa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terlihat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familiar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menggunakan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hanphone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untuk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mengakses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pembelajaran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mampu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mengikuti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arahan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guru,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seperti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memindai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QR Code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untuk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membuka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Penggunaan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media digital juga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membantu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proses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pembelajaran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menjadi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lebih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mudah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menarik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bagi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siswa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E9E9A0-0985-4A24-BC7D-5AF3BA0932C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66" y="1514476"/>
            <a:ext cx="4673284" cy="31718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166758" y="51705"/>
            <a:ext cx="11830800" cy="835896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b="1"/>
              <a:t>HASIL ANALISIS &amp; PEMBAHASAN</a:t>
            </a:r>
            <a:endParaRPr/>
          </a:p>
        </p:txBody>
      </p:sp>
      <p:sp>
        <p:nvSpPr>
          <p:cNvPr id="140" name="Google Shape;140;p8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7063925" y="4686300"/>
            <a:ext cx="4933633" cy="83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Gambar 2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Siswa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menyimak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video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pembelajaran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630460" y="1342914"/>
            <a:ext cx="6348506" cy="4172172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25400" cap="flat" cmpd="sng">
            <a:solidFill>
              <a:srgbClr val="264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Kemampuan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siswa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dalam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mengelola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informasi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digital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terlihat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cukup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baik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Siswa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mampu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membaca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memahami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yang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disajikan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melalui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perangkat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digital,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kemudian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memanfaatkannya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untuk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menjawab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pertanyaan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serta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menyelesaikan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tugas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Selain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itu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siswa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juga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sudah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terbiasa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mengikuti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instruksi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pengumpulan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tugas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melalui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media digital.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Penggunaan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teknologi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membantu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proses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belajar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menjadi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lebih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fleksibel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praktis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dan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memudahkan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siswa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memahami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pembelajaran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12A296-FB9D-486C-A5A5-A7D8F6CE14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63" y="1528763"/>
            <a:ext cx="4286250" cy="29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3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166758" y="51705"/>
            <a:ext cx="11830800" cy="835896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b="1"/>
              <a:t>HASIL ANALISIS &amp; PEMBAHASAN</a:t>
            </a:r>
            <a:endParaRPr/>
          </a:p>
        </p:txBody>
      </p:sp>
      <p:sp>
        <p:nvSpPr>
          <p:cNvPr id="140" name="Google Shape;140;p8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7063925" y="4686300"/>
            <a:ext cx="4933633" cy="83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Gambar 3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Siswa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mencatat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point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penting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dalam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video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pembelajaran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630460" y="1342914"/>
            <a:ext cx="6348506" cy="4172172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25400" cap="flat" cmpd="sng">
            <a:solidFill>
              <a:srgbClr val="264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Dari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komunikasi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etika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digital,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siswa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menunjukkan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sikap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yang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baik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selama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pembelajaran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berlangsung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Siswa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menggunakan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bahasa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yang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sopan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mematuhi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aturan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penggunaan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perangkat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digital,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serta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menghargai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pendapat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saat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diskusi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Selain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itu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siswa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juga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mulai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mampu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menyelesaikan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tugas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berbasis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digital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menggunakan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bahasa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sendiri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Penggunaan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media digital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membuat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siswa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lebih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antusias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aktif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dan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tertarik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mengikuti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proses </a:t>
            </a:r>
            <a:r>
              <a:rPr lang="en-ID" sz="1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pembelajaran</a:t>
            </a:r>
            <a:r>
              <a:rPr lang="en-ID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</a:t>
            </a:r>
            <a:endParaRPr sz="1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FA6FD8-E5A3-42BE-8339-D24D599578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63" y="1842976"/>
            <a:ext cx="4329113" cy="271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4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>
            <a:spLocks noGrp="1"/>
          </p:cNvSpPr>
          <p:nvPr>
            <p:ph type="title"/>
          </p:nvPr>
        </p:nvSpPr>
        <p:spPr>
          <a:xfrm>
            <a:off x="166758" y="108855"/>
            <a:ext cx="11830800" cy="835896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b="1"/>
              <a:t>HASIL ANALISIS &amp; PEMBAHASAN</a:t>
            </a:r>
            <a:endParaRPr/>
          </a:p>
        </p:txBody>
      </p:sp>
      <p:sp>
        <p:nvSpPr>
          <p:cNvPr id="186" name="Google Shape;186;p13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3"/>
          <p:cNvSpPr/>
          <p:nvPr/>
        </p:nvSpPr>
        <p:spPr>
          <a:xfrm>
            <a:off x="645430" y="1185583"/>
            <a:ext cx="10901140" cy="4775946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25400" cap="flat" cmpd="sng">
            <a:solidFill>
              <a:srgbClr val="264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2AD261-C3C0-499E-9D76-C6CFED5F3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1859339"/>
            <a:ext cx="992981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pemanfaatan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literasi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digital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Bahasa Indonesia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terintegrasi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QR Code, dan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interaktif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media digital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variatif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menarik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mengakses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arahan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guru,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literasi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digital juga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membaca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menulis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digital dan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penyusunan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pelaksanaannya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guru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berperan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fasilitator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mengarahkan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bertanggung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Guru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kondusif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bimbingan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mendorong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mandiri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memanfaatkan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b="1"/>
              <a:t>KESIMPULAN</a:t>
            </a:r>
            <a:endParaRPr/>
          </a:p>
        </p:txBody>
      </p:sp>
      <p:sp>
        <p:nvSpPr>
          <p:cNvPr id="194" name="Google Shape;194;p14"/>
          <p:cNvSpPr txBox="1"/>
          <p:nvPr/>
        </p:nvSpPr>
        <p:spPr>
          <a:xfrm>
            <a:off x="796595" y="1351528"/>
            <a:ext cx="10370210" cy="4154943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 err="1">
                <a:solidFill>
                  <a:schemeClr val="bg1"/>
                </a:solidFill>
              </a:rPr>
              <a:t>Berdasarkan</a:t>
            </a:r>
            <a:r>
              <a:rPr lang="en-ID" sz="2400" b="1" dirty="0">
                <a:solidFill>
                  <a:schemeClr val="bg1"/>
                </a:solidFill>
              </a:rPr>
              <a:t>  </a:t>
            </a:r>
            <a:r>
              <a:rPr lang="en-ID" sz="2400" b="1" dirty="0" err="1">
                <a:solidFill>
                  <a:schemeClr val="bg1"/>
                </a:solidFill>
              </a:rPr>
              <a:t>kesimpulan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ini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menunjukkan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bahwa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penerapan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literasi</a:t>
            </a:r>
            <a:r>
              <a:rPr lang="en-ID" sz="2400" b="1" dirty="0">
                <a:solidFill>
                  <a:schemeClr val="bg1"/>
                </a:solidFill>
              </a:rPr>
              <a:t> digital </a:t>
            </a:r>
            <a:r>
              <a:rPr lang="en-ID" sz="2400" b="1" dirty="0" err="1">
                <a:solidFill>
                  <a:schemeClr val="bg1"/>
                </a:solidFill>
              </a:rPr>
              <a:t>dalam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pembelajaran</a:t>
            </a:r>
            <a:r>
              <a:rPr lang="en-ID" sz="2400" b="1" dirty="0">
                <a:solidFill>
                  <a:schemeClr val="bg1"/>
                </a:solidFill>
              </a:rPr>
              <a:t> Bahasa Indonesia di </a:t>
            </a:r>
            <a:r>
              <a:rPr lang="en-ID" sz="2400" b="1" dirty="0" err="1">
                <a:solidFill>
                  <a:schemeClr val="bg1"/>
                </a:solidFill>
              </a:rPr>
              <a:t>kelas</a:t>
            </a:r>
            <a:r>
              <a:rPr lang="en-ID" sz="2400" b="1" dirty="0">
                <a:solidFill>
                  <a:schemeClr val="bg1"/>
                </a:solidFill>
              </a:rPr>
              <a:t> IV SD Negeri </a:t>
            </a:r>
            <a:r>
              <a:rPr lang="en-ID" sz="2400" b="1" dirty="0" err="1">
                <a:solidFill>
                  <a:schemeClr val="bg1"/>
                </a:solidFill>
              </a:rPr>
              <a:t>Bluru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Kidul</a:t>
            </a:r>
            <a:r>
              <a:rPr lang="en-ID" sz="2400" b="1" dirty="0">
                <a:solidFill>
                  <a:schemeClr val="bg1"/>
                </a:solidFill>
              </a:rPr>
              <a:t> 2 </a:t>
            </a:r>
            <a:r>
              <a:rPr lang="en-ID" sz="2400" b="1" dirty="0" err="1">
                <a:solidFill>
                  <a:schemeClr val="bg1"/>
                </a:solidFill>
              </a:rPr>
              <a:t>telah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berjalan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dengan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baik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melalui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penggunaan</a:t>
            </a:r>
            <a:r>
              <a:rPr lang="en-ID" sz="2400" b="1" dirty="0">
                <a:solidFill>
                  <a:schemeClr val="bg1"/>
                </a:solidFill>
              </a:rPr>
              <a:t> media digital </a:t>
            </a:r>
            <a:r>
              <a:rPr lang="en-ID" sz="2400" b="1" dirty="0" err="1">
                <a:solidFill>
                  <a:schemeClr val="bg1"/>
                </a:solidFill>
              </a:rPr>
              <a:t>seperti</a:t>
            </a:r>
            <a:r>
              <a:rPr lang="en-ID" sz="2400" b="1" dirty="0">
                <a:solidFill>
                  <a:schemeClr val="bg1"/>
                </a:solidFill>
              </a:rPr>
              <a:t> video </a:t>
            </a:r>
            <a:r>
              <a:rPr lang="en-ID" sz="2400" b="1" dirty="0" err="1">
                <a:solidFill>
                  <a:schemeClr val="bg1"/>
                </a:solidFill>
              </a:rPr>
              <a:t>pembelajaran</a:t>
            </a:r>
            <a:r>
              <a:rPr lang="en-ID" sz="2400" b="1" dirty="0">
                <a:solidFill>
                  <a:schemeClr val="bg1"/>
                </a:solidFill>
              </a:rPr>
              <a:t>, QR Code, dan </a:t>
            </a:r>
            <a:r>
              <a:rPr lang="en-ID" sz="2400" b="1" dirty="0" err="1">
                <a:solidFill>
                  <a:schemeClr val="bg1"/>
                </a:solidFill>
              </a:rPr>
              <a:t>aplikasi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interaktif</a:t>
            </a:r>
            <a:r>
              <a:rPr lang="en-ID" sz="2400" b="1" dirty="0">
                <a:solidFill>
                  <a:schemeClr val="bg1"/>
                </a:solidFill>
              </a:rPr>
              <a:t>. </a:t>
            </a:r>
            <a:r>
              <a:rPr lang="en-ID" sz="2400" b="1" dirty="0" err="1">
                <a:solidFill>
                  <a:schemeClr val="bg1"/>
                </a:solidFill>
              </a:rPr>
              <a:t>Literasi</a:t>
            </a:r>
            <a:r>
              <a:rPr lang="en-ID" sz="2400" b="1" dirty="0">
                <a:solidFill>
                  <a:schemeClr val="bg1"/>
                </a:solidFill>
              </a:rPr>
              <a:t> digital </a:t>
            </a:r>
            <a:r>
              <a:rPr lang="en-ID" sz="2400" b="1" dirty="0" err="1">
                <a:solidFill>
                  <a:schemeClr val="bg1"/>
                </a:solidFill>
              </a:rPr>
              <a:t>membantu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siswa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lebih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aktif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dalam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belajar</a:t>
            </a:r>
            <a:r>
              <a:rPr lang="en-ID" sz="2400" b="1" dirty="0">
                <a:solidFill>
                  <a:schemeClr val="bg1"/>
                </a:solidFill>
              </a:rPr>
              <a:t>, </a:t>
            </a:r>
            <a:r>
              <a:rPr lang="en-ID" sz="2400" b="1" dirty="0" err="1">
                <a:solidFill>
                  <a:schemeClr val="bg1"/>
                </a:solidFill>
              </a:rPr>
              <a:t>meningkatkan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kemampuan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membaca</a:t>
            </a:r>
            <a:r>
              <a:rPr lang="en-ID" sz="2400" b="1" dirty="0">
                <a:solidFill>
                  <a:schemeClr val="bg1"/>
                </a:solidFill>
              </a:rPr>
              <a:t> dan </a:t>
            </a:r>
            <a:r>
              <a:rPr lang="en-ID" sz="2400" b="1" dirty="0" err="1">
                <a:solidFill>
                  <a:schemeClr val="bg1"/>
                </a:solidFill>
              </a:rPr>
              <a:t>menulis</a:t>
            </a:r>
            <a:r>
              <a:rPr lang="en-ID" sz="2400" b="1" dirty="0">
                <a:solidFill>
                  <a:schemeClr val="bg1"/>
                </a:solidFill>
              </a:rPr>
              <a:t>, </a:t>
            </a:r>
            <a:r>
              <a:rPr lang="en-ID" sz="2400" b="1" dirty="0" err="1">
                <a:solidFill>
                  <a:schemeClr val="bg1"/>
                </a:solidFill>
              </a:rPr>
              <a:t>serta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memudahkan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siswa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memahami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materi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pembelajaran</a:t>
            </a:r>
            <a:r>
              <a:rPr lang="en-ID" sz="2400" b="1" dirty="0">
                <a:solidFill>
                  <a:schemeClr val="bg1"/>
                </a:solidFill>
              </a:rPr>
              <a:t>. </a:t>
            </a:r>
            <a:r>
              <a:rPr lang="en-ID" sz="2400" b="1" dirty="0" err="1">
                <a:solidFill>
                  <a:schemeClr val="bg1"/>
                </a:solidFill>
              </a:rPr>
              <a:t>Meskipun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masih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terdapat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beberapa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hambatan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teknis</a:t>
            </a:r>
            <a:r>
              <a:rPr lang="en-ID" sz="2400" b="1" dirty="0">
                <a:solidFill>
                  <a:schemeClr val="bg1"/>
                </a:solidFill>
              </a:rPr>
              <a:t>, </a:t>
            </a:r>
            <a:r>
              <a:rPr lang="en-ID" sz="2400" b="1" dirty="0" err="1">
                <a:solidFill>
                  <a:schemeClr val="bg1"/>
                </a:solidFill>
              </a:rPr>
              <a:t>penggunaan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teknologi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dalam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pembalajaran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tetap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memberikan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dampak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positif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sehingga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perlu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didukung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dengan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fasilitas</a:t>
            </a:r>
            <a:r>
              <a:rPr lang="en-ID" sz="2400" b="1" dirty="0">
                <a:solidFill>
                  <a:schemeClr val="bg1"/>
                </a:solidFill>
              </a:rPr>
              <a:t> dan media </a:t>
            </a:r>
            <a:r>
              <a:rPr lang="en-ID" sz="2400" b="1" dirty="0" err="1">
                <a:solidFill>
                  <a:schemeClr val="bg1"/>
                </a:solidFill>
              </a:rPr>
              <a:t>pembelajaran</a:t>
            </a:r>
            <a:r>
              <a:rPr lang="en-ID" sz="2400" b="1" dirty="0">
                <a:solidFill>
                  <a:schemeClr val="bg1"/>
                </a:solidFill>
              </a:rPr>
              <a:t> yang </a:t>
            </a:r>
            <a:r>
              <a:rPr lang="en-ID" sz="2400" b="1" dirty="0" err="1">
                <a:solidFill>
                  <a:schemeClr val="bg1"/>
                </a:solidFill>
              </a:rPr>
              <a:t>lebih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1" dirty="0" err="1">
                <a:solidFill>
                  <a:schemeClr val="bg1"/>
                </a:solidFill>
              </a:rPr>
              <a:t>inovatif</a:t>
            </a:r>
            <a:r>
              <a:rPr lang="en-ID" sz="2400" b="1" dirty="0">
                <a:solidFill>
                  <a:schemeClr val="bg1"/>
                </a:solidFill>
              </a:rPr>
              <a:t>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1077</Words>
  <Application>Microsoft Office PowerPoint</Application>
  <PresentationFormat>Widescreen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Times New Roman</vt:lpstr>
      <vt:lpstr>Wingdings</vt:lpstr>
      <vt:lpstr>Century Gothic</vt:lpstr>
      <vt:lpstr>Exo</vt:lpstr>
      <vt:lpstr>Calibri</vt:lpstr>
      <vt:lpstr>Arial</vt:lpstr>
      <vt:lpstr>Office Theme</vt:lpstr>
      <vt:lpstr>Literasi Digital sebagai  Studi Etnografi Pembelajaran Bahasa Indonesia di Kelas IV Sekolah Dasar</vt:lpstr>
      <vt:lpstr>Pendahuluan</vt:lpstr>
      <vt:lpstr>RUMUSAN MASALAH &amp; TUJUAN</vt:lpstr>
      <vt:lpstr>METODE</vt:lpstr>
      <vt:lpstr>HASIL ANALISIS &amp; PEMBAHASAN</vt:lpstr>
      <vt:lpstr>HASIL ANALISIS &amp; PEMBAHASAN</vt:lpstr>
      <vt:lpstr>HASIL ANALISIS &amp; PEMBAHASAN</vt:lpstr>
      <vt:lpstr>HASIL ANALISIS &amp; PEMBAHASAN</vt:lpstr>
      <vt:lpstr>KESIMPULAN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Literasi Digital sebagai  Studi Etnografi Pembelajaran Bahasa Indonesia di Kelas IV Sekolah Dasar</dc:title>
  <dc:creator>Umsida</dc:creator>
  <cp:lastModifiedBy>User</cp:lastModifiedBy>
  <cp:revision>1</cp:revision>
  <dcterms:created xsi:type="dcterms:W3CDTF">2020-02-15T07:43:00Z</dcterms:created>
  <dcterms:modified xsi:type="dcterms:W3CDTF">2026-05-13T07:40:59Z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