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66" r:id="rId3"/>
    <p:sldId id="258" r:id="rId4"/>
    <p:sldId id="259" r:id="rId5"/>
    <p:sldId id="260" r:id="rId6"/>
    <p:sldId id="267" r:id="rId7"/>
    <p:sldId id="268" r:id="rId8"/>
    <p:sldId id="269" r:id="rId9"/>
    <p:sldId id="270" r:id="rId10"/>
    <p:sldId id="271" r:id="rId11"/>
    <p:sldId id="262" r:id="rId12"/>
    <p:sldId id="263" r:id="rId13"/>
    <p:sldId id="272" r:id="rId14"/>
    <p:sldId id="264" r:id="rId15"/>
    <p:sldId id="265" r:id="rId16"/>
  </p:sldIdLst>
  <p:sldSz cx="12192000" cy="6858000"/>
  <p:notesSz cx="9144000" cy="6858000"/>
  <p:embeddedFontLst>
    <p:embeddedFont>
      <p:font typeface="Century Gothic" panose="020B0502020202020204" pitchFamily="34" charset="0"/>
      <p:regular r:id="rId18"/>
      <p:bold r:id="rId19"/>
      <p:italic r:id="rId20"/>
      <p:boldItalic r:id="rId21"/>
    </p:embeddedFont>
    <p:embeddedFont>
      <p:font typeface="Ex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B6BF8C15-408C-DE7F-C055-F7876B92BF1B}"/>
            </a:ext>
          </a:extLst>
        </p:cNvPr>
        <p:cNvGrpSpPr/>
        <p:nvPr/>
      </p:nvGrpSpPr>
      <p:grpSpPr>
        <a:xfrm>
          <a:off x="0" y="0"/>
          <a:ext cx="0" cy="0"/>
          <a:chOff x="0" y="0"/>
          <a:chExt cx="0" cy="0"/>
        </a:xfrm>
      </p:grpSpPr>
      <p:sp>
        <p:nvSpPr>
          <p:cNvPr id="61" name="Google Shape;61;g104f7abbb21_0_39:notes">
            <a:extLst>
              <a:ext uri="{FF2B5EF4-FFF2-40B4-BE49-F238E27FC236}">
                <a16:creationId xmlns:a16="http://schemas.microsoft.com/office/drawing/2014/main" id="{D900B0CC-6047-8728-C96D-9FC9BD4739EF}"/>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a:extLst>
              <a:ext uri="{FF2B5EF4-FFF2-40B4-BE49-F238E27FC236}">
                <a16:creationId xmlns:a16="http://schemas.microsoft.com/office/drawing/2014/main" id="{9C5108CE-114F-C800-4F2A-3D021EEBE8E6}"/>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08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85D3CEC3-A55A-8964-E57E-B87A2CF83794}"/>
            </a:ext>
          </a:extLst>
        </p:cNvPr>
        <p:cNvGrpSpPr/>
        <p:nvPr/>
      </p:nvGrpSpPr>
      <p:grpSpPr>
        <a:xfrm>
          <a:off x="0" y="0"/>
          <a:ext cx="0" cy="0"/>
          <a:chOff x="0" y="0"/>
          <a:chExt cx="0" cy="0"/>
        </a:xfrm>
      </p:grpSpPr>
      <p:sp>
        <p:nvSpPr>
          <p:cNvPr id="80" name="Google Shape;80;g104f7abbb21_0_315:notes">
            <a:extLst>
              <a:ext uri="{FF2B5EF4-FFF2-40B4-BE49-F238E27FC236}">
                <a16:creationId xmlns:a16="http://schemas.microsoft.com/office/drawing/2014/main" id="{67DC792F-4229-FA76-D295-1423C153E67D}"/>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a:extLst>
              <a:ext uri="{FF2B5EF4-FFF2-40B4-BE49-F238E27FC236}">
                <a16:creationId xmlns:a16="http://schemas.microsoft.com/office/drawing/2014/main" id="{B02AF1C3-A22E-4292-50FD-CBB31CD93F69}"/>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18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a:extLst>
            <a:ext uri="{FF2B5EF4-FFF2-40B4-BE49-F238E27FC236}">
              <a16:creationId xmlns:a16="http://schemas.microsoft.com/office/drawing/2014/main" id="{3CA3530B-6F46-AAEA-6494-4F847063A45C}"/>
            </a:ext>
          </a:extLst>
        </p:cNvPr>
        <p:cNvGrpSpPr/>
        <p:nvPr/>
      </p:nvGrpSpPr>
      <p:grpSpPr>
        <a:xfrm>
          <a:off x="0" y="0"/>
          <a:ext cx="0" cy="0"/>
          <a:chOff x="0" y="0"/>
          <a:chExt cx="0" cy="0"/>
        </a:xfrm>
      </p:grpSpPr>
      <p:sp>
        <p:nvSpPr>
          <p:cNvPr id="43" name="Google Shape;43;g104f7abbb21_0_309:notes">
            <a:extLst>
              <a:ext uri="{FF2B5EF4-FFF2-40B4-BE49-F238E27FC236}">
                <a16:creationId xmlns:a16="http://schemas.microsoft.com/office/drawing/2014/main" id="{512170D8-6DA5-62F8-3F00-63339318F4BA}"/>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a:extLst>
              <a:ext uri="{FF2B5EF4-FFF2-40B4-BE49-F238E27FC236}">
                <a16:creationId xmlns:a16="http://schemas.microsoft.com/office/drawing/2014/main" id="{6AD6E120-2437-9E86-131C-FF835504CC93}"/>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29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A840DA2B-DE13-A0B2-CD15-704D88E2029B}"/>
            </a:ext>
          </a:extLst>
        </p:cNvPr>
        <p:cNvGrpSpPr/>
        <p:nvPr/>
      </p:nvGrpSpPr>
      <p:grpSpPr>
        <a:xfrm>
          <a:off x="0" y="0"/>
          <a:ext cx="0" cy="0"/>
          <a:chOff x="0" y="0"/>
          <a:chExt cx="0" cy="0"/>
        </a:xfrm>
      </p:grpSpPr>
      <p:sp>
        <p:nvSpPr>
          <p:cNvPr id="61" name="Google Shape;61;g104f7abbb21_0_39:notes">
            <a:extLst>
              <a:ext uri="{FF2B5EF4-FFF2-40B4-BE49-F238E27FC236}">
                <a16:creationId xmlns:a16="http://schemas.microsoft.com/office/drawing/2014/main" id="{8974B5E6-0F25-7F40-70EB-D459F040A799}"/>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a:extLst>
              <a:ext uri="{FF2B5EF4-FFF2-40B4-BE49-F238E27FC236}">
                <a16:creationId xmlns:a16="http://schemas.microsoft.com/office/drawing/2014/main" id="{3A018F1C-7D2B-4C5C-692D-3D7452AFB74D}"/>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940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A469D2DE-0718-FC17-1B55-91DA94FC5BA1}"/>
            </a:ext>
          </a:extLst>
        </p:cNvPr>
        <p:cNvGrpSpPr/>
        <p:nvPr/>
      </p:nvGrpSpPr>
      <p:grpSpPr>
        <a:xfrm>
          <a:off x="0" y="0"/>
          <a:ext cx="0" cy="0"/>
          <a:chOff x="0" y="0"/>
          <a:chExt cx="0" cy="0"/>
        </a:xfrm>
      </p:grpSpPr>
      <p:sp>
        <p:nvSpPr>
          <p:cNvPr id="61" name="Google Shape;61;g104f7abbb21_0_39:notes">
            <a:extLst>
              <a:ext uri="{FF2B5EF4-FFF2-40B4-BE49-F238E27FC236}">
                <a16:creationId xmlns:a16="http://schemas.microsoft.com/office/drawing/2014/main" id="{F16D196B-1C46-C452-3F73-6E928CD71B2B}"/>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a:extLst>
              <a:ext uri="{FF2B5EF4-FFF2-40B4-BE49-F238E27FC236}">
                <a16:creationId xmlns:a16="http://schemas.microsoft.com/office/drawing/2014/main" id="{656374AA-8437-0DEF-7D34-95511A867721}"/>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795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35EA720B-0978-D244-6266-878B50713763}"/>
            </a:ext>
          </a:extLst>
        </p:cNvPr>
        <p:cNvGrpSpPr/>
        <p:nvPr/>
      </p:nvGrpSpPr>
      <p:grpSpPr>
        <a:xfrm>
          <a:off x="0" y="0"/>
          <a:ext cx="0" cy="0"/>
          <a:chOff x="0" y="0"/>
          <a:chExt cx="0" cy="0"/>
        </a:xfrm>
      </p:grpSpPr>
      <p:sp>
        <p:nvSpPr>
          <p:cNvPr id="61" name="Google Shape;61;g104f7abbb21_0_39:notes">
            <a:extLst>
              <a:ext uri="{FF2B5EF4-FFF2-40B4-BE49-F238E27FC236}">
                <a16:creationId xmlns:a16="http://schemas.microsoft.com/office/drawing/2014/main" id="{63E216EC-DC91-7F8D-106D-DB9C04661258}"/>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a:extLst>
              <a:ext uri="{FF2B5EF4-FFF2-40B4-BE49-F238E27FC236}">
                <a16:creationId xmlns:a16="http://schemas.microsoft.com/office/drawing/2014/main" id="{749E99E2-9442-1431-D23E-66E06B59A534}"/>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84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675E9606-DC37-A353-99CF-3555E72D7A81}"/>
            </a:ext>
          </a:extLst>
        </p:cNvPr>
        <p:cNvGrpSpPr/>
        <p:nvPr/>
      </p:nvGrpSpPr>
      <p:grpSpPr>
        <a:xfrm>
          <a:off x="0" y="0"/>
          <a:ext cx="0" cy="0"/>
          <a:chOff x="0" y="0"/>
          <a:chExt cx="0" cy="0"/>
        </a:xfrm>
      </p:grpSpPr>
      <p:sp>
        <p:nvSpPr>
          <p:cNvPr id="61" name="Google Shape;61;g104f7abbb21_0_39:notes">
            <a:extLst>
              <a:ext uri="{FF2B5EF4-FFF2-40B4-BE49-F238E27FC236}">
                <a16:creationId xmlns:a16="http://schemas.microsoft.com/office/drawing/2014/main" id="{646BF638-8E5B-1BD5-5713-5A3ECE014235}"/>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a:extLst>
              <a:ext uri="{FF2B5EF4-FFF2-40B4-BE49-F238E27FC236}">
                <a16:creationId xmlns:a16="http://schemas.microsoft.com/office/drawing/2014/main" id="{A1E458B2-D424-4EE4-AC45-7B063EFFBD1D}"/>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7389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472618" y="939991"/>
            <a:ext cx="11246764" cy="2489009"/>
          </a:xfrm>
          <a:prstGeom prst="rect">
            <a:avLst/>
          </a:prstGeom>
          <a:noFill/>
          <a:ln>
            <a:noFill/>
          </a:ln>
        </p:spPr>
        <p:txBody>
          <a:bodyPr spcFirstLastPara="1" wrap="square" lIns="91425" tIns="45700" rIns="91425" bIns="45700" anchor="b" anchorCtr="0">
            <a:noAutofit/>
          </a:bodyPr>
          <a:lstStyle/>
          <a:p>
            <a:pPr lvl="0"/>
            <a:r>
              <a:rPr lang="en-US" sz="3700" b="1" dirty="0" err="1"/>
              <a:t>Penguatan</a:t>
            </a:r>
            <a:r>
              <a:rPr lang="en-US" sz="3700" b="1" dirty="0"/>
              <a:t> </a:t>
            </a:r>
            <a:r>
              <a:rPr lang="id-ID" sz="3700" b="1" dirty="0"/>
              <a:t>Perkembangan Tanggung Jawab Hukum Palang Merah Indonesia atas Keamanan Donor Darah Massal Beresiko </a:t>
            </a:r>
            <a:r>
              <a:rPr lang="id-ID" sz="3700" b="1" i="1" dirty="0"/>
              <a:t>Human Immunodeficiency Virus</a:t>
            </a:r>
            <a:endParaRPr lang="id-ID" sz="3700" dirty="0">
              <a:latin typeface="Exo"/>
              <a:ea typeface="Exo"/>
              <a:cs typeface="Exo"/>
              <a:sym typeface="Exo"/>
            </a:endParaRPr>
          </a:p>
        </p:txBody>
      </p:sp>
      <p:sp>
        <p:nvSpPr>
          <p:cNvPr id="41" name="Google Shape;41;p1"/>
          <p:cNvSpPr txBox="1">
            <a:spLocks noGrp="1"/>
          </p:cNvSpPr>
          <p:nvPr>
            <p:ph type="subTitle" idx="1"/>
          </p:nvPr>
        </p:nvSpPr>
        <p:spPr>
          <a:xfrm>
            <a:off x="1714500" y="3552181"/>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Exo"/>
                <a:ea typeface="Exo"/>
                <a:cs typeface="Exo"/>
                <a:sym typeface="Exo"/>
              </a:rPr>
              <a:t>Oleh:</a:t>
            </a:r>
            <a:endParaRPr dirty="0"/>
          </a:p>
          <a:p>
            <a:pPr marL="0" lvl="0" indent="0" algn="ctr" rtl="0">
              <a:lnSpc>
                <a:spcPct val="90000"/>
              </a:lnSpc>
              <a:spcBef>
                <a:spcPts val="1000"/>
              </a:spcBef>
              <a:spcAft>
                <a:spcPts val="0"/>
              </a:spcAft>
              <a:buClr>
                <a:schemeClr val="lt1"/>
              </a:buClr>
              <a:buSzPts val="2400"/>
              <a:buNone/>
            </a:pPr>
            <a:r>
              <a:rPr lang="en-US" sz="2800" dirty="0"/>
              <a:t>Dwi Nadhiro Salsabila Azizah</a:t>
            </a:r>
            <a:endParaRPr sz="2800" dirty="0"/>
          </a:p>
          <a:p>
            <a:pPr marL="0" lvl="0" indent="0" algn="ctr" rtl="0">
              <a:lnSpc>
                <a:spcPct val="90000"/>
              </a:lnSpc>
              <a:spcBef>
                <a:spcPts val="1000"/>
              </a:spcBef>
              <a:spcAft>
                <a:spcPts val="0"/>
              </a:spcAft>
              <a:buClr>
                <a:schemeClr val="lt1"/>
              </a:buClr>
              <a:buSzPts val="2400"/>
              <a:buNone/>
            </a:pPr>
            <a:r>
              <a:rPr lang="en-US" sz="2800" dirty="0"/>
              <a:t>Lidya Shery Muis</a:t>
            </a:r>
          </a:p>
          <a:p>
            <a:pPr marL="0" lvl="0" indent="0" algn="ctr" rtl="0">
              <a:lnSpc>
                <a:spcPct val="90000"/>
              </a:lnSpc>
              <a:spcBef>
                <a:spcPts val="1000"/>
              </a:spcBef>
              <a:spcAft>
                <a:spcPts val="0"/>
              </a:spcAft>
              <a:buClr>
                <a:schemeClr val="lt1"/>
              </a:buClr>
              <a:buSzPts val="2400"/>
              <a:buNone/>
            </a:pPr>
            <a:endParaRPr sz="800" dirty="0"/>
          </a:p>
          <a:p>
            <a:pPr marL="0" lvl="0" indent="0" algn="ctr" rtl="0">
              <a:lnSpc>
                <a:spcPct val="90000"/>
              </a:lnSpc>
              <a:spcBef>
                <a:spcPts val="1000"/>
              </a:spcBef>
              <a:spcAft>
                <a:spcPts val="0"/>
              </a:spcAft>
              <a:buClr>
                <a:schemeClr val="lt1"/>
              </a:buClr>
              <a:buSzPts val="2400"/>
              <a:buNone/>
            </a:pPr>
            <a:r>
              <a:rPr lang="en-US" sz="2000" dirty="0" err="1"/>
              <a:t>Progam</a:t>
            </a:r>
            <a:r>
              <a:rPr lang="en-US" sz="2000" dirty="0"/>
              <a:t> Studi Hukum</a:t>
            </a:r>
            <a:endParaRPr sz="2000" dirty="0"/>
          </a:p>
          <a:p>
            <a:pPr marL="0" lvl="0" indent="0" algn="ctr" rtl="0">
              <a:lnSpc>
                <a:spcPct val="90000"/>
              </a:lnSpc>
              <a:spcBef>
                <a:spcPts val="1000"/>
              </a:spcBef>
              <a:spcAft>
                <a:spcPts val="0"/>
              </a:spcAft>
              <a:buClr>
                <a:srgbClr val="F2F2F2"/>
              </a:buClr>
              <a:buSzPts val="2400"/>
              <a:buNone/>
            </a:pPr>
            <a:r>
              <a:rPr lang="en-US" sz="2000" dirty="0">
                <a:solidFill>
                  <a:srgbClr val="F2F2F2"/>
                </a:solidFill>
                <a:latin typeface="Exo"/>
                <a:ea typeface="Exo"/>
                <a:cs typeface="Exo"/>
                <a:sym typeface="Exo"/>
              </a:rPr>
              <a:t>Universitas Muhammadiyah </a:t>
            </a:r>
            <a:r>
              <a:rPr lang="en-US" sz="2000" dirty="0" err="1">
                <a:solidFill>
                  <a:srgbClr val="F2F2F2"/>
                </a:solidFill>
                <a:latin typeface="Exo"/>
                <a:ea typeface="Exo"/>
                <a:cs typeface="Exo"/>
                <a:sym typeface="Exo"/>
              </a:rPr>
              <a:t>Sidoarjo</a:t>
            </a:r>
            <a:r>
              <a:rPr lang="en-US" sz="2000" dirty="0">
                <a:solidFill>
                  <a:srgbClr val="F2F2F2"/>
                </a:solidFill>
                <a:latin typeface="Exo"/>
                <a:ea typeface="Exo"/>
                <a:cs typeface="Exo"/>
                <a:sym typeface="Exo"/>
              </a:rPr>
              <a:t> </a:t>
            </a:r>
            <a:endParaRPr sz="2000"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sz="2000" dirty="0" err="1">
                <a:solidFill>
                  <a:srgbClr val="F2F2F2"/>
                </a:solidFill>
              </a:rPr>
              <a:t>Februari</a:t>
            </a:r>
            <a:r>
              <a:rPr lang="en-US" sz="2000" dirty="0">
                <a:solidFill>
                  <a:srgbClr val="F2F2F2"/>
                </a:solidFill>
              </a:rPr>
              <a:t> 2026</a:t>
            </a:r>
            <a:endParaRPr sz="2000"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6DC90797-C21D-1ACB-C946-E34FF2D4381F}"/>
            </a:ext>
          </a:extLst>
        </p:cNvPr>
        <p:cNvGrpSpPr/>
        <p:nvPr/>
      </p:nvGrpSpPr>
      <p:grpSpPr>
        <a:xfrm>
          <a:off x="0" y="0"/>
          <a:ext cx="0" cy="0"/>
          <a:chOff x="0" y="0"/>
          <a:chExt cx="0" cy="0"/>
        </a:xfrm>
      </p:grpSpPr>
      <p:sp>
        <p:nvSpPr>
          <p:cNvPr id="64" name="Google Shape;64;g104f7abbb21_0_39">
            <a:extLst>
              <a:ext uri="{FF2B5EF4-FFF2-40B4-BE49-F238E27FC236}">
                <a16:creationId xmlns:a16="http://schemas.microsoft.com/office/drawing/2014/main" id="{92F916DE-9D16-3469-DE90-D937FC58A258}"/>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b="1" dirty="0"/>
              <a:t>Hasil dan </a:t>
            </a:r>
            <a:r>
              <a:rPr lang="en-US" b="1" dirty="0" err="1"/>
              <a:t>Pembahasan</a:t>
            </a:r>
            <a:endParaRPr b="1" dirty="0"/>
          </a:p>
        </p:txBody>
      </p:sp>
      <p:sp>
        <p:nvSpPr>
          <p:cNvPr id="65" name="Google Shape;65;g104f7abbb21_0_39">
            <a:extLst>
              <a:ext uri="{FF2B5EF4-FFF2-40B4-BE49-F238E27FC236}">
                <a16:creationId xmlns:a16="http://schemas.microsoft.com/office/drawing/2014/main" id="{63CE4049-8B41-0872-C641-F412CBDCFC2B}"/>
              </a:ext>
            </a:extLst>
          </p:cNvPr>
          <p:cNvSpPr txBox="1">
            <a:spLocks noGrp="1"/>
          </p:cNvSpPr>
          <p:nvPr>
            <p:ph type="body" idx="1"/>
          </p:nvPr>
        </p:nvSpPr>
        <p:spPr>
          <a:xfrm>
            <a:off x="1901662" y="5712096"/>
            <a:ext cx="8470939" cy="1031903"/>
          </a:xfrm>
          <a:prstGeom prst="rect">
            <a:avLst/>
          </a:prstGeom>
          <a:noFill/>
          <a:ln>
            <a:noFill/>
          </a:ln>
        </p:spPr>
        <p:txBody>
          <a:bodyPr spcFirstLastPara="1" wrap="square" lIns="91425" tIns="45700" rIns="91425" bIns="45700" anchor="t" anchorCtr="0">
            <a:normAutofit/>
          </a:bodyPr>
          <a:lstStyle/>
          <a:p>
            <a:pPr marL="228600" lvl="0" indent="0" algn="ctr">
              <a:buNone/>
            </a:pPr>
            <a:r>
              <a:rPr lang="en-US" sz="1400" dirty="0"/>
              <a:t>Table 3. </a:t>
            </a:r>
            <a:r>
              <a:rPr lang="en-US" sz="1400" dirty="0" err="1"/>
              <a:t>Tanggung</a:t>
            </a:r>
            <a:r>
              <a:rPr lang="en-US" sz="1400" dirty="0"/>
              <a:t> Jawab </a:t>
            </a:r>
            <a:r>
              <a:rPr lang="en-US" sz="1400" dirty="0" err="1"/>
              <a:t>Palang</a:t>
            </a:r>
            <a:r>
              <a:rPr lang="en-US" sz="1400" dirty="0"/>
              <a:t> Merah Indonesia (PMI) </a:t>
            </a:r>
            <a:r>
              <a:rPr lang="en-US" sz="1400" dirty="0" err="1"/>
              <a:t>dalam</a:t>
            </a:r>
            <a:r>
              <a:rPr lang="en-US" sz="1400" dirty="0"/>
              <a:t> </a:t>
            </a:r>
            <a:r>
              <a:rPr lang="en-US" sz="1400" dirty="0" err="1"/>
              <a:t>Pelayanan</a:t>
            </a:r>
            <a:r>
              <a:rPr lang="en-US" sz="1400" dirty="0"/>
              <a:t> Darah </a:t>
            </a:r>
            <a:r>
              <a:rPr lang="en-US" sz="1400" dirty="0" err="1"/>
              <a:t>dalam</a:t>
            </a:r>
            <a:r>
              <a:rPr lang="en-US" sz="1400" dirty="0"/>
              <a:t> </a:t>
            </a:r>
            <a:r>
              <a:rPr lang="en-US" sz="1400" dirty="0" err="1"/>
              <a:t>Perspektif</a:t>
            </a:r>
            <a:r>
              <a:rPr lang="en-US" sz="1400" dirty="0"/>
              <a:t> Hak </a:t>
            </a:r>
            <a:r>
              <a:rPr lang="en-US" sz="1400" dirty="0" err="1"/>
              <a:t>Asasi</a:t>
            </a:r>
            <a:r>
              <a:rPr lang="en-US" sz="1400" dirty="0"/>
              <a:t> </a:t>
            </a:r>
            <a:r>
              <a:rPr lang="en-US" sz="1400" dirty="0" err="1"/>
              <a:t>Manusia</a:t>
            </a:r>
            <a:endParaRPr lang="en-US" sz="1400" dirty="0"/>
          </a:p>
        </p:txBody>
      </p:sp>
      <p:graphicFrame>
        <p:nvGraphicFramePr>
          <p:cNvPr id="5" name="Table 4">
            <a:extLst>
              <a:ext uri="{FF2B5EF4-FFF2-40B4-BE49-F238E27FC236}">
                <a16:creationId xmlns:a16="http://schemas.microsoft.com/office/drawing/2014/main" id="{49FC041E-35E7-19F2-8284-CA16FCC0E3BF}"/>
              </a:ext>
            </a:extLst>
          </p:cNvPr>
          <p:cNvGraphicFramePr>
            <a:graphicFrameLocks noGrp="1"/>
          </p:cNvGraphicFramePr>
          <p:nvPr>
            <p:extLst>
              <p:ext uri="{D42A27DB-BD31-4B8C-83A1-F6EECF244321}">
                <p14:modId xmlns:p14="http://schemas.microsoft.com/office/powerpoint/2010/main" val="322754876"/>
              </p:ext>
            </p:extLst>
          </p:nvPr>
        </p:nvGraphicFramePr>
        <p:xfrm>
          <a:off x="1738376" y="1231114"/>
          <a:ext cx="8715248" cy="4611294"/>
        </p:xfrm>
        <a:graphic>
          <a:graphicData uri="http://schemas.openxmlformats.org/drawingml/2006/table">
            <a:tbl>
              <a:tblPr firstRow="1" firstCol="1" bandRow="1"/>
              <a:tblGrid>
                <a:gridCol w="2178812">
                  <a:extLst>
                    <a:ext uri="{9D8B030D-6E8A-4147-A177-3AD203B41FA5}">
                      <a16:colId xmlns:a16="http://schemas.microsoft.com/office/drawing/2014/main" val="2190091706"/>
                    </a:ext>
                  </a:extLst>
                </a:gridCol>
                <a:gridCol w="2178812">
                  <a:extLst>
                    <a:ext uri="{9D8B030D-6E8A-4147-A177-3AD203B41FA5}">
                      <a16:colId xmlns:a16="http://schemas.microsoft.com/office/drawing/2014/main" val="3286692901"/>
                    </a:ext>
                  </a:extLst>
                </a:gridCol>
                <a:gridCol w="2178812">
                  <a:extLst>
                    <a:ext uri="{9D8B030D-6E8A-4147-A177-3AD203B41FA5}">
                      <a16:colId xmlns:a16="http://schemas.microsoft.com/office/drawing/2014/main" val="1529443224"/>
                    </a:ext>
                  </a:extLst>
                </a:gridCol>
                <a:gridCol w="2178812">
                  <a:extLst>
                    <a:ext uri="{9D8B030D-6E8A-4147-A177-3AD203B41FA5}">
                      <a16:colId xmlns:a16="http://schemas.microsoft.com/office/drawing/2014/main" val="1092759312"/>
                    </a:ext>
                  </a:extLst>
                </a:gridCol>
              </a:tblGrid>
              <a:tr h="102340">
                <a:tc>
                  <a:txBody>
                    <a:bodyPr/>
                    <a:lstStyle/>
                    <a:p>
                      <a:pPr algn="ct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Aspek Pengaturan</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UU No. 36 Tahun 2009</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UU No. 17 Tahun 2023</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Analisis Perubahan</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3918485"/>
                  </a:ext>
                </a:extLst>
              </a:tr>
              <a:tr h="748595">
                <a:tc>
                  <a:txBody>
                    <a:bodyPr/>
                    <a:lstStyle/>
                    <a:p>
                      <a:pPr>
                        <a:lnSpc>
                          <a:spcPct val="107000"/>
                        </a:lnSpc>
                        <a:spcAft>
                          <a:spcPts val="800"/>
                        </a:spcAft>
                        <a:buNone/>
                      </a:pPr>
                      <a:r>
                        <a:rPr lang="id-ID" sz="700" b="1" dirty="0">
                          <a:effectLst/>
                          <a:latin typeface="Times New Roman" panose="02020603050405020304" pitchFamily="18" charset="0"/>
                          <a:ea typeface="Times New Roman" panose="02020603050405020304" pitchFamily="18" charset="0"/>
                        </a:rPr>
                        <a:t>Kedudukan pelayanan darah</a:t>
                      </a:r>
                      <a:endParaRPr lang="en-ID" sz="800" dirty="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Layanan darah dianggap sebagai bagian dari upaya kesehatan yang bertujuan untuk kemanusiaan dan dilarang untuk tujuan bisnis. </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(Pasal 86 ayat (1))</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Pelayanan darah ditegaskan sebagai upaya kesehatan yang berfokus pada kemanusiaan, proses penyembuhan, dan pemulihan kesehatan, serta dengan jelas dinyatakan bahwa ini bukan untuk kepentingan bisnis.</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(Pasal 114 ayat (1))</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Penguatan :</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Substansi tetap sama, tetapi UU 17/2023 memberikan rumusan yang lebih sistematis dan menempatkan pelayanan darah dalam kerangka upaya kesehatan nasional.</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240777"/>
                  </a:ext>
                </a:extLst>
              </a:tr>
              <a:tr h="529149">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Sumber dan syarat donor darah</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Darah didapat dari sukarelawan yang sehat dan memenuhi syarat, dengan perhatian utama pada kesehatan para pendonor.</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(Pasal 86 ayat (2))</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dirty="0">
                          <a:effectLst/>
                          <a:latin typeface="Times New Roman" panose="02020603050405020304" pitchFamily="18" charset="0"/>
                          <a:ea typeface="Times New Roman" panose="02020603050405020304" pitchFamily="18" charset="0"/>
                        </a:rPr>
                        <a:t>Donor darah ditegaskan harus sukarela, kondisi badan prima, pas dengan patokan penyaringan, dan disetujui oleh pemberi.</a:t>
                      </a:r>
                      <a:endParaRPr lang="en-ID" sz="800" dirty="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dirty="0">
                          <a:effectLst/>
                          <a:latin typeface="Times New Roman" panose="02020603050405020304" pitchFamily="18" charset="0"/>
                          <a:ea typeface="Times New Roman" panose="02020603050405020304" pitchFamily="18" charset="0"/>
                        </a:rPr>
                        <a:t>(Pasal 114 ayat (2))</a:t>
                      </a:r>
                      <a:endParaRPr lang="en-ID" sz="800" dirty="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Peningkatan :</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UU 17/2023 menambahkan unsur persetujuan donor secara eksplisit sebagai bentuk perlindungan hak donor.</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796161"/>
                  </a:ext>
                </a:extLst>
              </a:tr>
              <a:tr h="529149">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Kewajiban skrining dan pemeriksaan darah</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Setiap darah donor wajib diperiksa secara laboratorium sebelum digunakan untuk mencegah penularan penyakit.</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(Pasal 86 ayat (3))</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Pemeriksaan laboratorium diwajibkan untuk menjamin mutu dan keamanan darah, bukan hanya pencegahan penyakit.</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(Pasal 114 ayat (3))</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Penguatan :</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Fokus diperluas dari pencegahan penyakit menjadi jaminan mutu dan keamanan darah secara menyeluruh.</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2433775"/>
                  </a:ext>
                </a:extLst>
              </a:tr>
              <a:tr h="795213">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Penyelenggara pelayanan darah (termasuk PMI)</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Layanan untuk mendonorkan dan mengolah darah disediakan oleh Unit Transfusi Darah. Unit ini bisa dioperasikan oleh pemerintah, pemerintah daerah, atau organisasi sosial yang bergerak di bidang palang merah.</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(Pasal 87)</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Pengelolaan darah dapat Dilaksanakan oleh pengelola darah yang dikelola oleh pemerintah pusat, pemerintah daerah, lembaga pelayanan kesehatan, dan atau organisasi bantuan kemanusiaan di bidang kepalangmerahan Indonesia.</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(Pasal 116 ayat (2))</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Perluasan kewenangan :</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Peran PMI tetap diakui, namun tidak lagi dominan secara implisit karena UU 17/2023 membuka ruang lebih luas bagi penyelenggara lain.</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614851"/>
                  </a:ext>
                </a:extLst>
              </a:tr>
              <a:tr h="638872">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Ruang lingkup pengelolaan darah</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Pengaturan masih bersifat umum dan garis besar, meliputi donor, pengolahan, dan transfusi darah.</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(Pasal 87–88)</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Pengelolaan darah diuraikan secara rinci mulai dari perencanaan, pengerahan donor, seleksi, pengambilan, pengujian, pengolahan, penyimpanan, hingga distribusi darah.</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(Pasal 115 ayat (2))</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Peningkatan signifikan :</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UU 17/2023 jauh lebih detail dan teknokratis, sehingga standar akuntabilitas penyelenggara, termasuk PMI, menjadi lebih tinggi.</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6798016"/>
                  </a:ext>
                </a:extLst>
              </a:tr>
              <a:tr h="693556">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Tanggung jawab pemerintah</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Pemerintah memiliki tanggung jawab untuk menyediakan layanan darah yang aman, dapat diakses dengan mudah, dan memastikan adanya pendanaan.</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(Pasal 90)</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Pemerintah pusat dan daerah tidak hanya menjamin pembiayaan, tetapi juga bertanggung jawab langsung atas ketersediaan, keamanan, mutu, dan aksesibilitas pelayanan darah.</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(Pasal 115 ayat (5) dan Pasal 118)</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Penguatan peran negara :</a:t>
                      </a:r>
                      <a:endParaRPr lang="en-ID" sz="800">
                        <a:effectLst/>
                        <a:latin typeface="Times New Roman" panose="02020603050405020304" pitchFamily="18" charset="0"/>
                        <a:ea typeface="Times New Roman" panose="02020603050405020304" pitchFamily="18" charset="0"/>
                      </a:endParaRPr>
                    </a:p>
                    <a:p>
                      <a:pPr>
                        <a:lnSpc>
                          <a:spcPct val="107000"/>
                        </a:lnSpc>
                        <a:spcAft>
                          <a:spcPts val="800"/>
                        </a:spcAft>
                        <a:buNone/>
                      </a:pPr>
                      <a:r>
                        <a:rPr lang="id-ID" sz="700">
                          <a:effectLst/>
                          <a:latin typeface="Times New Roman" panose="02020603050405020304" pitchFamily="18" charset="0"/>
                          <a:ea typeface="Times New Roman" panose="02020603050405020304" pitchFamily="18" charset="0"/>
                        </a:rPr>
                        <a:t>Tanggung jawab pemerintah diperluas dan lebih tegas, berdampak pada pengawasan terhadap PMI.</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5793540"/>
                  </a:ext>
                </a:extLst>
              </a:tr>
              <a:tr h="501440">
                <a:tc>
                  <a:txBody>
                    <a:bodyPr/>
                    <a:lstStyle/>
                    <a:p>
                      <a:pPr>
                        <a:lnSpc>
                          <a:spcPct val="107000"/>
                        </a:lnSpc>
                        <a:spcAft>
                          <a:spcPts val="800"/>
                        </a:spcAft>
                        <a:buNone/>
                      </a:pPr>
                      <a:r>
                        <a:rPr lang="id-ID" sz="700" b="1">
                          <a:effectLst/>
                          <a:latin typeface="Times New Roman" panose="02020603050405020304" pitchFamily="18" charset="0"/>
                          <a:ea typeface="Times New Roman" panose="02020603050405020304" pitchFamily="18" charset="0"/>
                        </a:rPr>
                        <a:t>Implikasi terhadap posisi Palang Merah Indonesia (PMI)</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a:solidFill>
                            <a:srgbClr val="000000"/>
                          </a:solidFill>
                          <a:effectLst/>
                          <a:latin typeface="Times New Roman" panose="02020603050405020304" pitchFamily="18" charset="0"/>
                          <a:ea typeface="Times New Roman" panose="02020603050405020304" pitchFamily="18" charset="0"/>
                        </a:rPr>
                        <a:t>Palang Merah Indonesia (PMI)</a:t>
                      </a:r>
                      <a:r>
                        <a:rPr lang="id-ID" sz="700">
                          <a:effectLst/>
                          <a:latin typeface="Times New Roman" panose="02020603050405020304" pitchFamily="18" charset="0"/>
                          <a:ea typeface="Times New Roman" panose="02020603050405020304" pitchFamily="18" charset="0"/>
                        </a:rPr>
                        <a:t> diakui sebagai organisasi kepalangmerahan yang berperan penting dalam pelayanan darah, dengan kedudukan relatif sentral</a:t>
                      </a:r>
                      <a:endParaRPr lang="en-ID" sz="80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US" sz="700" dirty="0">
                          <a:solidFill>
                            <a:srgbClr val="000000"/>
                          </a:solidFill>
                          <a:effectLst/>
                          <a:latin typeface="Times New Roman" panose="02020603050405020304" pitchFamily="18" charset="0"/>
                          <a:ea typeface="Times New Roman" panose="02020603050405020304" pitchFamily="18" charset="0"/>
                        </a:rPr>
                        <a:t>PMI</a:t>
                      </a:r>
                      <a:r>
                        <a:rPr lang="id-ID" sz="700" dirty="0">
                          <a:effectLst/>
                          <a:latin typeface="Times New Roman" panose="02020603050405020304" pitchFamily="18" charset="0"/>
                          <a:ea typeface="Times New Roman" panose="02020603050405020304" pitchFamily="18" charset="0"/>
                        </a:rPr>
                        <a:t> tetap diakui sebagai organisasi kemanusiaan di bidang kepalangmerahan, namun perannya ditempatkan setara dengan penyelenggara lain di bawah koordinasi dan kebijakan pemerintah</a:t>
                      </a:r>
                      <a:endParaRPr lang="en-ID" sz="800" dirty="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700" dirty="0">
                          <a:effectLst/>
                          <a:latin typeface="Times New Roman" panose="02020603050405020304" pitchFamily="18" charset="0"/>
                          <a:ea typeface="Times New Roman" panose="02020603050405020304" pitchFamily="18" charset="0"/>
                        </a:rPr>
                        <a:t>Relatif menurun secara struktural, tetapi meningkat secara normatif karena tuntutan standar, mutu, dan akuntabilitas lebih tinggi</a:t>
                      </a:r>
                      <a:endParaRPr lang="en-ID" sz="800" dirty="0">
                        <a:effectLst/>
                        <a:latin typeface="Times New Roman" panose="02020603050405020304" pitchFamily="18" charset="0"/>
                        <a:ea typeface="Times New Roman" panose="02020603050405020304" pitchFamily="18" charset="0"/>
                      </a:endParaRPr>
                    </a:p>
                  </a:txBody>
                  <a:tcPr marL="45523" marR="45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4524444"/>
                  </a:ext>
                </a:extLst>
              </a:tr>
            </a:tbl>
          </a:graphicData>
        </a:graphic>
      </p:graphicFrame>
    </p:spTree>
    <p:extLst>
      <p:ext uri="{BB962C8B-B14F-4D97-AF65-F5344CB8AC3E}">
        <p14:creationId xmlns:p14="http://schemas.microsoft.com/office/powerpoint/2010/main" val="120286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b="1" dirty="0" err="1"/>
              <a:t>Temuan</a:t>
            </a:r>
            <a:r>
              <a:rPr lang="en-US" b="1" dirty="0"/>
              <a:t> </a:t>
            </a:r>
            <a:r>
              <a:rPr lang="en-US" b="1" dirty="0" err="1"/>
              <a:t>Penting</a:t>
            </a:r>
            <a:r>
              <a:rPr lang="en-US" b="1" dirty="0"/>
              <a:t> </a:t>
            </a:r>
            <a:r>
              <a:rPr lang="en-US" b="1" dirty="0" err="1"/>
              <a:t>Penelitian</a:t>
            </a:r>
            <a:endParaRPr b="1" dirty="0"/>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a:bodyPr>
          <a:lstStyle/>
          <a:p>
            <a:pPr marL="0" indent="0" algn="just">
              <a:buNone/>
            </a:pPr>
            <a:endParaRPr lang="en-ID" dirty="0"/>
          </a:p>
          <a:p>
            <a:pPr marL="0" indent="0" algn="just">
              <a:buNone/>
            </a:pPr>
            <a:r>
              <a:rPr lang="en-ID" dirty="0" err="1"/>
              <a:t>Penelitian</a:t>
            </a:r>
            <a:r>
              <a:rPr lang="en-ID" dirty="0"/>
              <a:t> </a:t>
            </a:r>
            <a:r>
              <a:rPr lang="en-ID" dirty="0" err="1"/>
              <a:t>ini</a:t>
            </a:r>
            <a:r>
              <a:rPr lang="en-ID" dirty="0"/>
              <a:t> </a:t>
            </a:r>
            <a:r>
              <a:rPr lang="en-ID" dirty="0" err="1"/>
              <a:t>menemukan</a:t>
            </a:r>
            <a:r>
              <a:rPr lang="en-ID" dirty="0"/>
              <a:t> </a:t>
            </a:r>
            <a:r>
              <a:rPr lang="en-ID" dirty="0" err="1"/>
              <a:t>bahwa</a:t>
            </a:r>
            <a:r>
              <a:rPr lang="en-ID" dirty="0"/>
              <a:t> </a:t>
            </a:r>
            <a:r>
              <a:rPr lang="en-ID" b="1" dirty="0"/>
              <a:t>UU No. 17 </a:t>
            </a:r>
            <a:r>
              <a:rPr lang="en-ID" b="1" dirty="0" err="1"/>
              <a:t>Tahun</a:t>
            </a:r>
            <a:r>
              <a:rPr lang="en-ID" b="1" dirty="0"/>
              <a:t> 2023</a:t>
            </a:r>
            <a:r>
              <a:rPr lang="en-ID" dirty="0"/>
              <a:t> </a:t>
            </a:r>
            <a:r>
              <a:rPr lang="en-ID" dirty="0" err="1"/>
              <a:t>memperkuat</a:t>
            </a:r>
            <a:r>
              <a:rPr lang="en-ID" dirty="0"/>
              <a:t> </a:t>
            </a:r>
            <a:r>
              <a:rPr lang="en-ID" dirty="0" err="1"/>
              <a:t>standar</a:t>
            </a:r>
            <a:r>
              <a:rPr lang="en-ID" dirty="0"/>
              <a:t> </a:t>
            </a:r>
            <a:r>
              <a:rPr lang="en-ID" dirty="0" err="1"/>
              <a:t>keamanan</a:t>
            </a:r>
            <a:r>
              <a:rPr lang="en-ID" dirty="0"/>
              <a:t> </a:t>
            </a:r>
            <a:r>
              <a:rPr lang="en-ID" dirty="0" err="1"/>
              <a:t>darah</a:t>
            </a:r>
            <a:r>
              <a:rPr lang="en-ID" dirty="0"/>
              <a:t> dan </a:t>
            </a:r>
            <a:r>
              <a:rPr lang="en-ID" dirty="0" err="1"/>
              <a:t>akuntabilitas</a:t>
            </a:r>
            <a:r>
              <a:rPr lang="en-ID" dirty="0"/>
              <a:t> </a:t>
            </a:r>
            <a:r>
              <a:rPr lang="en-ID" dirty="0" err="1"/>
              <a:t>hukum</a:t>
            </a:r>
            <a:r>
              <a:rPr lang="en-ID" dirty="0"/>
              <a:t> PMI </a:t>
            </a:r>
            <a:r>
              <a:rPr lang="en-ID" dirty="0" err="1"/>
              <a:t>dibandingkan</a:t>
            </a:r>
            <a:r>
              <a:rPr lang="en-ID" dirty="0"/>
              <a:t> </a:t>
            </a:r>
            <a:r>
              <a:rPr lang="en-ID" b="1" dirty="0"/>
              <a:t>UU No. 36 </a:t>
            </a:r>
            <a:r>
              <a:rPr lang="en-ID" b="1" dirty="0" err="1"/>
              <a:t>Tahun</a:t>
            </a:r>
            <a:r>
              <a:rPr lang="en-ID" b="1" dirty="0"/>
              <a:t> 2009</a:t>
            </a:r>
            <a:r>
              <a:rPr lang="en-ID" dirty="0"/>
              <a:t>, </a:t>
            </a:r>
            <a:r>
              <a:rPr lang="en-ID" dirty="0" err="1"/>
              <a:t>terutama</a:t>
            </a:r>
            <a:r>
              <a:rPr lang="en-ID" dirty="0"/>
              <a:t> </a:t>
            </a:r>
            <a:r>
              <a:rPr lang="en-ID" dirty="0" err="1"/>
              <a:t>melalui</a:t>
            </a:r>
            <a:r>
              <a:rPr lang="en-ID" dirty="0"/>
              <a:t> </a:t>
            </a:r>
            <a:r>
              <a:rPr lang="en-ID" dirty="0" err="1"/>
              <a:t>perluasan</a:t>
            </a:r>
            <a:r>
              <a:rPr lang="en-ID" dirty="0"/>
              <a:t> </a:t>
            </a:r>
            <a:r>
              <a:rPr lang="en-ID" dirty="0" err="1"/>
              <a:t>kewajiban</a:t>
            </a:r>
            <a:r>
              <a:rPr lang="en-ID" dirty="0"/>
              <a:t> </a:t>
            </a:r>
            <a:r>
              <a:rPr lang="en-ID" dirty="0" err="1"/>
              <a:t>skrining</a:t>
            </a:r>
            <a:r>
              <a:rPr lang="en-ID" dirty="0"/>
              <a:t>, </a:t>
            </a:r>
            <a:r>
              <a:rPr lang="en-ID" dirty="0" err="1"/>
              <a:t>penegasan</a:t>
            </a:r>
            <a:r>
              <a:rPr lang="en-ID" dirty="0"/>
              <a:t> </a:t>
            </a:r>
            <a:r>
              <a:rPr lang="en-ID" dirty="0" err="1"/>
              <a:t>persetujuan</a:t>
            </a:r>
            <a:r>
              <a:rPr lang="en-ID" dirty="0"/>
              <a:t> donor, </a:t>
            </a:r>
            <a:r>
              <a:rPr lang="en-ID" dirty="0" err="1"/>
              <a:t>serta</a:t>
            </a:r>
            <a:r>
              <a:rPr lang="en-ID" dirty="0"/>
              <a:t> </a:t>
            </a:r>
            <a:r>
              <a:rPr lang="en-ID" dirty="0" err="1"/>
              <a:t>peningkatan</a:t>
            </a:r>
            <a:r>
              <a:rPr lang="en-ID" dirty="0"/>
              <a:t> </a:t>
            </a:r>
            <a:r>
              <a:rPr lang="en-ID" dirty="0" err="1"/>
              <a:t>peran</a:t>
            </a:r>
            <a:r>
              <a:rPr lang="en-ID" dirty="0"/>
              <a:t> negara </a:t>
            </a:r>
            <a:r>
              <a:rPr lang="en-ID" dirty="0" err="1"/>
              <a:t>dalam</a:t>
            </a:r>
            <a:r>
              <a:rPr lang="en-ID" dirty="0"/>
              <a:t> </a:t>
            </a:r>
            <a:r>
              <a:rPr lang="en-ID" dirty="0" err="1"/>
              <a:t>pengawasan</a:t>
            </a:r>
            <a:r>
              <a:rPr lang="en-ID" dirty="0"/>
              <a:t>, </a:t>
            </a:r>
            <a:r>
              <a:rPr lang="en-ID" dirty="0" err="1"/>
              <a:t>sehingga</a:t>
            </a:r>
            <a:r>
              <a:rPr lang="en-ID" dirty="0"/>
              <a:t> </a:t>
            </a:r>
            <a:r>
              <a:rPr lang="en-ID" dirty="0" err="1"/>
              <a:t>tanggung</a:t>
            </a:r>
            <a:r>
              <a:rPr lang="en-ID" dirty="0"/>
              <a:t> </a:t>
            </a:r>
            <a:r>
              <a:rPr lang="en-ID" dirty="0" err="1"/>
              <a:t>jawab</a:t>
            </a:r>
            <a:r>
              <a:rPr lang="en-ID" dirty="0"/>
              <a:t> </a:t>
            </a:r>
            <a:r>
              <a:rPr lang="en-ID" dirty="0" err="1"/>
              <a:t>Palang</a:t>
            </a:r>
            <a:r>
              <a:rPr lang="en-ID" dirty="0"/>
              <a:t> Merah Indonesia (PMI) </a:t>
            </a:r>
            <a:r>
              <a:rPr lang="en-ID" dirty="0" err="1"/>
              <a:t>dalam</a:t>
            </a:r>
            <a:r>
              <a:rPr lang="en-ID" dirty="0"/>
              <a:t> donor </a:t>
            </a:r>
            <a:r>
              <a:rPr lang="en-ID" dirty="0" err="1"/>
              <a:t>darah</a:t>
            </a:r>
            <a:r>
              <a:rPr lang="en-ID" dirty="0"/>
              <a:t> </a:t>
            </a:r>
            <a:r>
              <a:rPr lang="en-ID" dirty="0" err="1"/>
              <a:t>massal</a:t>
            </a:r>
            <a:r>
              <a:rPr lang="en-ID" dirty="0"/>
              <a:t> </a:t>
            </a:r>
            <a:r>
              <a:rPr lang="en-ID" dirty="0" err="1"/>
              <a:t>berisiko</a:t>
            </a:r>
            <a:r>
              <a:rPr lang="en-ID" dirty="0"/>
              <a:t> HIV </a:t>
            </a:r>
            <a:r>
              <a:rPr lang="en-ID" dirty="0" err="1"/>
              <a:t>menjadi</a:t>
            </a:r>
            <a:r>
              <a:rPr lang="en-ID" dirty="0"/>
              <a:t> </a:t>
            </a:r>
            <a:r>
              <a:rPr lang="en-ID" dirty="0" err="1"/>
              <a:t>lebih</a:t>
            </a:r>
            <a:r>
              <a:rPr lang="en-ID" dirty="0"/>
              <a:t> </a:t>
            </a:r>
            <a:r>
              <a:rPr lang="en-ID" dirty="0" err="1"/>
              <a:t>ketat</a:t>
            </a:r>
            <a:r>
              <a:rPr lang="en-ID" dirty="0"/>
              <a:t> </a:t>
            </a:r>
            <a:r>
              <a:rPr lang="en-ID" dirty="0" err="1"/>
              <a:t>meskipun</a:t>
            </a:r>
            <a:r>
              <a:rPr lang="en-ID" dirty="0"/>
              <a:t> </a:t>
            </a:r>
            <a:r>
              <a:rPr lang="en-ID" dirty="0" err="1"/>
              <a:t>posisinya</a:t>
            </a:r>
            <a:r>
              <a:rPr lang="en-ID" dirty="0"/>
              <a:t> </a:t>
            </a:r>
            <a:r>
              <a:rPr lang="en-ID" dirty="0" err="1"/>
              <a:t>tidak</a:t>
            </a:r>
            <a:r>
              <a:rPr lang="en-ID" dirty="0"/>
              <a:t> </a:t>
            </a:r>
            <a:r>
              <a:rPr lang="en-ID" dirty="0" err="1"/>
              <a:t>lagi</a:t>
            </a:r>
            <a:r>
              <a:rPr lang="en-ID" dirty="0"/>
              <a:t> </a:t>
            </a:r>
            <a:r>
              <a:rPr lang="en-ID" dirty="0" err="1"/>
              <a:t>dominan</a:t>
            </a:r>
            <a:r>
              <a:rPr lang="en-ID" dirty="0"/>
              <a:t> </a:t>
            </a:r>
            <a:r>
              <a:rPr lang="en-ID" dirty="0" err="1"/>
              <a:t>secara</a:t>
            </a:r>
            <a:r>
              <a:rPr lang="en-ID" dirty="0"/>
              <a:t> </a:t>
            </a:r>
            <a:r>
              <a:rPr lang="en-ID" dirty="0" err="1"/>
              <a:t>struktural</a:t>
            </a:r>
            <a:r>
              <a:rPr lang="en-ID" dirty="0"/>
              <a:t>.</a:t>
            </a:r>
          </a:p>
          <a:p>
            <a:pPr marL="0" lvl="0" indent="0" algn="just" rtl="0">
              <a:lnSpc>
                <a:spcPct val="90000"/>
              </a:lnSpc>
              <a:spcBef>
                <a:spcPts val="1000"/>
              </a:spcBef>
              <a:spcAft>
                <a:spcPts val="0"/>
              </a:spcAft>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b="1" dirty="0"/>
              <a:t>Manfaat </a:t>
            </a:r>
            <a:r>
              <a:rPr lang="en-US" b="1" dirty="0" err="1"/>
              <a:t>Penelitian</a:t>
            </a:r>
            <a:endParaRPr b="1" dirty="0"/>
          </a:p>
        </p:txBody>
      </p:sp>
      <p:sp>
        <p:nvSpPr>
          <p:cNvPr id="84" name="Google Shape;84;g104f7abbb21_0_315"/>
          <p:cNvSpPr txBox="1">
            <a:spLocks noGrp="1"/>
          </p:cNvSpPr>
          <p:nvPr>
            <p:ph type="body" idx="1"/>
          </p:nvPr>
        </p:nvSpPr>
        <p:spPr>
          <a:xfrm>
            <a:off x="-214242" y="1271389"/>
            <a:ext cx="12211877" cy="5089734"/>
          </a:xfrm>
          <a:prstGeom prst="rect">
            <a:avLst/>
          </a:prstGeom>
          <a:noFill/>
          <a:ln>
            <a:noFill/>
          </a:ln>
        </p:spPr>
        <p:txBody>
          <a:bodyPr spcFirstLastPara="1" wrap="square" lIns="91425" tIns="45700" rIns="91425" bIns="45700" anchor="t" anchorCtr="0">
            <a:normAutofit/>
          </a:bodyPr>
          <a:lstStyle/>
          <a:p>
            <a:pPr lvl="0" indent="-228600" algn="just">
              <a:buNone/>
            </a:pPr>
            <a:r>
              <a:rPr lang="en-ID" dirty="0"/>
              <a:t>	</a:t>
            </a:r>
          </a:p>
          <a:p>
            <a:pPr lvl="0" indent="-228600" algn="just">
              <a:buNone/>
            </a:pPr>
            <a:endParaRPr lang="en-ID" dirty="0"/>
          </a:p>
          <a:p>
            <a:pPr lvl="0" indent="-228600" algn="just">
              <a:buNone/>
            </a:pPr>
            <a:endParaRPr lang="en-ID" dirty="0"/>
          </a:p>
          <a:p>
            <a:pPr lvl="0" indent="-228600" algn="just">
              <a:buNone/>
            </a:pPr>
            <a:r>
              <a:rPr lang="en-ID" dirty="0"/>
              <a:t>	</a:t>
            </a:r>
            <a:r>
              <a:rPr lang="en-ID" dirty="0" err="1"/>
              <a:t>Penelitian</a:t>
            </a:r>
            <a:r>
              <a:rPr lang="en-ID" dirty="0"/>
              <a:t> </a:t>
            </a:r>
            <a:r>
              <a:rPr lang="en-ID" dirty="0" err="1"/>
              <a:t>ini</a:t>
            </a:r>
            <a:r>
              <a:rPr lang="en-ID" dirty="0"/>
              <a:t> </a:t>
            </a:r>
            <a:r>
              <a:rPr lang="en-ID" dirty="0" err="1"/>
              <a:t>bermanfaat</a:t>
            </a:r>
            <a:r>
              <a:rPr lang="en-ID" dirty="0"/>
              <a:t> </a:t>
            </a:r>
            <a:r>
              <a:rPr lang="en-ID" dirty="0" err="1"/>
              <a:t>sebagai</a:t>
            </a:r>
            <a:r>
              <a:rPr lang="en-ID" dirty="0"/>
              <a:t> </a:t>
            </a:r>
            <a:r>
              <a:rPr lang="en-ID" dirty="0" err="1"/>
              <a:t>rujukan</a:t>
            </a:r>
            <a:r>
              <a:rPr lang="en-ID" dirty="0"/>
              <a:t> </a:t>
            </a:r>
            <a:r>
              <a:rPr lang="en-ID" dirty="0" err="1"/>
              <a:t>pengembangan</a:t>
            </a:r>
            <a:r>
              <a:rPr lang="en-ID" dirty="0"/>
              <a:t> </a:t>
            </a:r>
            <a:r>
              <a:rPr lang="en-ID" dirty="0" err="1"/>
              <a:t>hukum</a:t>
            </a:r>
            <a:r>
              <a:rPr lang="en-ID" dirty="0"/>
              <a:t> </a:t>
            </a:r>
            <a:r>
              <a:rPr lang="en-ID" dirty="0" err="1"/>
              <a:t>kesehatan</a:t>
            </a:r>
            <a:r>
              <a:rPr lang="en-ID" dirty="0"/>
              <a:t>, </a:t>
            </a:r>
            <a:r>
              <a:rPr lang="en-ID" dirty="0" err="1"/>
              <a:t>evaluasi</a:t>
            </a:r>
            <a:r>
              <a:rPr lang="en-ID" dirty="0"/>
              <a:t> </a:t>
            </a:r>
            <a:r>
              <a:rPr lang="en-ID" dirty="0" err="1"/>
              <a:t>peningkatan</a:t>
            </a:r>
            <a:r>
              <a:rPr lang="en-ID" dirty="0"/>
              <a:t> </a:t>
            </a:r>
            <a:r>
              <a:rPr lang="en-ID" dirty="0" err="1"/>
              <a:t>keamanan</a:t>
            </a:r>
            <a:r>
              <a:rPr lang="en-ID" dirty="0"/>
              <a:t> </a:t>
            </a:r>
            <a:r>
              <a:rPr lang="en-ID" dirty="0" err="1"/>
              <a:t>pelayanan</a:t>
            </a:r>
            <a:r>
              <a:rPr lang="en-ID" dirty="0"/>
              <a:t> </a:t>
            </a:r>
            <a:r>
              <a:rPr lang="en-ID" dirty="0" err="1"/>
              <a:t>darah</a:t>
            </a:r>
            <a:r>
              <a:rPr lang="en-ID" dirty="0"/>
              <a:t> oleh PMI, </a:t>
            </a:r>
            <a:r>
              <a:rPr lang="en-ID" dirty="0" err="1"/>
              <a:t>serta</a:t>
            </a:r>
            <a:r>
              <a:rPr lang="en-ID" dirty="0"/>
              <a:t> </a:t>
            </a:r>
            <a:r>
              <a:rPr lang="en-ID" dirty="0" err="1"/>
              <a:t>bahan</a:t>
            </a:r>
            <a:r>
              <a:rPr lang="en-ID" dirty="0"/>
              <a:t> </a:t>
            </a:r>
            <a:r>
              <a:rPr lang="en-ID" dirty="0" err="1"/>
              <a:t>pertimbangan</a:t>
            </a:r>
            <a:r>
              <a:rPr lang="en-ID" dirty="0"/>
              <a:t> </a:t>
            </a:r>
            <a:r>
              <a:rPr lang="en-ID" dirty="0" err="1"/>
              <a:t>penyempurnaan</a:t>
            </a:r>
            <a:r>
              <a:rPr lang="en-ID" dirty="0"/>
              <a:t> </a:t>
            </a:r>
            <a:r>
              <a:rPr lang="en-ID" dirty="0" err="1"/>
              <a:t>kebijakan</a:t>
            </a:r>
            <a:r>
              <a:rPr lang="en-ID" dirty="0"/>
              <a:t> </a:t>
            </a:r>
            <a:r>
              <a:rPr lang="en-ID" dirty="0" err="1"/>
              <a:t>pelayanan</a:t>
            </a:r>
            <a:r>
              <a:rPr lang="en-ID" dirty="0"/>
              <a:t> </a:t>
            </a:r>
            <a:r>
              <a:rPr lang="en-ID" dirty="0" err="1"/>
              <a:t>darah</a:t>
            </a:r>
            <a:r>
              <a:rPr lang="en-ID" dirty="0"/>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0638434D-74AA-4F73-9474-D0380A73ECB4}"/>
            </a:ext>
          </a:extLst>
        </p:cNvPr>
        <p:cNvGrpSpPr/>
        <p:nvPr/>
      </p:nvGrpSpPr>
      <p:grpSpPr>
        <a:xfrm>
          <a:off x="0" y="0"/>
          <a:ext cx="0" cy="0"/>
          <a:chOff x="0" y="0"/>
          <a:chExt cx="0" cy="0"/>
        </a:xfrm>
      </p:grpSpPr>
      <p:sp>
        <p:nvSpPr>
          <p:cNvPr id="83" name="Google Shape;83;g104f7abbb21_0_315">
            <a:extLst>
              <a:ext uri="{FF2B5EF4-FFF2-40B4-BE49-F238E27FC236}">
                <a16:creationId xmlns:a16="http://schemas.microsoft.com/office/drawing/2014/main" id="{9E642483-6F7D-0C6D-6A22-31D92A52ADE5}"/>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b="1" dirty="0"/>
              <a:t>Kesimpulan</a:t>
            </a:r>
            <a:endParaRPr b="1" dirty="0"/>
          </a:p>
        </p:txBody>
      </p:sp>
      <p:sp>
        <p:nvSpPr>
          <p:cNvPr id="84" name="Google Shape;84;g104f7abbb21_0_315">
            <a:extLst>
              <a:ext uri="{FF2B5EF4-FFF2-40B4-BE49-F238E27FC236}">
                <a16:creationId xmlns:a16="http://schemas.microsoft.com/office/drawing/2014/main" id="{D8DE390D-6FC1-5533-AF11-7935516C2A66}"/>
              </a:ext>
            </a:extLst>
          </p:cNvPr>
          <p:cNvSpPr txBox="1">
            <a:spLocks noGrp="1"/>
          </p:cNvSpPr>
          <p:nvPr>
            <p:ph type="body" idx="1"/>
          </p:nvPr>
        </p:nvSpPr>
        <p:spPr>
          <a:xfrm>
            <a:off x="-214242" y="1271389"/>
            <a:ext cx="12211877" cy="5089734"/>
          </a:xfrm>
          <a:prstGeom prst="rect">
            <a:avLst/>
          </a:prstGeom>
          <a:noFill/>
          <a:ln>
            <a:noFill/>
          </a:ln>
        </p:spPr>
        <p:txBody>
          <a:bodyPr spcFirstLastPara="1" wrap="square" lIns="91425" tIns="45700" rIns="91425" bIns="45700" anchor="t" anchorCtr="0">
            <a:normAutofit/>
          </a:bodyPr>
          <a:lstStyle/>
          <a:p>
            <a:pPr lvl="0" indent="-228600" algn="just">
              <a:buNone/>
            </a:pPr>
            <a:r>
              <a:rPr lang="en-ID" sz="2400" dirty="0"/>
              <a:t>	</a:t>
            </a:r>
          </a:p>
          <a:p>
            <a:pPr lvl="0" indent="-228600" algn="just">
              <a:buNone/>
            </a:pPr>
            <a:r>
              <a:rPr lang="en-ID" sz="2400" dirty="0"/>
              <a:t>	</a:t>
            </a:r>
            <a:r>
              <a:rPr lang="en-ID" sz="2400" dirty="0" err="1"/>
              <a:t>Perkembangan</a:t>
            </a:r>
            <a:r>
              <a:rPr lang="en-ID" sz="2400" dirty="0"/>
              <a:t> </a:t>
            </a:r>
            <a:r>
              <a:rPr lang="en-ID" sz="2400" dirty="0" err="1"/>
              <a:t>pengaturan</a:t>
            </a:r>
            <a:r>
              <a:rPr lang="en-ID" sz="2400" dirty="0"/>
              <a:t> </a:t>
            </a:r>
            <a:r>
              <a:rPr lang="en-ID" sz="2400" dirty="0" err="1"/>
              <a:t>pelayanan</a:t>
            </a:r>
            <a:r>
              <a:rPr lang="en-ID" sz="2400" dirty="0"/>
              <a:t> </a:t>
            </a:r>
            <a:r>
              <a:rPr lang="en-ID" sz="2400" dirty="0" err="1"/>
              <a:t>darah</a:t>
            </a:r>
            <a:r>
              <a:rPr lang="en-ID" sz="2400" dirty="0"/>
              <a:t> </a:t>
            </a:r>
            <a:r>
              <a:rPr lang="en-ID" sz="2400" dirty="0" err="1"/>
              <a:t>dari</a:t>
            </a:r>
            <a:r>
              <a:rPr lang="en-ID" sz="2400" dirty="0"/>
              <a:t> </a:t>
            </a:r>
            <a:r>
              <a:rPr lang="en-ID" sz="2400" b="1" dirty="0"/>
              <a:t>UU No. 36 </a:t>
            </a:r>
            <a:r>
              <a:rPr lang="en-ID" sz="2400" b="1" dirty="0" err="1"/>
              <a:t>Tahun</a:t>
            </a:r>
            <a:r>
              <a:rPr lang="en-ID" sz="2400" b="1" dirty="0"/>
              <a:t> 2009</a:t>
            </a:r>
            <a:r>
              <a:rPr lang="en-ID" sz="2400" dirty="0"/>
              <a:t> </a:t>
            </a:r>
            <a:r>
              <a:rPr lang="en-ID" sz="2400" dirty="0" err="1"/>
              <a:t>ke</a:t>
            </a:r>
            <a:r>
              <a:rPr lang="en-ID" sz="2400" dirty="0"/>
              <a:t> </a:t>
            </a:r>
            <a:r>
              <a:rPr lang="en-ID" sz="2400" b="1" dirty="0"/>
              <a:t>UU No. 17 </a:t>
            </a:r>
            <a:r>
              <a:rPr lang="en-ID" sz="2400" b="1" dirty="0" err="1"/>
              <a:t>Tahun</a:t>
            </a:r>
            <a:r>
              <a:rPr lang="en-ID" sz="2400" b="1" dirty="0"/>
              <a:t> 2023 </a:t>
            </a:r>
            <a:r>
              <a:rPr lang="en-ID" sz="2400" b="1" dirty="0" err="1"/>
              <a:t>tentang</a:t>
            </a:r>
            <a:r>
              <a:rPr lang="en-ID" sz="2400" b="1" dirty="0"/>
              <a:t> Kesehatan</a:t>
            </a:r>
            <a:r>
              <a:rPr lang="en-ID" sz="2400" dirty="0"/>
              <a:t> </a:t>
            </a:r>
            <a:r>
              <a:rPr lang="en-ID" sz="2400" dirty="0" err="1"/>
              <a:t>menunjukkan</a:t>
            </a:r>
            <a:r>
              <a:rPr lang="en-ID" sz="2400" dirty="0"/>
              <a:t> </a:t>
            </a:r>
            <a:r>
              <a:rPr lang="en-ID" sz="2400" dirty="0" err="1"/>
              <a:t>adanya</a:t>
            </a:r>
            <a:r>
              <a:rPr lang="en-ID" sz="2400" dirty="0"/>
              <a:t> </a:t>
            </a:r>
            <a:r>
              <a:rPr lang="en-ID" sz="2400" dirty="0" err="1"/>
              <a:t>penguatan</a:t>
            </a:r>
            <a:r>
              <a:rPr lang="en-ID" sz="2400" dirty="0"/>
              <a:t> </a:t>
            </a:r>
            <a:r>
              <a:rPr lang="en-ID" sz="2400" dirty="0" err="1"/>
              <a:t>standar</a:t>
            </a:r>
            <a:r>
              <a:rPr lang="en-ID" sz="2400" dirty="0"/>
              <a:t> </a:t>
            </a:r>
            <a:r>
              <a:rPr lang="en-ID" sz="2400" dirty="0" err="1"/>
              <a:t>keamanan</a:t>
            </a:r>
            <a:r>
              <a:rPr lang="en-ID" sz="2400" dirty="0"/>
              <a:t>, </a:t>
            </a:r>
            <a:r>
              <a:rPr lang="en-ID" sz="2400" dirty="0" err="1"/>
              <a:t>mutu</a:t>
            </a:r>
            <a:r>
              <a:rPr lang="en-ID" sz="2400" dirty="0"/>
              <a:t>, dan </a:t>
            </a:r>
            <a:r>
              <a:rPr lang="en-ID" sz="2400" dirty="0" err="1"/>
              <a:t>pengawasan</a:t>
            </a:r>
            <a:r>
              <a:rPr lang="en-ID" sz="2400" dirty="0"/>
              <a:t> </a:t>
            </a:r>
            <a:r>
              <a:rPr lang="en-ID" sz="2400" dirty="0" err="1"/>
              <a:t>pelayanan</a:t>
            </a:r>
            <a:r>
              <a:rPr lang="en-ID" sz="2400" dirty="0"/>
              <a:t> </a:t>
            </a:r>
            <a:r>
              <a:rPr lang="en-ID" sz="2400" dirty="0" err="1"/>
              <a:t>darah</a:t>
            </a:r>
            <a:r>
              <a:rPr lang="en-ID" sz="2400" dirty="0"/>
              <a:t>. </a:t>
            </a:r>
            <a:r>
              <a:rPr lang="en-ID" sz="2400" dirty="0" err="1"/>
              <a:t>Meskipun</a:t>
            </a:r>
            <a:r>
              <a:rPr lang="en-ID" sz="2400" dirty="0"/>
              <a:t> </a:t>
            </a:r>
            <a:r>
              <a:rPr lang="en-ID" sz="2400" dirty="0" err="1"/>
              <a:t>peran</a:t>
            </a:r>
            <a:r>
              <a:rPr lang="en-ID" sz="2400" dirty="0"/>
              <a:t> </a:t>
            </a:r>
            <a:r>
              <a:rPr lang="en-ID" sz="2400" dirty="0" err="1"/>
              <a:t>Palang</a:t>
            </a:r>
            <a:r>
              <a:rPr lang="en-ID" sz="2400" dirty="0"/>
              <a:t> Merah Indonesia (PMI) </a:t>
            </a:r>
            <a:r>
              <a:rPr lang="en-ID" sz="2400" dirty="0" err="1"/>
              <a:t>tidak</a:t>
            </a:r>
            <a:r>
              <a:rPr lang="en-ID" sz="2400" dirty="0"/>
              <a:t> </a:t>
            </a:r>
            <a:r>
              <a:rPr lang="en-ID" sz="2400" dirty="0" err="1"/>
              <a:t>lagi</a:t>
            </a:r>
            <a:r>
              <a:rPr lang="en-ID" sz="2400" dirty="0"/>
              <a:t> </a:t>
            </a:r>
            <a:r>
              <a:rPr lang="en-ID" sz="2400" dirty="0" err="1"/>
              <a:t>bersifat</a:t>
            </a:r>
            <a:r>
              <a:rPr lang="en-ID" sz="2400" dirty="0"/>
              <a:t> </a:t>
            </a:r>
            <a:r>
              <a:rPr lang="en-ID" sz="2400" dirty="0" err="1"/>
              <a:t>dominan</a:t>
            </a:r>
            <a:r>
              <a:rPr lang="en-ID" sz="2400" dirty="0"/>
              <a:t> </a:t>
            </a:r>
            <a:r>
              <a:rPr lang="en-ID" sz="2400" dirty="0" err="1"/>
              <a:t>secara</a:t>
            </a:r>
            <a:r>
              <a:rPr lang="en-ID" sz="2400" dirty="0"/>
              <a:t> </a:t>
            </a:r>
            <a:r>
              <a:rPr lang="en-ID" sz="2400" dirty="0" err="1"/>
              <a:t>struktural</a:t>
            </a:r>
            <a:r>
              <a:rPr lang="en-ID" sz="2400" dirty="0"/>
              <a:t>, </a:t>
            </a:r>
            <a:r>
              <a:rPr lang="en-ID" sz="2400" dirty="0" err="1"/>
              <a:t>tanggung</a:t>
            </a:r>
            <a:r>
              <a:rPr lang="en-ID" sz="2400" dirty="0"/>
              <a:t> </a:t>
            </a:r>
            <a:r>
              <a:rPr lang="en-ID" sz="2400" dirty="0" err="1"/>
              <a:t>jawab</a:t>
            </a:r>
            <a:r>
              <a:rPr lang="en-ID" sz="2400" dirty="0"/>
              <a:t> </a:t>
            </a:r>
            <a:r>
              <a:rPr lang="en-ID" sz="2400" dirty="0" err="1"/>
              <a:t>hukum</a:t>
            </a:r>
            <a:r>
              <a:rPr lang="en-ID" sz="2400" dirty="0"/>
              <a:t> </a:t>
            </a:r>
            <a:r>
              <a:rPr lang="en-ID" sz="2400" dirty="0" err="1"/>
              <a:t>Palang</a:t>
            </a:r>
            <a:r>
              <a:rPr lang="en-ID" sz="2400" dirty="0"/>
              <a:t> Merah Indonesia (PMI) </a:t>
            </a:r>
            <a:r>
              <a:rPr lang="en-ID" sz="2400" dirty="0" err="1"/>
              <a:t>dalam</a:t>
            </a:r>
            <a:r>
              <a:rPr lang="en-ID" sz="2400" dirty="0"/>
              <a:t> </a:t>
            </a:r>
            <a:r>
              <a:rPr lang="en-ID" sz="2400" dirty="0" err="1"/>
              <a:t>menjamin</a:t>
            </a:r>
            <a:r>
              <a:rPr lang="en-ID" sz="2400" dirty="0"/>
              <a:t> </a:t>
            </a:r>
            <a:r>
              <a:rPr lang="en-ID" sz="2400" dirty="0" err="1"/>
              <a:t>keamanan</a:t>
            </a:r>
            <a:r>
              <a:rPr lang="en-ID" sz="2400" dirty="0"/>
              <a:t> </a:t>
            </a:r>
            <a:r>
              <a:rPr lang="en-ID" sz="2400" dirty="0" err="1"/>
              <a:t>darah</a:t>
            </a:r>
            <a:r>
              <a:rPr lang="en-ID" sz="2400" dirty="0"/>
              <a:t>, </a:t>
            </a:r>
            <a:r>
              <a:rPr lang="en-ID" sz="2400" dirty="0" err="1"/>
              <a:t>khususnya</a:t>
            </a:r>
            <a:r>
              <a:rPr lang="en-ID" sz="2400" dirty="0"/>
              <a:t> pada </a:t>
            </a:r>
            <a:r>
              <a:rPr lang="en-ID" sz="2400" dirty="0" err="1"/>
              <a:t>kegiatan</a:t>
            </a:r>
            <a:r>
              <a:rPr lang="en-ID" sz="2400" dirty="0"/>
              <a:t> donor </a:t>
            </a:r>
            <a:r>
              <a:rPr lang="en-ID" sz="2400" dirty="0" err="1"/>
              <a:t>darah</a:t>
            </a:r>
            <a:r>
              <a:rPr lang="en-ID" sz="2400" dirty="0"/>
              <a:t> </a:t>
            </a:r>
            <a:r>
              <a:rPr lang="en-ID" sz="2400" dirty="0" err="1"/>
              <a:t>massal</a:t>
            </a:r>
            <a:r>
              <a:rPr lang="en-ID" sz="2400" dirty="0"/>
              <a:t> </a:t>
            </a:r>
            <a:r>
              <a:rPr lang="en-ID" sz="2400" dirty="0" err="1"/>
              <a:t>berisiko</a:t>
            </a:r>
            <a:r>
              <a:rPr lang="en-ID" sz="2400" dirty="0"/>
              <a:t> HIV, </a:t>
            </a:r>
            <a:r>
              <a:rPr lang="en-ID" sz="2400" dirty="0" err="1"/>
              <a:t>justru</a:t>
            </a:r>
            <a:r>
              <a:rPr lang="en-ID" sz="2400" dirty="0"/>
              <a:t> </a:t>
            </a:r>
            <a:r>
              <a:rPr lang="en-ID" sz="2400" dirty="0" err="1"/>
              <a:t>semakin</a:t>
            </a:r>
            <a:r>
              <a:rPr lang="en-ID" sz="2400" dirty="0"/>
              <a:t> </a:t>
            </a:r>
            <a:r>
              <a:rPr lang="en-ID" sz="2400" dirty="0" err="1"/>
              <a:t>diperkuat</a:t>
            </a:r>
            <a:r>
              <a:rPr lang="en-ID" sz="2400" dirty="0"/>
              <a:t>. </a:t>
            </a:r>
          </a:p>
          <a:p>
            <a:pPr lvl="0" indent="-228600" algn="just">
              <a:buNone/>
            </a:pPr>
            <a:r>
              <a:rPr lang="en-ID" sz="2400" dirty="0"/>
              <a:t>	Maka, </a:t>
            </a:r>
            <a:r>
              <a:rPr lang="en-ID" sz="2400" dirty="0" err="1"/>
              <a:t>Palang</a:t>
            </a:r>
            <a:r>
              <a:rPr lang="en-ID" sz="2400" dirty="0"/>
              <a:t> Merah Indonesia (PMI) </a:t>
            </a:r>
            <a:r>
              <a:rPr lang="en-ID" sz="2400" dirty="0" err="1"/>
              <a:t>memiliki</a:t>
            </a:r>
            <a:r>
              <a:rPr lang="en-ID" sz="2400" dirty="0"/>
              <a:t> </a:t>
            </a:r>
            <a:r>
              <a:rPr lang="en-ID" sz="2400" dirty="0" err="1"/>
              <a:t>kewajiban</a:t>
            </a:r>
            <a:r>
              <a:rPr lang="en-ID" sz="2400" dirty="0"/>
              <a:t> </a:t>
            </a:r>
            <a:r>
              <a:rPr lang="en-ID" sz="2400" dirty="0" err="1"/>
              <a:t>hukum</a:t>
            </a:r>
            <a:r>
              <a:rPr lang="en-ID" sz="2400" dirty="0"/>
              <a:t> yang </a:t>
            </a:r>
            <a:r>
              <a:rPr lang="en-ID" sz="2400" dirty="0" err="1"/>
              <a:t>tegas</a:t>
            </a:r>
            <a:r>
              <a:rPr lang="en-ID" sz="2400" dirty="0"/>
              <a:t> </a:t>
            </a:r>
            <a:r>
              <a:rPr lang="en-ID" sz="2400" dirty="0" err="1"/>
              <a:t>untuk</a:t>
            </a:r>
            <a:r>
              <a:rPr lang="en-ID" sz="2400" dirty="0"/>
              <a:t> </a:t>
            </a:r>
            <a:r>
              <a:rPr lang="en-ID" sz="2400" dirty="0" err="1"/>
              <a:t>menerapkan</a:t>
            </a:r>
            <a:r>
              <a:rPr lang="en-ID" sz="2400" dirty="0"/>
              <a:t> </a:t>
            </a:r>
            <a:r>
              <a:rPr lang="en-ID" sz="2400" dirty="0" err="1"/>
              <a:t>skrining</a:t>
            </a:r>
            <a:r>
              <a:rPr lang="en-ID" sz="2400" dirty="0"/>
              <a:t> dan </a:t>
            </a:r>
            <a:r>
              <a:rPr lang="en-ID" sz="2400" dirty="0" err="1"/>
              <a:t>standar</a:t>
            </a:r>
            <a:r>
              <a:rPr lang="en-ID" sz="2400" dirty="0"/>
              <a:t> </a:t>
            </a:r>
            <a:r>
              <a:rPr lang="en-ID" sz="2400" dirty="0" err="1"/>
              <a:t>pelayanan</a:t>
            </a:r>
            <a:r>
              <a:rPr lang="en-ID" sz="2400" dirty="0"/>
              <a:t> </a:t>
            </a:r>
            <a:r>
              <a:rPr lang="en-ID" sz="2400" dirty="0" err="1"/>
              <a:t>darah</a:t>
            </a:r>
            <a:r>
              <a:rPr lang="en-ID" sz="2400" dirty="0"/>
              <a:t> </a:t>
            </a:r>
            <a:r>
              <a:rPr lang="en-ID" sz="2400" dirty="0" err="1"/>
              <a:t>secara</a:t>
            </a:r>
            <a:r>
              <a:rPr lang="en-ID" sz="2400" dirty="0"/>
              <a:t> </a:t>
            </a:r>
            <a:r>
              <a:rPr lang="en-ID" sz="2400" dirty="0" err="1"/>
              <a:t>ketat</a:t>
            </a:r>
            <a:r>
              <a:rPr lang="en-ID" sz="2400" dirty="0"/>
              <a:t> </a:t>
            </a:r>
            <a:r>
              <a:rPr lang="en-ID" sz="2400" dirty="0" err="1"/>
              <a:t>sebagai</a:t>
            </a:r>
            <a:r>
              <a:rPr lang="en-ID" sz="2400" dirty="0"/>
              <a:t> </a:t>
            </a:r>
            <a:r>
              <a:rPr lang="en-ID" sz="2400" dirty="0" err="1"/>
              <a:t>bagian</a:t>
            </a:r>
            <a:r>
              <a:rPr lang="en-ID" sz="2400" dirty="0"/>
              <a:t> </a:t>
            </a:r>
            <a:r>
              <a:rPr lang="en-ID" sz="2400" dirty="0" err="1"/>
              <a:t>dari</a:t>
            </a:r>
            <a:r>
              <a:rPr lang="en-ID" sz="2400" dirty="0"/>
              <a:t> </a:t>
            </a:r>
            <a:r>
              <a:rPr lang="en-ID" sz="2400" dirty="0" err="1"/>
              <a:t>perlindungan</a:t>
            </a:r>
            <a:r>
              <a:rPr lang="en-ID" sz="2400" dirty="0"/>
              <a:t> </a:t>
            </a:r>
            <a:r>
              <a:rPr lang="en-ID" sz="2400" dirty="0" err="1"/>
              <a:t>hak</a:t>
            </a:r>
            <a:r>
              <a:rPr lang="en-ID" sz="2400" dirty="0"/>
              <a:t> </a:t>
            </a:r>
            <a:r>
              <a:rPr lang="en-ID" sz="2400" dirty="0" err="1"/>
              <a:t>atas</a:t>
            </a:r>
            <a:r>
              <a:rPr lang="en-ID" sz="2400" dirty="0"/>
              <a:t> </a:t>
            </a:r>
            <a:r>
              <a:rPr lang="en-ID" sz="2400" dirty="0" err="1"/>
              <a:t>kesehatan</a:t>
            </a:r>
            <a:r>
              <a:rPr lang="en-ID" sz="2400" dirty="0"/>
              <a:t> dan </a:t>
            </a:r>
            <a:r>
              <a:rPr lang="en-ID" sz="2400" dirty="0" err="1"/>
              <a:t>hak</a:t>
            </a:r>
            <a:r>
              <a:rPr lang="en-ID" sz="2400" dirty="0"/>
              <a:t> </a:t>
            </a:r>
            <a:r>
              <a:rPr lang="en-ID" sz="2400" dirty="0" err="1"/>
              <a:t>untuk</a:t>
            </a:r>
            <a:r>
              <a:rPr lang="en-ID" sz="2400" dirty="0"/>
              <a:t> </a:t>
            </a:r>
            <a:r>
              <a:rPr lang="en-ID" sz="2400" dirty="0" err="1"/>
              <a:t>hidup</a:t>
            </a:r>
            <a:r>
              <a:rPr lang="en-ID" sz="2400" dirty="0"/>
              <a:t>.</a:t>
            </a:r>
            <a:endParaRPr sz="2400" dirty="0"/>
          </a:p>
        </p:txBody>
      </p:sp>
    </p:spTree>
    <p:extLst>
      <p:ext uri="{BB962C8B-B14F-4D97-AF65-F5344CB8AC3E}">
        <p14:creationId xmlns:p14="http://schemas.microsoft.com/office/powerpoint/2010/main" val="146773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Autofit/>
          </a:bodyPr>
          <a:lstStyle/>
          <a:p>
            <a:pPr marL="50800" indent="0">
              <a:buNone/>
            </a:pPr>
            <a:r>
              <a:rPr lang="id-ID" sz="400" dirty="0"/>
              <a:t>[1]I. Pujilestari, R. D. Monica, A. H. Rahayu, S. Suharto, And W. Trianto, “Optimalisasi Donor Darah Sukarela Untuk Mendukung Ketersediaan Darah Di Masyarakat,” </a:t>
            </a:r>
            <a:r>
              <a:rPr lang="id-ID" sz="400" i="1" dirty="0"/>
              <a:t>Puan Indones.</a:t>
            </a:r>
            <a:r>
              <a:rPr lang="id-ID" sz="400" dirty="0"/>
              <a:t>, Vol. 7, No. 2, Pp. 993–998, Jan. 2026, Doi: 10.37296/Jpi.V7i2.503.</a:t>
            </a:r>
            <a:endParaRPr lang="en-ID" sz="400" dirty="0"/>
          </a:p>
          <a:p>
            <a:pPr marL="50800" indent="0">
              <a:buNone/>
            </a:pPr>
            <a:r>
              <a:rPr lang="id-ID" sz="400" dirty="0"/>
              <a:t>[2]</a:t>
            </a:r>
            <a:r>
              <a:rPr lang="en-US" sz="400" dirty="0"/>
              <a:t> </a:t>
            </a:r>
            <a:r>
              <a:rPr lang="id-ID" sz="400" dirty="0"/>
              <a:t>“Uud45 Asli.Pdf.” Accessed: Feb. 09, 2026. [Online]. Available: Https://Www.Mkri.Id/Public/Content/Infoumum/Regulation/Pdf/Uud45%20asli.Pdf</a:t>
            </a:r>
            <a:endParaRPr lang="en-ID" sz="400" dirty="0"/>
          </a:p>
          <a:p>
            <a:pPr marL="50800" indent="0">
              <a:buNone/>
            </a:pPr>
            <a:r>
              <a:rPr lang="id-ID" sz="400" dirty="0"/>
              <a:t>[3]</a:t>
            </a:r>
            <a:r>
              <a:rPr lang="en-US" sz="400" dirty="0"/>
              <a:t> </a:t>
            </a:r>
            <a:r>
              <a:rPr lang="id-ID" sz="400" dirty="0"/>
              <a:t>F. R. Nuraini, N. D. Muflikhah, R. N. A. Amalia, And R. C. Pratama, “Donor Keluarga Terintegrasi: Strategi Ketahanan Stok Darah Di Fasilitas Pelayanan Kesehatan Primer,” </a:t>
            </a:r>
            <a:r>
              <a:rPr lang="id-ID" sz="400" i="1" dirty="0"/>
              <a:t>J. Med. Med.</a:t>
            </a:r>
            <a:r>
              <a:rPr lang="id-ID" sz="400" dirty="0"/>
              <a:t>, Vol. 5, No. 1, Pp. 471–477, Jan. 2026, Doi: 10.31004/Hkmvgn09.</a:t>
            </a:r>
            <a:endParaRPr lang="en-ID" sz="400" dirty="0"/>
          </a:p>
          <a:p>
            <a:pPr marL="50800" indent="0">
              <a:buNone/>
            </a:pPr>
            <a:r>
              <a:rPr lang="id-ID" sz="400" dirty="0"/>
              <a:t>[4]</a:t>
            </a:r>
            <a:r>
              <a:rPr lang="en-US" sz="400" dirty="0"/>
              <a:t> </a:t>
            </a:r>
            <a:r>
              <a:rPr lang="id-ID" sz="400" dirty="0"/>
              <a:t>K. D. Utami, F. N. Azizah, And S. Nurhayati, “Edukasi Media Animasi Kesehatan Reproduksi Dan Penyakit Menular Seksual Di Posyandu Remaja Puskesmas Kalasan,” </a:t>
            </a:r>
            <a:r>
              <a:rPr lang="id-ID" sz="400" i="1" dirty="0"/>
              <a:t>J. Pengabdi. Masy. Bangsa</a:t>
            </a:r>
            <a:r>
              <a:rPr lang="id-ID" sz="400" dirty="0"/>
              <a:t>, Vol. 3, No. 4, Pp. 1192–1198, Jun. 2025, Doi: 10.59837/Jpmba.V3i4.2379.</a:t>
            </a:r>
            <a:endParaRPr lang="en-ID" sz="400" dirty="0"/>
          </a:p>
          <a:p>
            <a:pPr marL="50800" indent="0">
              <a:buNone/>
            </a:pPr>
            <a:r>
              <a:rPr lang="id-ID" sz="400" dirty="0"/>
              <a:t>[5]</a:t>
            </a:r>
            <a:r>
              <a:rPr lang="en-US" sz="400" dirty="0"/>
              <a:t> </a:t>
            </a:r>
            <a:r>
              <a:rPr lang="id-ID" sz="400" dirty="0"/>
              <a:t>E. Buranga, A. M. Ukratalo, D. E. Manery, And A. R. S. Kaliky, “Donor Darah Sebagai Wujud Kepedulian Sosial Masyarakat Desa Piru Kabupaten Seram Bagian Barat Terhadap Sesama,” </a:t>
            </a:r>
            <a:r>
              <a:rPr lang="id-ID" sz="400" i="1" dirty="0"/>
              <a:t>J. Cendekia Mengabdi Berinovasi Dan Berkarya</a:t>
            </a:r>
            <a:r>
              <a:rPr lang="id-ID" sz="400" dirty="0"/>
              <a:t>, Vol. 4, No. 1, Pp. 43–48, 2026, Doi: 10.56630/Jenaka.V4i1.1134.</a:t>
            </a:r>
            <a:endParaRPr lang="en-ID" sz="400" dirty="0"/>
          </a:p>
          <a:p>
            <a:pPr marL="50800" indent="0">
              <a:buNone/>
            </a:pPr>
            <a:r>
              <a:rPr lang="id-ID" sz="400" dirty="0"/>
              <a:t>[6]</a:t>
            </a:r>
            <a:r>
              <a:rPr lang="en-US" sz="400" dirty="0"/>
              <a:t> </a:t>
            </a:r>
            <a:r>
              <a:rPr lang="id-ID" sz="400" dirty="0"/>
              <a:t>“Uu No. 17 Tahun 2023,” Database Peraturan | Jdih Bpk. Accessed: Feb. 09, 2026. [Online]. Available: Http://Peraturan.Bpk.Go.Id/Details/258028/Uu-No-17-Tahun-2023</a:t>
            </a:r>
            <a:endParaRPr lang="en-ID" sz="400" dirty="0"/>
          </a:p>
          <a:p>
            <a:pPr marL="50800" indent="0">
              <a:buNone/>
            </a:pPr>
            <a:r>
              <a:rPr lang="id-ID" sz="400" dirty="0"/>
              <a:t>[7]“Uu No. 36 Tahun 2009,” Database Peraturan | Jdih Bpk. Accessed: Feb. 09, 2026. [Online]. Available: Http://Peraturan.Bpk.Go.Id/Details/38778/Uu-No-36-Tahun-2009</a:t>
            </a:r>
            <a:endParaRPr lang="en-ID" sz="400" dirty="0"/>
          </a:p>
          <a:p>
            <a:pPr marL="50800" indent="0">
              <a:buNone/>
            </a:pPr>
            <a:r>
              <a:rPr lang="id-ID" sz="400" dirty="0"/>
              <a:t>[8]</a:t>
            </a:r>
            <a:r>
              <a:rPr lang="en-US" sz="400" dirty="0"/>
              <a:t>  </a:t>
            </a:r>
            <a:r>
              <a:rPr lang="id-ID" sz="400" dirty="0"/>
              <a:t>“06.93.0143 Sanny Sanjaya Cover.Pdf.” Accessed: Feb. 09, 2026. [Online]. Available: Https://Repository.Unika.Ac.Id/14169/1/06.93.0143%20sanny%20sanjaya%20cover.Pdf</a:t>
            </a:r>
            <a:endParaRPr lang="en-ID" sz="400" dirty="0"/>
          </a:p>
          <a:p>
            <a:pPr marL="50800" indent="0">
              <a:buNone/>
            </a:pPr>
            <a:r>
              <a:rPr lang="id-ID" sz="400" dirty="0"/>
              <a:t>[9]</a:t>
            </a:r>
            <a:r>
              <a:rPr lang="en-US" sz="400" dirty="0"/>
              <a:t> </a:t>
            </a:r>
            <a:r>
              <a:rPr lang="id-ID" sz="400" dirty="0"/>
              <a:t>M. Taufiq, “Perspektif Yuridis Tanggung Jawab Dokter Terhadap Rahasia Medis Pasien Hiv/Aids (Studi Di Rumah Sakit Umum Daerah Banyumas).” Accessed: Feb. 09, 2026. [Online]. Available: Https://Scholar.Archive.Org/Work/Kildq2l2rzgbfmu4tbeknoixze/Access/Wayback/Http://Dinamikahukum.Fh.Unsoed.Ac.Id:80/Index.Php/Jdh/Article/Download/171/119</a:t>
            </a:r>
            <a:endParaRPr lang="en-ID" sz="400" dirty="0"/>
          </a:p>
          <a:p>
            <a:pPr marL="50800" indent="0">
              <a:buNone/>
            </a:pPr>
            <a:r>
              <a:rPr lang="id-ID" sz="400" dirty="0"/>
              <a:t>[10]</a:t>
            </a:r>
            <a:r>
              <a:rPr lang="en-US" sz="400" dirty="0"/>
              <a:t> </a:t>
            </a:r>
            <a:r>
              <a:rPr lang="id-ID" sz="400" dirty="0"/>
              <a:t>“Uu No. 39 Tahun 1999,” Database Peraturan | Jdih Bpk. Accessed: Feb. 09, 2026. [Online]. Available: Http://Peraturan.Bpk.Go.Id/Details/45361/Uu-No-39-Tahun-1999</a:t>
            </a:r>
            <a:endParaRPr lang="en-ID" sz="400" dirty="0"/>
          </a:p>
          <a:p>
            <a:pPr marL="50800" indent="0">
              <a:buNone/>
            </a:pPr>
            <a:r>
              <a:rPr lang="id-ID" sz="400" dirty="0"/>
              <a:t>[11]</a:t>
            </a:r>
            <a:r>
              <a:rPr lang="en-US" sz="400" dirty="0"/>
              <a:t> </a:t>
            </a:r>
            <a:r>
              <a:rPr lang="id-ID" sz="400" dirty="0"/>
              <a:t>“Pp No. 7 Tahun 2011,” Database Peraturan | Jdih Bpk. Accessed: Feb. 09, 2026. [Online]. Available: Http://Peraturan.Bpk.Go.Id/Details/5129/Pp-No-7-Tahun-2011</a:t>
            </a:r>
            <a:endParaRPr lang="en-ID" sz="400" dirty="0"/>
          </a:p>
          <a:p>
            <a:pPr marL="50800" indent="0">
              <a:buNone/>
            </a:pPr>
            <a:r>
              <a:rPr lang="id-ID" sz="400" dirty="0"/>
              <a:t>[12]</a:t>
            </a:r>
            <a:r>
              <a:rPr lang="en-US" sz="400" dirty="0"/>
              <a:t> </a:t>
            </a:r>
            <a:r>
              <a:rPr lang="id-ID" sz="400" dirty="0"/>
              <a:t>T. Abdi, Y. Triana, K. Sari, And M. Nofelita, “Pelayanan Darah Rumah Sakit Dalam Perspektif Hukum Normatif: Antara Kepastian Hukum Dan Perlindungan Hak Pasien,” </a:t>
            </a:r>
            <a:r>
              <a:rPr lang="id-ID" sz="400" i="1" dirty="0"/>
              <a:t>Andrew Law J.</a:t>
            </a:r>
            <a:r>
              <a:rPr lang="id-ID" sz="400" dirty="0"/>
              <a:t>, Vol. 4, No. 2, Pp. 1020–1031, Dec. 2025, Doi: 10.61876/Alj.V4i2.151.</a:t>
            </a:r>
            <a:endParaRPr lang="en-ID" sz="400" dirty="0"/>
          </a:p>
          <a:p>
            <a:pPr marL="50800" indent="0">
              <a:buNone/>
            </a:pPr>
            <a:r>
              <a:rPr lang="id-ID" sz="400" dirty="0"/>
              <a:t>[13]</a:t>
            </a:r>
            <a:r>
              <a:rPr lang="en-US" sz="400" dirty="0"/>
              <a:t> </a:t>
            </a:r>
            <a:r>
              <a:rPr lang="id-ID" sz="400" dirty="0"/>
              <a:t>A. Dharmawan, Rukin, And Zulharman, “Pelayanan Publik Berbasis Pelayanan Prima Di Unit Transfusi Darah Palang Merah Indonesia (Pmi) Kota Surabaya,” </a:t>
            </a:r>
            <a:r>
              <a:rPr lang="id-ID" sz="400" i="1" dirty="0"/>
              <a:t>J. Law Adm. Sci.</a:t>
            </a:r>
            <a:r>
              <a:rPr lang="id-ID" sz="400" dirty="0"/>
              <a:t>, Vol. 3, No. 1, Pp. 33–54, Apr. 2025, Doi: 10.33478/Jlas.V3i1.30.</a:t>
            </a:r>
            <a:endParaRPr lang="en-ID" sz="400" dirty="0"/>
          </a:p>
          <a:p>
            <a:pPr marL="50800" indent="0">
              <a:buNone/>
            </a:pPr>
            <a:r>
              <a:rPr lang="id-ID" sz="400" dirty="0"/>
              <a:t>[14]</a:t>
            </a:r>
            <a:r>
              <a:rPr lang="en-US" sz="400" dirty="0"/>
              <a:t> </a:t>
            </a:r>
            <a:r>
              <a:rPr lang="id-ID" sz="400" dirty="0"/>
              <a:t>S. N. C. Hamid And L. S. Muis, “State Responsibility In Guaranteeing Access To Essential Medicines For Public Health: Tanggung Jawab Negara Dalam Menjamin Akses Terhadap Obat Esensial Untuk Kesehatan Masyarakat,” </a:t>
            </a:r>
            <a:r>
              <a:rPr lang="id-ID" sz="400" i="1" dirty="0"/>
              <a:t>Indones. J. Law Econ. Rev.</a:t>
            </a:r>
            <a:r>
              <a:rPr lang="id-ID" sz="400" dirty="0"/>
              <a:t>, Vol. 19, No. 3, Pp. 10–21070, 2024.</a:t>
            </a:r>
            <a:endParaRPr lang="en-ID" sz="400" dirty="0"/>
          </a:p>
          <a:p>
            <a:pPr marL="50800" indent="0">
              <a:buNone/>
            </a:pPr>
            <a:r>
              <a:rPr lang="id-ID" sz="400" dirty="0"/>
              <a:t>[15]</a:t>
            </a:r>
            <a:r>
              <a:rPr lang="en-US" sz="400" dirty="0"/>
              <a:t> </a:t>
            </a:r>
            <a:r>
              <a:rPr lang="id-ID" sz="400" dirty="0"/>
              <a:t>A. Syuaib, A. M. Ukratalo, And A. R. Assagaf, “Skrining Tekanan Darah Dan Gula Darah Pada Masyarakat Di Desa Buki, Kabupaten Selayar, Sulawesi Selatan,” </a:t>
            </a:r>
            <a:r>
              <a:rPr lang="id-ID" sz="400" i="1" dirty="0"/>
              <a:t>Wasathon J. Pengabdi. Masy.</a:t>
            </a:r>
            <a:r>
              <a:rPr lang="id-ID" sz="400" dirty="0"/>
              <a:t>, Vol. 3, No. 01, Pp. 26–31, Jan. 2025, Doi: 10.61902/Wasathon.V3i01.1494.</a:t>
            </a:r>
            <a:endParaRPr lang="en-ID" sz="400" dirty="0"/>
          </a:p>
          <a:p>
            <a:pPr marL="50800" indent="0">
              <a:buNone/>
            </a:pPr>
            <a:r>
              <a:rPr lang="id-ID" sz="400" dirty="0"/>
              <a:t>[16]</a:t>
            </a:r>
            <a:r>
              <a:rPr lang="en-US" sz="400" dirty="0"/>
              <a:t> </a:t>
            </a:r>
            <a:r>
              <a:rPr lang="id-ID" sz="400" dirty="0"/>
              <a:t>P. Putri Nur Azura, “Implementasi Peraturan Menteri Hukum Dan Hak Asasi Manusia Nomor 7 Tahun 2022 Tentang Remisi Tambahan Melalui Donor Darah Di Lapas Kelas Iia Tembilahan,” Skripsi, Universitas Islam Sultan Syarif Kasim Riau, 2023. Accessed: Feb. 09, 2026. [Online]. Available: Https://Repository.Uin-Suska.Ac.Id/70890/</a:t>
            </a:r>
            <a:endParaRPr lang="en-ID" sz="400" dirty="0"/>
          </a:p>
          <a:p>
            <a:pPr marL="50800" indent="0">
              <a:buNone/>
            </a:pPr>
            <a:r>
              <a:rPr lang="id-ID" sz="400" dirty="0"/>
              <a:t>[17]</a:t>
            </a:r>
            <a:r>
              <a:rPr lang="en-US" sz="400" dirty="0"/>
              <a:t> </a:t>
            </a:r>
            <a:r>
              <a:rPr lang="id-ID" sz="400" dirty="0"/>
              <a:t>U. Usiono, A. A. Hutasuhut, S. Apriani, S. Q. Dalimunthe, And S. Ayuni, “Palang Merah Indonesia Menjadi Salah Satu Organisasi Sosial Di Masyarakat,” </a:t>
            </a:r>
            <a:r>
              <a:rPr lang="id-ID" sz="400" i="1" dirty="0"/>
              <a:t>J. Ilm. Wahana Pendidik.</a:t>
            </a:r>
            <a:r>
              <a:rPr lang="id-ID" sz="400" dirty="0"/>
              <a:t>, Vol. 9, No. 2, Pp. 60–65, Jan. 2023, Doi: 10.5281/Zenodo.7563625.</a:t>
            </a:r>
            <a:endParaRPr lang="en-ID" sz="400" dirty="0"/>
          </a:p>
          <a:p>
            <a:pPr marL="50800" indent="0">
              <a:buNone/>
            </a:pPr>
            <a:r>
              <a:rPr lang="id-ID" sz="400" dirty="0"/>
              <a:t>[18]</a:t>
            </a:r>
            <a:r>
              <a:rPr lang="en-US" sz="400" dirty="0"/>
              <a:t> </a:t>
            </a:r>
            <a:r>
              <a:rPr lang="id-ID" sz="400" dirty="0"/>
              <a:t>A. Rakhman And Y. Sabanise, “Sistem Informasi Stok Kebutuhan Darah Pada Palang Merah Indonesia Dengan Metode Weighted Moving Average,” Jul. 2020.</a:t>
            </a:r>
            <a:endParaRPr lang="en-ID" sz="400" dirty="0"/>
          </a:p>
          <a:p>
            <a:pPr marL="50800" indent="0">
              <a:buNone/>
            </a:pPr>
            <a:r>
              <a:rPr lang="id-ID" sz="400" dirty="0"/>
              <a:t>[19]</a:t>
            </a:r>
            <a:r>
              <a:rPr lang="en-US" sz="400" dirty="0"/>
              <a:t> </a:t>
            </a:r>
            <a:r>
              <a:rPr lang="id-ID" sz="400" dirty="0"/>
              <a:t>M. Yasin, R. Mubarok, And E. Widyanti, “Pendampingan Pelaksanaan Donor Darah Sebagai Upaya Penyediaan Darah Pada Palang Merah Indonesia Kutai Timur,” </a:t>
            </a:r>
            <a:r>
              <a:rPr lang="id-ID" sz="400" i="1" dirty="0"/>
              <a:t>Dikmas J. Pendidik. Masy. Dan Pengabdi.</a:t>
            </a:r>
            <a:r>
              <a:rPr lang="id-ID" sz="400" dirty="0"/>
              <a:t>, Vol. 1, No. 4, Pp. 143–148, Dec. 2021, Doi: 10.37905/Dikmas.1.4.143-148.2021.</a:t>
            </a:r>
            <a:endParaRPr lang="en-ID" sz="400" dirty="0"/>
          </a:p>
          <a:p>
            <a:pPr marL="50800" indent="0">
              <a:buNone/>
            </a:pPr>
            <a:r>
              <a:rPr lang="id-ID" sz="400" dirty="0"/>
              <a:t>[20]</a:t>
            </a:r>
            <a:r>
              <a:rPr lang="en-US" sz="400" dirty="0"/>
              <a:t> </a:t>
            </a:r>
            <a:r>
              <a:rPr lang="id-ID" sz="400" dirty="0"/>
              <a:t>“2022-Pmk-No-30-Tentang-Inm.Pdf.” Accessed: Feb. 09, 2026. [Online]. Available: Https://Galihendradita.Wordpress.Com/Wp-Content/Uploads/2023/06/2022-Pmk-No-30-Tentang-Inm.Pdf</a:t>
            </a:r>
            <a:endParaRPr lang="en-ID" sz="400" dirty="0"/>
          </a:p>
          <a:p>
            <a:pPr marL="50800" indent="0">
              <a:buNone/>
            </a:pPr>
            <a:r>
              <a:rPr lang="id-ID" sz="400" dirty="0"/>
              <a:t>[21]</a:t>
            </a:r>
            <a:r>
              <a:rPr lang="en-US" sz="400" dirty="0"/>
              <a:t> </a:t>
            </a:r>
            <a:r>
              <a:rPr lang="id-ID" sz="400" dirty="0"/>
              <a:t>B. Rahayu, N. Ariyani, And Levyda, “Pengaruh Kualitas Pelayanan Terhadap Kepuasan Pelanggan: Studi Pada Unit Pelayanan Transfusi Darah Di Rscm.,” </a:t>
            </a:r>
            <a:r>
              <a:rPr lang="id-ID" sz="400" i="1" dirty="0"/>
              <a:t>J. Syntax Admiration</a:t>
            </a:r>
            <a:r>
              <a:rPr lang="id-ID" sz="400" dirty="0"/>
              <a:t>, Vol. 4, No. 2, P. 138, Feb. 2023, Doi: 10.46799/Jsa.V3i12.502.</a:t>
            </a:r>
            <a:endParaRPr lang="en-ID" sz="400" dirty="0"/>
          </a:p>
          <a:p>
            <a:pPr marL="50800" indent="0">
              <a:buNone/>
            </a:pPr>
            <a:r>
              <a:rPr lang="id-ID" sz="400" dirty="0"/>
              <a:t>[22]</a:t>
            </a:r>
            <a:r>
              <a:rPr lang="en-US" sz="400" dirty="0"/>
              <a:t>  </a:t>
            </a:r>
            <a:r>
              <a:rPr lang="id-ID" sz="400" dirty="0"/>
              <a:t>N. Purnamaningsih, R. Novianingsih, And R. Prahesti, “Gambaran Motivasi Donor Darah Pada Pendonor Sukarela Di Unit Donor Darah Pmi Kabupaten Sleman Tahun 2021,” </a:t>
            </a:r>
            <a:r>
              <a:rPr lang="id-ID" sz="400" i="1" dirty="0"/>
              <a:t>J. Sehat Mandiri</a:t>
            </a:r>
            <a:r>
              <a:rPr lang="id-ID" sz="400" dirty="0"/>
              <a:t>, Vol. 17, No. 1, Pp. 1–9, Jun. 2022, Doi: 10.33761/Jsm.V17i1.375.</a:t>
            </a:r>
            <a:endParaRPr lang="en-ID" sz="400" dirty="0"/>
          </a:p>
          <a:p>
            <a:pPr marL="50800" indent="0">
              <a:buNone/>
            </a:pPr>
            <a:r>
              <a:rPr lang="id-ID" sz="400" dirty="0"/>
              <a:t>[23]</a:t>
            </a:r>
            <a:r>
              <a:rPr lang="en-US" sz="400" dirty="0"/>
              <a:t> </a:t>
            </a:r>
            <a:r>
              <a:rPr lang="id-ID" sz="400" dirty="0"/>
              <a:t>C. Sabandar </a:t>
            </a:r>
            <a:r>
              <a:rPr lang="id-ID" sz="400" i="1" dirty="0"/>
              <a:t>Et Al.</a:t>
            </a:r>
            <a:r>
              <a:rPr lang="id-ID" sz="400" dirty="0"/>
              <a:t>, “Pemberdayaan Masyarakat Dalam Aksi Donor Darah Sukarela Di Kelurahan Laloeha Kabupaten Kolaka,” </a:t>
            </a:r>
            <a:r>
              <a:rPr lang="id-ID" sz="400" i="1" dirty="0"/>
              <a:t>J. Abdi Dan Dedik. Kpd. Masy. Indones.</a:t>
            </a:r>
            <a:r>
              <a:rPr lang="id-ID" sz="400" dirty="0"/>
              <a:t>, Vol. 4, No. 1, Pp. 107–114, Jan. 2026, Doi: 10.46356/Nadikami.V4i1.410.</a:t>
            </a:r>
            <a:endParaRPr lang="en-ID" sz="400" dirty="0"/>
          </a:p>
          <a:p>
            <a:pPr marL="50800" indent="0">
              <a:buNone/>
            </a:pPr>
            <a:r>
              <a:rPr lang="id-ID" sz="400" dirty="0"/>
              <a:t>[24]</a:t>
            </a:r>
            <a:r>
              <a:rPr lang="en-US" sz="400" dirty="0"/>
              <a:t> </a:t>
            </a:r>
            <a:r>
              <a:rPr lang="id-ID" sz="400" dirty="0"/>
              <a:t>A. M. Paduppai, N. A. Anggraeni, And M. Krisna, “Penguatan Solidaritas Sosial Melalui Program Donor Darah Di Desa Candinego Wonoayu,” </a:t>
            </a:r>
            <a:r>
              <a:rPr lang="id-ID" sz="400" i="1" dirty="0"/>
              <a:t>J. Pengabdi. Cendekia</a:t>
            </a:r>
            <a:r>
              <a:rPr lang="id-ID" sz="400" dirty="0"/>
              <a:t>, Vol. 2, No. 1, Pp. 44–52, 2026, Doi: 10.71417/Jpc.V2i1.90.</a:t>
            </a:r>
            <a:endParaRPr lang="en-ID" sz="400" dirty="0"/>
          </a:p>
          <a:p>
            <a:pPr marL="50800" indent="0">
              <a:buNone/>
            </a:pPr>
            <a:r>
              <a:rPr lang="id-ID" sz="400" dirty="0"/>
              <a:t>[25]</a:t>
            </a:r>
            <a:r>
              <a:rPr lang="en-US" sz="400" dirty="0"/>
              <a:t> </a:t>
            </a:r>
            <a:r>
              <a:rPr lang="id-ID" sz="400" dirty="0"/>
              <a:t> Dr Y. A. Mm And  Dr S. W. M.Blomed, </a:t>
            </a:r>
            <a:r>
              <a:rPr lang="id-ID" sz="400" i="1" dirty="0"/>
              <a:t>Manajemen Mutu Pelayanan Darah Bagi Teknisi Dan Mahasiswa Teknologi Bank Darah</a:t>
            </a:r>
            <a:r>
              <a:rPr lang="id-ID" sz="400" dirty="0"/>
              <a:t>. Scopindo Media Pustaka, 2020.</a:t>
            </a:r>
            <a:endParaRPr lang="en-ID" sz="400" dirty="0"/>
          </a:p>
          <a:p>
            <a:pPr marL="50800" indent="0">
              <a:buNone/>
            </a:pPr>
            <a:r>
              <a:rPr lang="id-ID" sz="400" dirty="0"/>
              <a:t>[26]</a:t>
            </a:r>
            <a:r>
              <a:rPr lang="en-US" sz="400" dirty="0"/>
              <a:t> </a:t>
            </a:r>
            <a:r>
              <a:rPr lang="id-ID" sz="400" dirty="0"/>
              <a:t>Sukmawati, S. Rizal, And A. N. Insan, “Pengaruh Strategi Komunikasi Dan Kualitas Produk Terhadap Kepercayaan Konsumen Unit Transfusi Darah Pmi Kota Makassar,” </a:t>
            </a:r>
            <a:r>
              <a:rPr lang="id-ID" sz="400" i="1" dirty="0"/>
              <a:t>Learn. Soc. J. Csr Pendidik. Dan Pemberdaya. Masy.</a:t>
            </a:r>
            <a:r>
              <a:rPr lang="id-ID" sz="400" dirty="0"/>
              <a:t>, Vol. 5, No. 1, Pp. 393–404, Jun. 2024, Doi: 10.30872/Ls.V5i1.3517.</a:t>
            </a:r>
            <a:endParaRPr lang="en-ID" sz="400" dirty="0"/>
          </a:p>
          <a:p>
            <a:pPr marL="50800" indent="0">
              <a:buNone/>
            </a:pPr>
            <a:r>
              <a:rPr lang="id-ID" sz="400" dirty="0"/>
              <a:t>[27]</a:t>
            </a:r>
            <a:r>
              <a:rPr lang="en-US" sz="400" dirty="0"/>
              <a:t> </a:t>
            </a:r>
            <a:r>
              <a:rPr lang="id-ID" sz="400" dirty="0"/>
              <a:t>R. R. Nugraha And Z. M. Rasyida, “Gambaran Tingkat Keterampilan Balut Bidai Sebagai Pertolongan Pertama Pada Cedera Ekstremitas Palang Merah Remaja Di Smp N 1 Boyolali,” </a:t>
            </a:r>
            <a:r>
              <a:rPr lang="id-ID" sz="400" i="1" dirty="0"/>
              <a:t>Indones. J. Public Health</a:t>
            </a:r>
            <a:r>
              <a:rPr lang="id-ID" sz="400" dirty="0"/>
              <a:t>, Vol. 4, No. 1, Pp. 35–44, 2026.</a:t>
            </a:r>
            <a:endParaRPr lang="en-ID" sz="400" dirty="0"/>
          </a:p>
          <a:p>
            <a:pPr marL="228600" lvl="0" indent="0" algn="l" rtl="0">
              <a:lnSpc>
                <a:spcPct val="90000"/>
              </a:lnSpc>
              <a:spcBef>
                <a:spcPts val="1000"/>
              </a:spcBef>
              <a:spcAft>
                <a:spcPts val="0"/>
              </a:spcAft>
              <a:buClr>
                <a:schemeClr val="dk1"/>
              </a:buClr>
              <a:buSzPts val="2800"/>
              <a:buNone/>
            </a:pPr>
            <a:endParaRPr sz="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a:extLst>
            <a:ext uri="{FF2B5EF4-FFF2-40B4-BE49-F238E27FC236}">
              <a16:creationId xmlns:a16="http://schemas.microsoft.com/office/drawing/2014/main" id="{323353AF-C622-2708-BC79-AB14BB525711}"/>
            </a:ext>
          </a:extLst>
        </p:cNvPr>
        <p:cNvGrpSpPr/>
        <p:nvPr/>
      </p:nvGrpSpPr>
      <p:grpSpPr>
        <a:xfrm>
          <a:off x="0" y="0"/>
          <a:ext cx="0" cy="0"/>
          <a:chOff x="0" y="0"/>
          <a:chExt cx="0" cy="0"/>
        </a:xfrm>
      </p:grpSpPr>
      <p:sp>
        <p:nvSpPr>
          <p:cNvPr id="46" name="Google Shape;46;g104f7abbb21_0_309">
            <a:extLst>
              <a:ext uri="{FF2B5EF4-FFF2-40B4-BE49-F238E27FC236}">
                <a16:creationId xmlns:a16="http://schemas.microsoft.com/office/drawing/2014/main" id="{2576145A-8AD7-655E-CFE7-7D44C01BFB11}"/>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b="1" dirty="0" err="1"/>
              <a:t>Pendahuluan</a:t>
            </a:r>
            <a:endParaRPr b="1" dirty="0"/>
          </a:p>
        </p:txBody>
      </p:sp>
      <p:sp>
        <p:nvSpPr>
          <p:cNvPr id="47" name="Google Shape;47;g104f7abbb21_0_309">
            <a:extLst>
              <a:ext uri="{FF2B5EF4-FFF2-40B4-BE49-F238E27FC236}">
                <a16:creationId xmlns:a16="http://schemas.microsoft.com/office/drawing/2014/main" id="{29F72E2D-1727-E393-763F-5A5EC7CAF308}"/>
              </a:ext>
            </a:extLst>
          </p:cNvPr>
          <p:cNvSpPr txBox="1">
            <a:spLocks noGrp="1"/>
          </p:cNvSpPr>
          <p:nvPr>
            <p:ph type="body" idx="1"/>
          </p:nvPr>
        </p:nvSpPr>
        <p:spPr>
          <a:xfrm>
            <a:off x="0" y="1155459"/>
            <a:ext cx="11997635" cy="4766370"/>
          </a:xfrm>
          <a:prstGeom prst="rect">
            <a:avLst/>
          </a:prstGeom>
          <a:noFill/>
          <a:ln>
            <a:noFill/>
          </a:ln>
        </p:spPr>
        <p:txBody>
          <a:bodyPr spcFirstLastPara="1" wrap="square" lIns="91425" tIns="45700" rIns="91425" bIns="45700" anchor="t" anchorCtr="0">
            <a:noAutofit/>
          </a:bodyPr>
          <a:lstStyle/>
          <a:p>
            <a:pPr lvl="0" indent="-228600" algn="just">
              <a:buNone/>
            </a:pPr>
            <a:r>
              <a:rPr lang="en-ID" sz="2000" dirty="0"/>
              <a:t>	</a:t>
            </a:r>
          </a:p>
          <a:p>
            <a:pPr lvl="0" indent="-228600" algn="just">
              <a:buNone/>
            </a:pPr>
            <a:endParaRPr lang="en-ID" sz="2000" dirty="0"/>
          </a:p>
          <a:p>
            <a:pPr lvl="0" indent="-228600" algn="just">
              <a:buNone/>
            </a:pPr>
            <a:endParaRPr lang="en-ID" sz="2000" dirty="0"/>
          </a:p>
          <a:p>
            <a:pPr lvl="0" indent="-228600" algn="just">
              <a:buNone/>
            </a:pPr>
            <a:endParaRPr lang="en-ID" sz="2000" dirty="0"/>
          </a:p>
          <a:p>
            <a:pPr lvl="0" indent="-228600" algn="just">
              <a:buNone/>
            </a:pPr>
            <a:endParaRPr lang="en-ID" sz="2000" dirty="0"/>
          </a:p>
          <a:p>
            <a:pPr lvl="0" indent="-228600" algn="just">
              <a:buNone/>
            </a:pPr>
            <a:endParaRPr lang="en-ID" sz="2000" dirty="0"/>
          </a:p>
          <a:p>
            <a:pPr lvl="0" indent="-228600" algn="just">
              <a:buNone/>
            </a:pPr>
            <a:r>
              <a:rPr lang="en-ID" sz="2000" dirty="0"/>
              <a:t>	</a:t>
            </a:r>
            <a:r>
              <a:rPr lang="en-ID" sz="2000" dirty="0" err="1"/>
              <a:t>Pelayanan</a:t>
            </a:r>
            <a:r>
              <a:rPr lang="en-ID" sz="2000" dirty="0"/>
              <a:t> </a:t>
            </a:r>
            <a:r>
              <a:rPr lang="en-ID" sz="2000" dirty="0" err="1"/>
              <a:t>darah</a:t>
            </a:r>
            <a:r>
              <a:rPr lang="en-ID" sz="2000" dirty="0"/>
              <a:t> </a:t>
            </a:r>
            <a:r>
              <a:rPr lang="en-ID" sz="2000" dirty="0" err="1"/>
              <a:t>merupakan</a:t>
            </a:r>
            <a:r>
              <a:rPr lang="en-ID" sz="2000" dirty="0"/>
              <a:t> </a:t>
            </a:r>
            <a:r>
              <a:rPr lang="en-ID" sz="2000" dirty="0" err="1"/>
              <a:t>bagian</a:t>
            </a:r>
            <a:r>
              <a:rPr lang="en-ID" sz="2000" dirty="0"/>
              <a:t> </a:t>
            </a:r>
            <a:r>
              <a:rPr lang="en-ID" sz="2000" dirty="0" err="1"/>
              <a:t>penting</a:t>
            </a:r>
            <a:r>
              <a:rPr lang="en-ID" sz="2000" dirty="0"/>
              <a:t> </a:t>
            </a:r>
            <a:r>
              <a:rPr lang="en-ID" sz="2000" dirty="0" err="1"/>
              <a:t>dalam</a:t>
            </a:r>
            <a:r>
              <a:rPr lang="en-ID" sz="2000" dirty="0"/>
              <a:t> </a:t>
            </a:r>
            <a:r>
              <a:rPr lang="en-ID" sz="2000" dirty="0" err="1"/>
              <a:t>sistem</a:t>
            </a:r>
            <a:r>
              <a:rPr lang="en-ID" sz="2000" dirty="0"/>
              <a:t> </a:t>
            </a:r>
            <a:r>
              <a:rPr lang="en-ID" sz="2000" dirty="0" err="1"/>
              <a:t>kesehatan</a:t>
            </a:r>
            <a:r>
              <a:rPr lang="en-ID" sz="2000" dirty="0"/>
              <a:t> dan </a:t>
            </a:r>
            <a:r>
              <a:rPr lang="en-ID" sz="2000" dirty="0" err="1"/>
              <a:t>pemenuhan</a:t>
            </a:r>
            <a:r>
              <a:rPr lang="en-ID" sz="2000" dirty="0"/>
              <a:t> </a:t>
            </a:r>
            <a:r>
              <a:rPr lang="en-ID" sz="2000" dirty="0" err="1"/>
              <a:t>hak</a:t>
            </a:r>
            <a:r>
              <a:rPr lang="en-ID" sz="2000" dirty="0"/>
              <a:t> </a:t>
            </a:r>
            <a:r>
              <a:rPr lang="en-ID" sz="2000" dirty="0" err="1"/>
              <a:t>untuk</a:t>
            </a:r>
            <a:r>
              <a:rPr lang="en-ID" sz="2000" dirty="0"/>
              <a:t> </a:t>
            </a:r>
            <a:r>
              <a:rPr lang="en-ID" sz="2000" dirty="0" err="1"/>
              <a:t>hidup</a:t>
            </a:r>
            <a:r>
              <a:rPr lang="en-ID" sz="2000" dirty="0"/>
              <a:t> </a:t>
            </a:r>
            <a:r>
              <a:rPr lang="en-ID" sz="2000" dirty="0" err="1"/>
              <a:t>serta</a:t>
            </a:r>
            <a:r>
              <a:rPr lang="en-ID" sz="2000" dirty="0"/>
              <a:t> </a:t>
            </a:r>
            <a:r>
              <a:rPr lang="en-ID" sz="2000" dirty="0" err="1"/>
              <a:t>pelayanan</a:t>
            </a:r>
            <a:r>
              <a:rPr lang="en-ID" sz="2000" dirty="0"/>
              <a:t> </a:t>
            </a:r>
            <a:r>
              <a:rPr lang="en-ID" sz="2000" dirty="0" err="1"/>
              <a:t>kesehatan</a:t>
            </a:r>
            <a:r>
              <a:rPr lang="en-ID" sz="2000" dirty="0"/>
              <a:t> yang </a:t>
            </a:r>
            <a:r>
              <a:rPr lang="en-ID" sz="2000" dirty="0" err="1"/>
              <a:t>aman</a:t>
            </a:r>
            <a:r>
              <a:rPr lang="en-ID" sz="2000" dirty="0"/>
              <a:t>. </a:t>
            </a:r>
          </a:p>
          <a:p>
            <a:pPr lvl="0" indent="-228600" algn="just">
              <a:buNone/>
            </a:pPr>
            <a:r>
              <a:rPr lang="en-ID" sz="2000" dirty="0"/>
              <a:t>	Di Indonesia, </a:t>
            </a:r>
            <a:r>
              <a:rPr lang="en-ID" sz="2000" dirty="0" err="1"/>
              <a:t>pengelolaan</a:t>
            </a:r>
            <a:r>
              <a:rPr lang="en-ID" sz="2000" dirty="0"/>
              <a:t> donor </a:t>
            </a:r>
            <a:r>
              <a:rPr lang="en-ID" sz="2000" dirty="0" err="1"/>
              <a:t>darah</a:t>
            </a:r>
            <a:r>
              <a:rPr lang="en-ID" sz="2000" dirty="0"/>
              <a:t> </a:t>
            </a:r>
            <a:r>
              <a:rPr lang="en-ID" sz="2000" dirty="0" err="1"/>
              <a:t>dilakukan</a:t>
            </a:r>
            <a:r>
              <a:rPr lang="en-ID" sz="2000" dirty="0"/>
              <a:t> oleh </a:t>
            </a:r>
            <a:r>
              <a:rPr lang="en-ID" sz="2000" dirty="0" err="1"/>
              <a:t>Palang</a:t>
            </a:r>
            <a:r>
              <a:rPr lang="en-ID" sz="2000" dirty="0"/>
              <a:t> Merah Indonesia (PMI) </a:t>
            </a:r>
            <a:r>
              <a:rPr lang="en-ID" sz="2000" dirty="0" err="1"/>
              <a:t>untuk</a:t>
            </a:r>
            <a:r>
              <a:rPr lang="en-ID" sz="2000" dirty="0"/>
              <a:t> </a:t>
            </a:r>
            <a:r>
              <a:rPr lang="en-ID" sz="2000" dirty="0" err="1"/>
              <a:t>memenuhi</a:t>
            </a:r>
            <a:r>
              <a:rPr lang="en-ID" sz="2000" dirty="0"/>
              <a:t> </a:t>
            </a:r>
            <a:r>
              <a:rPr lang="en-ID" sz="2000" dirty="0" err="1"/>
              <a:t>kebutuhan</a:t>
            </a:r>
            <a:r>
              <a:rPr lang="en-ID" sz="2000" dirty="0"/>
              <a:t> </a:t>
            </a:r>
            <a:r>
              <a:rPr lang="en-ID" sz="2000" dirty="0" err="1"/>
              <a:t>darah</a:t>
            </a:r>
            <a:r>
              <a:rPr lang="en-ID" sz="2000" dirty="0"/>
              <a:t> </a:t>
            </a:r>
            <a:r>
              <a:rPr lang="en-ID" sz="2000" dirty="0" err="1"/>
              <a:t>nasional</a:t>
            </a:r>
            <a:r>
              <a:rPr lang="en-ID" sz="2000" dirty="0"/>
              <a:t> yang </a:t>
            </a:r>
            <a:r>
              <a:rPr lang="en-ID" sz="2000" dirty="0" err="1"/>
              <a:t>masih</a:t>
            </a:r>
            <a:r>
              <a:rPr lang="en-ID" sz="2000" dirty="0"/>
              <a:t> </a:t>
            </a:r>
            <a:r>
              <a:rPr lang="en-ID" sz="2000" dirty="0" err="1"/>
              <a:t>belum</a:t>
            </a:r>
            <a:r>
              <a:rPr lang="en-ID" sz="2000" dirty="0"/>
              <a:t> </a:t>
            </a:r>
            <a:r>
              <a:rPr lang="en-ID" sz="2000" dirty="0" err="1"/>
              <a:t>terpenuhi</a:t>
            </a:r>
            <a:r>
              <a:rPr lang="en-ID" sz="2000" dirty="0"/>
              <a:t> </a:t>
            </a:r>
            <a:r>
              <a:rPr lang="en-ID" sz="2000" dirty="0" err="1"/>
              <a:t>sepenuhnya</a:t>
            </a:r>
            <a:r>
              <a:rPr lang="en-ID" sz="2000" dirty="0"/>
              <a:t>. </a:t>
            </a:r>
          </a:p>
          <a:p>
            <a:pPr lvl="0" indent="-228600" algn="just">
              <a:buNone/>
            </a:pPr>
            <a:r>
              <a:rPr lang="en-ID" sz="2000" dirty="0"/>
              <a:t>	</a:t>
            </a:r>
            <a:r>
              <a:rPr lang="en-ID" sz="2000" dirty="0" err="1"/>
              <a:t>Kegiatan</a:t>
            </a:r>
            <a:r>
              <a:rPr lang="en-ID" sz="2000" dirty="0"/>
              <a:t> donor </a:t>
            </a:r>
            <a:r>
              <a:rPr lang="en-ID" sz="2000" dirty="0" err="1"/>
              <a:t>darah</a:t>
            </a:r>
            <a:r>
              <a:rPr lang="en-ID" sz="2000" dirty="0"/>
              <a:t> </a:t>
            </a:r>
            <a:r>
              <a:rPr lang="en-ID" sz="2000" dirty="0" err="1"/>
              <a:t>massal</a:t>
            </a:r>
            <a:r>
              <a:rPr lang="en-ID" sz="2000" dirty="0"/>
              <a:t> </a:t>
            </a:r>
            <a:r>
              <a:rPr lang="en-ID" sz="2000" dirty="0" err="1"/>
              <a:t>efektif</a:t>
            </a:r>
            <a:r>
              <a:rPr lang="en-ID" sz="2000" dirty="0"/>
              <a:t> </a:t>
            </a:r>
            <a:r>
              <a:rPr lang="en-ID" sz="2000" dirty="0" err="1"/>
              <a:t>meningkatkan</a:t>
            </a:r>
            <a:r>
              <a:rPr lang="en-ID" sz="2000" dirty="0"/>
              <a:t> </a:t>
            </a:r>
            <a:r>
              <a:rPr lang="en-ID" sz="2000" dirty="0" err="1"/>
              <a:t>ketersediaan</a:t>
            </a:r>
            <a:r>
              <a:rPr lang="en-ID" sz="2000" dirty="0"/>
              <a:t> </a:t>
            </a:r>
            <a:r>
              <a:rPr lang="en-ID" sz="2000" dirty="0" err="1"/>
              <a:t>darah</a:t>
            </a:r>
            <a:r>
              <a:rPr lang="en-ID" sz="2000" dirty="0"/>
              <a:t>, </a:t>
            </a:r>
            <a:r>
              <a:rPr lang="en-ID" sz="2000" dirty="0" err="1"/>
              <a:t>namun</a:t>
            </a:r>
            <a:r>
              <a:rPr lang="en-ID" sz="2000" dirty="0"/>
              <a:t> </a:t>
            </a:r>
            <a:r>
              <a:rPr lang="en-ID" sz="2000" dirty="0" err="1"/>
              <a:t>berpotensi</a:t>
            </a:r>
            <a:r>
              <a:rPr lang="en-ID" sz="2000" dirty="0"/>
              <a:t> </a:t>
            </a:r>
            <a:r>
              <a:rPr lang="en-ID" sz="2000" dirty="0" err="1"/>
              <a:t>menimbulkan</a:t>
            </a:r>
            <a:r>
              <a:rPr lang="en-ID" sz="2000" dirty="0"/>
              <a:t> </a:t>
            </a:r>
            <a:r>
              <a:rPr lang="en-ID" sz="2000" dirty="0" err="1"/>
              <a:t>risiko</a:t>
            </a:r>
            <a:r>
              <a:rPr lang="en-ID" sz="2000" dirty="0"/>
              <a:t> </a:t>
            </a:r>
            <a:r>
              <a:rPr lang="en-ID" sz="2000" dirty="0" err="1"/>
              <a:t>penularan</a:t>
            </a:r>
            <a:r>
              <a:rPr lang="en-ID" sz="2000" dirty="0"/>
              <a:t> HIV </a:t>
            </a:r>
            <a:r>
              <a:rPr lang="en-ID" sz="2000" dirty="0" err="1"/>
              <a:t>apabila</a:t>
            </a:r>
            <a:r>
              <a:rPr lang="en-ID" sz="2000" dirty="0"/>
              <a:t> </a:t>
            </a:r>
            <a:r>
              <a:rPr lang="en-ID" sz="2000" dirty="0" err="1"/>
              <a:t>tidak</a:t>
            </a:r>
            <a:r>
              <a:rPr lang="en-ID" sz="2000" dirty="0"/>
              <a:t> </a:t>
            </a:r>
            <a:r>
              <a:rPr lang="en-ID" sz="2000" dirty="0" err="1"/>
              <a:t>disertai</a:t>
            </a:r>
            <a:r>
              <a:rPr lang="en-ID" sz="2000" dirty="0"/>
              <a:t> </a:t>
            </a:r>
            <a:r>
              <a:rPr lang="en-ID" sz="2000" dirty="0" err="1"/>
              <a:t>skrining</a:t>
            </a:r>
            <a:r>
              <a:rPr lang="en-ID" sz="2000" dirty="0"/>
              <a:t> dan </a:t>
            </a:r>
            <a:r>
              <a:rPr lang="en-ID" sz="2000" dirty="0" err="1"/>
              <a:t>standar</a:t>
            </a:r>
            <a:r>
              <a:rPr lang="en-ID" sz="2000" dirty="0"/>
              <a:t> </a:t>
            </a:r>
            <a:r>
              <a:rPr lang="en-ID" sz="2000" dirty="0" err="1"/>
              <a:t>keamanan</a:t>
            </a:r>
            <a:r>
              <a:rPr lang="en-ID" sz="2000" dirty="0"/>
              <a:t> yang </a:t>
            </a:r>
            <a:r>
              <a:rPr lang="en-ID" sz="2000" dirty="0" err="1"/>
              <a:t>ketat</a:t>
            </a:r>
            <a:r>
              <a:rPr lang="en-ID" sz="2000" dirty="0"/>
              <a:t>.</a:t>
            </a:r>
            <a:endParaRPr sz="2000" dirty="0"/>
          </a:p>
        </p:txBody>
      </p:sp>
      <p:pic>
        <p:nvPicPr>
          <p:cNvPr id="3" name="Picture 2">
            <a:extLst>
              <a:ext uri="{FF2B5EF4-FFF2-40B4-BE49-F238E27FC236}">
                <a16:creationId xmlns:a16="http://schemas.microsoft.com/office/drawing/2014/main" id="{3FC21964-C28A-3203-57BE-4DF893B9DF17}"/>
              </a:ext>
            </a:extLst>
          </p:cNvPr>
          <p:cNvPicPr>
            <a:picLocks noChangeAspect="1"/>
          </p:cNvPicPr>
          <p:nvPr/>
        </p:nvPicPr>
        <p:blipFill>
          <a:blip r:embed="rId3"/>
          <a:stretch>
            <a:fillRect/>
          </a:stretch>
        </p:blipFill>
        <p:spPr>
          <a:xfrm>
            <a:off x="4058051" y="1335118"/>
            <a:ext cx="3257149" cy="2093882"/>
          </a:xfrm>
          <a:prstGeom prst="rect">
            <a:avLst/>
          </a:prstGeom>
        </p:spPr>
      </p:pic>
    </p:spTree>
    <p:extLst>
      <p:ext uri="{BB962C8B-B14F-4D97-AF65-F5344CB8AC3E}">
        <p14:creationId xmlns:p14="http://schemas.microsoft.com/office/powerpoint/2010/main" val="162143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b="1" dirty="0" err="1"/>
              <a:t>Pertanyaan</a:t>
            </a:r>
            <a:r>
              <a:rPr lang="en-US" b="1" dirty="0"/>
              <a:t> </a:t>
            </a:r>
            <a:r>
              <a:rPr lang="en-US" b="1" dirty="0" err="1"/>
              <a:t>Penelitian</a:t>
            </a:r>
            <a:r>
              <a:rPr lang="en-US" b="1" dirty="0"/>
              <a:t> (</a:t>
            </a:r>
            <a:r>
              <a:rPr lang="en-US" b="1" dirty="0" err="1"/>
              <a:t>Rumusan</a:t>
            </a:r>
            <a:r>
              <a:rPr lang="en-US" b="1" dirty="0"/>
              <a:t> Masalah)</a:t>
            </a:r>
            <a:endParaRPr b="1" dirty="0"/>
          </a:p>
        </p:txBody>
      </p:sp>
      <p:sp>
        <p:nvSpPr>
          <p:cNvPr id="2" name="Google Shape;59;g104f7abbb21_0_303">
            <a:extLst>
              <a:ext uri="{FF2B5EF4-FFF2-40B4-BE49-F238E27FC236}">
                <a16:creationId xmlns:a16="http://schemas.microsoft.com/office/drawing/2014/main" id="{8CA25BC4-8A91-916F-95D4-29878DF11C29}"/>
              </a:ext>
            </a:extLst>
          </p:cNvPr>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50800" lvl="0" indent="0">
              <a:buNone/>
            </a:pPr>
            <a:r>
              <a:rPr lang="en-US" sz="2000" b="1" dirty="0" err="1"/>
              <a:t>Rumusan</a:t>
            </a:r>
            <a:r>
              <a:rPr lang="en-US" sz="2000" b="1" dirty="0"/>
              <a:t> Masalah :</a:t>
            </a:r>
          </a:p>
          <a:p>
            <a:pPr lvl="0">
              <a:buFontTx/>
              <a:buChar char="-"/>
            </a:pPr>
            <a:r>
              <a:rPr lang="id-ID" sz="2000" dirty="0"/>
              <a:t>Bagaimana perkembangan pengaturan dan tanggung jawab hukum Palang Merah Indonesia (PMI) dalam menjamin keamanan darah pendonor pada kegiatan donor darah massal yang berpotensi mengandung HIV?</a:t>
            </a:r>
            <a:endParaRPr lang="en-US" sz="2000" dirty="0"/>
          </a:p>
          <a:p>
            <a:pPr lvl="0">
              <a:buFontTx/>
              <a:buChar char="-"/>
            </a:pPr>
            <a:r>
              <a:rPr lang="id-ID" sz="2000" dirty="0"/>
              <a:t>Bagaimana bentuk perlindungan Hak Asasi Manusia, khususnya hak untuk hidup dan hak atas pelayanan kesehatan, dalam pengaturan keamanan darah pendonor yang dikelola oleh Palang Merah Indonesia (PMI)?</a:t>
            </a:r>
            <a:endParaRPr lang="en-ID" sz="2000" dirty="0"/>
          </a:p>
          <a:p>
            <a:pPr lvl="0">
              <a:buFontTx/>
              <a:buChar char="-"/>
            </a:pPr>
            <a:r>
              <a:rPr lang="id-ID" sz="2000" dirty="0"/>
              <a:t>Apakah pengaturan hukum yang berlaku saat ini telah memberikan kepastian dan perlindungan hukum yang memadai terhadap keamanan darah pendonor, atau masih terdapat kekosongan, kelemahan, maupun pertentangan norma dalam regulasinya?</a:t>
            </a:r>
            <a:endParaRPr lang="en-US" sz="2000" dirty="0"/>
          </a:p>
          <a:p>
            <a:pPr marL="50800" indent="0" algn="just">
              <a:buNone/>
            </a:pPr>
            <a:r>
              <a:rPr lang="id-ID" sz="1900" b="1" dirty="0"/>
              <a:t>Pertanyaan penelitian: </a:t>
            </a:r>
            <a:endParaRPr lang="en-ID" sz="1900" b="1" dirty="0"/>
          </a:p>
          <a:p>
            <a:pPr marL="50800" indent="0" algn="just">
              <a:buNone/>
            </a:pPr>
            <a:r>
              <a:rPr lang="id-ID" sz="1900" b="1" dirty="0"/>
              <a:t>Bagaimana perkembangan regulasi pelayanan darah di Indonesia dari masa ke masa, khususnya yang mengatur tanggung jawab Palang Merah Indonesia (PMI) terhadap keamanan darah pendonor dalam kegiatan donor darah massal yang berpotensi mengandung HIV?</a:t>
            </a:r>
            <a:endParaRPr lang="en-US" sz="19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b="1" dirty="0"/>
              <a:t>Metode</a:t>
            </a:r>
            <a:endParaRPr b="1" dirty="0"/>
          </a:p>
        </p:txBody>
      </p:sp>
      <p:sp>
        <p:nvSpPr>
          <p:cNvPr id="59" name="Google Shape;59;g104f7abbb21_0_303"/>
          <p:cNvSpPr txBox="1">
            <a:spLocks noGrp="1"/>
          </p:cNvSpPr>
          <p:nvPr>
            <p:ph type="body" idx="1"/>
          </p:nvPr>
        </p:nvSpPr>
        <p:spPr>
          <a:xfrm>
            <a:off x="-257785" y="1249618"/>
            <a:ext cx="12255420" cy="5089734"/>
          </a:xfrm>
          <a:prstGeom prst="rect">
            <a:avLst/>
          </a:prstGeom>
          <a:noFill/>
          <a:ln>
            <a:noFill/>
          </a:ln>
        </p:spPr>
        <p:txBody>
          <a:bodyPr spcFirstLastPara="1" wrap="square" lIns="91425" tIns="45700" rIns="91425" bIns="45700" anchor="t" anchorCtr="0">
            <a:normAutofit/>
          </a:bodyPr>
          <a:lstStyle/>
          <a:p>
            <a:pPr indent="-228600" algn="just">
              <a:buNone/>
            </a:pPr>
            <a:r>
              <a:rPr lang="en-ID" sz="2400" dirty="0"/>
              <a:t>	</a:t>
            </a:r>
            <a:r>
              <a:rPr lang="en-ID" sz="2400" dirty="0" err="1"/>
              <a:t>Penelitian</a:t>
            </a:r>
            <a:r>
              <a:rPr lang="en-ID" sz="2400" dirty="0"/>
              <a:t> </a:t>
            </a:r>
            <a:r>
              <a:rPr lang="en-ID" sz="2400" dirty="0" err="1"/>
              <a:t>ini</a:t>
            </a:r>
            <a:r>
              <a:rPr lang="en-ID" sz="2400" dirty="0"/>
              <a:t> </a:t>
            </a:r>
            <a:r>
              <a:rPr lang="en-ID" sz="2400" dirty="0" err="1"/>
              <a:t>menggunakan</a:t>
            </a:r>
            <a:r>
              <a:rPr lang="en-ID" sz="2400" dirty="0"/>
              <a:t> </a:t>
            </a:r>
            <a:r>
              <a:rPr lang="en-ID" sz="2400" b="1" dirty="0" err="1"/>
              <a:t>metode</a:t>
            </a:r>
            <a:r>
              <a:rPr lang="en-ID" sz="2400" b="1" dirty="0"/>
              <a:t> </a:t>
            </a:r>
            <a:r>
              <a:rPr lang="en-ID" sz="2400" b="1" dirty="0" err="1"/>
              <a:t>penelitian</a:t>
            </a:r>
            <a:r>
              <a:rPr lang="en-ID" sz="2400" b="1" dirty="0"/>
              <a:t> </a:t>
            </a:r>
            <a:r>
              <a:rPr lang="en-ID" sz="2400" b="1" dirty="0" err="1"/>
              <a:t>hukum</a:t>
            </a:r>
            <a:r>
              <a:rPr lang="en-ID" sz="2400" b="1" dirty="0"/>
              <a:t> </a:t>
            </a:r>
            <a:r>
              <a:rPr lang="en-ID" sz="2400" b="1" dirty="0" err="1"/>
              <a:t>normatif</a:t>
            </a:r>
            <a:r>
              <a:rPr lang="en-ID" sz="2400" dirty="0"/>
              <a:t> </a:t>
            </a:r>
            <a:r>
              <a:rPr lang="en-ID" sz="2400" dirty="0" err="1"/>
              <a:t>dengan</a:t>
            </a:r>
            <a:r>
              <a:rPr lang="en-ID" sz="2400" dirty="0"/>
              <a:t> </a:t>
            </a:r>
            <a:r>
              <a:rPr lang="en-ID" sz="2400" dirty="0" err="1"/>
              <a:t>pendekatan</a:t>
            </a:r>
            <a:r>
              <a:rPr lang="en-ID" sz="2400" dirty="0"/>
              <a:t> </a:t>
            </a:r>
            <a:r>
              <a:rPr lang="en-ID" sz="2400" b="1" dirty="0" err="1"/>
              <a:t>historis</a:t>
            </a:r>
            <a:r>
              <a:rPr lang="en-ID" sz="2400" dirty="0"/>
              <a:t> dan </a:t>
            </a:r>
            <a:r>
              <a:rPr lang="en-ID" sz="2400" b="1" dirty="0" err="1"/>
              <a:t>perundang-undangan</a:t>
            </a:r>
            <a:r>
              <a:rPr lang="en-ID" sz="2400" dirty="0"/>
              <a:t> </a:t>
            </a:r>
            <a:r>
              <a:rPr lang="en-ID" sz="2400" dirty="0" err="1"/>
              <a:t>untuk</a:t>
            </a:r>
            <a:r>
              <a:rPr lang="en-ID" sz="2400" dirty="0"/>
              <a:t> </a:t>
            </a:r>
            <a:r>
              <a:rPr lang="en-ID" sz="2400" dirty="0" err="1"/>
              <a:t>menganalisis</a:t>
            </a:r>
            <a:r>
              <a:rPr lang="en-ID" sz="2400" dirty="0"/>
              <a:t> </a:t>
            </a:r>
            <a:r>
              <a:rPr lang="en-ID" sz="2400" dirty="0" err="1"/>
              <a:t>tanggung</a:t>
            </a:r>
            <a:r>
              <a:rPr lang="en-ID" sz="2400" dirty="0"/>
              <a:t> </a:t>
            </a:r>
            <a:r>
              <a:rPr lang="en-ID" sz="2400" dirty="0" err="1"/>
              <a:t>jawab</a:t>
            </a:r>
            <a:r>
              <a:rPr lang="en-ID" sz="2400" dirty="0"/>
              <a:t> </a:t>
            </a:r>
            <a:r>
              <a:rPr lang="en-ID" sz="2400" dirty="0" err="1"/>
              <a:t>hukum</a:t>
            </a:r>
            <a:r>
              <a:rPr lang="en-ID" sz="2400" dirty="0"/>
              <a:t> </a:t>
            </a:r>
            <a:r>
              <a:rPr lang="en-ID" sz="2400" dirty="0" err="1"/>
              <a:t>Palang</a:t>
            </a:r>
            <a:r>
              <a:rPr lang="en-ID" sz="2400" dirty="0"/>
              <a:t> Merah Indonesia (PMI) </a:t>
            </a:r>
            <a:r>
              <a:rPr lang="en-ID" sz="2400" dirty="0" err="1"/>
              <a:t>dalam</a:t>
            </a:r>
            <a:r>
              <a:rPr lang="en-ID" sz="2400" dirty="0"/>
              <a:t> </a:t>
            </a:r>
            <a:r>
              <a:rPr lang="en-ID" sz="2400" dirty="0" err="1"/>
              <a:t>menjamin</a:t>
            </a:r>
            <a:r>
              <a:rPr lang="en-ID" sz="2400" dirty="0"/>
              <a:t> </a:t>
            </a:r>
            <a:r>
              <a:rPr lang="en-ID" sz="2400" dirty="0" err="1"/>
              <a:t>keamanan</a:t>
            </a:r>
            <a:r>
              <a:rPr lang="en-ID" sz="2400" dirty="0"/>
              <a:t> donor </a:t>
            </a:r>
            <a:r>
              <a:rPr lang="en-ID" sz="2400" dirty="0" err="1"/>
              <a:t>darah</a:t>
            </a:r>
            <a:r>
              <a:rPr lang="en-ID" sz="2400" dirty="0"/>
              <a:t> </a:t>
            </a:r>
            <a:r>
              <a:rPr lang="en-ID" sz="2400" dirty="0" err="1"/>
              <a:t>massal</a:t>
            </a:r>
            <a:r>
              <a:rPr lang="en-ID" sz="2400" dirty="0"/>
              <a:t> </a:t>
            </a:r>
            <a:r>
              <a:rPr lang="en-ID" sz="2400" dirty="0" err="1"/>
              <a:t>berisiko</a:t>
            </a:r>
            <a:r>
              <a:rPr lang="en-ID" sz="2400" dirty="0"/>
              <a:t> HIV. </a:t>
            </a:r>
            <a:r>
              <a:rPr lang="en-ID" sz="2400" dirty="0" err="1"/>
              <a:t>Analisis</a:t>
            </a:r>
            <a:r>
              <a:rPr lang="en-ID" sz="2400" dirty="0"/>
              <a:t> </a:t>
            </a:r>
            <a:r>
              <a:rPr lang="en-ID" sz="2400" dirty="0" err="1"/>
              <a:t>dilakukan</a:t>
            </a:r>
            <a:r>
              <a:rPr lang="en-ID" sz="2400" dirty="0"/>
              <a:t> </a:t>
            </a:r>
            <a:r>
              <a:rPr lang="en-ID" sz="2400" dirty="0" err="1"/>
              <a:t>melalui</a:t>
            </a:r>
            <a:r>
              <a:rPr lang="en-ID" sz="2400" dirty="0"/>
              <a:t> </a:t>
            </a:r>
            <a:r>
              <a:rPr lang="en-ID" sz="2400" dirty="0" err="1"/>
              <a:t>perbandingan</a:t>
            </a:r>
            <a:r>
              <a:rPr lang="en-ID" sz="2400" dirty="0"/>
              <a:t> </a:t>
            </a:r>
            <a:r>
              <a:rPr lang="en-ID" sz="2400" b="1" dirty="0"/>
              <a:t>UU No. 36 </a:t>
            </a:r>
            <a:r>
              <a:rPr lang="en-ID" sz="2400" b="1" dirty="0" err="1"/>
              <a:t>Tahun</a:t>
            </a:r>
            <a:r>
              <a:rPr lang="en-ID" sz="2400" b="1" dirty="0"/>
              <a:t> 2009</a:t>
            </a:r>
            <a:r>
              <a:rPr lang="en-ID" sz="2400" dirty="0"/>
              <a:t> dan </a:t>
            </a:r>
            <a:r>
              <a:rPr lang="en-ID" sz="2400" b="1" dirty="0"/>
              <a:t>UU No. 17 </a:t>
            </a:r>
            <a:r>
              <a:rPr lang="en-ID" sz="2400" b="1" dirty="0" err="1"/>
              <a:t>Tahun</a:t>
            </a:r>
            <a:r>
              <a:rPr lang="en-ID" sz="2400" b="1" dirty="0"/>
              <a:t> 2023 </a:t>
            </a:r>
            <a:r>
              <a:rPr lang="en-ID" sz="2400" b="1" dirty="0" err="1"/>
              <a:t>tentang</a:t>
            </a:r>
            <a:r>
              <a:rPr lang="en-ID" sz="2400" b="1" dirty="0"/>
              <a:t> Kesehatan</a:t>
            </a:r>
            <a:r>
              <a:rPr lang="en-ID" sz="2400" dirty="0"/>
              <a:t>, </a:t>
            </a:r>
            <a:r>
              <a:rPr lang="en-ID" sz="2400" dirty="0" err="1"/>
              <a:t>serta</a:t>
            </a:r>
            <a:r>
              <a:rPr lang="en-ID" sz="2400" dirty="0"/>
              <a:t> </a:t>
            </a:r>
            <a:r>
              <a:rPr lang="en-ID" sz="2400" b="1" dirty="0"/>
              <a:t>UU No. 1 </a:t>
            </a:r>
            <a:r>
              <a:rPr lang="en-ID" sz="2400" b="1" dirty="0" err="1"/>
              <a:t>Tahun</a:t>
            </a:r>
            <a:r>
              <a:rPr lang="en-ID" sz="2400" b="1" dirty="0"/>
              <a:t> 2018 </a:t>
            </a:r>
            <a:r>
              <a:rPr lang="en-ID" sz="2400" b="1" dirty="0" err="1"/>
              <a:t>tentang</a:t>
            </a:r>
            <a:r>
              <a:rPr lang="en-ID" sz="2400" b="1" dirty="0"/>
              <a:t> </a:t>
            </a:r>
            <a:r>
              <a:rPr lang="en-ID" sz="2400" b="1" dirty="0" err="1"/>
              <a:t>Kepalangmerahan</a:t>
            </a:r>
            <a:r>
              <a:rPr lang="en-ID" sz="2400" dirty="0"/>
              <a:t>, dan </a:t>
            </a:r>
            <a:r>
              <a:rPr lang="en-ID" sz="2400" dirty="0" err="1"/>
              <a:t>peraturan</a:t>
            </a:r>
            <a:r>
              <a:rPr lang="en-ID" sz="2400" dirty="0"/>
              <a:t> </a:t>
            </a:r>
            <a:r>
              <a:rPr lang="en-ID" sz="2400" dirty="0" err="1"/>
              <a:t>terkait</a:t>
            </a:r>
            <a:r>
              <a:rPr lang="en-ID" sz="2400" dirty="0"/>
              <a:t> </a:t>
            </a:r>
            <a:r>
              <a:rPr lang="en-ID" sz="2400" dirty="0" err="1"/>
              <a:t>pelayanan</a:t>
            </a:r>
            <a:r>
              <a:rPr lang="en-ID" sz="2400" dirty="0"/>
              <a:t> </a:t>
            </a:r>
            <a:r>
              <a:rPr lang="en-ID" sz="2400" dirty="0" err="1"/>
              <a:t>darah</a:t>
            </a:r>
            <a:r>
              <a:rPr lang="en-ID" sz="2400" dirty="0"/>
              <a:t> dan </a:t>
            </a:r>
            <a:r>
              <a:rPr lang="en-ID" sz="2400" dirty="0" err="1"/>
              <a:t>pencegahan</a:t>
            </a:r>
            <a:r>
              <a:rPr lang="en-ID" sz="2400" dirty="0"/>
              <a:t> HIV/AIDS. </a:t>
            </a:r>
          </a:p>
          <a:p>
            <a:pPr indent="-228600" algn="just">
              <a:buNone/>
            </a:pPr>
            <a:endParaRPr lang="en-ID" sz="2400" dirty="0"/>
          </a:p>
          <a:p>
            <a:pPr indent="-228600" algn="just">
              <a:buNone/>
            </a:pPr>
            <a:r>
              <a:rPr lang="en-ID" sz="2400" dirty="0"/>
              <a:t>	</a:t>
            </a:r>
            <a:r>
              <a:rPr lang="en-ID" sz="2400" dirty="0" err="1"/>
              <a:t>Penelitian</a:t>
            </a:r>
            <a:r>
              <a:rPr lang="en-ID" sz="2400" dirty="0"/>
              <a:t> </a:t>
            </a:r>
            <a:r>
              <a:rPr lang="en-ID" sz="2400" dirty="0" err="1"/>
              <a:t>ini</a:t>
            </a:r>
            <a:r>
              <a:rPr lang="en-ID" sz="2400" dirty="0"/>
              <a:t> </a:t>
            </a:r>
            <a:r>
              <a:rPr lang="en-ID" sz="2400" dirty="0" err="1"/>
              <a:t>menggunakan</a:t>
            </a:r>
            <a:r>
              <a:rPr lang="en-ID" sz="2400" dirty="0"/>
              <a:t> </a:t>
            </a:r>
            <a:r>
              <a:rPr lang="en-ID" sz="2400" dirty="0" err="1"/>
              <a:t>bahan</a:t>
            </a:r>
            <a:r>
              <a:rPr lang="en-ID" sz="2400" dirty="0"/>
              <a:t> </a:t>
            </a:r>
            <a:r>
              <a:rPr lang="en-ID" sz="2400" dirty="0" err="1"/>
              <a:t>hukum</a:t>
            </a:r>
            <a:r>
              <a:rPr lang="en-ID" sz="2400" dirty="0"/>
              <a:t> primer, </a:t>
            </a:r>
            <a:r>
              <a:rPr lang="en-ID" sz="2400" dirty="0" err="1"/>
              <a:t>sekunder</a:t>
            </a:r>
            <a:r>
              <a:rPr lang="en-ID" sz="2400" dirty="0"/>
              <a:t>, dan </a:t>
            </a:r>
            <a:r>
              <a:rPr lang="en-ID" sz="2400" dirty="0" err="1"/>
              <a:t>tersier</a:t>
            </a:r>
            <a:r>
              <a:rPr lang="en-ID" sz="2400" dirty="0"/>
              <a:t> yang </a:t>
            </a:r>
            <a:r>
              <a:rPr lang="en-ID" sz="2400" dirty="0" err="1"/>
              <a:t>dianalisis</a:t>
            </a:r>
            <a:r>
              <a:rPr lang="en-ID" sz="2400" dirty="0"/>
              <a:t> </a:t>
            </a:r>
            <a:r>
              <a:rPr lang="en-ID" sz="2400" dirty="0" err="1"/>
              <a:t>secara</a:t>
            </a:r>
            <a:r>
              <a:rPr lang="en-ID" sz="2400" dirty="0"/>
              <a:t> </a:t>
            </a:r>
            <a:r>
              <a:rPr lang="en-ID" sz="2400" dirty="0" err="1"/>
              <a:t>kualitatif</a:t>
            </a:r>
            <a:r>
              <a:rPr lang="en-ID" sz="2400" dirty="0"/>
              <a:t> </a:t>
            </a:r>
            <a:r>
              <a:rPr lang="en-ID" sz="2400" dirty="0" err="1"/>
              <a:t>untuk</a:t>
            </a:r>
            <a:r>
              <a:rPr lang="en-ID" sz="2400" dirty="0"/>
              <a:t> </a:t>
            </a:r>
            <a:r>
              <a:rPr lang="en-ID" sz="2400" dirty="0" err="1"/>
              <a:t>menilai</a:t>
            </a:r>
            <a:r>
              <a:rPr lang="en-ID" sz="2400" dirty="0"/>
              <a:t> </a:t>
            </a:r>
            <a:r>
              <a:rPr lang="en-ID" sz="2400" dirty="0" err="1"/>
              <a:t>perlindungan</a:t>
            </a:r>
            <a:r>
              <a:rPr lang="en-ID" sz="2400" dirty="0"/>
              <a:t> </a:t>
            </a:r>
            <a:r>
              <a:rPr lang="en-ID" sz="2400" dirty="0" err="1"/>
              <a:t>hak</a:t>
            </a:r>
            <a:r>
              <a:rPr lang="en-ID" sz="2400" dirty="0"/>
              <a:t> </a:t>
            </a:r>
            <a:r>
              <a:rPr lang="en-ID" sz="2400" dirty="0" err="1"/>
              <a:t>atas</a:t>
            </a:r>
            <a:r>
              <a:rPr lang="en-ID" sz="2400" dirty="0"/>
              <a:t> </a:t>
            </a:r>
            <a:r>
              <a:rPr lang="en-ID" sz="2400" dirty="0" err="1"/>
              <a:t>hidup</a:t>
            </a:r>
            <a:r>
              <a:rPr lang="en-ID" sz="2400" dirty="0"/>
              <a:t> dan </a:t>
            </a:r>
            <a:r>
              <a:rPr lang="en-ID" sz="2400" dirty="0" err="1"/>
              <a:t>pelayanan</a:t>
            </a:r>
            <a:r>
              <a:rPr lang="en-ID" sz="2400" dirty="0"/>
              <a:t> </a:t>
            </a:r>
            <a:r>
              <a:rPr lang="en-ID" sz="2400" dirty="0" err="1"/>
              <a:t>kesehatan</a:t>
            </a:r>
            <a:r>
              <a:rPr lang="en-ID" sz="2400" dirty="0"/>
              <a:t> </a:t>
            </a:r>
            <a:r>
              <a:rPr lang="en-ID" sz="2400" dirty="0" err="1"/>
              <a:t>serta</a:t>
            </a:r>
            <a:r>
              <a:rPr lang="en-ID" sz="2400" dirty="0"/>
              <a:t> </a:t>
            </a:r>
            <a:r>
              <a:rPr lang="en-ID" sz="2400" dirty="0" err="1"/>
              <a:t>mengidentifikasi</a:t>
            </a:r>
            <a:r>
              <a:rPr lang="en-ID" sz="2400" dirty="0"/>
              <a:t> </a:t>
            </a:r>
            <a:r>
              <a:rPr lang="en-ID" sz="2400" dirty="0" err="1"/>
              <a:t>kelemahan</a:t>
            </a:r>
            <a:r>
              <a:rPr lang="en-ID" sz="2400" dirty="0"/>
              <a:t> </a:t>
            </a:r>
            <a:r>
              <a:rPr lang="en-ID" sz="2400" dirty="0" err="1"/>
              <a:t>atau</a:t>
            </a:r>
            <a:r>
              <a:rPr lang="en-ID" sz="2400" dirty="0"/>
              <a:t> </a:t>
            </a:r>
            <a:r>
              <a:rPr lang="en-ID" sz="2400" dirty="0" err="1"/>
              <a:t>kekosongan</a:t>
            </a:r>
            <a:r>
              <a:rPr lang="en-ID" sz="2400" dirty="0"/>
              <a:t> norma </a:t>
            </a:r>
            <a:r>
              <a:rPr lang="en-ID" sz="2400" dirty="0" err="1"/>
              <a:t>dalam</a:t>
            </a:r>
            <a:r>
              <a:rPr lang="en-ID" sz="2400" dirty="0"/>
              <a:t> </a:t>
            </a:r>
            <a:r>
              <a:rPr lang="en-ID" sz="2400" dirty="0" err="1"/>
              <a:t>pengaturannya</a:t>
            </a:r>
            <a:r>
              <a:rPr lang="en-ID" sz="2400" dirty="0"/>
              <a:t>.</a:t>
            </a:r>
          </a:p>
          <a:p>
            <a:pPr marL="457200" lvl="0" indent="-228600" algn="just" rtl="0">
              <a:lnSpc>
                <a:spcPct val="90000"/>
              </a:lnSpc>
              <a:spcBef>
                <a:spcPts val="1000"/>
              </a:spcBef>
              <a:spcAft>
                <a:spcPts val="0"/>
              </a:spcAft>
              <a:buClr>
                <a:schemeClr val="dk1"/>
              </a:buClr>
              <a:buSzPts val="2800"/>
              <a:buNone/>
            </a:pP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b="1" dirty="0"/>
              <a:t>Hasil dan </a:t>
            </a:r>
            <a:r>
              <a:rPr lang="en-US" b="1" dirty="0" err="1"/>
              <a:t>Pembahasan</a:t>
            </a:r>
            <a:endParaRPr b="1" dirty="0"/>
          </a:p>
        </p:txBody>
      </p:sp>
      <p:sp>
        <p:nvSpPr>
          <p:cNvPr id="65" name="Google Shape;65;g104f7abbb21_0_39"/>
          <p:cNvSpPr txBox="1">
            <a:spLocks noGrp="1"/>
          </p:cNvSpPr>
          <p:nvPr>
            <p:ph type="body" idx="1"/>
          </p:nvPr>
        </p:nvSpPr>
        <p:spPr>
          <a:xfrm>
            <a:off x="-87086" y="1238732"/>
            <a:ext cx="12084721" cy="5089734"/>
          </a:xfrm>
          <a:prstGeom prst="rect">
            <a:avLst/>
          </a:prstGeom>
          <a:noFill/>
          <a:ln>
            <a:noFill/>
          </a:ln>
        </p:spPr>
        <p:txBody>
          <a:bodyPr spcFirstLastPara="1" wrap="square" lIns="91425" tIns="45700" rIns="91425" bIns="45700" anchor="t" anchorCtr="0">
            <a:normAutofit/>
          </a:bodyPr>
          <a:lstStyle/>
          <a:p>
            <a:pPr marL="228600" lvl="0" indent="0" algn="just">
              <a:buNone/>
            </a:pPr>
            <a:r>
              <a:rPr lang="en-US" b="1" dirty="0"/>
              <a:t>1. P</a:t>
            </a:r>
            <a:r>
              <a:rPr lang="id-ID" b="1" dirty="0"/>
              <a:t>engaturan Hukum Pelayanan Darah dan Keamanan Transfusi di Indonesia</a:t>
            </a:r>
            <a:endParaRPr lang="en-US" b="1" dirty="0"/>
          </a:p>
          <a:p>
            <a:pPr marL="228600" lvl="0" indent="0" algn="just">
              <a:buNone/>
            </a:pPr>
            <a:endParaRPr lang="en-US" b="1" dirty="0"/>
          </a:p>
          <a:p>
            <a:pPr marL="228600" lvl="0" indent="0" algn="just">
              <a:buNone/>
            </a:pPr>
            <a:r>
              <a:rPr lang="en-ID" dirty="0" err="1"/>
              <a:t>Pelayanan</a:t>
            </a:r>
            <a:r>
              <a:rPr lang="en-ID" dirty="0"/>
              <a:t> </a:t>
            </a:r>
            <a:r>
              <a:rPr lang="en-ID" dirty="0" err="1"/>
              <a:t>darah</a:t>
            </a:r>
            <a:r>
              <a:rPr lang="en-ID" dirty="0"/>
              <a:t> </a:t>
            </a:r>
            <a:r>
              <a:rPr lang="en-ID" dirty="0" err="1"/>
              <a:t>merupakan</a:t>
            </a:r>
            <a:r>
              <a:rPr lang="en-ID" dirty="0"/>
              <a:t> </a:t>
            </a:r>
            <a:r>
              <a:rPr lang="en-ID" dirty="0" err="1"/>
              <a:t>layanan</a:t>
            </a:r>
            <a:r>
              <a:rPr lang="en-ID" dirty="0"/>
              <a:t> </a:t>
            </a:r>
            <a:r>
              <a:rPr lang="en-ID" dirty="0" err="1"/>
              <a:t>kesehatan</a:t>
            </a:r>
            <a:r>
              <a:rPr lang="en-ID" dirty="0"/>
              <a:t> </a:t>
            </a:r>
            <a:r>
              <a:rPr lang="en-ID" dirty="0" err="1"/>
              <a:t>berisiko</a:t>
            </a:r>
            <a:r>
              <a:rPr lang="en-ID" dirty="0"/>
              <a:t> </a:t>
            </a:r>
            <a:r>
              <a:rPr lang="en-ID" dirty="0" err="1"/>
              <a:t>tinggi</a:t>
            </a:r>
            <a:r>
              <a:rPr lang="en-ID" dirty="0"/>
              <a:t> </a:t>
            </a:r>
            <a:r>
              <a:rPr lang="en-ID" dirty="0" err="1"/>
              <a:t>sehingga</a:t>
            </a:r>
            <a:r>
              <a:rPr lang="en-ID" dirty="0"/>
              <a:t> </a:t>
            </a:r>
            <a:r>
              <a:rPr lang="en-ID" dirty="0" err="1"/>
              <a:t>keamanannya</a:t>
            </a:r>
            <a:r>
              <a:rPr lang="en-ID" dirty="0"/>
              <a:t> </a:t>
            </a:r>
            <a:r>
              <a:rPr lang="en-ID" dirty="0" err="1"/>
              <a:t>menjadi</a:t>
            </a:r>
            <a:r>
              <a:rPr lang="en-ID" dirty="0"/>
              <a:t> </a:t>
            </a:r>
            <a:r>
              <a:rPr lang="en-ID" dirty="0" err="1"/>
              <a:t>kewajiban</a:t>
            </a:r>
            <a:r>
              <a:rPr lang="en-ID" dirty="0"/>
              <a:t> </a:t>
            </a:r>
            <a:r>
              <a:rPr lang="en-ID" dirty="0" err="1"/>
              <a:t>hukum</a:t>
            </a:r>
            <a:r>
              <a:rPr lang="en-ID" dirty="0"/>
              <a:t> negara. </a:t>
            </a:r>
            <a:r>
              <a:rPr lang="en-ID" dirty="0" err="1"/>
              <a:t>Peralihan</a:t>
            </a:r>
            <a:r>
              <a:rPr lang="en-ID" dirty="0"/>
              <a:t> </a:t>
            </a:r>
            <a:r>
              <a:rPr lang="en-ID" dirty="0" err="1"/>
              <a:t>dari</a:t>
            </a:r>
            <a:r>
              <a:rPr lang="en-ID" dirty="0"/>
              <a:t> </a:t>
            </a:r>
            <a:r>
              <a:rPr lang="en-ID" b="1" dirty="0"/>
              <a:t>UU No. 36 </a:t>
            </a:r>
            <a:r>
              <a:rPr lang="en-ID" b="1" dirty="0" err="1"/>
              <a:t>Tahun</a:t>
            </a:r>
            <a:r>
              <a:rPr lang="en-ID" b="1" dirty="0"/>
              <a:t> 2009</a:t>
            </a:r>
            <a:r>
              <a:rPr lang="en-ID" dirty="0"/>
              <a:t> </a:t>
            </a:r>
            <a:r>
              <a:rPr lang="en-ID" dirty="0" err="1"/>
              <a:t>ke</a:t>
            </a:r>
            <a:r>
              <a:rPr lang="en-ID" dirty="0"/>
              <a:t> </a:t>
            </a:r>
            <a:r>
              <a:rPr lang="en-ID" b="1" dirty="0"/>
              <a:t>UU No. 17 </a:t>
            </a:r>
            <a:r>
              <a:rPr lang="en-ID" b="1" dirty="0" err="1"/>
              <a:t>Tahun</a:t>
            </a:r>
            <a:r>
              <a:rPr lang="en-ID" b="1" dirty="0"/>
              <a:t> 2023</a:t>
            </a:r>
            <a:r>
              <a:rPr lang="en-ID" dirty="0"/>
              <a:t> </a:t>
            </a:r>
            <a:r>
              <a:rPr lang="en-ID" dirty="0" err="1"/>
              <a:t>memperkuat</a:t>
            </a:r>
            <a:r>
              <a:rPr lang="en-ID" dirty="0"/>
              <a:t> </a:t>
            </a:r>
            <a:r>
              <a:rPr lang="en-ID" dirty="0" err="1"/>
              <a:t>standar</a:t>
            </a:r>
            <a:r>
              <a:rPr lang="en-ID" dirty="0"/>
              <a:t> </a:t>
            </a:r>
            <a:r>
              <a:rPr lang="en-ID" dirty="0" err="1"/>
              <a:t>keamanan</a:t>
            </a:r>
            <a:r>
              <a:rPr lang="en-ID" dirty="0"/>
              <a:t> dan </a:t>
            </a:r>
            <a:r>
              <a:rPr lang="en-ID" dirty="0" err="1"/>
              <a:t>menegaskan</a:t>
            </a:r>
            <a:r>
              <a:rPr lang="en-ID" dirty="0"/>
              <a:t> </a:t>
            </a:r>
            <a:r>
              <a:rPr lang="en-ID" b="1" dirty="0" err="1"/>
              <a:t>tanggung</a:t>
            </a:r>
            <a:r>
              <a:rPr lang="en-ID" b="1" dirty="0"/>
              <a:t> </a:t>
            </a:r>
            <a:r>
              <a:rPr lang="en-ID" b="1" dirty="0" err="1"/>
              <a:t>jawab</a:t>
            </a:r>
            <a:r>
              <a:rPr lang="en-ID" b="1" dirty="0"/>
              <a:t> </a:t>
            </a:r>
            <a:r>
              <a:rPr lang="en-ID" b="1" dirty="0" err="1"/>
              <a:t>hukum</a:t>
            </a:r>
            <a:r>
              <a:rPr lang="en-ID" b="1" dirty="0"/>
              <a:t> </a:t>
            </a:r>
            <a:r>
              <a:rPr lang="en-ID" b="1" dirty="0" err="1"/>
              <a:t>Palang</a:t>
            </a:r>
            <a:r>
              <a:rPr lang="en-ID" b="1" dirty="0"/>
              <a:t> Merah Indonesia (PMI)</a:t>
            </a:r>
            <a:r>
              <a:rPr lang="en-ID" dirty="0"/>
              <a:t>, </a:t>
            </a:r>
            <a:r>
              <a:rPr lang="en-ID" dirty="0" err="1"/>
              <a:t>khususnya</a:t>
            </a:r>
            <a:r>
              <a:rPr lang="en-ID" dirty="0"/>
              <a:t> </a:t>
            </a:r>
            <a:r>
              <a:rPr lang="en-ID" dirty="0" err="1"/>
              <a:t>dalam</a:t>
            </a:r>
            <a:r>
              <a:rPr lang="en-ID" dirty="0"/>
              <a:t> donor </a:t>
            </a:r>
            <a:r>
              <a:rPr lang="en-ID" dirty="0" err="1"/>
              <a:t>darah</a:t>
            </a:r>
            <a:r>
              <a:rPr lang="en-ID" dirty="0"/>
              <a:t> </a:t>
            </a:r>
            <a:r>
              <a:rPr lang="en-ID" dirty="0" err="1"/>
              <a:t>massal</a:t>
            </a:r>
            <a:r>
              <a:rPr lang="en-ID" dirty="0"/>
              <a:t> </a:t>
            </a:r>
            <a:r>
              <a:rPr lang="en-ID" dirty="0" err="1"/>
              <a:t>berisiko</a:t>
            </a:r>
            <a:r>
              <a:rPr lang="en-ID" dirty="0"/>
              <a:t> HIV </a:t>
            </a:r>
            <a:r>
              <a:rPr lang="en-ID" dirty="0" err="1"/>
              <a:t>apabila</a:t>
            </a:r>
            <a:r>
              <a:rPr lang="en-ID" dirty="0"/>
              <a:t> </a:t>
            </a:r>
            <a:r>
              <a:rPr lang="en-ID" dirty="0" err="1"/>
              <a:t>terjadi</a:t>
            </a:r>
            <a:r>
              <a:rPr lang="en-ID" dirty="0"/>
              <a:t> </a:t>
            </a:r>
            <a:r>
              <a:rPr lang="en-ID" dirty="0" err="1"/>
              <a:t>kelalaian</a:t>
            </a:r>
            <a:r>
              <a:rPr lang="en-ID" dirty="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E50EF6EB-4BDF-82E6-3647-79EB9ECCD941}"/>
            </a:ext>
          </a:extLst>
        </p:cNvPr>
        <p:cNvGrpSpPr/>
        <p:nvPr/>
      </p:nvGrpSpPr>
      <p:grpSpPr>
        <a:xfrm>
          <a:off x="0" y="0"/>
          <a:ext cx="0" cy="0"/>
          <a:chOff x="0" y="0"/>
          <a:chExt cx="0" cy="0"/>
        </a:xfrm>
      </p:grpSpPr>
      <p:sp>
        <p:nvSpPr>
          <p:cNvPr id="64" name="Google Shape;64;g104f7abbb21_0_39">
            <a:extLst>
              <a:ext uri="{FF2B5EF4-FFF2-40B4-BE49-F238E27FC236}">
                <a16:creationId xmlns:a16="http://schemas.microsoft.com/office/drawing/2014/main" id="{F680F958-EB0B-45DA-8895-13DC632B2E5E}"/>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b="1" dirty="0"/>
              <a:t>Hasil dan </a:t>
            </a:r>
            <a:r>
              <a:rPr lang="en-US" b="1" dirty="0" err="1"/>
              <a:t>Pembahasan</a:t>
            </a:r>
            <a:endParaRPr b="1" dirty="0"/>
          </a:p>
        </p:txBody>
      </p:sp>
      <p:pic>
        <p:nvPicPr>
          <p:cNvPr id="2" name="Picture 1">
            <a:extLst>
              <a:ext uri="{FF2B5EF4-FFF2-40B4-BE49-F238E27FC236}">
                <a16:creationId xmlns:a16="http://schemas.microsoft.com/office/drawing/2014/main" id="{4C671ACA-8706-440F-79BF-29ACD3DDC9BD}"/>
              </a:ext>
            </a:extLst>
          </p:cNvPr>
          <p:cNvPicPr>
            <a:picLocks noChangeAspect="1"/>
          </p:cNvPicPr>
          <p:nvPr/>
        </p:nvPicPr>
        <p:blipFill>
          <a:blip r:embed="rId3"/>
          <a:stretch>
            <a:fillRect/>
          </a:stretch>
        </p:blipFill>
        <p:spPr>
          <a:xfrm>
            <a:off x="1163194" y="1237522"/>
            <a:ext cx="4343399" cy="4738735"/>
          </a:xfrm>
          <a:prstGeom prst="rect">
            <a:avLst/>
          </a:prstGeom>
        </p:spPr>
      </p:pic>
      <p:pic>
        <p:nvPicPr>
          <p:cNvPr id="5" name="Picture 4">
            <a:extLst>
              <a:ext uri="{FF2B5EF4-FFF2-40B4-BE49-F238E27FC236}">
                <a16:creationId xmlns:a16="http://schemas.microsoft.com/office/drawing/2014/main" id="{8C3B2087-0A45-7A48-793A-0D9F73ED602B}"/>
              </a:ext>
            </a:extLst>
          </p:cNvPr>
          <p:cNvPicPr>
            <a:picLocks noChangeAspect="1"/>
          </p:cNvPicPr>
          <p:nvPr/>
        </p:nvPicPr>
        <p:blipFill>
          <a:blip r:embed="rId4"/>
          <a:stretch>
            <a:fillRect/>
          </a:stretch>
        </p:blipFill>
        <p:spPr>
          <a:xfrm>
            <a:off x="5539251" y="1226640"/>
            <a:ext cx="5943600" cy="4391025"/>
          </a:xfrm>
          <a:prstGeom prst="rect">
            <a:avLst/>
          </a:prstGeom>
        </p:spPr>
      </p:pic>
      <p:sp>
        <p:nvSpPr>
          <p:cNvPr id="4" name="Google Shape;65;g104f7abbb21_0_39">
            <a:extLst>
              <a:ext uri="{FF2B5EF4-FFF2-40B4-BE49-F238E27FC236}">
                <a16:creationId xmlns:a16="http://schemas.microsoft.com/office/drawing/2014/main" id="{59EB39DE-C550-E24E-2247-7040A000CDA6}"/>
              </a:ext>
            </a:extLst>
          </p:cNvPr>
          <p:cNvSpPr txBox="1">
            <a:spLocks noGrp="1"/>
          </p:cNvSpPr>
          <p:nvPr>
            <p:ph type="body" idx="1"/>
          </p:nvPr>
        </p:nvSpPr>
        <p:spPr>
          <a:xfrm>
            <a:off x="5156912" y="5550594"/>
            <a:ext cx="6518651" cy="851325"/>
          </a:xfrm>
          <a:prstGeom prst="rect">
            <a:avLst/>
          </a:prstGeom>
          <a:noFill/>
          <a:ln>
            <a:noFill/>
          </a:ln>
        </p:spPr>
        <p:txBody>
          <a:bodyPr spcFirstLastPara="1" wrap="square" lIns="91425" tIns="45700" rIns="91425" bIns="45700" anchor="t" anchorCtr="0">
            <a:normAutofit/>
          </a:bodyPr>
          <a:lstStyle/>
          <a:p>
            <a:pPr marL="228600" lvl="0" indent="0" algn="ctr">
              <a:buNone/>
            </a:pPr>
            <a:r>
              <a:rPr lang="id-ID" sz="1400" dirty="0"/>
              <a:t>Table</a:t>
            </a:r>
            <a:r>
              <a:rPr lang="en-US" sz="1400" dirty="0"/>
              <a:t> 1. </a:t>
            </a:r>
            <a:r>
              <a:rPr lang="en-US" sz="1400" dirty="0" err="1"/>
              <a:t>Perbandingan</a:t>
            </a:r>
            <a:r>
              <a:rPr lang="en-US" sz="1400" dirty="0"/>
              <a:t> </a:t>
            </a:r>
            <a:r>
              <a:rPr lang="en-US" sz="1400" dirty="0" err="1"/>
              <a:t>Pengaturan</a:t>
            </a:r>
            <a:r>
              <a:rPr lang="en-US" sz="1400" dirty="0"/>
              <a:t> </a:t>
            </a:r>
            <a:r>
              <a:rPr lang="en-US" sz="1400" dirty="0" err="1"/>
              <a:t>Pelayanan</a:t>
            </a:r>
            <a:r>
              <a:rPr lang="en-US" sz="1400" dirty="0"/>
              <a:t> Darah di Indonesia</a:t>
            </a:r>
          </a:p>
        </p:txBody>
      </p:sp>
    </p:spTree>
    <p:extLst>
      <p:ext uri="{BB962C8B-B14F-4D97-AF65-F5344CB8AC3E}">
        <p14:creationId xmlns:p14="http://schemas.microsoft.com/office/powerpoint/2010/main" val="419964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B2905939-A750-4278-1385-0FBE8DE23274}"/>
            </a:ext>
          </a:extLst>
        </p:cNvPr>
        <p:cNvGrpSpPr/>
        <p:nvPr/>
      </p:nvGrpSpPr>
      <p:grpSpPr>
        <a:xfrm>
          <a:off x="0" y="0"/>
          <a:ext cx="0" cy="0"/>
          <a:chOff x="0" y="0"/>
          <a:chExt cx="0" cy="0"/>
        </a:xfrm>
      </p:grpSpPr>
      <p:sp>
        <p:nvSpPr>
          <p:cNvPr id="64" name="Google Shape;64;g104f7abbb21_0_39">
            <a:extLst>
              <a:ext uri="{FF2B5EF4-FFF2-40B4-BE49-F238E27FC236}">
                <a16:creationId xmlns:a16="http://schemas.microsoft.com/office/drawing/2014/main" id="{52B678E3-566D-232A-0542-F5875A735EEA}"/>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b="1" dirty="0"/>
              <a:t>Hasil dan </a:t>
            </a:r>
            <a:r>
              <a:rPr lang="en-US" b="1" dirty="0" err="1"/>
              <a:t>Pembahasan</a:t>
            </a:r>
            <a:endParaRPr b="1" dirty="0"/>
          </a:p>
        </p:txBody>
      </p:sp>
      <p:sp>
        <p:nvSpPr>
          <p:cNvPr id="65" name="Google Shape;65;g104f7abbb21_0_39">
            <a:extLst>
              <a:ext uri="{FF2B5EF4-FFF2-40B4-BE49-F238E27FC236}">
                <a16:creationId xmlns:a16="http://schemas.microsoft.com/office/drawing/2014/main" id="{BAF357F7-C823-7823-5C4B-976C8F0319DE}"/>
              </a:ext>
            </a:extLst>
          </p:cNvPr>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50800" lvl="0" indent="0" algn="just">
              <a:buNone/>
            </a:pPr>
            <a:r>
              <a:rPr lang="en-US" b="1" dirty="0"/>
              <a:t>2. </a:t>
            </a:r>
            <a:r>
              <a:rPr lang="id-ID" b="1" dirty="0"/>
              <a:t>Kewenangan Palang Merah Indonesia dalam Pelayanan Darah sebagai Bentuk Perlindungan Hak Asasi Manusia</a:t>
            </a:r>
            <a:endParaRPr lang="en-ID" dirty="0"/>
          </a:p>
          <a:p>
            <a:pPr marL="228600" lvl="0" indent="0" algn="just">
              <a:buNone/>
            </a:pPr>
            <a:endParaRPr lang="en-ID" sz="2400" dirty="0"/>
          </a:p>
          <a:p>
            <a:pPr marL="50800" indent="0" algn="just">
              <a:buNone/>
            </a:pPr>
            <a:r>
              <a:rPr lang="en-ID" dirty="0" err="1"/>
              <a:t>Pelayanan</a:t>
            </a:r>
            <a:r>
              <a:rPr lang="en-ID" dirty="0"/>
              <a:t> </a:t>
            </a:r>
            <a:r>
              <a:rPr lang="en-ID" dirty="0" err="1"/>
              <a:t>darah</a:t>
            </a:r>
            <a:r>
              <a:rPr lang="en-ID" dirty="0"/>
              <a:t> </a:t>
            </a:r>
            <a:r>
              <a:rPr lang="en-ID" dirty="0" err="1"/>
              <a:t>adalah</a:t>
            </a:r>
            <a:r>
              <a:rPr lang="en-ID" dirty="0"/>
              <a:t> </a:t>
            </a:r>
            <a:r>
              <a:rPr lang="en-ID" dirty="0" err="1"/>
              <a:t>layanan</a:t>
            </a:r>
            <a:r>
              <a:rPr lang="en-ID" dirty="0"/>
              <a:t> </a:t>
            </a:r>
            <a:r>
              <a:rPr lang="en-ID" dirty="0" err="1"/>
              <a:t>berisiko</a:t>
            </a:r>
            <a:r>
              <a:rPr lang="en-ID" dirty="0"/>
              <a:t> </a:t>
            </a:r>
            <a:r>
              <a:rPr lang="en-ID" dirty="0" err="1"/>
              <a:t>tinggi</a:t>
            </a:r>
            <a:r>
              <a:rPr lang="en-ID" dirty="0"/>
              <a:t> yang </a:t>
            </a:r>
            <a:r>
              <a:rPr lang="en-ID" dirty="0" err="1"/>
              <a:t>berkaitan</a:t>
            </a:r>
            <a:r>
              <a:rPr lang="en-ID" dirty="0"/>
              <a:t> </a:t>
            </a:r>
            <a:r>
              <a:rPr lang="en-ID" dirty="0" err="1"/>
              <a:t>langsung</a:t>
            </a:r>
            <a:r>
              <a:rPr lang="en-ID" dirty="0"/>
              <a:t> </a:t>
            </a:r>
            <a:r>
              <a:rPr lang="en-ID" dirty="0" err="1"/>
              <a:t>dengan</a:t>
            </a:r>
            <a:r>
              <a:rPr lang="en-ID" dirty="0"/>
              <a:t> </a:t>
            </a:r>
            <a:r>
              <a:rPr lang="en-ID" dirty="0" err="1"/>
              <a:t>hak</a:t>
            </a:r>
            <a:r>
              <a:rPr lang="en-ID" dirty="0"/>
              <a:t> </a:t>
            </a:r>
            <a:r>
              <a:rPr lang="en-ID" dirty="0" err="1"/>
              <a:t>untuk</a:t>
            </a:r>
            <a:r>
              <a:rPr lang="en-ID" dirty="0"/>
              <a:t> </a:t>
            </a:r>
            <a:r>
              <a:rPr lang="en-ID" dirty="0" err="1"/>
              <a:t>hidup</a:t>
            </a:r>
            <a:r>
              <a:rPr lang="en-ID" dirty="0"/>
              <a:t> dan </a:t>
            </a:r>
            <a:r>
              <a:rPr lang="en-ID" dirty="0" err="1"/>
              <a:t>hak</a:t>
            </a:r>
            <a:r>
              <a:rPr lang="en-ID" dirty="0"/>
              <a:t> </a:t>
            </a:r>
            <a:r>
              <a:rPr lang="en-ID" dirty="0" err="1"/>
              <a:t>atas</a:t>
            </a:r>
            <a:r>
              <a:rPr lang="en-ID" dirty="0"/>
              <a:t> </a:t>
            </a:r>
            <a:r>
              <a:rPr lang="en-ID" dirty="0" err="1"/>
              <a:t>kesehatan</a:t>
            </a:r>
            <a:r>
              <a:rPr lang="en-ID" dirty="0"/>
              <a:t>. UU No. 36 </a:t>
            </a:r>
            <a:r>
              <a:rPr lang="en-ID" dirty="0" err="1"/>
              <a:t>Tahun</a:t>
            </a:r>
            <a:r>
              <a:rPr lang="en-ID" dirty="0"/>
              <a:t> 2009 </a:t>
            </a:r>
            <a:r>
              <a:rPr lang="en-ID" dirty="0" err="1"/>
              <a:t>menempatkan</a:t>
            </a:r>
            <a:r>
              <a:rPr lang="en-ID" dirty="0"/>
              <a:t> PMI </a:t>
            </a:r>
            <a:r>
              <a:rPr lang="en-ID" dirty="0" err="1"/>
              <a:t>sebagai</a:t>
            </a:r>
            <a:r>
              <a:rPr lang="en-ID" dirty="0"/>
              <a:t> </a:t>
            </a:r>
            <a:r>
              <a:rPr lang="en-ID" dirty="0" err="1"/>
              <a:t>penyelenggara</a:t>
            </a:r>
            <a:r>
              <a:rPr lang="en-ID" dirty="0"/>
              <a:t> </a:t>
            </a:r>
            <a:r>
              <a:rPr lang="en-ID" dirty="0" err="1"/>
              <a:t>utama</a:t>
            </a:r>
            <a:r>
              <a:rPr lang="en-ID" dirty="0"/>
              <a:t> </a:t>
            </a:r>
            <a:r>
              <a:rPr lang="en-ID" dirty="0" err="1"/>
              <a:t>pelayanan</a:t>
            </a:r>
            <a:r>
              <a:rPr lang="en-ID" dirty="0"/>
              <a:t> </a:t>
            </a:r>
            <a:r>
              <a:rPr lang="en-ID" dirty="0" err="1"/>
              <a:t>darah</a:t>
            </a:r>
            <a:r>
              <a:rPr lang="en-ID" dirty="0"/>
              <a:t>, </a:t>
            </a:r>
            <a:r>
              <a:rPr lang="en-ID" dirty="0" err="1"/>
              <a:t>sedangkan</a:t>
            </a:r>
            <a:r>
              <a:rPr lang="en-ID" dirty="0"/>
              <a:t> UU No. 17 </a:t>
            </a:r>
            <a:r>
              <a:rPr lang="en-ID" dirty="0" err="1"/>
              <a:t>Tahun</a:t>
            </a:r>
            <a:r>
              <a:rPr lang="en-ID" dirty="0"/>
              <a:t> 2023 </a:t>
            </a:r>
            <a:r>
              <a:rPr lang="en-ID" dirty="0" err="1"/>
              <a:t>memperluas</a:t>
            </a:r>
            <a:r>
              <a:rPr lang="en-ID" dirty="0"/>
              <a:t> </a:t>
            </a:r>
            <a:r>
              <a:rPr lang="en-ID" dirty="0" err="1"/>
              <a:t>penyelenggara</a:t>
            </a:r>
            <a:r>
              <a:rPr lang="en-ID" dirty="0"/>
              <a:t> </a:t>
            </a:r>
            <a:r>
              <a:rPr lang="en-ID" dirty="0" err="1"/>
              <a:t>namun</a:t>
            </a:r>
            <a:r>
              <a:rPr lang="en-ID" dirty="0"/>
              <a:t> </a:t>
            </a:r>
            <a:r>
              <a:rPr lang="en-ID" dirty="0" err="1"/>
              <a:t>memperkuat</a:t>
            </a:r>
            <a:r>
              <a:rPr lang="en-ID" dirty="0"/>
              <a:t> </a:t>
            </a:r>
            <a:r>
              <a:rPr lang="en-ID" dirty="0" err="1"/>
              <a:t>standar</a:t>
            </a:r>
            <a:r>
              <a:rPr lang="en-ID" dirty="0"/>
              <a:t> </a:t>
            </a:r>
            <a:r>
              <a:rPr lang="en-ID" dirty="0" err="1"/>
              <a:t>keamanan</a:t>
            </a:r>
            <a:r>
              <a:rPr lang="en-ID" dirty="0"/>
              <a:t> dan </a:t>
            </a:r>
            <a:r>
              <a:rPr lang="en-ID" dirty="0" err="1"/>
              <a:t>akuntabilitas</a:t>
            </a:r>
            <a:r>
              <a:rPr lang="en-ID" dirty="0"/>
              <a:t> </a:t>
            </a:r>
            <a:r>
              <a:rPr lang="en-ID" dirty="0" err="1"/>
              <a:t>hukum</a:t>
            </a:r>
            <a:r>
              <a:rPr lang="en-ID" dirty="0"/>
              <a:t> PMI, </a:t>
            </a:r>
            <a:r>
              <a:rPr lang="en-ID" dirty="0" err="1"/>
              <a:t>khususnya</a:t>
            </a:r>
            <a:r>
              <a:rPr lang="en-ID" dirty="0"/>
              <a:t> </a:t>
            </a:r>
            <a:r>
              <a:rPr lang="en-ID" dirty="0" err="1"/>
              <a:t>dalam</a:t>
            </a:r>
            <a:r>
              <a:rPr lang="en-ID" dirty="0"/>
              <a:t> donor </a:t>
            </a:r>
            <a:r>
              <a:rPr lang="en-ID" dirty="0" err="1"/>
              <a:t>darah</a:t>
            </a:r>
            <a:r>
              <a:rPr lang="en-ID" dirty="0"/>
              <a:t> </a:t>
            </a:r>
            <a:r>
              <a:rPr lang="en-ID" dirty="0" err="1"/>
              <a:t>massal</a:t>
            </a:r>
            <a:r>
              <a:rPr lang="en-ID" dirty="0"/>
              <a:t> </a:t>
            </a:r>
            <a:r>
              <a:rPr lang="en-ID" dirty="0" err="1"/>
              <a:t>berisiko</a:t>
            </a:r>
            <a:r>
              <a:rPr lang="en-ID" dirty="0"/>
              <a:t> HIV </a:t>
            </a:r>
            <a:r>
              <a:rPr lang="en-ID" dirty="0" err="1"/>
              <a:t>apabila</a:t>
            </a:r>
            <a:r>
              <a:rPr lang="en-ID" dirty="0"/>
              <a:t> </a:t>
            </a:r>
            <a:r>
              <a:rPr lang="en-ID" dirty="0" err="1"/>
              <a:t>terjadi</a:t>
            </a:r>
            <a:r>
              <a:rPr lang="en-ID" dirty="0"/>
              <a:t> </a:t>
            </a:r>
            <a:r>
              <a:rPr lang="en-ID" dirty="0" err="1"/>
              <a:t>kelalaian</a:t>
            </a:r>
            <a:r>
              <a:rPr lang="en-ID" dirty="0"/>
              <a:t>.</a:t>
            </a:r>
          </a:p>
        </p:txBody>
      </p:sp>
    </p:spTree>
    <p:extLst>
      <p:ext uri="{BB962C8B-B14F-4D97-AF65-F5344CB8AC3E}">
        <p14:creationId xmlns:p14="http://schemas.microsoft.com/office/powerpoint/2010/main" val="30631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8FFADD22-8C20-0479-5C65-516AAE2C46F0}"/>
            </a:ext>
          </a:extLst>
        </p:cNvPr>
        <p:cNvGrpSpPr/>
        <p:nvPr/>
      </p:nvGrpSpPr>
      <p:grpSpPr>
        <a:xfrm>
          <a:off x="0" y="0"/>
          <a:ext cx="0" cy="0"/>
          <a:chOff x="0" y="0"/>
          <a:chExt cx="0" cy="0"/>
        </a:xfrm>
      </p:grpSpPr>
      <p:sp>
        <p:nvSpPr>
          <p:cNvPr id="64" name="Google Shape;64;g104f7abbb21_0_39">
            <a:extLst>
              <a:ext uri="{FF2B5EF4-FFF2-40B4-BE49-F238E27FC236}">
                <a16:creationId xmlns:a16="http://schemas.microsoft.com/office/drawing/2014/main" id="{92A627E3-ECC7-3298-7C74-CB08951B4A9E}"/>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b="1" dirty="0"/>
              <a:t>Hasil dan </a:t>
            </a:r>
            <a:r>
              <a:rPr lang="en-US" b="1" dirty="0" err="1"/>
              <a:t>Pembahasan</a:t>
            </a:r>
            <a:endParaRPr b="1" dirty="0"/>
          </a:p>
        </p:txBody>
      </p:sp>
      <p:sp>
        <p:nvSpPr>
          <p:cNvPr id="65" name="Google Shape;65;g104f7abbb21_0_39">
            <a:extLst>
              <a:ext uri="{FF2B5EF4-FFF2-40B4-BE49-F238E27FC236}">
                <a16:creationId xmlns:a16="http://schemas.microsoft.com/office/drawing/2014/main" id="{054B684A-F2DE-1DBF-4747-EAE9C713F631}"/>
              </a:ext>
            </a:extLst>
          </p:cNvPr>
          <p:cNvSpPr txBox="1">
            <a:spLocks noGrp="1"/>
          </p:cNvSpPr>
          <p:nvPr>
            <p:ph type="body" idx="1"/>
          </p:nvPr>
        </p:nvSpPr>
        <p:spPr>
          <a:xfrm>
            <a:off x="1566262" y="5609023"/>
            <a:ext cx="8744935" cy="579101"/>
          </a:xfrm>
          <a:prstGeom prst="rect">
            <a:avLst/>
          </a:prstGeom>
          <a:noFill/>
          <a:ln>
            <a:noFill/>
          </a:ln>
        </p:spPr>
        <p:txBody>
          <a:bodyPr spcFirstLastPara="1" wrap="square" lIns="91425" tIns="45700" rIns="91425" bIns="45700" anchor="t" anchorCtr="0">
            <a:normAutofit lnSpcReduction="10000"/>
          </a:bodyPr>
          <a:lstStyle/>
          <a:p>
            <a:pPr marL="228600" lvl="0" indent="0" algn="ctr">
              <a:buNone/>
            </a:pPr>
            <a:r>
              <a:rPr lang="id-ID" sz="1400" dirty="0"/>
              <a:t>Table</a:t>
            </a:r>
            <a:r>
              <a:rPr lang="en-US" sz="1400" dirty="0"/>
              <a:t> 2. </a:t>
            </a:r>
            <a:r>
              <a:rPr lang="id-ID" sz="1400" dirty="0"/>
              <a:t>Tanggung Jawab Palang Merah Indonesia (PMI) dalam Pelayanan Darah dalam Perspektif Hak Asasi Manusia</a:t>
            </a:r>
            <a:endParaRPr lang="en-US" sz="1400" dirty="0"/>
          </a:p>
        </p:txBody>
      </p:sp>
      <p:graphicFrame>
        <p:nvGraphicFramePr>
          <p:cNvPr id="3" name="Table 2">
            <a:extLst>
              <a:ext uri="{FF2B5EF4-FFF2-40B4-BE49-F238E27FC236}">
                <a16:creationId xmlns:a16="http://schemas.microsoft.com/office/drawing/2014/main" id="{40B9022C-CF9C-920C-5E4C-C6A75D6E5157}"/>
              </a:ext>
            </a:extLst>
          </p:cNvPr>
          <p:cNvGraphicFramePr>
            <a:graphicFrameLocks noGrp="1"/>
          </p:cNvGraphicFramePr>
          <p:nvPr>
            <p:extLst>
              <p:ext uri="{D42A27DB-BD31-4B8C-83A1-F6EECF244321}">
                <p14:modId xmlns:p14="http://schemas.microsoft.com/office/powerpoint/2010/main" val="3693650540"/>
              </p:ext>
            </p:extLst>
          </p:nvPr>
        </p:nvGraphicFramePr>
        <p:xfrm>
          <a:off x="1880803" y="1276783"/>
          <a:ext cx="8402785" cy="4355719"/>
        </p:xfrm>
        <a:graphic>
          <a:graphicData uri="http://schemas.openxmlformats.org/drawingml/2006/table">
            <a:tbl>
              <a:tblPr firstRow="1" firstCol="1" bandRow="1"/>
              <a:tblGrid>
                <a:gridCol w="1680557">
                  <a:extLst>
                    <a:ext uri="{9D8B030D-6E8A-4147-A177-3AD203B41FA5}">
                      <a16:colId xmlns:a16="http://schemas.microsoft.com/office/drawing/2014/main" val="1815636080"/>
                    </a:ext>
                  </a:extLst>
                </a:gridCol>
                <a:gridCol w="1680557">
                  <a:extLst>
                    <a:ext uri="{9D8B030D-6E8A-4147-A177-3AD203B41FA5}">
                      <a16:colId xmlns:a16="http://schemas.microsoft.com/office/drawing/2014/main" val="3570990923"/>
                    </a:ext>
                  </a:extLst>
                </a:gridCol>
                <a:gridCol w="1680557">
                  <a:extLst>
                    <a:ext uri="{9D8B030D-6E8A-4147-A177-3AD203B41FA5}">
                      <a16:colId xmlns:a16="http://schemas.microsoft.com/office/drawing/2014/main" val="2609530121"/>
                    </a:ext>
                  </a:extLst>
                </a:gridCol>
                <a:gridCol w="1680557">
                  <a:extLst>
                    <a:ext uri="{9D8B030D-6E8A-4147-A177-3AD203B41FA5}">
                      <a16:colId xmlns:a16="http://schemas.microsoft.com/office/drawing/2014/main" val="3671945673"/>
                    </a:ext>
                  </a:extLst>
                </a:gridCol>
                <a:gridCol w="1680557">
                  <a:extLst>
                    <a:ext uri="{9D8B030D-6E8A-4147-A177-3AD203B41FA5}">
                      <a16:colId xmlns:a16="http://schemas.microsoft.com/office/drawing/2014/main" val="914753391"/>
                    </a:ext>
                  </a:extLst>
                </a:gridCol>
              </a:tblGrid>
              <a:tr h="382134">
                <a:tc>
                  <a:txBody>
                    <a:bodyPr/>
                    <a:lstStyle/>
                    <a:p>
                      <a:pPr algn="ctr">
                        <a:lnSpc>
                          <a:spcPct val="107000"/>
                        </a:lnSpc>
                        <a:spcAft>
                          <a:spcPts val="800"/>
                        </a:spcAft>
                        <a:buNone/>
                      </a:pPr>
                      <a:r>
                        <a:rPr lang="id-ID" sz="800" b="1" dirty="0">
                          <a:effectLst/>
                          <a:latin typeface="Times New Roman" panose="02020603050405020304" pitchFamily="18" charset="0"/>
                          <a:ea typeface="Times New Roman" panose="02020603050405020304" pitchFamily="18" charset="0"/>
                        </a:rPr>
                        <a:t>Aspek HAM</a:t>
                      </a:r>
                      <a:endParaRPr lang="en-ID" sz="1000" dirty="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Dasar Konstitusional (UUD 1945)</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UU HAM (UU No. 39 Tahun 1999)</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UU Kesehatan (UU No. 36 Tahun 2009 &amp; UU No. 17 Tahun 2023)</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Implikasi terhadap Tanggung Jawab Palang Merah Indonesia (PMI)</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1601003"/>
                  </a:ext>
                </a:extLst>
              </a:tr>
              <a:tr h="642743">
                <a:tc>
                  <a:txBody>
                    <a:bodyPr/>
                    <a:lstStyle/>
                    <a:p>
                      <a:pP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Hak atas kesehatan</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ID" sz="1000">
                        <a:effectLst/>
                        <a:latin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9 ayat (3): setiap orang berhak atas lingkungan hidup dan kesehatan yang baik</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UU 36/2009 menegaskan kesehatan sebagai HAM; UU 17/2023 menegaskan hak atas pelayanan kesehatan yang aman dan bermutu</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solidFill>
                            <a:srgbClr val="000000"/>
                          </a:solidFill>
                          <a:effectLst/>
                          <a:latin typeface="Times New Roman" panose="02020603050405020304" pitchFamily="18" charset="0"/>
                          <a:ea typeface="Times New Roman" panose="02020603050405020304" pitchFamily="18" charset="0"/>
                        </a:rPr>
                        <a:t>Palang Merah Indonesia (PMI)</a:t>
                      </a:r>
                      <a:r>
                        <a:rPr lang="id-ID" sz="800">
                          <a:effectLst/>
                          <a:latin typeface="Times New Roman" panose="02020603050405020304" pitchFamily="18" charset="0"/>
                          <a:ea typeface="Times New Roman" panose="02020603050405020304" pitchFamily="18" charset="0"/>
                        </a:rPr>
                        <a:t> wajib menyelenggarakan pelayanan darah yang aman dan bermutu sebagai bagian dari pemenuhan hak atas kesehatan</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7390769"/>
                  </a:ext>
                </a:extLst>
              </a:tr>
              <a:tr h="512438">
                <a:tc>
                  <a:txBody>
                    <a:bodyPr/>
                    <a:lstStyle/>
                    <a:p>
                      <a:pP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Hak untuk hidup</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28A dan Pasal 28H ayat (1)</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9 ayat (1): setiap orang berhak untuk hidup dan mempertahankan hidup</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Pelayanan darah wajib menjamin keselamatan penerima dan mencegah penularan penyakit</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dirty="0">
                          <a:effectLst/>
                          <a:latin typeface="Times New Roman" panose="02020603050405020304" pitchFamily="18" charset="0"/>
                          <a:ea typeface="Times New Roman" panose="02020603050405020304" pitchFamily="18" charset="0"/>
                        </a:rPr>
                        <a:t>Kelalaian </a:t>
                      </a:r>
                      <a:r>
                        <a:rPr lang="id-ID" sz="800" dirty="0">
                          <a:solidFill>
                            <a:srgbClr val="000000"/>
                          </a:solidFill>
                          <a:effectLst/>
                          <a:latin typeface="Times New Roman" panose="02020603050405020304" pitchFamily="18" charset="0"/>
                          <a:ea typeface="Times New Roman" panose="02020603050405020304" pitchFamily="18" charset="0"/>
                        </a:rPr>
                        <a:t>Palang Merah Indonesia (PMI)</a:t>
                      </a:r>
                      <a:r>
                        <a:rPr lang="id-ID" sz="800" dirty="0">
                          <a:effectLst/>
                          <a:latin typeface="Times New Roman" panose="02020603050405020304" pitchFamily="18" charset="0"/>
                          <a:ea typeface="Times New Roman" panose="02020603050405020304" pitchFamily="18" charset="0"/>
                        </a:rPr>
                        <a:t> dalam menjamin keamanan darah berpotensi melanggar hak hidup penerima darah</a:t>
                      </a:r>
                      <a:endParaRPr lang="en-ID" sz="1000" dirty="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8621759"/>
                  </a:ext>
                </a:extLst>
              </a:tr>
              <a:tr h="512438">
                <a:tc>
                  <a:txBody>
                    <a:bodyPr/>
                    <a:lstStyle/>
                    <a:p>
                      <a:pP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Keamanan darah sebagai perlindungan HAM</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28H ayat (1)</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71: negara wajib melindungi dan memenuhi HAM</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UU 36/2009 mewajibkan pemeriksaan laboratorium darah; UU 17/2023 mewajibkan jaminan mutu dan keamanan di seluruh tahapan</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solidFill>
                            <a:srgbClr val="000000"/>
                          </a:solidFill>
                          <a:effectLst/>
                          <a:latin typeface="Times New Roman" panose="02020603050405020304" pitchFamily="18" charset="0"/>
                          <a:ea typeface="Times New Roman" panose="02020603050405020304" pitchFamily="18" charset="0"/>
                        </a:rPr>
                        <a:t>Palang Merah Indonesia (PMI)</a:t>
                      </a:r>
                      <a:r>
                        <a:rPr lang="id-ID" sz="800">
                          <a:effectLst/>
                          <a:latin typeface="Times New Roman" panose="02020603050405020304" pitchFamily="18" charset="0"/>
                          <a:ea typeface="Times New Roman" panose="02020603050405020304" pitchFamily="18" charset="0"/>
                        </a:rPr>
                        <a:t> bertanggung jawab memastikan skrining dan pengujian darah dilakukan secara optimal</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267765"/>
                  </a:ext>
                </a:extLst>
              </a:tr>
              <a:tr h="512438">
                <a:tc>
                  <a:txBody>
                    <a:bodyPr/>
                    <a:lstStyle/>
                    <a:p>
                      <a:pP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Kewajiban negara dalam HAM</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ID" sz="1000">
                        <a:effectLst/>
                        <a:latin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71 dan Pasal 72</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Pemerintah bertanggung jawab atas ketersediaan dan keamanan pelayanan darah</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solidFill>
                            <a:srgbClr val="000000"/>
                          </a:solidFill>
                          <a:effectLst/>
                          <a:latin typeface="Times New Roman" panose="02020603050405020304" pitchFamily="18" charset="0"/>
                          <a:ea typeface="Times New Roman" panose="02020603050405020304" pitchFamily="18" charset="0"/>
                        </a:rPr>
                        <a:t>Palang Merah Indonesia (PMI)</a:t>
                      </a:r>
                      <a:r>
                        <a:rPr lang="id-ID" sz="800">
                          <a:effectLst/>
                          <a:latin typeface="Times New Roman" panose="02020603050405020304" pitchFamily="18" charset="0"/>
                          <a:ea typeface="Times New Roman" panose="02020603050405020304" pitchFamily="18" charset="0"/>
                        </a:rPr>
                        <a:t> bertindak sebagai perpanjangan tangan negara dalam pemenuhan hak atas kesehatan</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7037691"/>
                  </a:ext>
                </a:extLst>
              </a:tr>
              <a:tr h="512438">
                <a:tc>
                  <a:txBody>
                    <a:bodyPr/>
                    <a:lstStyle/>
                    <a:p>
                      <a:pP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Peran PMI dalam sistem HAM</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28H ayat (1)</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dirty="0">
                          <a:effectLst/>
                          <a:latin typeface="Times New Roman" panose="02020603050405020304" pitchFamily="18" charset="0"/>
                          <a:ea typeface="Times New Roman" panose="02020603050405020304" pitchFamily="18" charset="0"/>
                        </a:rPr>
                        <a:t>Pasal 9 dan Pasal 71</a:t>
                      </a:r>
                      <a:endParaRPr lang="en-ID" sz="1000" dirty="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solidFill>
                            <a:srgbClr val="000000"/>
                          </a:solidFill>
                          <a:effectLst/>
                          <a:latin typeface="Times New Roman" panose="02020603050405020304" pitchFamily="18" charset="0"/>
                          <a:ea typeface="Times New Roman" panose="02020603050405020304" pitchFamily="18" charset="0"/>
                        </a:rPr>
                        <a:t>Palang Merah Indonesia (PMI)</a:t>
                      </a:r>
                      <a:r>
                        <a:rPr lang="id-ID" sz="800">
                          <a:effectLst/>
                          <a:latin typeface="Times New Roman" panose="02020603050405020304" pitchFamily="18" charset="0"/>
                          <a:ea typeface="Times New Roman" panose="02020603050405020304" pitchFamily="18" charset="0"/>
                        </a:rPr>
                        <a:t> diakui sebagai penyelenggara pelayanan darah dalam sistem kesehatan nasional</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Tanggung jawab </a:t>
                      </a:r>
                      <a:r>
                        <a:rPr lang="id-ID" sz="800">
                          <a:solidFill>
                            <a:srgbClr val="000000"/>
                          </a:solidFill>
                          <a:effectLst/>
                          <a:latin typeface="Times New Roman" panose="02020603050405020304" pitchFamily="18" charset="0"/>
                          <a:ea typeface="Times New Roman" panose="02020603050405020304" pitchFamily="18" charset="0"/>
                        </a:rPr>
                        <a:t>Palang Merah Indonesia (PMI)</a:t>
                      </a:r>
                      <a:r>
                        <a:rPr lang="id-ID" sz="800">
                          <a:effectLst/>
                          <a:latin typeface="Times New Roman" panose="02020603050405020304" pitchFamily="18" charset="0"/>
                          <a:ea typeface="Times New Roman" panose="02020603050405020304" pitchFamily="18" charset="0"/>
                        </a:rPr>
                        <a:t> tidak hanya moral, tetapi juga hukum dalam konteks HAM</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9143292"/>
                  </a:ext>
                </a:extLst>
              </a:tr>
              <a:tr h="382134">
                <a:tc>
                  <a:txBody>
                    <a:bodyPr/>
                    <a:lstStyle/>
                    <a:p>
                      <a:pP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Kelalaian sebagai potensi pelanggaran HAM</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28A dan 28H ayat (1)</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9 dan Pasal 66 (hak atas keadilan)</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dirty="0">
                          <a:effectLst/>
                          <a:latin typeface="Times New Roman" panose="02020603050405020304" pitchFamily="18" charset="0"/>
                          <a:ea typeface="Times New Roman" panose="02020603050405020304" pitchFamily="18" charset="0"/>
                        </a:rPr>
                        <a:t>Pasien berhak menuntut ganti rugi atas kelalaian pelayanan kesehatan</a:t>
                      </a:r>
                      <a:endParaRPr lang="en-ID" sz="1000" dirty="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dirty="0">
                          <a:effectLst/>
                          <a:latin typeface="Times New Roman" panose="02020603050405020304" pitchFamily="18" charset="0"/>
                          <a:ea typeface="Times New Roman" panose="02020603050405020304" pitchFamily="18" charset="0"/>
                        </a:rPr>
                        <a:t>Penularan HIV akibat transfusi darah dapat dikualifikasikan sebagai pelanggaran HAM</a:t>
                      </a:r>
                      <a:endParaRPr lang="en-ID" sz="1000" dirty="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5654331"/>
                  </a:ext>
                </a:extLst>
              </a:tr>
              <a:tr h="382134">
                <a:tc>
                  <a:txBody>
                    <a:bodyPr/>
                    <a:lstStyle/>
                    <a:p>
                      <a:pP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Hak atas perlindungan hukum dan ganti rugi</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28D ayat (1)</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66: hak mengajukan upaya hukum</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UU 36/2009 dan UU 17/2023 membuka mekanisme pertanggungjawaban</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solidFill>
                            <a:srgbClr val="000000"/>
                          </a:solidFill>
                          <a:effectLst/>
                          <a:latin typeface="Times New Roman" panose="02020603050405020304" pitchFamily="18" charset="0"/>
                          <a:ea typeface="Times New Roman" panose="02020603050405020304" pitchFamily="18" charset="0"/>
                        </a:rPr>
                        <a:t>Palang Merah Indonesia (PMI)</a:t>
                      </a:r>
                      <a:r>
                        <a:rPr lang="id-ID" sz="800">
                          <a:effectLst/>
                          <a:latin typeface="Times New Roman" panose="02020603050405020304" pitchFamily="18" charset="0"/>
                          <a:ea typeface="Times New Roman" panose="02020603050405020304" pitchFamily="18" charset="0"/>
                        </a:rPr>
                        <a:t> dapat dimintai tanggung jawab perdata, administratif, atau pidana</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912462"/>
                  </a:ext>
                </a:extLst>
              </a:tr>
              <a:tr h="512438">
                <a:tc>
                  <a:txBody>
                    <a:bodyPr/>
                    <a:lstStyle/>
                    <a:p>
                      <a:pPr>
                        <a:lnSpc>
                          <a:spcPct val="107000"/>
                        </a:lnSpc>
                        <a:spcAft>
                          <a:spcPts val="800"/>
                        </a:spcAft>
                        <a:buNone/>
                      </a:pPr>
                      <a:r>
                        <a:rPr lang="id-ID" sz="800" b="1">
                          <a:effectLst/>
                          <a:latin typeface="Times New Roman" panose="02020603050405020304" pitchFamily="18" charset="0"/>
                          <a:ea typeface="Times New Roman" panose="02020603050405020304" pitchFamily="18" charset="0"/>
                        </a:rPr>
                        <a:t>Penguatan akuntabilitas sebagai perlindungan HAM</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28I ayat (4)</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Pasal 71</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a:effectLst/>
                          <a:latin typeface="Times New Roman" panose="02020603050405020304" pitchFamily="18" charset="0"/>
                          <a:ea typeface="Times New Roman" panose="02020603050405020304" pitchFamily="18" charset="0"/>
                        </a:rPr>
                        <a:t>UU 17/2023 menempatkan pelayanan darah sebagai layanan berisiko tinggi</a:t>
                      </a:r>
                      <a:endParaRPr lang="en-ID" sz="100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id-ID" sz="800" dirty="0">
                          <a:effectLst/>
                          <a:latin typeface="Times New Roman" panose="02020603050405020304" pitchFamily="18" charset="0"/>
                          <a:ea typeface="Times New Roman" panose="02020603050405020304" pitchFamily="18" charset="0"/>
                        </a:rPr>
                        <a:t>Penegakan tanggung jawab hukum </a:t>
                      </a:r>
                      <a:r>
                        <a:rPr lang="id-ID" sz="800" dirty="0">
                          <a:solidFill>
                            <a:srgbClr val="000000"/>
                          </a:solidFill>
                          <a:effectLst/>
                          <a:latin typeface="Times New Roman" panose="02020603050405020304" pitchFamily="18" charset="0"/>
                          <a:ea typeface="Times New Roman" panose="02020603050405020304" pitchFamily="18" charset="0"/>
                        </a:rPr>
                        <a:t>Palang Merah Indonesia (PMI)</a:t>
                      </a:r>
                      <a:r>
                        <a:rPr lang="id-ID" sz="800" dirty="0">
                          <a:effectLst/>
                          <a:latin typeface="Times New Roman" panose="02020603050405020304" pitchFamily="18" charset="0"/>
                          <a:ea typeface="Times New Roman" panose="02020603050405020304" pitchFamily="18" charset="0"/>
                        </a:rPr>
                        <a:t> menjadi instrumen perlindungan HAM</a:t>
                      </a:r>
                      <a:endParaRPr lang="en-ID" sz="1000" dirty="0">
                        <a:effectLst/>
                        <a:latin typeface="Times New Roman" panose="02020603050405020304" pitchFamily="18" charset="0"/>
                        <a:ea typeface="Times New Roman" panose="02020603050405020304" pitchFamily="18" charset="0"/>
                      </a:endParaRPr>
                    </a:p>
                  </a:txBody>
                  <a:tcPr marL="54801" marR="5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7186686"/>
                  </a:ext>
                </a:extLst>
              </a:tr>
            </a:tbl>
          </a:graphicData>
        </a:graphic>
      </p:graphicFrame>
      <p:pic>
        <p:nvPicPr>
          <p:cNvPr id="2050" name="Picture 3">
            <a:extLst>
              <a:ext uri="{FF2B5EF4-FFF2-40B4-BE49-F238E27FC236}">
                <a16:creationId xmlns:a16="http://schemas.microsoft.com/office/drawing/2014/main" id="{BCA9762B-5937-CC25-14A7-9CACF6C48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603" y="1671048"/>
            <a:ext cx="664254" cy="579101"/>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
            <a:extLst>
              <a:ext uri="{FF2B5EF4-FFF2-40B4-BE49-F238E27FC236}">
                <a16:creationId xmlns:a16="http://schemas.microsoft.com/office/drawing/2014/main" id="{A1F4C749-A399-D6D2-C918-9613E7399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603" y="3369940"/>
            <a:ext cx="892854" cy="43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D8E1302D-1AF3-0211-CF62-DD161F276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33371-239C-9354-C9B1-6D0D92ADF0C3}"/>
              </a:ext>
            </a:extLst>
          </p:cNvPr>
          <p:cNvSpPr>
            <a:spLocks noGrp="1"/>
          </p:cNvSpPr>
          <p:nvPr>
            <p:ph type="title"/>
          </p:nvPr>
        </p:nvSpPr>
        <p:spPr/>
        <p:txBody>
          <a:bodyPr/>
          <a:lstStyle/>
          <a:p>
            <a:r>
              <a:rPr lang="en-US" b="1" dirty="0"/>
              <a:t>Hasil dan </a:t>
            </a:r>
            <a:r>
              <a:rPr lang="en-US" b="1" dirty="0" err="1"/>
              <a:t>Pembahasan</a:t>
            </a:r>
            <a:endParaRPr lang="en-ID" b="1" dirty="0"/>
          </a:p>
        </p:txBody>
      </p:sp>
      <p:sp>
        <p:nvSpPr>
          <p:cNvPr id="4" name="Text Placeholder 3">
            <a:extLst>
              <a:ext uri="{FF2B5EF4-FFF2-40B4-BE49-F238E27FC236}">
                <a16:creationId xmlns:a16="http://schemas.microsoft.com/office/drawing/2014/main" id="{FBD120DB-90F2-1BB0-2EE6-1681E2300A5F}"/>
              </a:ext>
            </a:extLst>
          </p:cNvPr>
          <p:cNvSpPr>
            <a:spLocks noGrp="1"/>
          </p:cNvSpPr>
          <p:nvPr>
            <p:ph type="body" idx="1"/>
          </p:nvPr>
        </p:nvSpPr>
        <p:spPr/>
        <p:txBody>
          <a:bodyPr/>
          <a:lstStyle/>
          <a:p>
            <a:pPr marL="50800" indent="0" algn="just">
              <a:buNone/>
            </a:pPr>
            <a:r>
              <a:rPr lang="id-ID" b="1" dirty="0"/>
              <a:t>Implikasi Perubahan Pengaturan Hukum terhadap Kepastian dan Perlindungan Keamanan Darah Pendonor oleh Palang Merah Indonesia (PMI)</a:t>
            </a:r>
            <a:endParaRPr lang="en-US" b="1" dirty="0"/>
          </a:p>
          <a:p>
            <a:pPr marL="50800" indent="0" algn="just">
              <a:buNone/>
            </a:pPr>
            <a:endParaRPr lang="en-US" b="1" dirty="0"/>
          </a:p>
          <a:p>
            <a:pPr marL="50800" indent="0" algn="just">
              <a:buNone/>
            </a:pPr>
            <a:r>
              <a:rPr lang="en-ID" dirty="0"/>
              <a:t>UU No. 36 </a:t>
            </a:r>
            <a:r>
              <a:rPr lang="en-ID" dirty="0" err="1"/>
              <a:t>Tahun</a:t>
            </a:r>
            <a:r>
              <a:rPr lang="en-ID" dirty="0"/>
              <a:t> 2009 </a:t>
            </a:r>
            <a:r>
              <a:rPr lang="en-ID" dirty="0" err="1"/>
              <a:t>menempatkan</a:t>
            </a:r>
            <a:r>
              <a:rPr lang="en-ID" dirty="0"/>
              <a:t> </a:t>
            </a:r>
            <a:r>
              <a:rPr lang="en-ID" dirty="0" err="1"/>
              <a:t>pelayanan</a:t>
            </a:r>
            <a:r>
              <a:rPr lang="en-ID" dirty="0"/>
              <a:t> </a:t>
            </a:r>
            <a:r>
              <a:rPr lang="en-ID" dirty="0" err="1"/>
              <a:t>darah</a:t>
            </a:r>
            <a:r>
              <a:rPr lang="en-ID" dirty="0"/>
              <a:t> </a:t>
            </a:r>
            <a:r>
              <a:rPr lang="en-ID" dirty="0" err="1"/>
              <a:t>sebagai</a:t>
            </a:r>
            <a:r>
              <a:rPr lang="en-ID" dirty="0"/>
              <a:t> </a:t>
            </a:r>
            <a:r>
              <a:rPr lang="en-ID" dirty="0" err="1"/>
              <a:t>kegiatan</a:t>
            </a:r>
            <a:r>
              <a:rPr lang="en-ID" dirty="0"/>
              <a:t> </a:t>
            </a:r>
            <a:r>
              <a:rPr lang="en-ID" dirty="0" err="1"/>
              <a:t>kemanusiaan</a:t>
            </a:r>
            <a:r>
              <a:rPr lang="en-ID" dirty="0"/>
              <a:t> </a:t>
            </a:r>
            <a:r>
              <a:rPr lang="en-ID" dirty="0" err="1"/>
              <a:t>nonkomersial</a:t>
            </a:r>
            <a:r>
              <a:rPr lang="en-ID" dirty="0"/>
              <a:t> </a:t>
            </a:r>
            <a:r>
              <a:rPr lang="en-ID" dirty="0" err="1"/>
              <a:t>dengan</a:t>
            </a:r>
            <a:r>
              <a:rPr lang="en-ID" dirty="0"/>
              <a:t> PMI </a:t>
            </a:r>
            <a:r>
              <a:rPr lang="en-ID" dirty="0" err="1"/>
              <a:t>berperan</a:t>
            </a:r>
            <a:r>
              <a:rPr lang="en-ID" dirty="0"/>
              <a:t> </a:t>
            </a:r>
            <a:r>
              <a:rPr lang="en-ID" dirty="0" err="1"/>
              <a:t>sentral</a:t>
            </a:r>
            <a:r>
              <a:rPr lang="en-ID" dirty="0"/>
              <a:t> dan </a:t>
            </a:r>
            <a:r>
              <a:rPr lang="en-ID" dirty="0" err="1"/>
              <a:t>fokus</a:t>
            </a:r>
            <a:r>
              <a:rPr lang="en-ID" dirty="0"/>
              <a:t> </a:t>
            </a:r>
            <a:r>
              <a:rPr lang="en-ID" dirty="0" err="1"/>
              <a:t>skrining</a:t>
            </a:r>
            <a:r>
              <a:rPr lang="en-ID" dirty="0"/>
              <a:t> pada </a:t>
            </a:r>
            <a:r>
              <a:rPr lang="en-ID" dirty="0" err="1"/>
              <a:t>pencegahan</a:t>
            </a:r>
            <a:r>
              <a:rPr lang="en-ID" dirty="0"/>
              <a:t> </a:t>
            </a:r>
            <a:r>
              <a:rPr lang="en-ID" dirty="0" err="1"/>
              <a:t>penyakit</a:t>
            </a:r>
            <a:r>
              <a:rPr lang="en-ID" dirty="0"/>
              <a:t>. UU No. 17 </a:t>
            </a:r>
            <a:r>
              <a:rPr lang="en-ID" dirty="0" err="1"/>
              <a:t>Tahun</a:t>
            </a:r>
            <a:r>
              <a:rPr lang="en-ID" dirty="0"/>
              <a:t> 2023 </a:t>
            </a:r>
            <a:r>
              <a:rPr lang="en-ID" dirty="0" err="1"/>
              <a:t>mempertahankan</a:t>
            </a:r>
            <a:r>
              <a:rPr lang="en-ID" dirty="0"/>
              <a:t> </a:t>
            </a:r>
            <a:r>
              <a:rPr lang="en-ID" dirty="0" err="1"/>
              <a:t>prinsip</a:t>
            </a:r>
            <a:r>
              <a:rPr lang="en-ID" dirty="0"/>
              <a:t> </a:t>
            </a:r>
            <a:r>
              <a:rPr lang="en-ID" dirty="0" err="1"/>
              <a:t>tersebut</a:t>
            </a:r>
            <a:r>
              <a:rPr lang="en-ID" dirty="0"/>
              <a:t>, </a:t>
            </a:r>
            <a:r>
              <a:rPr lang="en-ID" dirty="0" err="1"/>
              <a:t>tetapi</a:t>
            </a:r>
            <a:r>
              <a:rPr lang="en-ID" dirty="0"/>
              <a:t> </a:t>
            </a:r>
            <a:r>
              <a:rPr lang="en-ID" dirty="0" err="1"/>
              <a:t>memperkuat</a:t>
            </a:r>
            <a:r>
              <a:rPr lang="en-ID" dirty="0"/>
              <a:t> </a:t>
            </a:r>
            <a:r>
              <a:rPr lang="en-ID" dirty="0" err="1"/>
              <a:t>standar</a:t>
            </a:r>
            <a:r>
              <a:rPr lang="en-ID" dirty="0"/>
              <a:t> </a:t>
            </a:r>
            <a:r>
              <a:rPr lang="en-ID" dirty="0" err="1"/>
              <a:t>mutu</a:t>
            </a:r>
            <a:r>
              <a:rPr lang="en-ID" dirty="0"/>
              <a:t>, </a:t>
            </a:r>
            <a:r>
              <a:rPr lang="en-ID" dirty="0" err="1"/>
              <a:t>persetujuan</a:t>
            </a:r>
            <a:r>
              <a:rPr lang="en-ID" dirty="0"/>
              <a:t> donor, </a:t>
            </a:r>
            <a:r>
              <a:rPr lang="en-ID" dirty="0" err="1"/>
              <a:t>memperluas</a:t>
            </a:r>
            <a:r>
              <a:rPr lang="en-ID" dirty="0"/>
              <a:t> </a:t>
            </a:r>
            <a:r>
              <a:rPr lang="en-ID" dirty="0" err="1"/>
              <a:t>penyelenggara</a:t>
            </a:r>
            <a:r>
              <a:rPr lang="en-ID" dirty="0"/>
              <a:t>, dan </a:t>
            </a:r>
            <a:r>
              <a:rPr lang="en-ID" dirty="0" err="1"/>
              <a:t>meningkatkan</a:t>
            </a:r>
            <a:r>
              <a:rPr lang="en-ID" dirty="0"/>
              <a:t> </a:t>
            </a:r>
            <a:r>
              <a:rPr lang="en-ID" dirty="0" err="1"/>
              <a:t>akuntabilitas</a:t>
            </a:r>
            <a:r>
              <a:rPr lang="en-ID" dirty="0"/>
              <a:t> </a:t>
            </a:r>
            <a:r>
              <a:rPr lang="en-ID" dirty="0" err="1"/>
              <a:t>hukum</a:t>
            </a:r>
            <a:r>
              <a:rPr lang="en-ID" dirty="0"/>
              <a:t> PMI </a:t>
            </a:r>
            <a:r>
              <a:rPr lang="en-ID" dirty="0" err="1"/>
              <a:t>dalam</a:t>
            </a:r>
            <a:r>
              <a:rPr lang="en-ID" dirty="0"/>
              <a:t> </a:t>
            </a:r>
            <a:r>
              <a:rPr lang="en-ID" dirty="0" err="1"/>
              <a:t>menjamin</a:t>
            </a:r>
            <a:r>
              <a:rPr lang="en-ID" dirty="0"/>
              <a:t> </a:t>
            </a:r>
            <a:r>
              <a:rPr lang="en-ID" dirty="0" err="1"/>
              <a:t>keamanan</a:t>
            </a:r>
            <a:r>
              <a:rPr lang="en-ID" dirty="0"/>
              <a:t> </a:t>
            </a:r>
            <a:r>
              <a:rPr lang="en-ID" dirty="0" err="1"/>
              <a:t>darah</a:t>
            </a:r>
            <a:r>
              <a:rPr lang="en-ID" dirty="0"/>
              <a:t>.</a:t>
            </a:r>
          </a:p>
          <a:p>
            <a:pPr marL="50800" indent="0" algn="just">
              <a:buNone/>
            </a:pPr>
            <a:endParaRPr lang="en-ID" dirty="0"/>
          </a:p>
        </p:txBody>
      </p:sp>
    </p:spTree>
    <p:extLst>
      <p:ext uri="{BB962C8B-B14F-4D97-AF65-F5344CB8AC3E}">
        <p14:creationId xmlns:p14="http://schemas.microsoft.com/office/powerpoint/2010/main" val="200853425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3426</Words>
  <Application>Microsoft Office PowerPoint</Application>
  <PresentationFormat>Widescreen</PresentationFormat>
  <Paragraphs>182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Exo</vt:lpstr>
      <vt:lpstr>Arial</vt:lpstr>
      <vt:lpstr>Century Gothic</vt:lpstr>
      <vt:lpstr>Times New Roman</vt:lpstr>
      <vt:lpstr>Calibri</vt:lpstr>
      <vt:lpstr>Office Theme</vt:lpstr>
      <vt:lpstr>Penguatan Perkembangan Tanggung Jawab Hukum Palang Merah Indonesia atas Keamanan Donor Darah Massal Beresiko Human Immunodeficiency Virus</vt:lpstr>
      <vt:lpstr>Pendahuluan</vt:lpstr>
      <vt:lpstr>Pertanyaan Penelitian (Rumusan Masalah)</vt:lpstr>
      <vt:lpstr>Metode</vt:lpstr>
      <vt:lpstr>Hasil dan Pembahasan</vt:lpstr>
      <vt:lpstr>Hasil dan Pembahasan</vt:lpstr>
      <vt:lpstr>Hasil dan Pembahasan</vt:lpstr>
      <vt:lpstr>Hasil dan Pembahasan</vt:lpstr>
      <vt:lpstr>Hasil dan Pembahasan</vt:lpstr>
      <vt:lpstr>Hasil dan Pembahasan</vt:lpstr>
      <vt:lpstr>Temuan Penting Penelitian</vt:lpstr>
      <vt:lpstr>Manfaat Penelitian</vt:lpstr>
      <vt:lpstr>Kesimpulan</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Umsida</dc:creator>
  <cp:lastModifiedBy>Dwi Nadhiro Salsabila Azizah</cp:lastModifiedBy>
  <cp:revision>2</cp:revision>
  <dcterms:created xsi:type="dcterms:W3CDTF">2020-02-15T07:43:00Z</dcterms:created>
  <dcterms:modified xsi:type="dcterms:W3CDTF">2026-05-18T07:59:43Z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