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 /><Relationship Id="rId2" Type="http://schemas.openxmlformats.org/package/2006/relationships/metadata/core-properties" Target="docProps/core.xml" /><Relationship Id="rId1" Type="http://schemas.openxmlformats.org/officeDocument/2006/relationships/officeDocument" Target="ppt/presentation.xml" 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1" r:id="rId3"/>
    <p:sldId id="262" r:id="rId4"/>
    <p:sldId id="263" r:id="rId5"/>
    <p:sldId id="264" r:id="rId6"/>
    <p:sldId id="260" r:id="rId7"/>
  </p:sldIdLst>
  <p:sldSz cx="18288000" cy="10287000"/>
  <p:notesSz cx="18288000" cy="10287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576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33" d="100"/>
          <a:sy n="33" d="100"/>
        </p:scale>
        <p:origin x="508" y="248"/>
      </p:cViewPr>
      <p:guideLst>
        <p:guide orient="horz" pos="2880"/>
        <p:guide pos="57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 /><Relationship Id="rId3" Type="http://schemas.openxmlformats.org/officeDocument/2006/relationships/slide" Target="slides/slide2.xml" /><Relationship Id="rId7" Type="http://schemas.openxmlformats.org/officeDocument/2006/relationships/slide" Target="slides/slide6.xml" /><Relationship Id="rId2" Type="http://schemas.openxmlformats.org/officeDocument/2006/relationships/slide" Target="slides/slide1.xml" /><Relationship Id="rId1" Type="http://schemas.openxmlformats.org/officeDocument/2006/relationships/slideMaster" Target="slideMasters/slideMaster1.xml" /><Relationship Id="rId6" Type="http://schemas.openxmlformats.org/officeDocument/2006/relationships/slide" Target="slides/slide5.xml" /><Relationship Id="rId11" Type="http://schemas.openxmlformats.org/officeDocument/2006/relationships/tableStyles" Target="tableStyles.xml" /><Relationship Id="rId5" Type="http://schemas.openxmlformats.org/officeDocument/2006/relationships/slide" Target="slides/slide4.xml" /><Relationship Id="rId10" Type="http://schemas.openxmlformats.org/officeDocument/2006/relationships/theme" Target="theme/theme1.xml" /><Relationship Id="rId4" Type="http://schemas.openxmlformats.org/officeDocument/2006/relationships/slide" Target="slides/slide3.xml" /><Relationship Id="rId9" Type="http://schemas.openxmlformats.org/officeDocument/2006/relationships/viewProps" Target="viewProps.xml" 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 /><Relationship Id="rId1" Type="http://schemas.openxmlformats.org/officeDocument/2006/relationships/slideLayout" Target="../slideLayouts/slideLayout1.xml" 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object 38"/>
          <p:cNvSpPr/>
          <p:nvPr/>
        </p:nvSpPr>
        <p:spPr>
          <a:xfrm>
            <a:off x="1495147" y="5014953"/>
            <a:ext cx="15467788" cy="4759210"/>
          </a:xfrm>
          <a:custGeom>
            <a:avLst/>
            <a:gdLst/>
            <a:ahLst/>
            <a:cxnLst/>
            <a:rect l="l" t="t" r="r" b="b"/>
            <a:pathLst>
              <a:path w="15467788" h="3344386">
                <a:moveTo>
                  <a:pt x="363" y="224964"/>
                </a:moveTo>
                <a:lnTo>
                  <a:pt x="5727" y="186206"/>
                </a:lnTo>
                <a:lnTo>
                  <a:pt x="17267" y="149100"/>
                </a:lnTo>
                <a:lnTo>
                  <a:pt x="34679" y="114376"/>
                </a:lnTo>
                <a:lnTo>
                  <a:pt x="57660" y="82765"/>
                </a:lnTo>
                <a:lnTo>
                  <a:pt x="89307" y="52229"/>
                </a:lnTo>
                <a:lnTo>
                  <a:pt x="121653" y="30427"/>
                </a:lnTo>
                <a:lnTo>
                  <a:pt x="156955" y="14261"/>
                </a:lnTo>
                <a:lnTo>
                  <a:pt x="194480" y="4032"/>
                </a:lnTo>
                <a:lnTo>
                  <a:pt x="233500" y="44"/>
                </a:lnTo>
                <a:lnTo>
                  <a:pt x="15236080" y="0"/>
                </a:lnTo>
                <a:lnTo>
                  <a:pt x="15249240" y="363"/>
                </a:lnTo>
                <a:lnTo>
                  <a:pt x="15287998" y="5727"/>
                </a:lnTo>
                <a:lnTo>
                  <a:pt x="15325104" y="17267"/>
                </a:lnTo>
                <a:lnTo>
                  <a:pt x="15359828" y="34679"/>
                </a:lnTo>
                <a:lnTo>
                  <a:pt x="15391439" y="57660"/>
                </a:lnTo>
                <a:lnTo>
                  <a:pt x="15421975" y="89307"/>
                </a:lnTo>
                <a:lnTo>
                  <a:pt x="15443777" y="121653"/>
                </a:lnTo>
                <a:lnTo>
                  <a:pt x="15459943" y="156955"/>
                </a:lnTo>
                <a:lnTo>
                  <a:pt x="15467788" y="183383"/>
                </a:lnTo>
                <a:lnTo>
                  <a:pt x="15467788" y="3160911"/>
                </a:lnTo>
                <a:lnTo>
                  <a:pt x="15451771" y="3207161"/>
                </a:lnTo>
                <a:lnTo>
                  <a:pt x="15432469" y="3240928"/>
                </a:lnTo>
                <a:lnTo>
                  <a:pt x="15407698" y="3271339"/>
                </a:lnTo>
                <a:lnTo>
                  <a:pt x="15374488" y="3300032"/>
                </a:lnTo>
                <a:lnTo>
                  <a:pt x="15341076" y="3319989"/>
                </a:lnTo>
                <a:lnTo>
                  <a:pt x="15304952" y="3334209"/>
                </a:lnTo>
                <a:lnTo>
                  <a:pt x="15266847" y="3342391"/>
                </a:lnTo>
                <a:lnTo>
                  <a:pt x="238124" y="3344386"/>
                </a:lnTo>
                <a:lnTo>
                  <a:pt x="224964" y="3344022"/>
                </a:lnTo>
                <a:lnTo>
                  <a:pt x="186206" y="3338658"/>
                </a:lnTo>
                <a:lnTo>
                  <a:pt x="149100" y="3327119"/>
                </a:lnTo>
                <a:lnTo>
                  <a:pt x="114376" y="3309707"/>
                </a:lnTo>
                <a:lnTo>
                  <a:pt x="82765" y="3286725"/>
                </a:lnTo>
                <a:lnTo>
                  <a:pt x="52229" y="3255078"/>
                </a:lnTo>
                <a:lnTo>
                  <a:pt x="30427" y="3222732"/>
                </a:lnTo>
                <a:lnTo>
                  <a:pt x="14261" y="3187430"/>
                </a:lnTo>
                <a:lnTo>
                  <a:pt x="4032" y="3149905"/>
                </a:lnTo>
                <a:lnTo>
                  <a:pt x="44" y="3110885"/>
                </a:lnTo>
                <a:lnTo>
                  <a:pt x="0" y="238124"/>
                </a:lnTo>
                <a:lnTo>
                  <a:pt x="363" y="224964"/>
                </a:lnTo>
                <a:close/>
              </a:path>
            </a:pathLst>
          </a:custGeom>
          <a:solidFill>
            <a:srgbClr val="F1A583"/>
          </a:solidFill>
          <a:ln w="57150">
            <a:solidFill>
              <a:schemeClr val="tx1"/>
            </a:solidFill>
          </a:ln>
        </p:spPr>
        <p:txBody>
          <a:bodyPr wrap="square" lIns="0" tIns="0" rIns="0" bIns="0" rtlCol="0">
            <a:noAutofit/>
          </a:bodyPr>
          <a:lstStyle/>
          <a:p>
            <a:pPr marL="865188" indent="-407988" defTabSz="885825"/>
            <a:r>
              <a:rPr lang="en-US" sz="4700" dirty="0"/>
              <a:t>Tujuan:</a:t>
            </a:r>
          </a:p>
          <a:p>
            <a:pPr marL="865188" indent="-407988" defTabSz="885825">
              <a:buFontTx/>
              <a:buChar char="-"/>
            </a:pPr>
            <a:r>
              <a:rPr lang="en-US" sz="4700" dirty="0" err="1"/>
              <a:t>Mengumpulkan</a:t>
            </a:r>
            <a:r>
              <a:rPr lang="en-US" sz="4700" dirty="0"/>
              <a:t> data </a:t>
            </a:r>
            <a:r>
              <a:rPr lang="en-US" sz="4700" dirty="0" err="1"/>
              <a:t>pelanggan</a:t>
            </a:r>
            <a:endParaRPr lang="en-US" sz="4700" dirty="0"/>
          </a:p>
          <a:p>
            <a:pPr marL="865188" indent="-407988" defTabSz="885825">
              <a:buFontTx/>
              <a:buChar char="-"/>
            </a:pPr>
            <a:r>
              <a:rPr lang="en-US" sz="4700" dirty="0" err="1"/>
              <a:t>Memahami</a:t>
            </a:r>
            <a:r>
              <a:rPr lang="en-US" sz="4700" dirty="0"/>
              <a:t> </a:t>
            </a:r>
            <a:r>
              <a:rPr lang="en-US" sz="4700" dirty="0" err="1"/>
              <a:t>perilaku</a:t>
            </a:r>
            <a:r>
              <a:rPr lang="en-US" sz="4700" dirty="0"/>
              <a:t> &amp; </a:t>
            </a:r>
            <a:r>
              <a:rPr lang="en-US" sz="4700" dirty="0" err="1"/>
              <a:t>pola</a:t>
            </a:r>
            <a:r>
              <a:rPr lang="en-US" sz="4700" dirty="0"/>
              <a:t> </a:t>
            </a:r>
            <a:r>
              <a:rPr lang="en-US" sz="4700" dirty="0" err="1"/>
              <a:t>kebutuhan</a:t>
            </a:r>
            <a:r>
              <a:rPr lang="en-US" sz="4700" dirty="0"/>
              <a:t> </a:t>
            </a:r>
            <a:r>
              <a:rPr lang="en-US" sz="4700" dirty="0" err="1"/>
              <a:t>pelanggan</a:t>
            </a:r>
            <a:endParaRPr lang="en-US" sz="4700" dirty="0"/>
          </a:p>
          <a:p>
            <a:pPr marL="865188" indent="-407988" defTabSz="885825">
              <a:buFontTx/>
              <a:buChar char="-"/>
              <a:tabLst>
                <a:tab pos="15427325" algn="l"/>
              </a:tabLst>
            </a:pPr>
            <a:r>
              <a:rPr lang="en-US" sz="4700" dirty="0" err="1"/>
              <a:t>Memudahkan</a:t>
            </a:r>
            <a:r>
              <a:rPr lang="en-US" sz="4700" dirty="0"/>
              <a:t> </a:t>
            </a:r>
            <a:r>
              <a:rPr lang="en-US" sz="4700" dirty="0" err="1"/>
              <a:t>untuk</a:t>
            </a:r>
            <a:r>
              <a:rPr lang="en-US" sz="4700" dirty="0"/>
              <a:t> </a:t>
            </a:r>
            <a:r>
              <a:rPr lang="en-US" sz="4700" dirty="0" err="1"/>
              <a:t>memetakan</a:t>
            </a:r>
            <a:r>
              <a:rPr lang="en-US" sz="4700" dirty="0"/>
              <a:t> </a:t>
            </a:r>
            <a:r>
              <a:rPr lang="en-US" sz="4700" dirty="0" err="1"/>
              <a:t>produk</a:t>
            </a:r>
            <a:r>
              <a:rPr lang="en-US" sz="4700" dirty="0"/>
              <a:t> yang </a:t>
            </a:r>
            <a:r>
              <a:rPr lang="en-US" sz="4700" dirty="0" err="1"/>
              <a:t>sesuai</a:t>
            </a:r>
            <a:r>
              <a:rPr lang="en-US" sz="4700" dirty="0"/>
              <a:t> </a:t>
            </a:r>
            <a:r>
              <a:rPr lang="en-US" sz="4700" dirty="0" err="1"/>
              <a:t>kebutuhan</a:t>
            </a:r>
            <a:r>
              <a:rPr lang="en-US" sz="4700" dirty="0"/>
              <a:t> </a:t>
            </a:r>
            <a:r>
              <a:rPr lang="en-US" sz="4700" dirty="0" err="1"/>
              <a:t>pelanggan</a:t>
            </a:r>
            <a:r>
              <a:rPr lang="en-US" sz="4700" dirty="0"/>
              <a:t> agar </a:t>
            </a:r>
            <a:r>
              <a:rPr lang="en-US" sz="4700" dirty="0" err="1"/>
              <a:t>mencapai</a:t>
            </a:r>
            <a:r>
              <a:rPr lang="en-US" sz="4700" dirty="0"/>
              <a:t> target </a:t>
            </a:r>
            <a:r>
              <a:rPr lang="en-US" sz="4700" dirty="0" err="1"/>
              <a:t>penjualan</a:t>
            </a:r>
            <a:r>
              <a:rPr lang="en-US" sz="4700" dirty="0"/>
              <a:t> </a:t>
            </a:r>
            <a:r>
              <a:rPr lang="en-US" sz="4700" dirty="0" err="1"/>
              <a:t>sebesar</a:t>
            </a:r>
            <a:r>
              <a:rPr lang="en-US" sz="4700" dirty="0"/>
              <a:t> 4,5 M</a:t>
            </a:r>
            <a:endParaRPr sz="4700" dirty="0"/>
          </a:p>
        </p:txBody>
      </p:sp>
      <p:sp>
        <p:nvSpPr>
          <p:cNvPr id="36" name="object 36"/>
          <p:cNvSpPr/>
          <p:nvPr/>
        </p:nvSpPr>
        <p:spPr>
          <a:xfrm>
            <a:off x="1501564" y="2290569"/>
            <a:ext cx="15474205" cy="2062601"/>
          </a:xfrm>
          <a:custGeom>
            <a:avLst/>
            <a:gdLst/>
            <a:ahLst/>
            <a:cxnLst/>
            <a:rect l="l" t="t" r="r" b="b"/>
            <a:pathLst>
              <a:path w="15474205" h="2062601">
                <a:moveTo>
                  <a:pt x="0" y="238253"/>
                </a:moveTo>
                <a:lnTo>
                  <a:pt x="0" y="238124"/>
                </a:lnTo>
                <a:lnTo>
                  <a:pt x="363" y="224964"/>
                </a:lnTo>
                <a:lnTo>
                  <a:pt x="5727" y="186206"/>
                </a:lnTo>
                <a:lnTo>
                  <a:pt x="17267" y="149100"/>
                </a:lnTo>
                <a:lnTo>
                  <a:pt x="34679" y="114376"/>
                </a:lnTo>
                <a:lnTo>
                  <a:pt x="57660" y="82765"/>
                </a:lnTo>
                <a:lnTo>
                  <a:pt x="89307" y="52229"/>
                </a:lnTo>
                <a:lnTo>
                  <a:pt x="121653" y="30427"/>
                </a:lnTo>
                <a:lnTo>
                  <a:pt x="156955" y="14261"/>
                </a:lnTo>
                <a:lnTo>
                  <a:pt x="194480" y="4032"/>
                </a:lnTo>
                <a:lnTo>
                  <a:pt x="233500" y="44"/>
                </a:lnTo>
                <a:lnTo>
                  <a:pt x="15236080" y="0"/>
                </a:lnTo>
                <a:lnTo>
                  <a:pt x="15249240" y="363"/>
                </a:lnTo>
                <a:lnTo>
                  <a:pt x="15287999" y="5727"/>
                </a:lnTo>
                <a:lnTo>
                  <a:pt x="15325105" y="17267"/>
                </a:lnTo>
                <a:lnTo>
                  <a:pt x="15359828" y="34679"/>
                </a:lnTo>
                <a:lnTo>
                  <a:pt x="15391439" y="57660"/>
                </a:lnTo>
                <a:lnTo>
                  <a:pt x="15421976" y="89307"/>
                </a:lnTo>
                <a:lnTo>
                  <a:pt x="15443778" y="121653"/>
                </a:lnTo>
                <a:lnTo>
                  <a:pt x="15459944" y="156955"/>
                </a:lnTo>
                <a:lnTo>
                  <a:pt x="15470172" y="194480"/>
                </a:lnTo>
                <a:lnTo>
                  <a:pt x="15474160" y="233500"/>
                </a:lnTo>
                <a:lnTo>
                  <a:pt x="15474205" y="1824476"/>
                </a:lnTo>
                <a:lnTo>
                  <a:pt x="15473841" y="1837636"/>
                </a:lnTo>
                <a:lnTo>
                  <a:pt x="15468477" y="1876394"/>
                </a:lnTo>
                <a:lnTo>
                  <a:pt x="15456938" y="1913500"/>
                </a:lnTo>
                <a:lnTo>
                  <a:pt x="15439526" y="1948224"/>
                </a:lnTo>
                <a:lnTo>
                  <a:pt x="15416544" y="1979835"/>
                </a:lnTo>
                <a:lnTo>
                  <a:pt x="15384897" y="2010371"/>
                </a:lnTo>
                <a:lnTo>
                  <a:pt x="15352551" y="2032173"/>
                </a:lnTo>
                <a:lnTo>
                  <a:pt x="15317250" y="2048339"/>
                </a:lnTo>
                <a:lnTo>
                  <a:pt x="15279724" y="2058568"/>
                </a:lnTo>
                <a:lnTo>
                  <a:pt x="15240704" y="2062556"/>
                </a:lnTo>
                <a:lnTo>
                  <a:pt x="238124" y="2062601"/>
                </a:lnTo>
                <a:lnTo>
                  <a:pt x="224964" y="2062237"/>
                </a:lnTo>
                <a:lnTo>
                  <a:pt x="186206" y="2056873"/>
                </a:lnTo>
                <a:lnTo>
                  <a:pt x="149100" y="2045333"/>
                </a:lnTo>
                <a:lnTo>
                  <a:pt x="114376" y="2027921"/>
                </a:lnTo>
                <a:lnTo>
                  <a:pt x="82765" y="2004940"/>
                </a:lnTo>
                <a:lnTo>
                  <a:pt x="52229" y="1973293"/>
                </a:lnTo>
                <a:lnTo>
                  <a:pt x="30427" y="1940947"/>
                </a:lnTo>
                <a:lnTo>
                  <a:pt x="14261" y="1905645"/>
                </a:lnTo>
                <a:lnTo>
                  <a:pt x="4032" y="1868120"/>
                </a:lnTo>
                <a:lnTo>
                  <a:pt x="44" y="1829100"/>
                </a:lnTo>
                <a:lnTo>
                  <a:pt x="0" y="238253"/>
                </a:lnTo>
                <a:close/>
              </a:path>
            </a:pathLst>
          </a:custGeom>
          <a:solidFill>
            <a:srgbClr val="C7D5FD"/>
          </a:solidFill>
          <a:ln w="57150">
            <a:solidFill>
              <a:schemeClr val="tx1"/>
            </a:solidFill>
          </a:ln>
        </p:spPr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sz="4700" dirty="0" err="1"/>
              <a:t>Penetapan</a:t>
            </a:r>
            <a:r>
              <a:rPr lang="en-US" sz="4700" dirty="0"/>
              <a:t> "Activity Plan" oleh </a:t>
            </a:r>
            <a:r>
              <a:rPr lang="en-US" sz="4700" dirty="0" err="1"/>
              <a:t>Manajemen</a:t>
            </a:r>
            <a:endParaRPr lang="en-US" sz="4700" dirty="0"/>
          </a:p>
          <a:p>
            <a:pPr algn="ctr"/>
            <a:r>
              <a:rPr lang="en-US" sz="4700" dirty="0"/>
              <a:t>(Target 25 </a:t>
            </a:r>
            <a:r>
              <a:rPr lang="en-US" sz="4700" dirty="0" err="1"/>
              <a:t>toko</a:t>
            </a:r>
            <a:r>
              <a:rPr lang="en-US" sz="4700" dirty="0"/>
              <a:t>/</a:t>
            </a:r>
            <a:r>
              <a:rPr lang="en-US" sz="4700" dirty="0" err="1"/>
              <a:t>hari</a:t>
            </a:r>
            <a:r>
              <a:rPr lang="en-US" sz="4700" dirty="0"/>
              <a:t> + </a:t>
            </a:r>
            <a:r>
              <a:rPr lang="en-US" sz="4700" dirty="0" err="1"/>
              <a:t>insentif</a:t>
            </a:r>
            <a:r>
              <a:rPr lang="en-US" sz="4700" dirty="0"/>
              <a:t> Rp1.500 per </a:t>
            </a:r>
            <a:r>
              <a:rPr lang="en-US" sz="4700" dirty="0" err="1"/>
              <a:t>kunjungan</a:t>
            </a:r>
            <a:r>
              <a:rPr lang="en-US" sz="4700" dirty="0"/>
              <a:t>)</a:t>
            </a:r>
          </a:p>
        </p:txBody>
      </p:sp>
      <p:sp>
        <p:nvSpPr>
          <p:cNvPr id="34" name="object 34"/>
          <p:cNvSpPr txBox="1"/>
          <p:nvPr/>
        </p:nvSpPr>
        <p:spPr>
          <a:xfrm>
            <a:off x="-1" y="851422"/>
            <a:ext cx="18288000" cy="977899"/>
          </a:xfrm>
          <a:prstGeom prst="rect">
            <a:avLst/>
          </a:prstGeom>
        </p:spPr>
        <p:txBody>
          <a:bodyPr wrap="square" lIns="0" tIns="48895" rIns="0" bIns="0" rtlCol="0">
            <a:noAutofit/>
          </a:bodyPr>
          <a:lstStyle/>
          <a:p>
            <a:pPr marL="12700" algn="ctr">
              <a:lnSpc>
                <a:spcPts val="7700"/>
              </a:lnSpc>
            </a:pPr>
            <a:r>
              <a:rPr sz="7500" b="1" u="sng" spc="-315" dirty="0">
                <a:latin typeface="Palatino Linotype"/>
                <a:cs typeface="Palatino Linotype"/>
              </a:rPr>
              <a:t>PENETAPAN</a:t>
            </a:r>
            <a:r>
              <a:rPr lang="en-US" sz="7500" b="1" u="sng" spc="-315" dirty="0">
                <a:latin typeface="Palatino Linotype"/>
                <a:cs typeface="Palatino Linotype"/>
              </a:rPr>
              <a:t> ACTIVITY PLAN</a:t>
            </a:r>
            <a:endParaRPr sz="7500" u="sng" dirty="0">
              <a:latin typeface="Palatino Linotype"/>
              <a:cs typeface="Palatino Linotype"/>
            </a:endParaRPr>
          </a:p>
        </p:txBody>
      </p:sp>
      <p:sp>
        <p:nvSpPr>
          <p:cNvPr id="33" name="object 33"/>
          <p:cNvSpPr txBox="1"/>
          <p:nvPr/>
        </p:nvSpPr>
        <p:spPr>
          <a:xfrm>
            <a:off x="8580635" y="851422"/>
            <a:ext cx="4379645" cy="977899"/>
          </a:xfrm>
          <a:prstGeom prst="rect">
            <a:avLst/>
          </a:prstGeom>
        </p:spPr>
        <p:txBody>
          <a:bodyPr wrap="square" lIns="0" tIns="48895" rIns="0" bIns="0" rtlCol="0">
            <a:noAutofit/>
          </a:bodyPr>
          <a:lstStyle/>
          <a:p>
            <a:pPr marL="12700">
              <a:lnSpc>
                <a:spcPts val="7700"/>
              </a:lnSpc>
            </a:pPr>
            <a:endParaRPr sz="7500" dirty="0">
              <a:latin typeface="Palatino Linotype"/>
              <a:cs typeface="Palatino Linotype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8821067" y="4229100"/>
            <a:ext cx="738927" cy="645858"/>
          </a:xfrm>
          <a:prstGeom prst="rect">
            <a:avLst/>
          </a:prstGeom>
        </p:spPr>
        <p:txBody>
          <a:bodyPr wrap="square" lIns="0" tIns="87185" rIns="0" bIns="0" rtlCol="0">
            <a:noAutofit/>
          </a:bodyPr>
          <a:lstStyle/>
          <a:p>
            <a:pPr marL="12700">
              <a:lnSpc>
                <a:spcPts val="4630"/>
              </a:lnSpc>
            </a:pPr>
            <a:r>
              <a:rPr sz="7350" spc="2473" baseline="-10057" dirty="0">
                <a:latin typeface="Times New Roman"/>
                <a:cs typeface="Times New Roman"/>
              </a:rPr>
              <a:t>↓</a:t>
            </a:r>
            <a:endParaRPr sz="4900" dirty="0">
              <a:latin typeface="Times New Roman"/>
              <a:cs typeface="Times New Roman"/>
            </a:endParaRPr>
          </a:p>
        </p:txBody>
      </p:sp>
      <p:sp>
        <p:nvSpPr>
          <p:cNvPr id="2" name="object 2"/>
          <p:cNvSpPr txBox="1"/>
          <p:nvPr/>
        </p:nvSpPr>
        <p:spPr>
          <a:xfrm>
            <a:off x="2668116" y="1668859"/>
            <a:ext cx="12951767" cy="95249"/>
          </a:xfrm>
          <a:prstGeom prst="rect">
            <a:avLst/>
          </a:prstGeom>
        </p:spPr>
        <p:txBody>
          <a:bodyPr wrap="square" lIns="0" tIns="6349" rIns="0" bIns="0" rtlCol="0">
            <a:noAutofit/>
          </a:bodyPr>
          <a:lstStyle/>
          <a:p>
            <a:pPr marL="25400">
              <a:lnSpc>
                <a:spcPts val="700"/>
              </a:lnSpc>
            </a:pPr>
            <a:endParaRPr sz="70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663A365-566D-71BF-19E4-BF13A506C8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object 38">
            <a:extLst>
              <a:ext uri="{FF2B5EF4-FFF2-40B4-BE49-F238E27FC236}">
                <a16:creationId xmlns:a16="http://schemas.microsoft.com/office/drawing/2014/main" id="{4F71333E-12A7-D630-F36E-AC2BAC6916D0}"/>
              </a:ext>
            </a:extLst>
          </p:cNvPr>
          <p:cNvSpPr/>
          <p:nvPr/>
        </p:nvSpPr>
        <p:spPr>
          <a:xfrm>
            <a:off x="1410105" y="1683872"/>
            <a:ext cx="15467788" cy="8361305"/>
          </a:xfrm>
          <a:custGeom>
            <a:avLst/>
            <a:gdLst/>
            <a:ahLst/>
            <a:cxnLst/>
            <a:rect l="l" t="t" r="r" b="b"/>
            <a:pathLst>
              <a:path w="15467788" h="3344386">
                <a:moveTo>
                  <a:pt x="363" y="224964"/>
                </a:moveTo>
                <a:lnTo>
                  <a:pt x="5727" y="186206"/>
                </a:lnTo>
                <a:lnTo>
                  <a:pt x="17267" y="149100"/>
                </a:lnTo>
                <a:lnTo>
                  <a:pt x="34679" y="114376"/>
                </a:lnTo>
                <a:lnTo>
                  <a:pt x="57660" y="82765"/>
                </a:lnTo>
                <a:lnTo>
                  <a:pt x="89307" y="52229"/>
                </a:lnTo>
                <a:lnTo>
                  <a:pt x="121653" y="30427"/>
                </a:lnTo>
                <a:lnTo>
                  <a:pt x="156955" y="14261"/>
                </a:lnTo>
                <a:lnTo>
                  <a:pt x="194480" y="4032"/>
                </a:lnTo>
                <a:lnTo>
                  <a:pt x="233500" y="44"/>
                </a:lnTo>
                <a:lnTo>
                  <a:pt x="15236080" y="0"/>
                </a:lnTo>
                <a:lnTo>
                  <a:pt x="15249240" y="363"/>
                </a:lnTo>
                <a:lnTo>
                  <a:pt x="15287998" y="5727"/>
                </a:lnTo>
                <a:lnTo>
                  <a:pt x="15325104" y="17267"/>
                </a:lnTo>
                <a:lnTo>
                  <a:pt x="15359828" y="34679"/>
                </a:lnTo>
                <a:lnTo>
                  <a:pt x="15391439" y="57660"/>
                </a:lnTo>
                <a:lnTo>
                  <a:pt x="15421975" y="89307"/>
                </a:lnTo>
                <a:lnTo>
                  <a:pt x="15443777" y="121653"/>
                </a:lnTo>
                <a:lnTo>
                  <a:pt x="15459943" y="156955"/>
                </a:lnTo>
                <a:lnTo>
                  <a:pt x="15467788" y="183383"/>
                </a:lnTo>
                <a:lnTo>
                  <a:pt x="15467788" y="3160911"/>
                </a:lnTo>
                <a:lnTo>
                  <a:pt x="15451771" y="3207161"/>
                </a:lnTo>
                <a:lnTo>
                  <a:pt x="15432469" y="3240928"/>
                </a:lnTo>
                <a:lnTo>
                  <a:pt x="15407698" y="3271339"/>
                </a:lnTo>
                <a:lnTo>
                  <a:pt x="15374488" y="3300032"/>
                </a:lnTo>
                <a:lnTo>
                  <a:pt x="15341076" y="3319989"/>
                </a:lnTo>
                <a:lnTo>
                  <a:pt x="15304952" y="3334209"/>
                </a:lnTo>
                <a:lnTo>
                  <a:pt x="15266847" y="3342391"/>
                </a:lnTo>
                <a:lnTo>
                  <a:pt x="238124" y="3344386"/>
                </a:lnTo>
                <a:lnTo>
                  <a:pt x="224964" y="3344022"/>
                </a:lnTo>
                <a:lnTo>
                  <a:pt x="186206" y="3338658"/>
                </a:lnTo>
                <a:lnTo>
                  <a:pt x="149100" y="3327119"/>
                </a:lnTo>
                <a:lnTo>
                  <a:pt x="114376" y="3309707"/>
                </a:lnTo>
                <a:lnTo>
                  <a:pt x="82765" y="3286725"/>
                </a:lnTo>
                <a:lnTo>
                  <a:pt x="52229" y="3255078"/>
                </a:lnTo>
                <a:lnTo>
                  <a:pt x="30427" y="3222732"/>
                </a:lnTo>
                <a:lnTo>
                  <a:pt x="14261" y="3187430"/>
                </a:lnTo>
                <a:lnTo>
                  <a:pt x="4032" y="3149905"/>
                </a:lnTo>
                <a:lnTo>
                  <a:pt x="44" y="3110885"/>
                </a:lnTo>
                <a:lnTo>
                  <a:pt x="0" y="238124"/>
                </a:lnTo>
                <a:lnTo>
                  <a:pt x="363" y="224964"/>
                </a:lnTo>
                <a:close/>
              </a:path>
            </a:pathLst>
          </a:custGeom>
          <a:solidFill>
            <a:srgbClr val="F1A583"/>
          </a:solidFill>
          <a:ln w="57150">
            <a:solidFill>
              <a:schemeClr val="tx1"/>
            </a:solidFill>
          </a:ln>
        </p:spPr>
        <p:txBody>
          <a:bodyPr wrap="square" lIns="0" tIns="0" rIns="0" bIns="0" rtlCol="0" anchor="ctr">
            <a:noAutofit/>
          </a:bodyPr>
          <a:lstStyle/>
          <a:p>
            <a:pPr marL="865188" indent="-407988" algn="ctr" defTabSz="885825"/>
            <a:r>
              <a:rPr lang="en-US" sz="4700" dirty="0"/>
              <a:t>Target </a:t>
            </a:r>
            <a:r>
              <a:rPr lang="en-US" sz="4700" dirty="0" err="1"/>
              <a:t>Kunjungan</a:t>
            </a:r>
            <a:r>
              <a:rPr lang="en-US" sz="4700" dirty="0"/>
              <a:t> 25 </a:t>
            </a:r>
            <a:r>
              <a:rPr lang="en-US" sz="4700" dirty="0" err="1"/>
              <a:t>toko</a:t>
            </a:r>
            <a:r>
              <a:rPr lang="en-US" sz="4700" dirty="0"/>
              <a:t>/</a:t>
            </a:r>
            <a:r>
              <a:rPr lang="en-US" sz="4700" dirty="0" err="1"/>
              <a:t>warung</a:t>
            </a:r>
            <a:r>
              <a:rPr lang="en-US" sz="4700" dirty="0"/>
              <a:t> </a:t>
            </a:r>
            <a:r>
              <a:rPr lang="en-US" sz="4700" dirty="0" err="1"/>
              <a:t>perhari</a:t>
            </a:r>
            <a:endParaRPr lang="en-US" sz="4700" dirty="0"/>
          </a:p>
          <a:p>
            <a:pPr marL="865188" indent="-407988" algn="ctr" defTabSz="885825"/>
            <a:r>
              <a:rPr lang="en-US" sz="4700" spc="2200" dirty="0">
                <a:cs typeface="Times New Roman"/>
              </a:rPr>
              <a:t>↓</a:t>
            </a:r>
            <a:endParaRPr lang="en-US" sz="4700" dirty="0"/>
          </a:p>
          <a:p>
            <a:pPr marL="865188" indent="-407988" algn="ctr" defTabSz="885825"/>
            <a:r>
              <a:rPr lang="en-US" sz="4700" dirty="0"/>
              <a:t>Sales </a:t>
            </a:r>
            <a:r>
              <a:rPr lang="en-US" sz="4700" dirty="0" err="1"/>
              <a:t>melaporkan</a:t>
            </a:r>
            <a:r>
              <a:rPr lang="en-US" sz="4700" dirty="0"/>
              <a:t> </a:t>
            </a:r>
            <a:r>
              <a:rPr lang="en-US" sz="4700" dirty="0" err="1"/>
              <a:t>kunjungan</a:t>
            </a:r>
            <a:r>
              <a:rPr lang="en-US" sz="4700" dirty="0"/>
              <a:t> 25 </a:t>
            </a:r>
            <a:r>
              <a:rPr lang="en-US" sz="4700" dirty="0" err="1"/>
              <a:t>pelanggan</a:t>
            </a:r>
            <a:r>
              <a:rPr lang="en-US" sz="4700" dirty="0"/>
              <a:t> per </a:t>
            </a:r>
            <a:r>
              <a:rPr lang="en-US" sz="4700" dirty="0" err="1"/>
              <a:t>hari</a:t>
            </a:r>
            <a:endParaRPr lang="en-US" sz="4700" dirty="0"/>
          </a:p>
          <a:p>
            <a:pPr marL="865188" indent="-407988" algn="ctr" defTabSz="885825"/>
            <a:r>
              <a:rPr lang="en-US" sz="4700" dirty="0"/>
              <a:t>(Fakta : </a:t>
            </a:r>
            <a:r>
              <a:rPr lang="en-US" sz="4700" dirty="0" err="1"/>
              <a:t>tidak</a:t>
            </a:r>
            <a:r>
              <a:rPr lang="en-US" sz="4700" dirty="0"/>
              <a:t> </a:t>
            </a:r>
            <a:r>
              <a:rPr lang="en-US" sz="4700" dirty="0" err="1"/>
              <a:t>mencapai</a:t>
            </a:r>
            <a:r>
              <a:rPr lang="en-US" sz="4700" dirty="0"/>
              <a:t> target </a:t>
            </a:r>
            <a:r>
              <a:rPr lang="en-US" sz="4700" dirty="0" err="1"/>
              <a:t>kunjungan</a:t>
            </a:r>
            <a:r>
              <a:rPr lang="en-US" sz="4700" dirty="0"/>
              <a:t>)</a:t>
            </a:r>
          </a:p>
          <a:p>
            <a:pPr marL="865188" indent="-407988" algn="ctr" defTabSz="885825"/>
            <a:r>
              <a:rPr lang="en-US" sz="4700" spc="2200" dirty="0">
                <a:cs typeface="Times New Roman"/>
              </a:rPr>
              <a:t>↓</a:t>
            </a:r>
          </a:p>
          <a:p>
            <a:pPr marL="865188" indent="-407988" algn="ctr" defTabSz="885825"/>
            <a:r>
              <a:rPr lang="en-US" sz="4700" dirty="0"/>
              <a:t>Sales </a:t>
            </a:r>
            <a:r>
              <a:rPr lang="en-US" sz="4700" dirty="0" err="1"/>
              <a:t>klaim</a:t>
            </a:r>
            <a:r>
              <a:rPr lang="en-US" sz="4700" dirty="0"/>
              <a:t> </a:t>
            </a:r>
            <a:r>
              <a:rPr lang="en-US" sz="4700" dirty="0" err="1"/>
              <a:t>tunjangan</a:t>
            </a:r>
            <a:r>
              <a:rPr lang="en-US" sz="4700" dirty="0"/>
              <a:t> </a:t>
            </a:r>
            <a:r>
              <a:rPr lang="en-US" sz="4700" dirty="0" err="1"/>
              <a:t>kunjungan</a:t>
            </a:r>
            <a:r>
              <a:rPr lang="en-US" sz="4700" dirty="0"/>
              <a:t> </a:t>
            </a:r>
            <a:r>
              <a:rPr lang="en-US" sz="4700" dirty="0" err="1"/>
              <a:t>pelanggan</a:t>
            </a:r>
            <a:endParaRPr lang="en-US" sz="4700" dirty="0"/>
          </a:p>
          <a:p>
            <a:pPr marL="865188" indent="-407988" algn="ctr" defTabSz="885825"/>
            <a:r>
              <a:rPr lang="en-US" sz="4700" spc="2200" dirty="0">
                <a:cs typeface="Times New Roman"/>
              </a:rPr>
              <a:t>↓</a:t>
            </a:r>
            <a:endParaRPr lang="en-US" sz="4700" dirty="0"/>
          </a:p>
          <a:p>
            <a:pPr marL="865188" indent="-407988" algn="ctr" defTabSz="885825"/>
            <a:r>
              <a:rPr lang="en-US" sz="4700" dirty="0"/>
              <a:t>Data </a:t>
            </a:r>
            <a:r>
              <a:rPr lang="en-US" sz="4700" dirty="0" err="1"/>
              <a:t>kebutuhan</a:t>
            </a:r>
            <a:r>
              <a:rPr lang="en-US" sz="4700" dirty="0"/>
              <a:t> dan </a:t>
            </a:r>
            <a:r>
              <a:rPr lang="en-US" sz="4700" dirty="0" err="1"/>
              <a:t>informasi</a:t>
            </a:r>
            <a:r>
              <a:rPr lang="en-US" sz="4700" dirty="0"/>
              <a:t> </a:t>
            </a:r>
            <a:r>
              <a:rPr lang="en-US" sz="4700" dirty="0" err="1"/>
              <a:t>pelanggan</a:t>
            </a:r>
            <a:r>
              <a:rPr lang="en-US" sz="4700" dirty="0"/>
              <a:t> </a:t>
            </a:r>
            <a:r>
              <a:rPr lang="en-US" sz="4700" dirty="0" err="1"/>
              <a:t>dimanipulasi</a:t>
            </a:r>
            <a:endParaRPr lang="en-US" sz="4700" dirty="0"/>
          </a:p>
          <a:p>
            <a:pPr marL="865188" indent="-407988" algn="ctr" defTabSz="885825"/>
            <a:r>
              <a:rPr lang="en-US" sz="4700" spc="2200" dirty="0">
                <a:cs typeface="Times New Roman"/>
              </a:rPr>
              <a:t>↓</a:t>
            </a:r>
            <a:endParaRPr lang="en-US" sz="4700" dirty="0"/>
          </a:p>
          <a:p>
            <a:pPr marL="865188" indent="-407988" algn="ctr" defTabSz="885825"/>
            <a:r>
              <a:rPr lang="en-US" sz="4700" dirty="0"/>
              <a:t>LAPORAN TIDAK AKURAT</a:t>
            </a:r>
          </a:p>
        </p:txBody>
      </p:sp>
      <p:sp>
        <p:nvSpPr>
          <p:cNvPr id="34" name="object 34">
            <a:extLst>
              <a:ext uri="{FF2B5EF4-FFF2-40B4-BE49-F238E27FC236}">
                <a16:creationId xmlns:a16="http://schemas.microsoft.com/office/drawing/2014/main" id="{22C22E5D-2886-5316-BC94-4C69FDDB617E}"/>
              </a:ext>
            </a:extLst>
          </p:cNvPr>
          <p:cNvSpPr txBox="1"/>
          <p:nvPr/>
        </p:nvSpPr>
        <p:spPr>
          <a:xfrm>
            <a:off x="-1" y="342900"/>
            <a:ext cx="18288000" cy="977899"/>
          </a:xfrm>
          <a:prstGeom prst="rect">
            <a:avLst/>
          </a:prstGeom>
        </p:spPr>
        <p:txBody>
          <a:bodyPr wrap="square" lIns="0" tIns="48895" rIns="0" bIns="0" rtlCol="0">
            <a:noAutofit/>
          </a:bodyPr>
          <a:lstStyle/>
          <a:p>
            <a:pPr marL="12700" algn="ctr">
              <a:lnSpc>
                <a:spcPts val="7700"/>
              </a:lnSpc>
            </a:pPr>
            <a:r>
              <a:rPr lang="en-US" sz="7500" b="1" u="sng" spc="-576" dirty="0">
                <a:latin typeface="Palatino Linotype"/>
                <a:cs typeface="Palatino Linotype"/>
              </a:rPr>
              <a:t>MASALAH (TEMUAN PENELITIAN)</a:t>
            </a:r>
            <a:endParaRPr lang="en-US" sz="7500" u="sng" dirty="0">
              <a:latin typeface="Palatino Linotype"/>
              <a:cs typeface="Palatino Linotype"/>
            </a:endParaRPr>
          </a:p>
        </p:txBody>
      </p:sp>
      <p:sp>
        <p:nvSpPr>
          <p:cNvPr id="33" name="object 33">
            <a:extLst>
              <a:ext uri="{FF2B5EF4-FFF2-40B4-BE49-F238E27FC236}">
                <a16:creationId xmlns:a16="http://schemas.microsoft.com/office/drawing/2014/main" id="{D9BC3769-8773-938B-6D1E-FDB75DE5C9AA}"/>
              </a:ext>
            </a:extLst>
          </p:cNvPr>
          <p:cNvSpPr txBox="1"/>
          <p:nvPr/>
        </p:nvSpPr>
        <p:spPr>
          <a:xfrm>
            <a:off x="8580635" y="342900"/>
            <a:ext cx="4379645" cy="977899"/>
          </a:xfrm>
          <a:prstGeom prst="rect">
            <a:avLst/>
          </a:prstGeom>
        </p:spPr>
        <p:txBody>
          <a:bodyPr wrap="square" lIns="0" tIns="48895" rIns="0" bIns="0" rtlCol="0">
            <a:noAutofit/>
          </a:bodyPr>
          <a:lstStyle/>
          <a:p>
            <a:pPr marL="12700">
              <a:lnSpc>
                <a:spcPts val="7700"/>
              </a:lnSpc>
            </a:pPr>
            <a:endParaRPr sz="7500" dirty="0">
              <a:latin typeface="Palatino Linotype"/>
              <a:cs typeface="Palatino Linotype"/>
            </a:endParaRPr>
          </a:p>
        </p:txBody>
      </p:sp>
      <p:sp>
        <p:nvSpPr>
          <p:cNvPr id="2" name="object 2">
            <a:extLst>
              <a:ext uri="{FF2B5EF4-FFF2-40B4-BE49-F238E27FC236}">
                <a16:creationId xmlns:a16="http://schemas.microsoft.com/office/drawing/2014/main" id="{D35FD5C9-7783-4FCE-7499-C106C0B7EE0D}"/>
              </a:ext>
            </a:extLst>
          </p:cNvPr>
          <p:cNvSpPr txBox="1"/>
          <p:nvPr/>
        </p:nvSpPr>
        <p:spPr>
          <a:xfrm>
            <a:off x="2668116" y="1160337"/>
            <a:ext cx="12951767" cy="95249"/>
          </a:xfrm>
          <a:prstGeom prst="rect">
            <a:avLst/>
          </a:prstGeom>
        </p:spPr>
        <p:txBody>
          <a:bodyPr wrap="square" lIns="0" tIns="6349" rIns="0" bIns="0" rtlCol="0">
            <a:noAutofit/>
          </a:bodyPr>
          <a:lstStyle/>
          <a:p>
            <a:pPr marL="25400">
              <a:lnSpc>
                <a:spcPts val="700"/>
              </a:lnSpc>
            </a:pPr>
            <a:endParaRPr sz="700"/>
          </a:p>
        </p:txBody>
      </p:sp>
    </p:spTree>
    <p:extLst>
      <p:ext uri="{BB962C8B-B14F-4D97-AF65-F5344CB8AC3E}">
        <p14:creationId xmlns:p14="http://schemas.microsoft.com/office/powerpoint/2010/main" val="361894786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389A597-DE2B-71BC-DB0C-522D911175E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object 38">
            <a:extLst>
              <a:ext uri="{FF2B5EF4-FFF2-40B4-BE49-F238E27FC236}">
                <a16:creationId xmlns:a16="http://schemas.microsoft.com/office/drawing/2014/main" id="{CB651FA7-4057-1EAC-F915-355E425EE587}"/>
              </a:ext>
            </a:extLst>
          </p:cNvPr>
          <p:cNvSpPr/>
          <p:nvPr/>
        </p:nvSpPr>
        <p:spPr>
          <a:xfrm>
            <a:off x="1410105" y="1683872"/>
            <a:ext cx="15467788" cy="8361305"/>
          </a:xfrm>
          <a:custGeom>
            <a:avLst/>
            <a:gdLst/>
            <a:ahLst/>
            <a:cxnLst/>
            <a:rect l="l" t="t" r="r" b="b"/>
            <a:pathLst>
              <a:path w="15467788" h="3344386">
                <a:moveTo>
                  <a:pt x="363" y="224964"/>
                </a:moveTo>
                <a:lnTo>
                  <a:pt x="5727" y="186206"/>
                </a:lnTo>
                <a:lnTo>
                  <a:pt x="17267" y="149100"/>
                </a:lnTo>
                <a:lnTo>
                  <a:pt x="34679" y="114376"/>
                </a:lnTo>
                <a:lnTo>
                  <a:pt x="57660" y="82765"/>
                </a:lnTo>
                <a:lnTo>
                  <a:pt x="89307" y="52229"/>
                </a:lnTo>
                <a:lnTo>
                  <a:pt x="121653" y="30427"/>
                </a:lnTo>
                <a:lnTo>
                  <a:pt x="156955" y="14261"/>
                </a:lnTo>
                <a:lnTo>
                  <a:pt x="194480" y="4032"/>
                </a:lnTo>
                <a:lnTo>
                  <a:pt x="233500" y="44"/>
                </a:lnTo>
                <a:lnTo>
                  <a:pt x="15236080" y="0"/>
                </a:lnTo>
                <a:lnTo>
                  <a:pt x="15249240" y="363"/>
                </a:lnTo>
                <a:lnTo>
                  <a:pt x="15287998" y="5727"/>
                </a:lnTo>
                <a:lnTo>
                  <a:pt x="15325104" y="17267"/>
                </a:lnTo>
                <a:lnTo>
                  <a:pt x="15359828" y="34679"/>
                </a:lnTo>
                <a:lnTo>
                  <a:pt x="15391439" y="57660"/>
                </a:lnTo>
                <a:lnTo>
                  <a:pt x="15421975" y="89307"/>
                </a:lnTo>
                <a:lnTo>
                  <a:pt x="15443777" y="121653"/>
                </a:lnTo>
                <a:lnTo>
                  <a:pt x="15459943" y="156955"/>
                </a:lnTo>
                <a:lnTo>
                  <a:pt x="15467788" y="183383"/>
                </a:lnTo>
                <a:lnTo>
                  <a:pt x="15467788" y="3160911"/>
                </a:lnTo>
                <a:lnTo>
                  <a:pt x="15451771" y="3207161"/>
                </a:lnTo>
                <a:lnTo>
                  <a:pt x="15432469" y="3240928"/>
                </a:lnTo>
                <a:lnTo>
                  <a:pt x="15407698" y="3271339"/>
                </a:lnTo>
                <a:lnTo>
                  <a:pt x="15374488" y="3300032"/>
                </a:lnTo>
                <a:lnTo>
                  <a:pt x="15341076" y="3319989"/>
                </a:lnTo>
                <a:lnTo>
                  <a:pt x="15304952" y="3334209"/>
                </a:lnTo>
                <a:lnTo>
                  <a:pt x="15266847" y="3342391"/>
                </a:lnTo>
                <a:lnTo>
                  <a:pt x="238124" y="3344386"/>
                </a:lnTo>
                <a:lnTo>
                  <a:pt x="224964" y="3344022"/>
                </a:lnTo>
                <a:lnTo>
                  <a:pt x="186206" y="3338658"/>
                </a:lnTo>
                <a:lnTo>
                  <a:pt x="149100" y="3327119"/>
                </a:lnTo>
                <a:lnTo>
                  <a:pt x="114376" y="3309707"/>
                </a:lnTo>
                <a:lnTo>
                  <a:pt x="82765" y="3286725"/>
                </a:lnTo>
                <a:lnTo>
                  <a:pt x="52229" y="3255078"/>
                </a:lnTo>
                <a:lnTo>
                  <a:pt x="30427" y="3222732"/>
                </a:lnTo>
                <a:lnTo>
                  <a:pt x="14261" y="3187430"/>
                </a:lnTo>
                <a:lnTo>
                  <a:pt x="4032" y="3149905"/>
                </a:lnTo>
                <a:lnTo>
                  <a:pt x="44" y="3110885"/>
                </a:lnTo>
                <a:lnTo>
                  <a:pt x="0" y="238124"/>
                </a:lnTo>
                <a:lnTo>
                  <a:pt x="363" y="224964"/>
                </a:lnTo>
                <a:close/>
              </a:path>
            </a:pathLst>
          </a:custGeom>
          <a:solidFill>
            <a:srgbClr val="F1A583"/>
          </a:solidFill>
          <a:ln w="57150">
            <a:solidFill>
              <a:schemeClr val="tx1"/>
            </a:solidFill>
          </a:ln>
        </p:spPr>
        <p:txBody>
          <a:bodyPr wrap="square" lIns="0" tIns="0" rIns="0" bIns="0" rtlCol="0" anchor="ctr">
            <a:noAutofit/>
          </a:bodyPr>
          <a:lstStyle/>
          <a:p>
            <a:pPr marL="865188" indent="-407988" algn="ctr" defTabSz="885825"/>
            <a:r>
              <a:rPr lang="en-US" sz="4700" dirty="0" err="1"/>
              <a:t>Pengambilan</a:t>
            </a:r>
            <a:r>
              <a:rPr lang="en-US" sz="4700" dirty="0"/>
              <a:t> Keputusan </a:t>
            </a:r>
            <a:r>
              <a:rPr lang="en-US" sz="4700" dirty="0" err="1"/>
              <a:t>Berdasarkan</a:t>
            </a:r>
            <a:r>
              <a:rPr lang="en-US" sz="4700" dirty="0"/>
              <a:t> </a:t>
            </a:r>
            <a:r>
              <a:rPr lang="en-US" sz="4700" dirty="0" err="1"/>
              <a:t>Informasi</a:t>
            </a:r>
            <a:r>
              <a:rPr lang="en-US" sz="4700" dirty="0"/>
              <a:t> / </a:t>
            </a:r>
            <a:r>
              <a:rPr lang="en-US" sz="4700" dirty="0" err="1"/>
              <a:t>Laporan</a:t>
            </a:r>
            <a:endParaRPr lang="en-US" sz="4700" dirty="0"/>
          </a:p>
          <a:p>
            <a:pPr marL="865188" indent="-407988" algn="ctr" defTabSz="885825"/>
            <a:r>
              <a:rPr lang="en-US" sz="4700" spc="2200" dirty="0">
                <a:cs typeface="Times New Roman"/>
              </a:rPr>
              <a:t>↓</a:t>
            </a:r>
            <a:endParaRPr lang="en-US" sz="4700" dirty="0"/>
          </a:p>
          <a:p>
            <a:pPr marL="865188" indent="-407988" algn="ctr" defTabSz="885825"/>
            <a:r>
              <a:rPr lang="en-US" sz="4700" dirty="0" err="1"/>
              <a:t>Laporan</a:t>
            </a:r>
            <a:r>
              <a:rPr lang="en-US" sz="4700" dirty="0"/>
              <a:t> Tidak </a:t>
            </a:r>
            <a:r>
              <a:rPr lang="en-US" sz="4700" dirty="0" err="1"/>
              <a:t>Akurat</a:t>
            </a:r>
            <a:endParaRPr lang="en-US" sz="4700" dirty="0"/>
          </a:p>
          <a:p>
            <a:pPr marL="865188" indent="-407988" algn="ctr" defTabSz="885825"/>
            <a:r>
              <a:rPr lang="en-US" sz="4700" spc="2200" dirty="0">
                <a:cs typeface="Times New Roman"/>
              </a:rPr>
              <a:t>↓</a:t>
            </a:r>
            <a:endParaRPr lang="en-US" sz="4700" dirty="0"/>
          </a:p>
          <a:p>
            <a:pPr marL="865188" indent="-407988" algn="ctr" defTabSz="885825"/>
            <a:r>
              <a:rPr lang="en-US" sz="4700" dirty="0"/>
              <a:t>Salah </a:t>
            </a:r>
            <a:r>
              <a:rPr lang="en-US" sz="4700" dirty="0" err="1"/>
              <a:t>membeli</a:t>
            </a:r>
            <a:r>
              <a:rPr lang="en-US" sz="4700" dirty="0"/>
              <a:t> </a:t>
            </a:r>
            <a:r>
              <a:rPr lang="en-US" sz="4700" dirty="0" err="1"/>
              <a:t>produk</a:t>
            </a:r>
            <a:r>
              <a:rPr lang="en-US" sz="4700" dirty="0"/>
              <a:t> &amp; </a:t>
            </a:r>
            <a:r>
              <a:rPr lang="en-US" sz="4700" dirty="0" err="1"/>
              <a:t>menentukan</a:t>
            </a:r>
            <a:r>
              <a:rPr lang="en-US" sz="4700" dirty="0"/>
              <a:t> program </a:t>
            </a:r>
            <a:r>
              <a:rPr lang="en-US" sz="4700" dirty="0" err="1"/>
              <a:t>kerja</a:t>
            </a:r>
            <a:endParaRPr lang="en-US" sz="4700" dirty="0"/>
          </a:p>
          <a:p>
            <a:pPr marL="865188" indent="-407988" algn="ctr" defTabSz="885825"/>
            <a:r>
              <a:rPr lang="en-US" sz="4700" spc="2200" dirty="0">
                <a:cs typeface="Times New Roman"/>
              </a:rPr>
              <a:t>↓</a:t>
            </a:r>
            <a:endParaRPr lang="en-US" sz="4700" dirty="0"/>
          </a:p>
          <a:p>
            <a:pPr marL="3949700" indent="-685800" defTabSz="7742238">
              <a:buFontTx/>
              <a:buChar char="-"/>
            </a:pPr>
            <a:r>
              <a:rPr lang="en-US" sz="4700" dirty="0"/>
              <a:t>Target </a:t>
            </a:r>
            <a:r>
              <a:rPr lang="en-US" sz="4700" dirty="0" err="1"/>
              <a:t>Penjualan</a:t>
            </a:r>
            <a:r>
              <a:rPr lang="en-US" sz="4700" dirty="0"/>
              <a:t> Tidak </a:t>
            </a:r>
            <a:r>
              <a:rPr lang="en-US" sz="4700" dirty="0" err="1"/>
              <a:t>Tercapai</a:t>
            </a:r>
            <a:endParaRPr lang="en-US" sz="4700" dirty="0"/>
          </a:p>
          <a:p>
            <a:pPr marL="3949700" indent="-685800" defTabSz="7742238">
              <a:buFontTx/>
              <a:buChar char="-"/>
            </a:pPr>
            <a:r>
              <a:rPr lang="en-US" sz="4700" dirty="0"/>
              <a:t>Slow Moving Stock</a:t>
            </a:r>
          </a:p>
          <a:p>
            <a:pPr marL="3949700" indent="-685800" defTabSz="7742238">
              <a:buFontTx/>
              <a:buChar char="-"/>
            </a:pPr>
            <a:r>
              <a:rPr lang="en-US" sz="4700" dirty="0" err="1"/>
              <a:t>Biaya</a:t>
            </a:r>
            <a:r>
              <a:rPr lang="en-US" sz="4700" dirty="0"/>
              <a:t> </a:t>
            </a:r>
            <a:r>
              <a:rPr lang="en-US" sz="4700" dirty="0" err="1"/>
              <a:t>meningkat</a:t>
            </a:r>
            <a:endParaRPr lang="en-US" sz="4700" dirty="0"/>
          </a:p>
          <a:p>
            <a:pPr marL="1143000" indent="-685800" algn="ctr" defTabSz="885825">
              <a:buFontTx/>
              <a:buChar char="-"/>
            </a:pPr>
            <a:endParaRPr lang="en-US" sz="4700" dirty="0"/>
          </a:p>
        </p:txBody>
      </p:sp>
      <p:sp>
        <p:nvSpPr>
          <p:cNvPr id="34" name="object 34">
            <a:extLst>
              <a:ext uri="{FF2B5EF4-FFF2-40B4-BE49-F238E27FC236}">
                <a16:creationId xmlns:a16="http://schemas.microsoft.com/office/drawing/2014/main" id="{2E5C44F3-624E-35E3-2A98-7C47667C5611}"/>
              </a:ext>
            </a:extLst>
          </p:cNvPr>
          <p:cNvSpPr txBox="1"/>
          <p:nvPr/>
        </p:nvSpPr>
        <p:spPr>
          <a:xfrm>
            <a:off x="-1" y="342900"/>
            <a:ext cx="18288000" cy="977899"/>
          </a:xfrm>
          <a:prstGeom prst="rect">
            <a:avLst/>
          </a:prstGeom>
        </p:spPr>
        <p:txBody>
          <a:bodyPr wrap="square" lIns="0" tIns="48895" rIns="0" bIns="0" rtlCol="0">
            <a:noAutofit/>
          </a:bodyPr>
          <a:lstStyle/>
          <a:p>
            <a:pPr marL="12700" algn="ctr">
              <a:lnSpc>
                <a:spcPts val="7700"/>
              </a:lnSpc>
            </a:pPr>
            <a:r>
              <a:rPr lang="en-US" sz="7500" b="1" u="sng" spc="-576" dirty="0">
                <a:latin typeface="Palatino Linotype"/>
                <a:cs typeface="Palatino Linotype"/>
              </a:rPr>
              <a:t>RISIKO/DAMPAK U/ ORGANISASI</a:t>
            </a:r>
            <a:endParaRPr lang="en-US" sz="7500" u="sng" dirty="0">
              <a:latin typeface="Palatino Linotype"/>
              <a:cs typeface="Palatino Linotype"/>
            </a:endParaRPr>
          </a:p>
        </p:txBody>
      </p:sp>
      <p:sp>
        <p:nvSpPr>
          <p:cNvPr id="33" name="object 33">
            <a:extLst>
              <a:ext uri="{FF2B5EF4-FFF2-40B4-BE49-F238E27FC236}">
                <a16:creationId xmlns:a16="http://schemas.microsoft.com/office/drawing/2014/main" id="{1A8BEC29-E804-E150-35E5-69385991159B}"/>
              </a:ext>
            </a:extLst>
          </p:cNvPr>
          <p:cNvSpPr txBox="1"/>
          <p:nvPr/>
        </p:nvSpPr>
        <p:spPr>
          <a:xfrm>
            <a:off x="8580635" y="342900"/>
            <a:ext cx="4379645" cy="977899"/>
          </a:xfrm>
          <a:prstGeom prst="rect">
            <a:avLst/>
          </a:prstGeom>
        </p:spPr>
        <p:txBody>
          <a:bodyPr wrap="square" lIns="0" tIns="48895" rIns="0" bIns="0" rtlCol="0">
            <a:noAutofit/>
          </a:bodyPr>
          <a:lstStyle/>
          <a:p>
            <a:pPr marL="12700">
              <a:lnSpc>
                <a:spcPts val="7700"/>
              </a:lnSpc>
            </a:pPr>
            <a:endParaRPr sz="7500" dirty="0">
              <a:latin typeface="Palatino Linotype"/>
              <a:cs typeface="Palatino Linotype"/>
            </a:endParaRPr>
          </a:p>
        </p:txBody>
      </p:sp>
      <p:sp>
        <p:nvSpPr>
          <p:cNvPr id="2" name="object 2">
            <a:extLst>
              <a:ext uri="{FF2B5EF4-FFF2-40B4-BE49-F238E27FC236}">
                <a16:creationId xmlns:a16="http://schemas.microsoft.com/office/drawing/2014/main" id="{D43B6B8E-F566-21A1-315B-488E7998C7DA}"/>
              </a:ext>
            </a:extLst>
          </p:cNvPr>
          <p:cNvSpPr txBox="1"/>
          <p:nvPr/>
        </p:nvSpPr>
        <p:spPr>
          <a:xfrm>
            <a:off x="2668116" y="1160337"/>
            <a:ext cx="12951767" cy="95249"/>
          </a:xfrm>
          <a:prstGeom prst="rect">
            <a:avLst/>
          </a:prstGeom>
        </p:spPr>
        <p:txBody>
          <a:bodyPr wrap="square" lIns="0" tIns="6349" rIns="0" bIns="0" rtlCol="0">
            <a:noAutofit/>
          </a:bodyPr>
          <a:lstStyle/>
          <a:p>
            <a:pPr marL="25400">
              <a:lnSpc>
                <a:spcPts val="700"/>
              </a:lnSpc>
            </a:pPr>
            <a:endParaRPr sz="700"/>
          </a:p>
        </p:txBody>
      </p:sp>
    </p:spTree>
    <p:extLst>
      <p:ext uri="{BB962C8B-B14F-4D97-AF65-F5344CB8AC3E}">
        <p14:creationId xmlns:p14="http://schemas.microsoft.com/office/powerpoint/2010/main" val="368293014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0453562-7653-AC16-5BF2-A37FC7DB8BF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object 38">
            <a:extLst>
              <a:ext uri="{FF2B5EF4-FFF2-40B4-BE49-F238E27FC236}">
                <a16:creationId xmlns:a16="http://schemas.microsoft.com/office/drawing/2014/main" id="{C6D41C92-4743-7BCE-BEC7-2DCCA9DD8D29}"/>
              </a:ext>
            </a:extLst>
          </p:cNvPr>
          <p:cNvSpPr/>
          <p:nvPr/>
        </p:nvSpPr>
        <p:spPr>
          <a:xfrm>
            <a:off x="1410105" y="1683872"/>
            <a:ext cx="15467788" cy="8361305"/>
          </a:xfrm>
          <a:custGeom>
            <a:avLst/>
            <a:gdLst/>
            <a:ahLst/>
            <a:cxnLst/>
            <a:rect l="l" t="t" r="r" b="b"/>
            <a:pathLst>
              <a:path w="15467788" h="3344386">
                <a:moveTo>
                  <a:pt x="363" y="224964"/>
                </a:moveTo>
                <a:lnTo>
                  <a:pt x="5727" y="186206"/>
                </a:lnTo>
                <a:lnTo>
                  <a:pt x="17267" y="149100"/>
                </a:lnTo>
                <a:lnTo>
                  <a:pt x="34679" y="114376"/>
                </a:lnTo>
                <a:lnTo>
                  <a:pt x="57660" y="82765"/>
                </a:lnTo>
                <a:lnTo>
                  <a:pt x="89307" y="52229"/>
                </a:lnTo>
                <a:lnTo>
                  <a:pt x="121653" y="30427"/>
                </a:lnTo>
                <a:lnTo>
                  <a:pt x="156955" y="14261"/>
                </a:lnTo>
                <a:lnTo>
                  <a:pt x="194480" y="4032"/>
                </a:lnTo>
                <a:lnTo>
                  <a:pt x="233500" y="44"/>
                </a:lnTo>
                <a:lnTo>
                  <a:pt x="15236080" y="0"/>
                </a:lnTo>
                <a:lnTo>
                  <a:pt x="15249240" y="363"/>
                </a:lnTo>
                <a:lnTo>
                  <a:pt x="15287998" y="5727"/>
                </a:lnTo>
                <a:lnTo>
                  <a:pt x="15325104" y="17267"/>
                </a:lnTo>
                <a:lnTo>
                  <a:pt x="15359828" y="34679"/>
                </a:lnTo>
                <a:lnTo>
                  <a:pt x="15391439" y="57660"/>
                </a:lnTo>
                <a:lnTo>
                  <a:pt x="15421975" y="89307"/>
                </a:lnTo>
                <a:lnTo>
                  <a:pt x="15443777" y="121653"/>
                </a:lnTo>
                <a:lnTo>
                  <a:pt x="15459943" y="156955"/>
                </a:lnTo>
                <a:lnTo>
                  <a:pt x="15467788" y="183383"/>
                </a:lnTo>
                <a:lnTo>
                  <a:pt x="15467788" y="3160911"/>
                </a:lnTo>
                <a:lnTo>
                  <a:pt x="15451771" y="3207161"/>
                </a:lnTo>
                <a:lnTo>
                  <a:pt x="15432469" y="3240928"/>
                </a:lnTo>
                <a:lnTo>
                  <a:pt x="15407698" y="3271339"/>
                </a:lnTo>
                <a:lnTo>
                  <a:pt x="15374488" y="3300032"/>
                </a:lnTo>
                <a:lnTo>
                  <a:pt x="15341076" y="3319989"/>
                </a:lnTo>
                <a:lnTo>
                  <a:pt x="15304952" y="3334209"/>
                </a:lnTo>
                <a:lnTo>
                  <a:pt x="15266847" y="3342391"/>
                </a:lnTo>
                <a:lnTo>
                  <a:pt x="238124" y="3344386"/>
                </a:lnTo>
                <a:lnTo>
                  <a:pt x="224964" y="3344022"/>
                </a:lnTo>
                <a:lnTo>
                  <a:pt x="186206" y="3338658"/>
                </a:lnTo>
                <a:lnTo>
                  <a:pt x="149100" y="3327119"/>
                </a:lnTo>
                <a:lnTo>
                  <a:pt x="114376" y="3309707"/>
                </a:lnTo>
                <a:lnTo>
                  <a:pt x="82765" y="3286725"/>
                </a:lnTo>
                <a:lnTo>
                  <a:pt x="52229" y="3255078"/>
                </a:lnTo>
                <a:lnTo>
                  <a:pt x="30427" y="3222732"/>
                </a:lnTo>
                <a:lnTo>
                  <a:pt x="14261" y="3187430"/>
                </a:lnTo>
                <a:lnTo>
                  <a:pt x="4032" y="3149905"/>
                </a:lnTo>
                <a:lnTo>
                  <a:pt x="44" y="3110885"/>
                </a:lnTo>
                <a:lnTo>
                  <a:pt x="0" y="238124"/>
                </a:lnTo>
                <a:lnTo>
                  <a:pt x="363" y="224964"/>
                </a:lnTo>
                <a:close/>
              </a:path>
            </a:pathLst>
          </a:custGeom>
          <a:solidFill>
            <a:srgbClr val="F1A583"/>
          </a:solidFill>
          <a:ln w="57150">
            <a:solidFill>
              <a:schemeClr val="tx1"/>
            </a:solidFill>
          </a:ln>
        </p:spPr>
        <p:txBody>
          <a:bodyPr wrap="square" lIns="0" tIns="0" rIns="0" bIns="0" rtlCol="0" anchor="ctr">
            <a:noAutofit/>
          </a:bodyPr>
          <a:lstStyle/>
          <a:p>
            <a:pPr marL="865188" indent="-407988" algn="ctr" defTabSz="885825"/>
            <a:r>
              <a:rPr lang="en-US" sz="4700" dirty="0" err="1"/>
              <a:t>Laporan</a:t>
            </a:r>
            <a:r>
              <a:rPr lang="en-US" sz="4700" dirty="0"/>
              <a:t> </a:t>
            </a:r>
            <a:r>
              <a:rPr lang="en-US" sz="4700" dirty="0" err="1"/>
              <a:t>Kegiatan</a:t>
            </a:r>
            <a:r>
              <a:rPr lang="en-US" sz="4700" dirty="0"/>
              <a:t> </a:t>
            </a:r>
            <a:r>
              <a:rPr lang="en-US" sz="4700" dirty="0" err="1"/>
              <a:t>dilakukan</a:t>
            </a:r>
            <a:r>
              <a:rPr lang="en-US" sz="4700" dirty="0"/>
              <a:t> </a:t>
            </a:r>
            <a:r>
              <a:rPr lang="en-US" sz="4700" dirty="0" err="1"/>
              <a:t>secara</a:t>
            </a:r>
            <a:r>
              <a:rPr lang="en-US" sz="4700" dirty="0"/>
              <a:t> Manual</a:t>
            </a:r>
          </a:p>
          <a:p>
            <a:pPr marL="865188" indent="-407988" algn="ctr" defTabSz="885825"/>
            <a:r>
              <a:rPr lang="en-US" sz="4700" spc="2200" dirty="0">
                <a:cs typeface="Times New Roman"/>
              </a:rPr>
              <a:t>↓</a:t>
            </a:r>
            <a:endParaRPr lang="en-US" sz="4700" dirty="0"/>
          </a:p>
          <a:p>
            <a:pPr marL="865188" indent="-407988" algn="ctr" defTabSz="885825"/>
            <a:r>
              <a:rPr lang="en-US" sz="4700" dirty="0" err="1"/>
              <a:t>Verifikasi</a:t>
            </a:r>
            <a:r>
              <a:rPr lang="en-US" sz="4700" dirty="0"/>
              <a:t> </a:t>
            </a:r>
            <a:r>
              <a:rPr lang="en-US" sz="4700" dirty="0" err="1"/>
              <a:t>secara</a:t>
            </a:r>
            <a:r>
              <a:rPr lang="en-US" sz="4700" dirty="0"/>
              <a:t> Manual</a:t>
            </a:r>
          </a:p>
          <a:p>
            <a:pPr marL="865188" indent="-407988" algn="ctr" defTabSz="885825"/>
            <a:r>
              <a:rPr lang="en-US" sz="4700" dirty="0"/>
              <a:t>(</a:t>
            </a:r>
            <a:r>
              <a:rPr lang="en-US" sz="4700" dirty="0" err="1"/>
              <a:t>Sumber</a:t>
            </a:r>
            <a:r>
              <a:rPr lang="en-US" sz="4700" dirty="0"/>
              <a:t> </a:t>
            </a:r>
            <a:r>
              <a:rPr lang="en-US" sz="4700" dirty="0" err="1"/>
              <a:t>Informasi</a:t>
            </a:r>
            <a:r>
              <a:rPr lang="en-US" sz="4700" dirty="0"/>
              <a:t> </a:t>
            </a:r>
            <a:r>
              <a:rPr lang="en-US" sz="4700" dirty="0" err="1"/>
              <a:t>hanya</a:t>
            </a:r>
            <a:r>
              <a:rPr lang="en-US" sz="4700" dirty="0"/>
              <a:t> 1 </a:t>
            </a:r>
            <a:r>
              <a:rPr lang="en-US" sz="4700" dirty="0" err="1"/>
              <a:t>dari</a:t>
            </a:r>
            <a:r>
              <a:rPr lang="en-US" sz="4700" dirty="0"/>
              <a:t> Sales)</a:t>
            </a:r>
          </a:p>
          <a:p>
            <a:pPr marL="865188" indent="-407988" algn="ctr" defTabSz="885825"/>
            <a:r>
              <a:rPr lang="en-US" sz="4700" spc="2200" dirty="0">
                <a:cs typeface="Times New Roman"/>
              </a:rPr>
              <a:t>↓</a:t>
            </a:r>
            <a:endParaRPr lang="en-US" sz="4700" dirty="0"/>
          </a:p>
          <a:p>
            <a:pPr marL="865188" indent="-407988" algn="ctr" defTabSz="885825"/>
            <a:r>
              <a:rPr lang="en-US" sz="4700" dirty="0"/>
              <a:t>Belum </a:t>
            </a:r>
            <a:r>
              <a:rPr lang="en-US" sz="4700" dirty="0" err="1"/>
              <a:t>ada</a:t>
            </a:r>
            <a:r>
              <a:rPr lang="en-US" sz="4700" dirty="0"/>
              <a:t> SOP </a:t>
            </a:r>
            <a:r>
              <a:rPr lang="en-US" sz="4700" dirty="0" err="1"/>
              <a:t>Kunjungan</a:t>
            </a:r>
            <a:r>
              <a:rPr lang="en-US" sz="4700" dirty="0"/>
              <a:t> Sales</a:t>
            </a:r>
          </a:p>
          <a:p>
            <a:pPr marL="865188" indent="-407988" algn="ctr" defTabSz="885825"/>
            <a:r>
              <a:rPr lang="en-US" sz="4700" dirty="0"/>
              <a:t>(</a:t>
            </a:r>
            <a:r>
              <a:rPr lang="en-US" sz="4700" dirty="0" err="1"/>
              <a:t>Pengawasan</a:t>
            </a:r>
            <a:r>
              <a:rPr lang="en-US" sz="4700" dirty="0"/>
              <a:t> </a:t>
            </a:r>
            <a:r>
              <a:rPr lang="en-US" sz="4700" dirty="0" err="1"/>
              <a:t>Lemah</a:t>
            </a:r>
            <a:r>
              <a:rPr lang="en-US" sz="4700" dirty="0"/>
              <a:t>)</a:t>
            </a:r>
          </a:p>
        </p:txBody>
      </p:sp>
      <p:sp>
        <p:nvSpPr>
          <p:cNvPr id="34" name="object 34">
            <a:extLst>
              <a:ext uri="{FF2B5EF4-FFF2-40B4-BE49-F238E27FC236}">
                <a16:creationId xmlns:a16="http://schemas.microsoft.com/office/drawing/2014/main" id="{C67C139A-CF67-CE24-4130-C49EFEE6A19D}"/>
              </a:ext>
            </a:extLst>
          </p:cNvPr>
          <p:cNvSpPr txBox="1"/>
          <p:nvPr/>
        </p:nvSpPr>
        <p:spPr>
          <a:xfrm>
            <a:off x="-1" y="342900"/>
            <a:ext cx="18288002" cy="977899"/>
          </a:xfrm>
          <a:prstGeom prst="rect">
            <a:avLst/>
          </a:prstGeom>
        </p:spPr>
        <p:txBody>
          <a:bodyPr wrap="square" lIns="0" tIns="48895" rIns="0" bIns="0" rtlCol="0">
            <a:noAutofit/>
          </a:bodyPr>
          <a:lstStyle/>
          <a:p>
            <a:pPr marL="12700" algn="ctr">
              <a:lnSpc>
                <a:spcPts val="7700"/>
              </a:lnSpc>
            </a:pPr>
            <a:r>
              <a:rPr lang="en-US" sz="6600" b="1" u="sng" spc="-576" dirty="0">
                <a:latin typeface="Palatino Linotype"/>
                <a:cs typeface="Palatino Linotype"/>
              </a:rPr>
              <a:t>AKAR MASALAH PENGENDALIAN INTERNAL</a:t>
            </a:r>
            <a:endParaRPr lang="en-US" sz="6600" u="sng" dirty="0">
              <a:latin typeface="Palatino Linotype"/>
              <a:cs typeface="Palatino Linotype"/>
            </a:endParaRPr>
          </a:p>
        </p:txBody>
      </p:sp>
      <p:sp>
        <p:nvSpPr>
          <p:cNvPr id="33" name="object 33">
            <a:extLst>
              <a:ext uri="{FF2B5EF4-FFF2-40B4-BE49-F238E27FC236}">
                <a16:creationId xmlns:a16="http://schemas.microsoft.com/office/drawing/2014/main" id="{57F39D5D-94B3-E27C-115D-03061D94B1CE}"/>
              </a:ext>
            </a:extLst>
          </p:cNvPr>
          <p:cNvSpPr txBox="1"/>
          <p:nvPr/>
        </p:nvSpPr>
        <p:spPr>
          <a:xfrm>
            <a:off x="8580635" y="342900"/>
            <a:ext cx="4379645" cy="977899"/>
          </a:xfrm>
          <a:prstGeom prst="rect">
            <a:avLst/>
          </a:prstGeom>
        </p:spPr>
        <p:txBody>
          <a:bodyPr wrap="square" lIns="0" tIns="48895" rIns="0" bIns="0" rtlCol="0">
            <a:noAutofit/>
          </a:bodyPr>
          <a:lstStyle/>
          <a:p>
            <a:pPr marL="12700">
              <a:lnSpc>
                <a:spcPts val="7700"/>
              </a:lnSpc>
            </a:pPr>
            <a:endParaRPr sz="7500" dirty="0">
              <a:latin typeface="Palatino Linotype"/>
              <a:cs typeface="Palatino Linotype"/>
            </a:endParaRPr>
          </a:p>
        </p:txBody>
      </p:sp>
      <p:sp>
        <p:nvSpPr>
          <p:cNvPr id="2" name="object 2">
            <a:extLst>
              <a:ext uri="{FF2B5EF4-FFF2-40B4-BE49-F238E27FC236}">
                <a16:creationId xmlns:a16="http://schemas.microsoft.com/office/drawing/2014/main" id="{B10C1E72-18A3-9849-3CB8-DB46AC320BDC}"/>
              </a:ext>
            </a:extLst>
          </p:cNvPr>
          <p:cNvSpPr txBox="1"/>
          <p:nvPr/>
        </p:nvSpPr>
        <p:spPr>
          <a:xfrm>
            <a:off x="2668116" y="1160337"/>
            <a:ext cx="12951767" cy="95249"/>
          </a:xfrm>
          <a:prstGeom prst="rect">
            <a:avLst/>
          </a:prstGeom>
        </p:spPr>
        <p:txBody>
          <a:bodyPr wrap="square" lIns="0" tIns="6349" rIns="0" bIns="0" rtlCol="0">
            <a:noAutofit/>
          </a:bodyPr>
          <a:lstStyle/>
          <a:p>
            <a:pPr marL="25400">
              <a:lnSpc>
                <a:spcPts val="700"/>
              </a:lnSpc>
            </a:pPr>
            <a:endParaRPr sz="700"/>
          </a:p>
        </p:txBody>
      </p:sp>
    </p:spTree>
    <p:extLst>
      <p:ext uri="{BB962C8B-B14F-4D97-AF65-F5344CB8AC3E}">
        <p14:creationId xmlns:p14="http://schemas.microsoft.com/office/powerpoint/2010/main" val="151590537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A4215E7-4867-F70B-AFE6-2B96B4D32E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object 38">
            <a:extLst>
              <a:ext uri="{FF2B5EF4-FFF2-40B4-BE49-F238E27FC236}">
                <a16:creationId xmlns:a16="http://schemas.microsoft.com/office/drawing/2014/main" id="{DCEE1E48-398E-F905-252A-08AE522F0A26}"/>
              </a:ext>
            </a:extLst>
          </p:cNvPr>
          <p:cNvSpPr/>
          <p:nvPr/>
        </p:nvSpPr>
        <p:spPr>
          <a:xfrm>
            <a:off x="1410105" y="1683872"/>
            <a:ext cx="15467788" cy="8361305"/>
          </a:xfrm>
          <a:custGeom>
            <a:avLst/>
            <a:gdLst/>
            <a:ahLst/>
            <a:cxnLst/>
            <a:rect l="l" t="t" r="r" b="b"/>
            <a:pathLst>
              <a:path w="15467788" h="3344386">
                <a:moveTo>
                  <a:pt x="363" y="224964"/>
                </a:moveTo>
                <a:lnTo>
                  <a:pt x="5727" y="186206"/>
                </a:lnTo>
                <a:lnTo>
                  <a:pt x="17267" y="149100"/>
                </a:lnTo>
                <a:lnTo>
                  <a:pt x="34679" y="114376"/>
                </a:lnTo>
                <a:lnTo>
                  <a:pt x="57660" y="82765"/>
                </a:lnTo>
                <a:lnTo>
                  <a:pt x="89307" y="52229"/>
                </a:lnTo>
                <a:lnTo>
                  <a:pt x="121653" y="30427"/>
                </a:lnTo>
                <a:lnTo>
                  <a:pt x="156955" y="14261"/>
                </a:lnTo>
                <a:lnTo>
                  <a:pt x="194480" y="4032"/>
                </a:lnTo>
                <a:lnTo>
                  <a:pt x="233500" y="44"/>
                </a:lnTo>
                <a:lnTo>
                  <a:pt x="15236080" y="0"/>
                </a:lnTo>
                <a:lnTo>
                  <a:pt x="15249240" y="363"/>
                </a:lnTo>
                <a:lnTo>
                  <a:pt x="15287998" y="5727"/>
                </a:lnTo>
                <a:lnTo>
                  <a:pt x="15325104" y="17267"/>
                </a:lnTo>
                <a:lnTo>
                  <a:pt x="15359828" y="34679"/>
                </a:lnTo>
                <a:lnTo>
                  <a:pt x="15391439" y="57660"/>
                </a:lnTo>
                <a:lnTo>
                  <a:pt x="15421975" y="89307"/>
                </a:lnTo>
                <a:lnTo>
                  <a:pt x="15443777" y="121653"/>
                </a:lnTo>
                <a:lnTo>
                  <a:pt x="15459943" y="156955"/>
                </a:lnTo>
                <a:lnTo>
                  <a:pt x="15467788" y="183383"/>
                </a:lnTo>
                <a:lnTo>
                  <a:pt x="15467788" y="3160911"/>
                </a:lnTo>
                <a:lnTo>
                  <a:pt x="15451771" y="3207161"/>
                </a:lnTo>
                <a:lnTo>
                  <a:pt x="15432469" y="3240928"/>
                </a:lnTo>
                <a:lnTo>
                  <a:pt x="15407698" y="3271339"/>
                </a:lnTo>
                <a:lnTo>
                  <a:pt x="15374488" y="3300032"/>
                </a:lnTo>
                <a:lnTo>
                  <a:pt x="15341076" y="3319989"/>
                </a:lnTo>
                <a:lnTo>
                  <a:pt x="15304952" y="3334209"/>
                </a:lnTo>
                <a:lnTo>
                  <a:pt x="15266847" y="3342391"/>
                </a:lnTo>
                <a:lnTo>
                  <a:pt x="238124" y="3344386"/>
                </a:lnTo>
                <a:lnTo>
                  <a:pt x="224964" y="3344022"/>
                </a:lnTo>
                <a:lnTo>
                  <a:pt x="186206" y="3338658"/>
                </a:lnTo>
                <a:lnTo>
                  <a:pt x="149100" y="3327119"/>
                </a:lnTo>
                <a:lnTo>
                  <a:pt x="114376" y="3309707"/>
                </a:lnTo>
                <a:lnTo>
                  <a:pt x="82765" y="3286725"/>
                </a:lnTo>
                <a:lnTo>
                  <a:pt x="52229" y="3255078"/>
                </a:lnTo>
                <a:lnTo>
                  <a:pt x="30427" y="3222732"/>
                </a:lnTo>
                <a:lnTo>
                  <a:pt x="14261" y="3187430"/>
                </a:lnTo>
                <a:lnTo>
                  <a:pt x="4032" y="3149905"/>
                </a:lnTo>
                <a:lnTo>
                  <a:pt x="44" y="3110885"/>
                </a:lnTo>
                <a:lnTo>
                  <a:pt x="0" y="238124"/>
                </a:lnTo>
                <a:lnTo>
                  <a:pt x="363" y="224964"/>
                </a:lnTo>
                <a:close/>
              </a:path>
            </a:pathLst>
          </a:custGeom>
          <a:solidFill>
            <a:srgbClr val="F1A583"/>
          </a:solidFill>
          <a:ln w="57150">
            <a:solidFill>
              <a:schemeClr val="tx1"/>
            </a:solidFill>
          </a:ln>
        </p:spPr>
        <p:txBody>
          <a:bodyPr wrap="square" lIns="0" tIns="0" rIns="0" bIns="0" rtlCol="0" anchor="ctr">
            <a:noAutofit/>
          </a:bodyPr>
          <a:lstStyle/>
          <a:p>
            <a:pPr marL="865188" indent="-407988" algn="ctr" defTabSz="885825"/>
            <a:r>
              <a:rPr lang="en-US" sz="3200" dirty="0" err="1"/>
              <a:t>Penambahan</a:t>
            </a:r>
            <a:r>
              <a:rPr lang="en-US" sz="3200" dirty="0"/>
              <a:t> SOP </a:t>
            </a:r>
            <a:r>
              <a:rPr lang="en-US" sz="3200" dirty="0" err="1"/>
              <a:t>Kunjungan</a:t>
            </a:r>
            <a:r>
              <a:rPr lang="en-US" sz="3200" dirty="0"/>
              <a:t> Sales</a:t>
            </a:r>
          </a:p>
          <a:p>
            <a:pPr marL="865188" indent="-407988" algn="ctr" defTabSz="885825"/>
            <a:r>
              <a:rPr lang="en-US" sz="3200" spc="2200" dirty="0">
                <a:cs typeface="Times New Roman"/>
              </a:rPr>
              <a:t>↓</a:t>
            </a:r>
            <a:endParaRPr lang="en-US" sz="3200" dirty="0"/>
          </a:p>
          <a:p>
            <a:pPr marL="865188" indent="-407988" algn="ctr" defTabSz="885825"/>
            <a:r>
              <a:rPr lang="en-US" sz="3200" dirty="0" err="1"/>
              <a:t>Setiap</a:t>
            </a:r>
            <a:r>
              <a:rPr lang="en-US" sz="3200" dirty="0"/>
              <a:t> </a:t>
            </a:r>
            <a:r>
              <a:rPr lang="en-US" sz="3200" dirty="0" err="1"/>
              <a:t>kunjungan</a:t>
            </a:r>
            <a:r>
              <a:rPr lang="en-US" sz="3200" dirty="0"/>
              <a:t> </a:t>
            </a:r>
            <a:r>
              <a:rPr lang="en-US" sz="3200" dirty="0" err="1"/>
              <a:t>wajib</a:t>
            </a:r>
            <a:r>
              <a:rPr lang="en-US" sz="3200" dirty="0"/>
              <a:t>:</a:t>
            </a:r>
          </a:p>
          <a:p>
            <a:pPr marL="865188" indent="-407988" algn="ctr" defTabSz="885825"/>
            <a:r>
              <a:rPr lang="en-US" sz="3200" dirty="0" err="1"/>
              <a:t>Berswafoto</a:t>
            </a:r>
            <a:r>
              <a:rPr lang="en-US" sz="3200" dirty="0"/>
              <a:t> </a:t>
            </a:r>
            <a:r>
              <a:rPr lang="en-US" sz="3200" dirty="0" err="1"/>
              <a:t>dengan</a:t>
            </a:r>
            <a:r>
              <a:rPr lang="en-US" sz="3200" dirty="0"/>
              <a:t> </a:t>
            </a:r>
            <a:r>
              <a:rPr lang="en-US" sz="3200" dirty="0" err="1"/>
              <a:t>Pemilik</a:t>
            </a:r>
            <a:r>
              <a:rPr lang="en-US" sz="3200" dirty="0"/>
              <a:t> Toko yang </a:t>
            </a:r>
            <a:r>
              <a:rPr lang="en-US" sz="3200" dirty="0" err="1"/>
              <a:t>dikunjungi</a:t>
            </a:r>
            <a:endParaRPr lang="en-US" sz="3200" dirty="0"/>
          </a:p>
          <a:p>
            <a:pPr marL="865188" indent="-407988" algn="ctr" defTabSz="885825"/>
            <a:r>
              <a:rPr lang="en-US" sz="3200" dirty="0"/>
              <a:t>Note : </a:t>
            </a:r>
            <a:r>
              <a:rPr lang="en-US" sz="3200" b="1" dirty="0"/>
              <a:t>Foto </a:t>
            </a:r>
            <a:r>
              <a:rPr lang="en-US" sz="3200" b="1" dirty="0" err="1"/>
              <a:t>ber</a:t>
            </a:r>
            <a:r>
              <a:rPr lang="en-US" sz="3200" b="1" dirty="0"/>
              <a:t>-Timestamp (</a:t>
            </a:r>
            <a:r>
              <a:rPr lang="en-US" sz="3200" b="1" dirty="0" err="1"/>
              <a:t>waktu</a:t>
            </a:r>
            <a:r>
              <a:rPr lang="en-US" sz="3200" b="1" dirty="0"/>
              <a:t> </a:t>
            </a:r>
            <a:r>
              <a:rPr lang="en-US" sz="3200" b="1" dirty="0" err="1"/>
              <a:t>otomatis</a:t>
            </a:r>
            <a:r>
              <a:rPr lang="en-US" sz="3200" b="1" dirty="0"/>
              <a:t>) dan Lokasi </a:t>
            </a:r>
            <a:r>
              <a:rPr lang="en-US" sz="3200" b="1" dirty="0" err="1"/>
              <a:t>terdeteksi</a:t>
            </a:r>
            <a:r>
              <a:rPr lang="en-US" sz="3200" b="1" dirty="0"/>
              <a:t> (GPS)</a:t>
            </a:r>
          </a:p>
          <a:p>
            <a:pPr marL="865188" indent="-407988" algn="ctr" defTabSz="885825"/>
            <a:r>
              <a:rPr lang="en-US" sz="3200" spc="2200" dirty="0">
                <a:cs typeface="Times New Roman"/>
              </a:rPr>
              <a:t>↓</a:t>
            </a:r>
            <a:endParaRPr lang="en-US" sz="3200" dirty="0"/>
          </a:p>
          <a:p>
            <a:pPr marL="865188" indent="-407988" algn="ctr" defTabSz="885825"/>
            <a:r>
              <a:rPr lang="en-US" sz="3200" dirty="0"/>
              <a:t>Bukti </a:t>
            </a:r>
            <a:r>
              <a:rPr lang="en-US" sz="3200" dirty="0" err="1"/>
              <a:t>dikirim</a:t>
            </a:r>
            <a:r>
              <a:rPr lang="en-US" sz="3200" dirty="0"/>
              <a:t> </a:t>
            </a:r>
            <a:r>
              <a:rPr lang="en-US" sz="3200" dirty="0" err="1"/>
              <a:t>ke</a:t>
            </a:r>
            <a:r>
              <a:rPr lang="en-US" sz="3200" dirty="0"/>
              <a:t> </a:t>
            </a:r>
            <a:r>
              <a:rPr lang="en-US" sz="3200" dirty="0" err="1"/>
              <a:t>Grup</a:t>
            </a:r>
            <a:r>
              <a:rPr lang="en-US" sz="3200" dirty="0"/>
              <a:t> Resmi </a:t>
            </a:r>
            <a:r>
              <a:rPr lang="en-US" sz="3200" dirty="0" err="1"/>
              <a:t>Suryamart</a:t>
            </a:r>
            <a:endParaRPr lang="en-US" sz="3200" dirty="0"/>
          </a:p>
          <a:p>
            <a:pPr marL="865188" indent="-407988" algn="ctr" defTabSz="885825"/>
            <a:r>
              <a:rPr lang="en-US" sz="3200" b="1" dirty="0"/>
              <a:t>(Bisa </a:t>
            </a:r>
            <a:r>
              <a:rPr lang="en-US" sz="3200" b="1" dirty="0" err="1"/>
              <a:t>diakses</a:t>
            </a:r>
            <a:r>
              <a:rPr lang="en-US" sz="3200" b="1" dirty="0"/>
              <a:t> oleh </a:t>
            </a:r>
            <a:r>
              <a:rPr lang="en-US" sz="3200" b="1" dirty="0" err="1"/>
              <a:t>semua</a:t>
            </a:r>
            <a:r>
              <a:rPr lang="en-US" sz="3200" b="1" dirty="0"/>
              <a:t> </a:t>
            </a:r>
            <a:r>
              <a:rPr lang="en-US" sz="3200" b="1" dirty="0" err="1"/>
              <a:t>tim</a:t>
            </a:r>
            <a:r>
              <a:rPr lang="en-US" sz="3200" b="1" dirty="0"/>
              <a:t> </a:t>
            </a:r>
            <a:r>
              <a:rPr lang="en-US" sz="3200" b="1" dirty="0" err="1"/>
              <a:t>Suryamart</a:t>
            </a:r>
            <a:r>
              <a:rPr lang="en-US" sz="3200" b="1" dirty="0"/>
              <a:t>)</a:t>
            </a:r>
          </a:p>
          <a:p>
            <a:pPr marL="865188" indent="-407988" algn="ctr" defTabSz="885825"/>
            <a:r>
              <a:rPr lang="en-US" sz="3200" spc="2200" dirty="0">
                <a:cs typeface="Times New Roman"/>
              </a:rPr>
              <a:t>↓</a:t>
            </a:r>
            <a:endParaRPr lang="en-US" sz="3200" dirty="0"/>
          </a:p>
          <a:p>
            <a:pPr marL="865188" indent="-407988" algn="ctr" defTabSz="885825"/>
            <a:r>
              <a:rPr lang="en-US" sz="3200" dirty="0" err="1"/>
              <a:t>Terbentuk</a:t>
            </a:r>
            <a:r>
              <a:rPr lang="en-US" sz="3200" dirty="0"/>
              <a:t> </a:t>
            </a:r>
            <a:r>
              <a:rPr lang="en-US" sz="3200" dirty="0" err="1"/>
              <a:t>sistem</a:t>
            </a:r>
            <a:r>
              <a:rPr lang="en-US" sz="3200" dirty="0"/>
              <a:t> </a:t>
            </a:r>
            <a:r>
              <a:rPr lang="en-US" sz="3200" dirty="0" err="1"/>
              <a:t>verifikasi</a:t>
            </a:r>
            <a:r>
              <a:rPr lang="en-US" sz="3200" dirty="0"/>
              <a:t> real-time </a:t>
            </a:r>
          </a:p>
          <a:p>
            <a:pPr marL="865188" indent="-407988" algn="ctr" defTabSz="885825"/>
            <a:r>
              <a:rPr lang="en-US" sz="3200" spc="2200" dirty="0">
                <a:cs typeface="Times New Roman"/>
              </a:rPr>
              <a:t>↓</a:t>
            </a:r>
            <a:endParaRPr lang="en-US" sz="3200" dirty="0"/>
          </a:p>
          <a:p>
            <a:pPr marL="865188" indent="-407988" algn="ctr" defTabSz="885825"/>
            <a:r>
              <a:rPr lang="en-US" sz="3200" b="1" dirty="0"/>
              <a:t>GOALS :</a:t>
            </a:r>
          </a:p>
          <a:p>
            <a:pPr marL="865188" indent="-407988" algn="ctr" defTabSz="885825"/>
            <a:r>
              <a:rPr lang="en-US" sz="3200" dirty="0"/>
              <a:t>✔ Data </a:t>
            </a:r>
            <a:r>
              <a:rPr lang="en-US" sz="3200" dirty="0" err="1"/>
              <a:t>lapangan</a:t>
            </a:r>
            <a:r>
              <a:rPr lang="en-US" sz="3200" dirty="0"/>
              <a:t> </a:t>
            </a:r>
            <a:r>
              <a:rPr lang="en-US" sz="3200" dirty="0" err="1"/>
              <a:t>lebih</a:t>
            </a:r>
            <a:r>
              <a:rPr lang="en-US" sz="3200" dirty="0"/>
              <a:t> valid</a:t>
            </a:r>
          </a:p>
          <a:p>
            <a:pPr marL="865188" indent="-407988" algn="ctr" defTabSz="885825"/>
            <a:r>
              <a:rPr lang="en-US" sz="3200" dirty="0"/>
              <a:t>✔ </a:t>
            </a:r>
            <a:r>
              <a:rPr lang="en-US" sz="3200" dirty="0" err="1"/>
              <a:t>Mengurangi</a:t>
            </a:r>
            <a:r>
              <a:rPr lang="en-US" sz="3200" dirty="0"/>
              <a:t> </a:t>
            </a:r>
            <a:r>
              <a:rPr lang="en-US" sz="3200" dirty="0" err="1"/>
              <a:t>manipulasi</a:t>
            </a:r>
            <a:r>
              <a:rPr lang="en-US" sz="3200" dirty="0"/>
              <a:t> </a:t>
            </a:r>
            <a:r>
              <a:rPr lang="en-US" sz="3200" dirty="0" err="1"/>
              <a:t>laporan</a:t>
            </a:r>
            <a:r>
              <a:rPr lang="en-US" sz="3200" dirty="0"/>
              <a:t> </a:t>
            </a:r>
            <a:r>
              <a:rPr lang="en-US" sz="3200" dirty="0" err="1"/>
              <a:t>kunjungan</a:t>
            </a:r>
            <a:r>
              <a:rPr lang="en-US" sz="3200" dirty="0"/>
              <a:t> (fraud)</a:t>
            </a:r>
          </a:p>
          <a:p>
            <a:pPr marL="865188" indent="-407988" algn="ctr" defTabSz="885825"/>
            <a:r>
              <a:rPr lang="en-US" sz="3200" dirty="0"/>
              <a:t>✔ Keputusan </a:t>
            </a:r>
            <a:r>
              <a:rPr lang="en-US" sz="3200" dirty="0" err="1"/>
              <a:t>manajemen</a:t>
            </a:r>
            <a:r>
              <a:rPr lang="en-US" sz="3200" dirty="0"/>
              <a:t> </a:t>
            </a:r>
            <a:r>
              <a:rPr lang="en-US" sz="3200" dirty="0" err="1"/>
              <a:t>berbasis</a:t>
            </a:r>
            <a:r>
              <a:rPr lang="en-US" sz="3200" dirty="0"/>
              <a:t> data </a:t>
            </a:r>
            <a:r>
              <a:rPr lang="en-US" sz="3200" dirty="0" err="1"/>
              <a:t>nyata</a:t>
            </a:r>
            <a:endParaRPr lang="en-US" sz="3200" dirty="0"/>
          </a:p>
          <a:p>
            <a:pPr marL="865188" indent="-407988" algn="ctr" defTabSz="885825"/>
            <a:r>
              <a:rPr lang="en-US" sz="3200" dirty="0"/>
              <a:t>✔ </a:t>
            </a:r>
            <a:r>
              <a:rPr lang="en-US" sz="3200" dirty="0" err="1"/>
              <a:t>Mendukung</a:t>
            </a:r>
            <a:r>
              <a:rPr lang="en-US" sz="3200" dirty="0"/>
              <a:t> </a:t>
            </a:r>
            <a:r>
              <a:rPr lang="en-US" sz="3200" dirty="0" err="1"/>
              <a:t>pencapaian</a:t>
            </a:r>
            <a:r>
              <a:rPr lang="en-US" sz="3200" dirty="0"/>
              <a:t> target sales growth</a:t>
            </a:r>
            <a:endParaRPr lang="en-US" sz="3200" b="1" dirty="0"/>
          </a:p>
        </p:txBody>
      </p:sp>
      <p:sp>
        <p:nvSpPr>
          <p:cNvPr id="34" name="object 34">
            <a:extLst>
              <a:ext uri="{FF2B5EF4-FFF2-40B4-BE49-F238E27FC236}">
                <a16:creationId xmlns:a16="http://schemas.microsoft.com/office/drawing/2014/main" id="{C55C29D2-6D05-1228-AEFD-CC11DBF2C71D}"/>
              </a:ext>
            </a:extLst>
          </p:cNvPr>
          <p:cNvSpPr txBox="1"/>
          <p:nvPr/>
        </p:nvSpPr>
        <p:spPr>
          <a:xfrm>
            <a:off x="-1" y="342900"/>
            <a:ext cx="18288002" cy="977899"/>
          </a:xfrm>
          <a:prstGeom prst="rect">
            <a:avLst/>
          </a:prstGeom>
        </p:spPr>
        <p:txBody>
          <a:bodyPr wrap="square" lIns="0" tIns="48895" rIns="0" bIns="0" rtlCol="0">
            <a:noAutofit/>
          </a:bodyPr>
          <a:lstStyle/>
          <a:p>
            <a:pPr marL="12700" algn="ctr">
              <a:lnSpc>
                <a:spcPts val="7700"/>
              </a:lnSpc>
            </a:pPr>
            <a:r>
              <a:rPr lang="en-US" sz="6600" b="1" u="sng" spc="-576" dirty="0">
                <a:latin typeface="Palatino Linotype"/>
                <a:cs typeface="Palatino Linotype"/>
              </a:rPr>
              <a:t>SOLUSI (REKOMENDASI PENELITIAN)</a:t>
            </a:r>
            <a:endParaRPr lang="en-US" sz="6600" u="sng" dirty="0">
              <a:latin typeface="Palatino Linotype"/>
              <a:cs typeface="Palatino Linotype"/>
            </a:endParaRPr>
          </a:p>
        </p:txBody>
      </p:sp>
      <p:sp>
        <p:nvSpPr>
          <p:cNvPr id="33" name="object 33">
            <a:extLst>
              <a:ext uri="{FF2B5EF4-FFF2-40B4-BE49-F238E27FC236}">
                <a16:creationId xmlns:a16="http://schemas.microsoft.com/office/drawing/2014/main" id="{98733980-8543-E73A-E729-B882EA1AE2D1}"/>
              </a:ext>
            </a:extLst>
          </p:cNvPr>
          <p:cNvSpPr txBox="1"/>
          <p:nvPr/>
        </p:nvSpPr>
        <p:spPr>
          <a:xfrm>
            <a:off x="8580635" y="342900"/>
            <a:ext cx="4379645" cy="977899"/>
          </a:xfrm>
          <a:prstGeom prst="rect">
            <a:avLst/>
          </a:prstGeom>
        </p:spPr>
        <p:txBody>
          <a:bodyPr wrap="square" lIns="0" tIns="48895" rIns="0" bIns="0" rtlCol="0">
            <a:noAutofit/>
          </a:bodyPr>
          <a:lstStyle/>
          <a:p>
            <a:pPr marL="12700">
              <a:lnSpc>
                <a:spcPts val="7700"/>
              </a:lnSpc>
            </a:pPr>
            <a:endParaRPr sz="7500" dirty="0">
              <a:latin typeface="Palatino Linotype"/>
              <a:cs typeface="Palatino Linotype"/>
            </a:endParaRPr>
          </a:p>
        </p:txBody>
      </p:sp>
      <p:sp>
        <p:nvSpPr>
          <p:cNvPr id="2" name="object 2">
            <a:extLst>
              <a:ext uri="{FF2B5EF4-FFF2-40B4-BE49-F238E27FC236}">
                <a16:creationId xmlns:a16="http://schemas.microsoft.com/office/drawing/2014/main" id="{9822FCEF-5B11-A6D5-9304-FF78AADB5829}"/>
              </a:ext>
            </a:extLst>
          </p:cNvPr>
          <p:cNvSpPr txBox="1"/>
          <p:nvPr/>
        </p:nvSpPr>
        <p:spPr>
          <a:xfrm>
            <a:off x="2668116" y="1160337"/>
            <a:ext cx="12951767" cy="95249"/>
          </a:xfrm>
          <a:prstGeom prst="rect">
            <a:avLst/>
          </a:prstGeom>
        </p:spPr>
        <p:txBody>
          <a:bodyPr wrap="square" lIns="0" tIns="6349" rIns="0" bIns="0" rtlCol="0">
            <a:noAutofit/>
          </a:bodyPr>
          <a:lstStyle/>
          <a:p>
            <a:pPr marL="25400">
              <a:lnSpc>
                <a:spcPts val="700"/>
              </a:lnSpc>
            </a:pPr>
            <a:endParaRPr sz="700"/>
          </a:p>
        </p:txBody>
      </p:sp>
    </p:spTree>
    <p:extLst>
      <p:ext uri="{BB962C8B-B14F-4D97-AF65-F5344CB8AC3E}">
        <p14:creationId xmlns:p14="http://schemas.microsoft.com/office/powerpoint/2010/main" val="24697149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object 18"/>
          <p:cNvSpPr/>
          <p:nvPr/>
        </p:nvSpPr>
        <p:spPr>
          <a:xfrm>
            <a:off x="0" y="0"/>
            <a:ext cx="18287999" cy="10286999"/>
          </a:xfrm>
          <a:custGeom>
            <a:avLst/>
            <a:gdLst/>
            <a:ahLst/>
            <a:cxnLst/>
            <a:rect l="l" t="t" r="r" b="b"/>
            <a:pathLst>
              <a:path w="18287999" h="10286999">
                <a:moveTo>
                  <a:pt x="0" y="0"/>
                </a:moveTo>
                <a:lnTo>
                  <a:pt x="18287999" y="0"/>
                </a:lnTo>
                <a:lnTo>
                  <a:pt x="18287999" y="10286999"/>
                </a:lnTo>
                <a:lnTo>
                  <a:pt x="0" y="10286999"/>
                </a:lnTo>
                <a:lnTo>
                  <a:pt x="0" y="0"/>
                </a:lnTo>
                <a:close/>
              </a:path>
            </a:pathLst>
          </a:custGeom>
          <a:solidFill>
            <a:srgbClr val="F7F7F7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1406897" y="1249574"/>
            <a:ext cx="15474204" cy="8825796"/>
          </a:xfrm>
          <a:custGeom>
            <a:avLst/>
            <a:gdLst/>
            <a:ahLst/>
            <a:cxnLst/>
            <a:rect l="l" t="t" r="r" b="b"/>
            <a:pathLst>
              <a:path w="15474204" h="8825796">
                <a:moveTo>
                  <a:pt x="44" y="8592295"/>
                </a:moveTo>
                <a:lnTo>
                  <a:pt x="0" y="238124"/>
                </a:lnTo>
                <a:lnTo>
                  <a:pt x="3238" y="198978"/>
                </a:lnTo>
                <a:lnTo>
                  <a:pt x="12753" y="161240"/>
                </a:lnTo>
                <a:lnTo>
                  <a:pt x="28241" y="125641"/>
                </a:lnTo>
                <a:lnTo>
                  <a:pt x="49400" y="92911"/>
                </a:lnTo>
                <a:lnTo>
                  <a:pt x="79308" y="60696"/>
                </a:lnTo>
                <a:lnTo>
                  <a:pt x="110507" y="37083"/>
                </a:lnTo>
                <a:lnTo>
                  <a:pt x="144904" y="19005"/>
                </a:lnTo>
                <a:lnTo>
                  <a:pt x="181770" y="6763"/>
                </a:lnTo>
                <a:lnTo>
                  <a:pt x="220373" y="662"/>
                </a:lnTo>
                <a:lnTo>
                  <a:pt x="15236079" y="0"/>
                </a:lnTo>
                <a:lnTo>
                  <a:pt x="15249239" y="363"/>
                </a:lnTo>
                <a:lnTo>
                  <a:pt x="15287997" y="5727"/>
                </a:lnTo>
                <a:lnTo>
                  <a:pt x="15325103" y="17267"/>
                </a:lnTo>
                <a:lnTo>
                  <a:pt x="15359827" y="34679"/>
                </a:lnTo>
                <a:lnTo>
                  <a:pt x="15391438" y="57660"/>
                </a:lnTo>
                <a:lnTo>
                  <a:pt x="15421975" y="89307"/>
                </a:lnTo>
                <a:lnTo>
                  <a:pt x="15443777" y="121653"/>
                </a:lnTo>
                <a:lnTo>
                  <a:pt x="15459943" y="156955"/>
                </a:lnTo>
                <a:lnTo>
                  <a:pt x="15470171" y="194480"/>
                </a:lnTo>
                <a:lnTo>
                  <a:pt x="15474159" y="233500"/>
                </a:lnTo>
                <a:lnTo>
                  <a:pt x="15474204" y="8587671"/>
                </a:lnTo>
                <a:lnTo>
                  <a:pt x="15473840" y="8600831"/>
                </a:lnTo>
                <a:lnTo>
                  <a:pt x="15468476" y="8639589"/>
                </a:lnTo>
                <a:lnTo>
                  <a:pt x="15456937" y="8676696"/>
                </a:lnTo>
                <a:lnTo>
                  <a:pt x="15439525" y="8711419"/>
                </a:lnTo>
                <a:lnTo>
                  <a:pt x="15416543" y="8743030"/>
                </a:lnTo>
                <a:lnTo>
                  <a:pt x="15384897" y="8773567"/>
                </a:lnTo>
                <a:lnTo>
                  <a:pt x="15352550" y="8795368"/>
                </a:lnTo>
                <a:lnTo>
                  <a:pt x="15317248" y="8811535"/>
                </a:lnTo>
                <a:lnTo>
                  <a:pt x="15279723" y="8821763"/>
                </a:lnTo>
                <a:lnTo>
                  <a:pt x="15240703" y="8825751"/>
                </a:lnTo>
                <a:lnTo>
                  <a:pt x="238107" y="8825796"/>
                </a:lnTo>
                <a:lnTo>
                  <a:pt x="224964" y="8825432"/>
                </a:lnTo>
                <a:lnTo>
                  <a:pt x="186206" y="8820068"/>
                </a:lnTo>
                <a:lnTo>
                  <a:pt x="149100" y="8808529"/>
                </a:lnTo>
                <a:lnTo>
                  <a:pt x="114376" y="8791117"/>
                </a:lnTo>
                <a:lnTo>
                  <a:pt x="82765" y="8768135"/>
                </a:lnTo>
                <a:lnTo>
                  <a:pt x="52229" y="8736488"/>
                </a:lnTo>
                <a:lnTo>
                  <a:pt x="30427" y="8704142"/>
                </a:lnTo>
                <a:lnTo>
                  <a:pt x="14261" y="8668840"/>
                </a:lnTo>
                <a:lnTo>
                  <a:pt x="4032" y="8631315"/>
                </a:lnTo>
                <a:lnTo>
                  <a:pt x="44" y="8592295"/>
                </a:lnTo>
                <a:close/>
              </a:path>
            </a:pathLst>
          </a:custGeom>
          <a:solidFill>
            <a:srgbClr val="F1A583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1406970" y="1249574"/>
            <a:ext cx="15473958" cy="8825656"/>
          </a:xfrm>
          <a:custGeom>
            <a:avLst/>
            <a:gdLst/>
            <a:ahLst/>
            <a:cxnLst/>
            <a:rect l="l" t="t" r="r" b="b"/>
            <a:pathLst>
              <a:path w="15473958" h="8825656">
                <a:moveTo>
                  <a:pt x="15240429" y="8825611"/>
                </a:moveTo>
                <a:lnTo>
                  <a:pt x="15279478" y="8821624"/>
                </a:lnTo>
                <a:lnTo>
                  <a:pt x="15317004" y="8811395"/>
                </a:lnTo>
                <a:lnTo>
                  <a:pt x="15352305" y="8795229"/>
                </a:lnTo>
                <a:lnTo>
                  <a:pt x="15384652" y="8773427"/>
                </a:lnTo>
                <a:lnTo>
                  <a:pt x="15416297" y="8742894"/>
                </a:lnTo>
                <a:lnTo>
                  <a:pt x="15439279" y="8711283"/>
                </a:lnTo>
                <a:lnTo>
                  <a:pt x="15456691" y="8676559"/>
                </a:lnTo>
                <a:lnTo>
                  <a:pt x="15468230" y="8639453"/>
                </a:lnTo>
                <a:lnTo>
                  <a:pt x="15473595" y="8600695"/>
                </a:lnTo>
                <a:lnTo>
                  <a:pt x="15473958" y="8587535"/>
                </a:lnTo>
                <a:lnTo>
                  <a:pt x="15473913" y="233500"/>
                </a:lnTo>
                <a:lnTo>
                  <a:pt x="15469926" y="194480"/>
                </a:lnTo>
                <a:lnTo>
                  <a:pt x="15459698" y="156954"/>
                </a:lnTo>
                <a:lnTo>
                  <a:pt x="15443532" y="121652"/>
                </a:lnTo>
                <a:lnTo>
                  <a:pt x="15421730" y="89306"/>
                </a:lnTo>
                <a:lnTo>
                  <a:pt x="15391195" y="57661"/>
                </a:lnTo>
                <a:lnTo>
                  <a:pt x="15359584" y="34679"/>
                </a:lnTo>
                <a:lnTo>
                  <a:pt x="15324860" y="17267"/>
                </a:lnTo>
                <a:lnTo>
                  <a:pt x="15287754" y="5727"/>
                </a:lnTo>
                <a:lnTo>
                  <a:pt x="15248996" y="363"/>
                </a:lnTo>
                <a:lnTo>
                  <a:pt x="15235836" y="0"/>
                </a:lnTo>
                <a:lnTo>
                  <a:pt x="233499" y="44"/>
                </a:lnTo>
                <a:lnTo>
                  <a:pt x="194480" y="4032"/>
                </a:lnTo>
                <a:lnTo>
                  <a:pt x="156954" y="14260"/>
                </a:lnTo>
                <a:lnTo>
                  <a:pt x="121652" y="30426"/>
                </a:lnTo>
                <a:lnTo>
                  <a:pt x="89306" y="52228"/>
                </a:lnTo>
                <a:lnTo>
                  <a:pt x="57661" y="82762"/>
                </a:lnTo>
                <a:lnTo>
                  <a:pt x="34679" y="114373"/>
                </a:lnTo>
                <a:lnTo>
                  <a:pt x="17267" y="149096"/>
                </a:lnTo>
                <a:lnTo>
                  <a:pt x="5728" y="186202"/>
                </a:lnTo>
                <a:lnTo>
                  <a:pt x="363" y="224960"/>
                </a:lnTo>
                <a:lnTo>
                  <a:pt x="0" y="238121"/>
                </a:lnTo>
                <a:lnTo>
                  <a:pt x="44" y="8592156"/>
                </a:lnTo>
                <a:lnTo>
                  <a:pt x="4032" y="8631176"/>
                </a:lnTo>
                <a:lnTo>
                  <a:pt x="14260" y="8668701"/>
                </a:lnTo>
                <a:lnTo>
                  <a:pt x="30426" y="8704003"/>
                </a:lnTo>
                <a:lnTo>
                  <a:pt x="52228" y="8736349"/>
                </a:lnTo>
                <a:lnTo>
                  <a:pt x="82762" y="8767994"/>
                </a:lnTo>
                <a:lnTo>
                  <a:pt x="114373" y="8790976"/>
                </a:lnTo>
                <a:lnTo>
                  <a:pt x="149096" y="8808388"/>
                </a:lnTo>
                <a:lnTo>
                  <a:pt x="186202" y="8819928"/>
                </a:lnTo>
                <a:lnTo>
                  <a:pt x="224960" y="8825292"/>
                </a:lnTo>
                <a:lnTo>
                  <a:pt x="238121" y="8825656"/>
                </a:lnTo>
                <a:lnTo>
                  <a:pt x="343977" y="8825656"/>
                </a:lnTo>
                <a:lnTo>
                  <a:pt x="15240429" y="8825611"/>
                </a:lnTo>
                <a:close/>
              </a:path>
            </a:pathLst>
          </a:custGeom>
          <a:ln w="95249">
            <a:solidFill>
              <a:srgbClr val="0000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2793354" y="936625"/>
            <a:ext cx="181570" cy="66674"/>
          </a:xfrm>
          <a:custGeom>
            <a:avLst/>
            <a:gdLst/>
            <a:ahLst/>
            <a:cxnLst/>
            <a:rect l="l" t="t" r="r" b="b"/>
            <a:pathLst>
              <a:path w="181570" h="66674">
                <a:moveTo>
                  <a:pt x="0" y="0"/>
                </a:moveTo>
                <a:lnTo>
                  <a:pt x="181570" y="0"/>
                </a:lnTo>
                <a:lnTo>
                  <a:pt x="181570" y="66674"/>
                </a:lnTo>
                <a:lnTo>
                  <a:pt x="0" y="66674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2974925" y="936625"/>
            <a:ext cx="2671092" cy="66674"/>
          </a:xfrm>
          <a:custGeom>
            <a:avLst/>
            <a:gdLst/>
            <a:ahLst/>
            <a:cxnLst/>
            <a:rect l="l" t="t" r="r" b="b"/>
            <a:pathLst>
              <a:path w="2671092" h="66674">
                <a:moveTo>
                  <a:pt x="0" y="66674"/>
                </a:moveTo>
                <a:lnTo>
                  <a:pt x="0" y="0"/>
                </a:lnTo>
                <a:lnTo>
                  <a:pt x="2671092" y="0"/>
                </a:lnTo>
                <a:lnTo>
                  <a:pt x="2671092" y="66674"/>
                </a:lnTo>
                <a:lnTo>
                  <a:pt x="0" y="66674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15489091" y="936625"/>
            <a:ext cx="0" cy="66674"/>
          </a:xfrm>
          <a:custGeom>
            <a:avLst/>
            <a:gdLst/>
            <a:ahLst/>
            <a:cxnLst/>
            <a:rect l="l" t="t" r="r" b="b"/>
            <a:pathLst>
              <a:path h="66674">
                <a:moveTo>
                  <a:pt x="0" y="66674"/>
                </a:moveTo>
                <a:lnTo>
                  <a:pt x="0" y="0"/>
                </a:lnTo>
              </a:path>
            </a:pathLst>
          </a:custGeom>
          <a:ln w="12375">
            <a:solidFill>
              <a:srgbClr val="0000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5915163" y="936625"/>
            <a:ext cx="9299560" cy="66674"/>
          </a:xfrm>
          <a:custGeom>
            <a:avLst/>
            <a:gdLst/>
            <a:ahLst/>
            <a:cxnLst/>
            <a:rect l="l" t="t" r="r" b="b"/>
            <a:pathLst>
              <a:path w="9299560" h="66674">
                <a:moveTo>
                  <a:pt x="0" y="66674"/>
                </a:moveTo>
                <a:lnTo>
                  <a:pt x="0" y="0"/>
                </a:lnTo>
                <a:lnTo>
                  <a:pt x="9299560" y="0"/>
                </a:lnTo>
                <a:lnTo>
                  <a:pt x="9299560" y="66674"/>
                </a:lnTo>
                <a:lnTo>
                  <a:pt x="0" y="66674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1" name="object 11"/>
          <p:cNvSpPr txBox="1"/>
          <p:nvPr/>
        </p:nvSpPr>
        <p:spPr>
          <a:xfrm>
            <a:off x="2962225" y="337619"/>
            <a:ext cx="2609197" cy="723868"/>
          </a:xfrm>
          <a:prstGeom prst="rect">
            <a:avLst/>
          </a:prstGeom>
        </p:spPr>
        <p:txBody>
          <a:bodyPr wrap="square" lIns="0" tIns="36195" rIns="0" bIns="0" rtlCol="0">
            <a:noAutofit/>
          </a:bodyPr>
          <a:lstStyle/>
          <a:p>
            <a:pPr marL="12700">
              <a:lnSpc>
                <a:spcPts val="5700"/>
              </a:lnSpc>
            </a:pPr>
            <a:r>
              <a:rPr sz="5500" b="1" spc="-264" dirty="0">
                <a:latin typeface="Palatino Linotype"/>
                <a:cs typeface="Palatino Linotype"/>
              </a:rPr>
              <a:t>SOLUSI</a:t>
            </a:r>
            <a:endParaRPr sz="5500">
              <a:latin typeface="Palatino Linotype"/>
              <a:cs typeface="Palatino Linotype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5622680" y="337619"/>
            <a:ext cx="5471207" cy="723868"/>
          </a:xfrm>
          <a:prstGeom prst="rect">
            <a:avLst/>
          </a:prstGeom>
        </p:spPr>
        <p:txBody>
          <a:bodyPr wrap="square" lIns="0" tIns="36195" rIns="0" bIns="0" rtlCol="0">
            <a:noAutofit/>
          </a:bodyPr>
          <a:lstStyle/>
          <a:p>
            <a:pPr marL="12700">
              <a:lnSpc>
                <a:spcPts val="5700"/>
              </a:lnSpc>
            </a:pPr>
            <a:r>
              <a:rPr sz="5500" b="1" spc="-316" dirty="0">
                <a:latin typeface="Palatino Linotype"/>
                <a:cs typeface="Palatino Linotype"/>
              </a:rPr>
              <a:t>(REKOMENDASI</a:t>
            </a:r>
            <a:endParaRPr sz="5500">
              <a:latin typeface="Palatino Linotype"/>
              <a:cs typeface="Palatino Linotype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11145144" y="337619"/>
            <a:ext cx="4466844" cy="723868"/>
          </a:xfrm>
          <a:prstGeom prst="rect">
            <a:avLst/>
          </a:prstGeom>
        </p:spPr>
        <p:txBody>
          <a:bodyPr wrap="square" lIns="0" tIns="36195" rIns="0" bIns="0" rtlCol="0">
            <a:noAutofit/>
          </a:bodyPr>
          <a:lstStyle/>
          <a:p>
            <a:pPr marL="12700">
              <a:lnSpc>
                <a:spcPts val="5700"/>
              </a:lnSpc>
            </a:pPr>
            <a:r>
              <a:rPr sz="5500" b="1" spc="-238" dirty="0">
                <a:latin typeface="Palatino Linotype"/>
                <a:cs typeface="Palatino Linotype"/>
              </a:rPr>
              <a:t>PENELITIAN)</a:t>
            </a:r>
            <a:endParaRPr sz="5500">
              <a:latin typeface="Palatino Linotype"/>
              <a:cs typeface="Palatino Linotype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4453236" y="1624973"/>
            <a:ext cx="10378409" cy="8146986"/>
          </a:xfrm>
          <a:prstGeom prst="rect">
            <a:avLst/>
          </a:prstGeom>
        </p:spPr>
        <p:txBody>
          <a:bodyPr wrap="square" lIns="0" tIns="21812" rIns="0" bIns="0" rtlCol="0">
            <a:noAutofit/>
          </a:bodyPr>
          <a:lstStyle/>
          <a:p>
            <a:pPr marL="1588661" marR="2585722" algn="ctr">
              <a:lnSpc>
                <a:spcPts val="3435"/>
              </a:lnSpc>
            </a:pPr>
            <a:r>
              <a:rPr sz="3200" spc="45" dirty="0">
                <a:latin typeface="Calibri"/>
                <a:cs typeface="Calibri"/>
              </a:rPr>
              <a:t>Penambahan  SOP  Kunjungan Sales</a:t>
            </a:r>
            <a:endParaRPr sz="3200">
              <a:latin typeface="Calibri"/>
              <a:cs typeface="Calibri"/>
            </a:endParaRPr>
          </a:p>
          <a:p>
            <a:pPr marL="4499293" marR="5386429" algn="ctr">
              <a:lnSpc>
                <a:spcPct val="95825"/>
              </a:lnSpc>
              <a:spcBef>
                <a:spcPts val="88"/>
              </a:spcBef>
            </a:pPr>
            <a:r>
              <a:rPr sz="3200" spc="1600" dirty="0">
                <a:latin typeface="Times New Roman"/>
                <a:cs typeface="Times New Roman"/>
              </a:rPr>
              <a:t>↓</a:t>
            </a:r>
            <a:endParaRPr sz="3200">
              <a:latin typeface="Times New Roman"/>
              <a:cs typeface="Times New Roman"/>
            </a:endParaRPr>
          </a:p>
          <a:p>
            <a:pPr marL="2555151" marR="3552413" algn="ctr">
              <a:lnSpc>
                <a:spcPct val="101725"/>
              </a:lnSpc>
              <a:spcBef>
                <a:spcPts val="250"/>
              </a:spcBef>
            </a:pPr>
            <a:r>
              <a:rPr sz="3200" spc="75" dirty="0">
                <a:latin typeface="Calibri"/>
                <a:cs typeface="Calibri"/>
              </a:rPr>
              <a:t>Setiap kunjungan wajib:</a:t>
            </a:r>
            <a:endParaRPr sz="3200">
              <a:latin typeface="Calibri"/>
              <a:cs typeface="Calibri"/>
            </a:endParaRPr>
          </a:p>
          <a:p>
            <a:pPr marL="452210" marR="1449341" algn="ctr">
              <a:lnSpc>
                <a:spcPct val="101725"/>
              </a:lnSpc>
              <a:spcBef>
                <a:spcPts val="140"/>
              </a:spcBef>
            </a:pPr>
            <a:r>
              <a:rPr sz="3200" spc="25" dirty="0">
                <a:latin typeface="Calibri"/>
                <a:cs typeface="Calibri"/>
              </a:rPr>
              <a:t>Berswafoto dengan  Pemilik Toko yang dikunjungi</a:t>
            </a:r>
            <a:endParaRPr sz="3200">
              <a:latin typeface="Calibri"/>
              <a:cs typeface="Calibri"/>
            </a:endParaRPr>
          </a:p>
          <a:p>
            <a:pPr marL="12700">
              <a:lnSpc>
                <a:spcPct val="101725"/>
              </a:lnSpc>
              <a:spcBef>
                <a:spcPts val="140"/>
              </a:spcBef>
            </a:pPr>
            <a:r>
              <a:rPr sz="3200" b="1" spc="135" dirty="0">
                <a:latin typeface="Calibri"/>
                <a:cs typeface="Calibri"/>
              </a:rPr>
              <a:t>ber-Timestamp (waktu otomatis) dan  Lokasi terdeteksi</a:t>
            </a:r>
            <a:endParaRPr sz="3200">
              <a:latin typeface="Calibri"/>
              <a:cs typeface="Calibri"/>
            </a:endParaRPr>
          </a:p>
          <a:p>
            <a:pPr marL="4444375" marR="5441347" algn="ctr">
              <a:lnSpc>
                <a:spcPct val="95825"/>
              </a:lnSpc>
              <a:spcBef>
                <a:spcPts val="260"/>
              </a:spcBef>
            </a:pPr>
            <a:r>
              <a:rPr sz="3200" spc="1600" dirty="0">
                <a:latin typeface="Times New Roman"/>
                <a:cs typeface="Times New Roman"/>
              </a:rPr>
              <a:t>↓</a:t>
            </a:r>
            <a:endParaRPr sz="3200">
              <a:latin typeface="Times New Roman"/>
              <a:cs typeface="Times New Roman"/>
            </a:endParaRPr>
          </a:p>
          <a:p>
            <a:pPr marL="1365682" marR="2362937" algn="ctr">
              <a:lnSpc>
                <a:spcPct val="101725"/>
              </a:lnSpc>
              <a:spcBef>
                <a:spcPts val="250"/>
              </a:spcBef>
            </a:pPr>
            <a:r>
              <a:rPr sz="3200" spc="30" dirty="0">
                <a:latin typeface="Calibri"/>
                <a:cs typeface="Calibri"/>
              </a:rPr>
              <a:t>Bukti dikirim ke Grup Resmi Suryamart</a:t>
            </a:r>
            <a:endParaRPr sz="3200">
              <a:latin typeface="Calibri"/>
              <a:cs typeface="Calibri"/>
            </a:endParaRPr>
          </a:p>
          <a:p>
            <a:pPr marL="826364" marR="1823585" algn="ctr">
              <a:lnSpc>
                <a:spcPct val="101725"/>
              </a:lnSpc>
              <a:spcBef>
                <a:spcPts val="140"/>
              </a:spcBef>
            </a:pPr>
            <a:r>
              <a:rPr sz="3200" b="1" spc="155" dirty="0">
                <a:latin typeface="Calibri"/>
                <a:cs typeface="Calibri"/>
              </a:rPr>
              <a:t>(Bisa diakses oleh semua tim Suryamart)</a:t>
            </a:r>
            <a:endParaRPr sz="3200">
              <a:latin typeface="Calibri"/>
              <a:cs typeface="Calibri"/>
            </a:endParaRPr>
          </a:p>
          <a:p>
            <a:pPr marL="4444375" marR="5441347" algn="ctr">
              <a:lnSpc>
                <a:spcPct val="95825"/>
              </a:lnSpc>
              <a:spcBef>
                <a:spcPts val="260"/>
              </a:spcBef>
            </a:pPr>
            <a:r>
              <a:rPr sz="3200" spc="1600" dirty="0">
                <a:latin typeface="Times New Roman"/>
                <a:cs typeface="Times New Roman"/>
              </a:rPr>
              <a:t>↓</a:t>
            </a:r>
            <a:endParaRPr sz="3200">
              <a:latin typeface="Times New Roman"/>
              <a:cs typeface="Times New Roman"/>
            </a:endParaRPr>
          </a:p>
          <a:p>
            <a:pPr marL="1565444" marR="2562620" algn="ctr">
              <a:lnSpc>
                <a:spcPct val="101725"/>
              </a:lnSpc>
              <a:spcBef>
                <a:spcPts val="250"/>
              </a:spcBef>
            </a:pPr>
            <a:r>
              <a:rPr sz="3200" spc="21" dirty="0">
                <a:latin typeface="Calibri"/>
                <a:cs typeface="Calibri"/>
              </a:rPr>
              <a:t>Terbentuk sistem verifikasi real-time</a:t>
            </a:r>
            <a:endParaRPr sz="3200">
              <a:latin typeface="Calibri"/>
              <a:cs typeface="Calibri"/>
            </a:endParaRPr>
          </a:p>
          <a:p>
            <a:pPr marL="4437643" marR="5434615" algn="ctr">
              <a:lnSpc>
                <a:spcPct val="95825"/>
              </a:lnSpc>
              <a:spcBef>
                <a:spcPts val="260"/>
              </a:spcBef>
            </a:pPr>
            <a:r>
              <a:rPr sz="3200" spc="1600" dirty="0">
                <a:latin typeface="Times New Roman"/>
                <a:cs typeface="Times New Roman"/>
              </a:rPr>
              <a:t>↓</a:t>
            </a:r>
            <a:endParaRPr sz="3200">
              <a:latin typeface="Times New Roman"/>
              <a:cs typeface="Times New Roman"/>
            </a:endParaRPr>
          </a:p>
          <a:p>
            <a:pPr marL="3860225" marR="4857411" algn="ctr">
              <a:lnSpc>
                <a:spcPct val="101725"/>
              </a:lnSpc>
              <a:spcBef>
                <a:spcPts val="250"/>
              </a:spcBef>
            </a:pPr>
            <a:r>
              <a:rPr sz="3200" b="1" spc="247" dirty="0">
                <a:latin typeface="Calibri"/>
                <a:cs typeface="Calibri"/>
              </a:rPr>
              <a:t>GOALS :</a:t>
            </a:r>
            <a:endParaRPr sz="3200">
              <a:latin typeface="Calibri"/>
              <a:cs typeface="Calibri"/>
            </a:endParaRPr>
          </a:p>
          <a:p>
            <a:pPr marL="2126577" marR="3123580" algn="ctr">
              <a:lnSpc>
                <a:spcPts val="4050"/>
              </a:lnSpc>
              <a:spcBef>
                <a:spcPts val="202"/>
              </a:spcBef>
            </a:pPr>
            <a:r>
              <a:rPr sz="3200" spc="-54" dirty="0">
                <a:latin typeface="MS PGothic"/>
                <a:cs typeface="MS PGothic"/>
              </a:rPr>
              <a:t>✔ </a:t>
            </a:r>
            <a:r>
              <a:rPr sz="3200" spc="73" dirty="0">
                <a:latin typeface="Calibri"/>
                <a:cs typeface="Calibri"/>
              </a:rPr>
              <a:t>Data  lapangan lebih valid</a:t>
            </a:r>
            <a:endParaRPr sz="3200">
              <a:latin typeface="Calibri"/>
              <a:cs typeface="Calibri"/>
            </a:endParaRPr>
          </a:p>
          <a:p>
            <a:pPr marL="1158152" marR="2155174" algn="ctr">
              <a:lnSpc>
                <a:spcPts val="4050"/>
              </a:lnSpc>
            </a:pPr>
            <a:r>
              <a:rPr sz="3200" spc="-54" dirty="0">
                <a:latin typeface="MS PGothic"/>
                <a:cs typeface="MS PGothic"/>
              </a:rPr>
              <a:t>✔ </a:t>
            </a:r>
            <a:r>
              <a:rPr sz="3200" spc="56" dirty="0">
                <a:latin typeface="Calibri"/>
                <a:cs typeface="Calibri"/>
              </a:rPr>
              <a:t>Mengurangi fraud laporan kunjungan</a:t>
            </a:r>
            <a:endParaRPr sz="3200">
              <a:latin typeface="Calibri"/>
              <a:cs typeface="Calibri"/>
            </a:endParaRPr>
          </a:p>
          <a:p>
            <a:pPr marL="615227" marR="1612463" algn="ctr">
              <a:lnSpc>
                <a:spcPts val="4050"/>
              </a:lnSpc>
            </a:pPr>
            <a:r>
              <a:rPr sz="3200" spc="-54" dirty="0">
                <a:latin typeface="MS PGothic"/>
                <a:cs typeface="MS PGothic"/>
              </a:rPr>
              <a:t>✔ </a:t>
            </a:r>
            <a:r>
              <a:rPr sz="3200" spc="34" dirty="0">
                <a:latin typeface="Calibri"/>
                <a:cs typeface="Calibri"/>
              </a:rPr>
              <a:t>Keputusan manajemen berbasis  data  nyata</a:t>
            </a:r>
            <a:endParaRPr sz="3200">
              <a:latin typeface="Calibri"/>
              <a:cs typeface="Calibri"/>
            </a:endParaRPr>
          </a:p>
          <a:p>
            <a:pPr marL="528907" marR="1526107" algn="ctr">
              <a:lnSpc>
                <a:spcPts val="4015"/>
              </a:lnSpc>
            </a:pPr>
            <a:r>
              <a:rPr sz="3200" spc="-54" dirty="0">
                <a:latin typeface="MS PGothic"/>
                <a:cs typeface="MS PGothic"/>
              </a:rPr>
              <a:t>✔ </a:t>
            </a:r>
            <a:r>
              <a:rPr sz="3200" spc="59" dirty="0">
                <a:latin typeface="Calibri"/>
                <a:cs typeface="Calibri"/>
              </a:rPr>
              <a:t>Mendukung pencapaian target  sales growth</a:t>
            </a:r>
            <a:endParaRPr sz="3200">
              <a:latin typeface="Calibri"/>
              <a:cs typeface="Calibri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2388282" y="3682372"/>
            <a:ext cx="909534" cy="431736"/>
          </a:xfrm>
          <a:prstGeom prst="rect">
            <a:avLst/>
          </a:prstGeom>
        </p:spPr>
        <p:txBody>
          <a:bodyPr wrap="square" lIns="0" tIns="21590" rIns="0" bIns="0" rtlCol="0">
            <a:noAutofit/>
          </a:bodyPr>
          <a:lstStyle/>
          <a:p>
            <a:pPr marL="12700">
              <a:lnSpc>
                <a:spcPts val="3400"/>
              </a:lnSpc>
            </a:pPr>
            <a:r>
              <a:rPr sz="3200" spc="10" dirty="0">
                <a:latin typeface="Calibri"/>
                <a:cs typeface="Calibri"/>
              </a:rPr>
              <a:t>Note</a:t>
            </a:r>
            <a:endParaRPr sz="3200">
              <a:latin typeface="Calibri"/>
              <a:cs typeface="Calibri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3321147" y="3682372"/>
            <a:ext cx="194842" cy="431736"/>
          </a:xfrm>
          <a:prstGeom prst="rect">
            <a:avLst/>
          </a:prstGeom>
        </p:spPr>
        <p:txBody>
          <a:bodyPr wrap="square" lIns="0" tIns="21590" rIns="0" bIns="0" rtlCol="0">
            <a:noAutofit/>
          </a:bodyPr>
          <a:lstStyle/>
          <a:p>
            <a:pPr marL="12700">
              <a:lnSpc>
                <a:spcPts val="3400"/>
              </a:lnSpc>
            </a:pPr>
            <a:r>
              <a:rPr sz="3200" dirty="0">
                <a:latin typeface="Calibri"/>
                <a:cs typeface="Calibri"/>
              </a:rPr>
              <a:t>:</a:t>
            </a:r>
            <a:endParaRPr sz="3200">
              <a:latin typeface="Calibri"/>
              <a:cs typeface="Calibri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3539467" y="3682372"/>
            <a:ext cx="898565" cy="431736"/>
          </a:xfrm>
          <a:prstGeom prst="rect">
            <a:avLst/>
          </a:prstGeom>
        </p:spPr>
        <p:txBody>
          <a:bodyPr wrap="square" lIns="0" tIns="21590" rIns="0" bIns="0" rtlCol="0">
            <a:noAutofit/>
          </a:bodyPr>
          <a:lstStyle/>
          <a:p>
            <a:pPr marL="12700">
              <a:lnSpc>
                <a:spcPts val="3400"/>
              </a:lnSpc>
            </a:pPr>
            <a:r>
              <a:rPr sz="3200" b="1" spc="87" dirty="0">
                <a:latin typeface="Calibri"/>
                <a:cs typeface="Calibri"/>
              </a:rPr>
              <a:t>Foto</a:t>
            </a:r>
            <a:endParaRPr sz="3200">
              <a:latin typeface="Calibri"/>
              <a:cs typeface="Calibri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14846860" y="3682372"/>
            <a:ext cx="1113487" cy="431736"/>
          </a:xfrm>
          <a:prstGeom prst="rect">
            <a:avLst/>
          </a:prstGeom>
        </p:spPr>
        <p:txBody>
          <a:bodyPr wrap="square" lIns="0" tIns="21590" rIns="0" bIns="0" rtlCol="0">
            <a:noAutofit/>
          </a:bodyPr>
          <a:lstStyle/>
          <a:p>
            <a:pPr marL="12700">
              <a:lnSpc>
                <a:spcPts val="3400"/>
              </a:lnSpc>
            </a:pPr>
            <a:r>
              <a:rPr sz="3200" b="1" spc="164" dirty="0">
                <a:latin typeface="Calibri"/>
                <a:cs typeface="Calibri"/>
              </a:rPr>
              <a:t>(GPS)</a:t>
            </a:r>
            <a:endParaRPr sz="3200">
              <a:latin typeface="Calibri"/>
              <a:cs typeface="Calibri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2793354" y="936625"/>
            <a:ext cx="2852662" cy="66674"/>
          </a:xfrm>
          <a:prstGeom prst="rect">
            <a:avLst/>
          </a:prstGeom>
        </p:spPr>
        <p:txBody>
          <a:bodyPr wrap="square" lIns="0" tIns="3174" rIns="0" bIns="0" rtlCol="0">
            <a:noAutofit/>
          </a:bodyPr>
          <a:lstStyle/>
          <a:p>
            <a:pPr marL="25400">
              <a:lnSpc>
                <a:spcPts val="500"/>
              </a:lnSpc>
            </a:pPr>
            <a:endParaRPr sz="500"/>
          </a:p>
        </p:txBody>
      </p:sp>
      <p:sp>
        <p:nvSpPr>
          <p:cNvPr id="2" name="object 2"/>
          <p:cNvSpPr txBox="1"/>
          <p:nvPr/>
        </p:nvSpPr>
        <p:spPr>
          <a:xfrm>
            <a:off x="5915163" y="936625"/>
            <a:ext cx="9299560" cy="66674"/>
          </a:xfrm>
          <a:prstGeom prst="rect">
            <a:avLst/>
          </a:prstGeom>
        </p:spPr>
        <p:txBody>
          <a:bodyPr wrap="square" lIns="0" tIns="3174" rIns="0" bIns="0" rtlCol="0">
            <a:noAutofit/>
          </a:bodyPr>
          <a:lstStyle/>
          <a:p>
            <a:pPr marL="25400">
              <a:lnSpc>
                <a:spcPts val="500"/>
              </a:lnSpc>
            </a:pPr>
            <a:endParaRPr sz="50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42</TotalTime>
  <Words>320</Words>
  <Application>Microsoft Office PowerPoint</Application>
  <PresentationFormat>Kustom</PresentationFormat>
  <Paragraphs>77</Paragraphs>
  <Slides>6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Judul Slide</vt:lpstr>
      </vt:variant>
      <vt:variant>
        <vt:i4>6</vt:i4>
      </vt:variant>
    </vt:vector>
  </HeadingPairs>
  <TitlesOfParts>
    <vt:vector size="7" baseType="lpstr">
      <vt:lpstr>Office Theme</vt:lpstr>
      <vt:lpstr>Presentasi PowerPoint</vt:lpstr>
      <vt:lpstr>Presentasi PowerPoint</vt:lpstr>
      <vt:lpstr>Presentasi PowerPoint</vt:lpstr>
      <vt:lpstr>Presentasi PowerPoint</vt:lpstr>
      <vt:lpstr>Presentasi PowerPoint</vt:lpstr>
      <vt:lpstr>Presentasi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Presentasi PowerPoint</dc:title>
  <cp:lastModifiedBy>Pengguna Tamu</cp:lastModifiedBy>
  <cp:revision>2</cp:revision>
  <dcterms:modified xsi:type="dcterms:W3CDTF">2026-02-18T05:18:20Z</dcterms:modified>
</cp:coreProperties>
</file>