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70" r:id="rId4"/>
    <p:sldId id="271" r:id="rId5"/>
    <p:sldId id="258" r:id="rId6"/>
    <p:sldId id="259" r:id="rId7"/>
    <p:sldId id="260" r:id="rId8"/>
    <p:sldId id="261" r:id="rId9"/>
    <p:sldId id="262" r:id="rId10"/>
    <p:sldId id="263" r:id="rId11"/>
    <p:sldId id="264" r:id="rId12"/>
    <p:sldId id="268" r:id="rId13"/>
    <p:sldId id="267" r:id="rId14"/>
    <p:sldId id="269" r:id="rId15"/>
    <p:sldId id="265" r:id="rId16"/>
  </p:sldIdLst>
  <p:sldSz cx="12192000" cy="6858000"/>
  <p:notesSz cx="9144000" cy="6858000"/>
  <p:embeddedFontLst>
    <p:embeddedFont>
      <p:font typeface="Exo" charset="0"/>
      <p:regular r:id="rId18"/>
      <p:bold r:id="rId19"/>
      <p:italic r:id="rId20"/>
      <p:boldItalic r:id="rId21"/>
    </p:embeddedFont>
    <p:embeddedFont>
      <p:font typeface="Calibri" pitchFamily="34" charset="0"/>
      <p:regular r:id="rId22"/>
      <p:bold r:id="rId23"/>
      <p:italic r:id="rId24"/>
      <p:boldItalic r:id="rId25"/>
    </p:embeddedFont>
    <p:embeddedFont>
      <p:font typeface="Century Gothic"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0"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30"/>
  </p:normalViewPr>
  <p:slideViewPr>
    <p:cSldViewPr snapToGrid="0">
      <p:cViewPr varScale="1">
        <p:scale>
          <a:sx n="43" d="100"/>
          <a:sy n="43" d="100"/>
        </p:scale>
        <p:origin x="-120" y="-10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10981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2664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6102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2158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4414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8098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280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28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280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pPr marL="0" lvl="0" indent="0" algn="r" rtl="0">
                <a:lnSpc>
                  <a:spcPct val="100000"/>
                </a:lnSpc>
                <a:spcBef>
                  <a:spcPts val="0"/>
                </a:spcBef>
                <a:spcAft>
                  <a:spcPts val="0"/>
                </a:spcAft>
                <a:buSzPts val="1400"/>
                <a:buNone/>
              </a:pPr>
              <a:t>5</a:t>
            </a:fld>
            <a:endParaRPr/>
          </a:p>
        </p:txBody>
      </p:sp>
    </p:spTree>
    <p:extLst>
      <p:ext uri="{BB962C8B-B14F-4D97-AF65-F5344CB8AC3E}">
        <p14:creationId xmlns:p14="http://schemas.microsoft.com/office/powerpoint/2010/main" val="647498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0239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640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337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pPr marL="0" lvl="0" indent="0" algn="r" rtl="0">
                <a:lnSpc>
                  <a:spcPct val="100000"/>
                </a:lnSpc>
                <a:spcBef>
                  <a:spcPts val="0"/>
                </a:spcBef>
                <a:spcAft>
                  <a:spcPts val="0"/>
                </a:spcAft>
                <a:buClr>
                  <a:srgbClr val="000000"/>
                </a:buClr>
                <a:buSzPts val="1400"/>
                <a:buFont typeface="Arial"/>
                <a:buNone/>
              </a:pPr>
              <a:t>9</a:t>
            </a:fld>
            <a:endParaRPr/>
          </a:p>
        </p:txBody>
      </p:sp>
    </p:spTree>
    <p:extLst>
      <p:ext uri="{BB962C8B-B14F-4D97-AF65-F5344CB8AC3E}">
        <p14:creationId xmlns:p14="http://schemas.microsoft.com/office/powerpoint/2010/main" val="1404595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905141"/>
            <a:ext cx="10736956" cy="2489009"/>
          </a:xfrm>
          <a:prstGeom prst="rect">
            <a:avLst/>
          </a:prstGeom>
          <a:noFill/>
          <a:ln>
            <a:noFill/>
          </a:ln>
        </p:spPr>
        <p:txBody>
          <a:bodyPr spcFirstLastPara="1" wrap="square" lIns="91425" tIns="45700" rIns="91425" bIns="45700" anchor="b" anchorCtr="0">
            <a:normAutofit/>
          </a:bodyPr>
          <a:lstStyle/>
          <a:p>
            <a:pPr lvl="0"/>
            <a:r>
              <a:rPr lang="en-US" sz="4000" b="1"/>
              <a:t>Hubungan Antara Motivasi Kerja dan Kepuasan Kerja Terhadap </a:t>
            </a:r>
            <a:r>
              <a:rPr lang="en-US" sz="4000" b="1" i="1"/>
              <a:t>Work life balance</a:t>
            </a:r>
            <a:r>
              <a:rPr lang="en-US" sz="4000" b="1"/>
              <a:t> pada Pekerja Pabrik di Sidoarjo</a:t>
            </a:r>
            <a:endParaRPr sz="4000" dirty="0">
              <a:sym typeface="Exo"/>
            </a:endParaRPr>
          </a:p>
        </p:txBody>
      </p:sp>
      <p:sp>
        <p:nvSpPr>
          <p:cNvPr id="41" name="Google Shape;41;p1"/>
          <p:cNvSpPr txBox="1">
            <a:spLocks noGrp="1"/>
          </p:cNvSpPr>
          <p:nvPr>
            <p:ph type="subTitle" idx="1"/>
          </p:nvPr>
        </p:nvSpPr>
        <p:spPr>
          <a:xfrm>
            <a:off x="1714500" y="3394150"/>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Exo"/>
                <a:ea typeface="Exo"/>
                <a:cs typeface="Exo"/>
                <a:sym typeface="Exo"/>
              </a:rPr>
              <a:t>Oleh</a:t>
            </a:r>
            <a:r>
              <a:rPr lang="en-US" dirty="0">
                <a:solidFill>
                  <a:srgbClr val="F2F2F2"/>
                </a:solidFill>
                <a:latin typeface="Exo"/>
                <a:ea typeface="Exo"/>
                <a:cs typeface="Exo"/>
                <a:sym typeface="Exo"/>
              </a:rPr>
              <a:t>:</a:t>
            </a:r>
            <a:endParaRPr dirty="0"/>
          </a:p>
          <a:p>
            <a:pPr marL="0" lvl="0" indent="0"/>
            <a:r>
              <a:rPr lang="en-US"/>
              <a:t>Alvaro Grady Setiyawan</a:t>
            </a:r>
            <a:endParaRPr dirty="0"/>
          </a:p>
          <a:p>
            <a:pPr marL="0" lvl="0" indent="0" algn="ctr" rtl="0">
              <a:lnSpc>
                <a:spcPct val="90000"/>
              </a:lnSpc>
              <a:spcBef>
                <a:spcPts val="1000"/>
              </a:spcBef>
              <a:spcAft>
                <a:spcPts val="0"/>
              </a:spcAft>
              <a:buClr>
                <a:schemeClr val="lt1"/>
              </a:buClr>
              <a:buSzPts val="2400"/>
              <a:buNone/>
            </a:pPr>
            <a:r>
              <a:rPr lang="en-ID" smtClean="0"/>
              <a:t>Effy Wardati Maryam, S.Psi., M.Si.</a:t>
            </a:r>
            <a:endParaRPr dirty="0"/>
          </a:p>
          <a:p>
            <a:pPr marL="0" lvl="0" indent="0" algn="ctr" rtl="0">
              <a:lnSpc>
                <a:spcPct val="90000"/>
              </a:lnSpc>
              <a:spcBef>
                <a:spcPts val="1000"/>
              </a:spcBef>
              <a:spcAft>
                <a:spcPts val="0"/>
              </a:spcAft>
              <a:buClr>
                <a:srgbClr val="F2F2F2"/>
              </a:buClr>
              <a:buSzPts val="2400"/>
              <a:buNone/>
            </a:pPr>
            <a:r>
              <a:rPr lang="en-US" dirty="0" err="1">
                <a:solidFill>
                  <a:srgbClr val="F2F2F2"/>
                </a:solidFill>
                <a:latin typeface="Exo"/>
                <a:ea typeface="Exo"/>
                <a:cs typeface="Exo"/>
                <a:sym typeface="Exo"/>
              </a:rPr>
              <a:t>Universitas</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Muhammadiyah</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smtClean="0">
                <a:solidFill>
                  <a:srgbClr val="F2F2F2"/>
                </a:solidFill>
              </a:rPr>
              <a:t>Maret, 2026</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grpSp>
        <p:nvGrpSpPr>
          <p:cNvPr id="4" name="Group 3"/>
          <p:cNvGrpSpPr/>
          <p:nvPr/>
        </p:nvGrpSpPr>
        <p:grpSpPr>
          <a:xfrm>
            <a:off x="-150194" y="1342745"/>
            <a:ext cx="4020207" cy="4512113"/>
            <a:chOff x="2608830" y="2469344"/>
            <a:chExt cx="2505663" cy="2829591"/>
          </a:xfrm>
        </p:grpSpPr>
        <p:sp>
          <p:nvSpPr>
            <p:cNvPr id="5" name="Rectangle 2"/>
            <p:cNvSpPr/>
            <p:nvPr/>
          </p:nvSpPr>
          <p:spPr>
            <a:xfrm>
              <a:off x="2608830" y="2502068"/>
              <a:ext cx="2265507" cy="2552707"/>
            </a:xfrm>
            <a:custGeom>
              <a:avLst/>
              <a:gdLst>
                <a:gd name="connsiteX0" fmla="*/ 0 w 2184824"/>
                <a:gd name="connsiteY0" fmla="*/ 0 h 2431684"/>
                <a:gd name="connsiteX1" fmla="*/ 2184824 w 2184824"/>
                <a:gd name="connsiteY1" fmla="*/ 0 h 2431684"/>
                <a:gd name="connsiteX2" fmla="*/ 2184824 w 2184824"/>
                <a:gd name="connsiteY2" fmla="*/ 2431684 h 2431684"/>
                <a:gd name="connsiteX3" fmla="*/ 0 w 2184824"/>
                <a:gd name="connsiteY3" fmla="*/ 2431684 h 2431684"/>
                <a:gd name="connsiteX4" fmla="*/ 0 w 2184824"/>
                <a:gd name="connsiteY4" fmla="*/ 0 h 2431684"/>
                <a:gd name="connsiteX0" fmla="*/ 121023 w 2184824"/>
                <a:gd name="connsiteY0" fmla="*/ 13447 h 2431684"/>
                <a:gd name="connsiteX1" fmla="*/ 2184824 w 2184824"/>
                <a:gd name="connsiteY1" fmla="*/ 0 h 2431684"/>
                <a:gd name="connsiteX2" fmla="*/ 2184824 w 2184824"/>
                <a:gd name="connsiteY2" fmla="*/ 2431684 h 2431684"/>
                <a:gd name="connsiteX3" fmla="*/ 0 w 2184824"/>
                <a:gd name="connsiteY3" fmla="*/ 2431684 h 2431684"/>
                <a:gd name="connsiteX4" fmla="*/ 121023 w 2184824"/>
                <a:gd name="connsiteY4" fmla="*/ 13447 h 2431684"/>
                <a:gd name="connsiteX0" fmla="*/ 201706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201706 w 2265507"/>
                <a:gd name="connsiteY4" fmla="*/ 13447 h 2566154"/>
                <a:gd name="connsiteX0" fmla="*/ 349624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349624 w 2265507"/>
                <a:gd name="connsiteY4" fmla="*/ 13447 h 2566154"/>
                <a:gd name="connsiteX0" fmla="*/ 349624 w 2265507"/>
                <a:gd name="connsiteY0" fmla="*/ 0 h 2552707"/>
                <a:gd name="connsiteX1" fmla="*/ 2265507 w 2265507"/>
                <a:gd name="connsiteY1" fmla="*/ 53788 h 2552707"/>
                <a:gd name="connsiteX2" fmla="*/ 2265507 w 2265507"/>
                <a:gd name="connsiteY2" fmla="*/ 2418237 h 2552707"/>
                <a:gd name="connsiteX3" fmla="*/ 0 w 2265507"/>
                <a:gd name="connsiteY3" fmla="*/ 2552707 h 2552707"/>
                <a:gd name="connsiteX4" fmla="*/ 349624 w 2265507"/>
                <a:gd name="connsiteY4" fmla="*/ 0 h 255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507" h="2552707">
                  <a:moveTo>
                    <a:pt x="349624" y="0"/>
                  </a:moveTo>
                  <a:lnTo>
                    <a:pt x="2265507" y="53788"/>
                  </a:lnTo>
                  <a:lnTo>
                    <a:pt x="2265507" y="2418237"/>
                  </a:lnTo>
                  <a:lnTo>
                    <a:pt x="0" y="2552707"/>
                  </a:lnTo>
                  <a:lnTo>
                    <a:pt x="349624"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4"/>
            <p:cNvSpPr/>
            <p:nvPr/>
          </p:nvSpPr>
          <p:spPr>
            <a:xfrm>
              <a:off x="2821266" y="2515514"/>
              <a:ext cx="2198271" cy="2783421"/>
            </a:xfrm>
            <a:custGeom>
              <a:avLst/>
              <a:gdLst>
                <a:gd name="connsiteX0" fmla="*/ 0 w 2184824"/>
                <a:gd name="connsiteY0" fmla="*/ 0 h 2810315"/>
                <a:gd name="connsiteX1" fmla="*/ 2184824 w 2184824"/>
                <a:gd name="connsiteY1" fmla="*/ 0 h 2810315"/>
                <a:gd name="connsiteX2" fmla="*/ 2184824 w 2184824"/>
                <a:gd name="connsiteY2" fmla="*/ 2810315 h 2810315"/>
                <a:gd name="connsiteX3" fmla="*/ 0 w 2184824"/>
                <a:gd name="connsiteY3" fmla="*/ 2810315 h 2810315"/>
                <a:gd name="connsiteX4" fmla="*/ 0 w 2184824"/>
                <a:gd name="connsiteY4" fmla="*/ 0 h 2810315"/>
                <a:gd name="connsiteX0" fmla="*/ 134471 w 2184824"/>
                <a:gd name="connsiteY0" fmla="*/ 26894 h 2810315"/>
                <a:gd name="connsiteX1" fmla="*/ 2184824 w 2184824"/>
                <a:gd name="connsiteY1" fmla="*/ 0 h 2810315"/>
                <a:gd name="connsiteX2" fmla="*/ 2184824 w 2184824"/>
                <a:gd name="connsiteY2" fmla="*/ 2810315 h 2810315"/>
                <a:gd name="connsiteX3" fmla="*/ 0 w 2184824"/>
                <a:gd name="connsiteY3" fmla="*/ 2810315 h 2810315"/>
                <a:gd name="connsiteX4" fmla="*/ 134471 w 2184824"/>
                <a:gd name="connsiteY4" fmla="*/ 26894 h 2810315"/>
                <a:gd name="connsiteX0" fmla="*/ 134471 w 2198271"/>
                <a:gd name="connsiteY0" fmla="*/ 0 h 2783421"/>
                <a:gd name="connsiteX1" fmla="*/ 2198271 w 2198271"/>
                <a:gd name="connsiteY1" fmla="*/ 13447 h 2783421"/>
                <a:gd name="connsiteX2" fmla="*/ 2184824 w 2198271"/>
                <a:gd name="connsiteY2" fmla="*/ 2783421 h 2783421"/>
                <a:gd name="connsiteX3" fmla="*/ 0 w 2198271"/>
                <a:gd name="connsiteY3" fmla="*/ 2783421 h 2783421"/>
                <a:gd name="connsiteX4" fmla="*/ 134471 w 2198271"/>
                <a:gd name="connsiteY4" fmla="*/ 0 h 278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271" h="2783421">
                  <a:moveTo>
                    <a:pt x="134471" y="0"/>
                  </a:moveTo>
                  <a:lnTo>
                    <a:pt x="2198271" y="13447"/>
                  </a:lnTo>
                  <a:cubicBezTo>
                    <a:pt x="2193789" y="936772"/>
                    <a:pt x="2189306" y="1860096"/>
                    <a:pt x="2184824" y="2783421"/>
                  </a:cubicBezTo>
                  <a:lnTo>
                    <a:pt x="0" y="2783421"/>
                  </a:lnTo>
                  <a:lnTo>
                    <a:pt x="134471"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57"/>
            <p:cNvSpPr/>
            <p:nvPr/>
          </p:nvSpPr>
          <p:spPr>
            <a:xfrm>
              <a:off x="2929669" y="2469344"/>
              <a:ext cx="2184824" cy="2697423"/>
            </a:xfrm>
            <a:custGeom>
              <a:avLst/>
              <a:gdLst>
                <a:gd name="connsiteX0" fmla="*/ 0 w 2184824"/>
                <a:gd name="connsiteY0" fmla="*/ 0 h 2643635"/>
                <a:gd name="connsiteX1" fmla="*/ 2184824 w 2184824"/>
                <a:gd name="connsiteY1" fmla="*/ 0 h 2643635"/>
                <a:gd name="connsiteX2" fmla="*/ 2184824 w 2184824"/>
                <a:gd name="connsiteY2" fmla="*/ 2643635 h 2643635"/>
                <a:gd name="connsiteX3" fmla="*/ 0 w 2184824"/>
                <a:gd name="connsiteY3" fmla="*/ 2643635 h 2643635"/>
                <a:gd name="connsiteX4" fmla="*/ 0 w 2184824"/>
                <a:gd name="connsiteY4" fmla="*/ 0 h 2643635"/>
                <a:gd name="connsiteX0" fmla="*/ 53788 w 2184824"/>
                <a:gd name="connsiteY0" fmla="*/ 0 h 2697423"/>
                <a:gd name="connsiteX1" fmla="*/ 2184824 w 2184824"/>
                <a:gd name="connsiteY1" fmla="*/ 53788 h 2697423"/>
                <a:gd name="connsiteX2" fmla="*/ 2184824 w 2184824"/>
                <a:gd name="connsiteY2" fmla="*/ 2697423 h 2697423"/>
                <a:gd name="connsiteX3" fmla="*/ 0 w 2184824"/>
                <a:gd name="connsiteY3" fmla="*/ 2697423 h 2697423"/>
                <a:gd name="connsiteX4" fmla="*/ 53788 w 2184824"/>
                <a:gd name="connsiteY4" fmla="*/ 0 h 269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824" h="2697423">
                  <a:moveTo>
                    <a:pt x="53788" y="0"/>
                  </a:moveTo>
                  <a:lnTo>
                    <a:pt x="2184824" y="53788"/>
                  </a:lnTo>
                  <a:lnTo>
                    <a:pt x="2184824" y="2697423"/>
                  </a:lnTo>
                  <a:lnTo>
                    <a:pt x="0" y="2697423"/>
                  </a:lnTo>
                  <a:lnTo>
                    <a:pt x="53788"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p:cNvPicPr>
            <a:picLocks noChangeAspect="1"/>
          </p:cNvPicPr>
          <p:nvPr/>
        </p:nvPicPr>
        <p:blipFill rotWithShape="1">
          <a:blip r:embed="rId3">
            <a:extLst>
              <a:ext uri="{BEBA8EAE-BF5A-486C-A8C5-ECC9F3942E4B}">
                <a14:imgProps xmlns:a14="http://schemas.microsoft.com/office/drawing/2010/main">
                  <a14:imgLayer r:embed="rId4">
                    <a14:imgEffect>
                      <a14:backgroundRemoval t="51500" b="75917" l="35167" r="50417"/>
                    </a14:imgEffect>
                  </a14:imgLayer>
                </a14:imgProps>
              </a:ext>
              <a:ext uri="{28A0092B-C50C-407E-A947-70E740481C1C}">
                <a14:useLocalDpi xmlns:a14="http://schemas.microsoft.com/office/drawing/2010/main" val="0"/>
              </a:ext>
            </a:extLst>
          </a:blip>
          <a:srcRect l="34837" t="53529" r="49477" b="23137"/>
          <a:stretch/>
        </p:blipFill>
        <p:spPr>
          <a:xfrm flipV="1">
            <a:off x="1631855" y="816397"/>
            <a:ext cx="736139" cy="947753"/>
          </a:xfrm>
          <a:prstGeom prst="rect">
            <a:avLst/>
          </a:prstGeom>
        </p:spPr>
      </p:pic>
      <p:sp>
        <p:nvSpPr>
          <p:cNvPr id="2" name="TextBox 1"/>
          <p:cNvSpPr txBox="1"/>
          <p:nvPr/>
        </p:nvSpPr>
        <p:spPr>
          <a:xfrm>
            <a:off x="961348" y="1726345"/>
            <a:ext cx="2286000" cy="338554"/>
          </a:xfrm>
          <a:prstGeom prst="rect">
            <a:avLst/>
          </a:prstGeom>
          <a:noFill/>
        </p:spPr>
        <p:txBody>
          <a:bodyPr wrap="square" rtlCol="0">
            <a:spAutoFit/>
          </a:bodyPr>
          <a:lstStyle/>
          <a:p>
            <a:pPr algn="ctr"/>
            <a:r>
              <a:rPr lang="en-US" sz="1600" b="1" dirty="0" err="1"/>
              <a:t>Manfaat</a:t>
            </a:r>
            <a:r>
              <a:rPr lang="en-US" sz="1600" b="1" dirty="0"/>
              <a:t> </a:t>
            </a:r>
            <a:r>
              <a:rPr lang="en-US" sz="1600" b="1" dirty="0" err="1"/>
              <a:t>Teoritis</a:t>
            </a:r>
            <a:endParaRPr lang="en-US" sz="1600" b="1" dirty="0"/>
          </a:p>
        </p:txBody>
      </p:sp>
      <p:grpSp>
        <p:nvGrpSpPr>
          <p:cNvPr id="10" name="Group 9"/>
          <p:cNvGrpSpPr/>
          <p:nvPr/>
        </p:nvGrpSpPr>
        <p:grpSpPr>
          <a:xfrm>
            <a:off x="3921467" y="1726346"/>
            <a:ext cx="4020207" cy="4481658"/>
            <a:chOff x="2608830" y="2469344"/>
            <a:chExt cx="2505663" cy="2829591"/>
          </a:xfrm>
        </p:grpSpPr>
        <p:sp>
          <p:nvSpPr>
            <p:cNvPr id="11" name="Rectangle 2"/>
            <p:cNvSpPr/>
            <p:nvPr/>
          </p:nvSpPr>
          <p:spPr>
            <a:xfrm>
              <a:off x="2608830" y="2502068"/>
              <a:ext cx="2265507" cy="2552707"/>
            </a:xfrm>
            <a:custGeom>
              <a:avLst/>
              <a:gdLst>
                <a:gd name="connsiteX0" fmla="*/ 0 w 2184824"/>
                <a:gd name="connsiteY0" fmla="*/ 0 h 2431684"/>
                <a:gd name="connsiteX1" fmla="*/ 2184824 w 2184824"/>
                <a:gd name="connsiteY1" fmla="*/ 0 h 2431684"/>
                <a:gd name="connsiteX2" fmla="*/ 2184824 w 2184824"/>
                <a:gd name="connsiteY2" fmla="*/ 2431684 h 2431684"/>
                <a:gd name="connsiteX3" fmla="*/ 0 w 2184824"/>
                <a:gd name="connsiteY3" fmla="*/ 2431684 h 2431684"/>
                <a:gd name="connsiteX4" fmla="*/ 0 w 2184824"/>
                <a:gd name="connsiteY4" fmla="*/ 0 h 2431684"/>
                <a:gd name="connsiteX0" fmla="*/ 121023 w 2184824"/>
                <a:gd name="connsiteY0" fmla="*/ 13447 h 2431684"/>
                <a:gd name="connsiteX1" fmla="*/ 2184824 w 2184824"/>
                <a:gd name="connsiteY1" fmla="*/ 0 h 2431684"/>
                <a:gd name="connsiteX2" fmla="*/ 2184824 w 2184824"/>
                <a:gd name="connsiteY2" fmla="*/ 2431684 h 2431684"/>
                <a:gd name="connsiteX3" fmla="*/ 0 w 2184824"/>
                <a:gd name="connsiteY3" fmla="*/ 2431684 h 2431684"/>
                <a:gd name="connsiteX4" fmla="*/ 121023 w 2184824"/>
                <a:gd name="connsiteY4" fmla="*/ 13447 h 2431684"/>
                <a:gd name="connsiteX0" fmla="*/ 201706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201706 w 2265507"/>
                <a:gd name="connsiteY4" fmla="*/ 13447 h 2566154"/>
                <a:gd name="connsiteX0" fmla="*/ 349624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349624 w 2265507"/>
                <a:gd name="connsiteY4" fmla="*/ 13447 h 2566154"/>
                <a:gd name="connsiteX0" fmla="*/ 349624 w 2265507"/>
                <a:gd name="connsiteY0" fmla="*/ 0 h 2552707"/>
                <a:gd name="connsiteX1" fmla="*/ 2265507 w 2265507"/>
                <a:gd name="connsiteY1" fmla="*/ 53788 h 2552707"/>
                <a:gd name="connsiteX2" fmla="*/ 2265507 w 2265507"/>
                <a:gd name="connsiteY2" fmla="*/ 2418237 h 2552707"/>
                <a:gd name="connsiteX3" fmla="*/ 0 w 2265507"/>
                <a:gd name="connsiteY3" fmla="*/ 2552707 h 2552707"/>
                <a:gd name="connsiteX4" fmla="*/ 349624 w 2265507"/>
                <a:gd name="connsiteY4" fmla="*/ 0 h 255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507" h="2552707">
                  <a:moveTo>
                    <a:pt x="349624" y="0"/>
                  </a:moveTo>
                  <a:lnTo>
                    <a:pt x="2265507" y="53788"/>
                  </a:lnTo>
                  <a:lnTo>
                    <a:pt x="2265507" y="2418237"/>
                  </a:lnTo>
                  <a:lnTo>
                    <a:pt x="0" y="2552707"/>
                  </a:lnTo>
                  <a:lnTo>
                    <a:pt x="349624"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2" name="Rectangle 54"/>
            <p:cNvSpPr/>
            <p:nvPr/>
          </p:nvSpPr>
          <p:spPr>
            <a:xfrm>
              <a:off x="2821266" y="2515514"/>
              <a:ext cx="2198271" cy="2783421"/>
            </a:xfrm>
            <a:custGeom>
              <a:avLst/>
              <a:gdLst>
                <a:gd name="connsiteX0" fmla="*/ 0 w 2184824"/>
                <a:gd name="connsiteY0" fmla="*/ 0 h 2810315"/>
                <a:gd name="connsiteX1" fmla="*/ 2184824 w 2184824"/>
                <a:gd name="connsiteY1" fmla="*/ 0 h 2810315"/>
                <a:gd name="connsiteX2" fmla="*/ 2184824 w 2184824"/>
                <a:gd name="connsiteY2" fmla="*/ 2810315 h 2810315"/>
                <a:gd name="connsiteX3" fmla="*/ 0 w 2184824"/>
                <a:gd name="connsiteY3" fmla="*/ 2810315 h 2810315"/>
                <a:gd name="connsiteX4" fmla="*/ 0 w 2184824"/>
                <a:gd name="connsiteY4" fmla="*/ 0 h 2810315"/>
                <a:gd name="connsiteX0" fmla="*/ 134471 w 2184824"/>
                <a:gd name="connsiteY0" fmla="*/ 26894 h 2810315"/>
                <a:gd name="connsiteX1" fmla="*/ 2184824 w 2184824"/>
                <a:gd name="connsiteY1" fmla="*/ 0 h 2810315"/>
                <a:gd name="connsiteX2" fmla="*/ 2184824 w 2184824"/>
                <a:gd name="connsiteY2" fmla="*/ 2810315 h 2810315"/>
                <a:gd name="connsiteX3" fmla="*/ 0 w 2184824"/>
                <a:gd name="connsiteY3" fmla="*/ 2810315 h 2810315"/>
                <a:gd name="connsiteX4" fmla="*/ 134471 w 2184824"/>
                <a:gd name="connsiteY4" fmla="*/ 26894 h 2810315"/>
                <a:gd name="connsiteX0" fmla="*/ 134471 w 2198271"/>
                <a:gd name="connsiteY0" fmla="*/ 0 h 2783421"/>
                <a:gd name="connsiteX1" fmla="*/ 2198271 w 2198271"/>
                <a:gd name="connsiteY1" fmla="*/ 13447 h 2783421"/>
                <a:gd name="connsiteX2" fmla="*/ 2184824 w 2198271"/>
                <a:gd name="connsiteY2" fmla="*/ 2783421 h 2783421"/>
                <a:gd name="connsiteX3" fmla="*/ 0 w 2198271"/>
                <a:gd name="connsiteY3" fmla="*/ 2783421 h 2783421"/>
                <a:gd name="connsiteX4" fmla="*/ 134471 w 2198271"/>
                <a:gd name="connsiteY4" fmla="*/ 0 h 278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271" h="2783421">
                  <a:moveTo>
                    <a:pt x="134471" y="0"/>
                  </a:moveTo>
                  <a:lnTo>
                    <a:pt x="2198271" y="13447"/>
                  </a:lnTo>
                  <a:cubicBezTo>
                    <a:pt x="2193789" y="936772"/>
                    <a:pt x="2189306" y="1860096"/>
                    <a:pt x="2184824" y="2783421"/>
                  </a:cubicBezTo>
                  <a:lnTo>
                    <a:pt x="0" y="2783421"/>
                  </a:lnTo>
                  <a:lnTo>
                    <a:pt x="134471"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3" name="Rectangle 57"/>
            <p:cNvSpPr/>
            <p:nvPr/>
          </p:nvSpPr>
          <p:spPr>
            <a:xfrm>
              <a:off x="2929669" y="2469344"/>
              <a:ext cx="2184824" cy="2697423"/>
            </a:xfrm>
            <a:custGeom>
              <a:avLst/>
              <a:gdLst>
                <a:gd name="connsiteX0" fmla="*/ 0 w 2184824"/>
                <a:gd name="connsiteY0" fmla="*/ 0 h 2643635"/>
                <a:gd name="connsiteX1" fmla="*/ 2184824 w 2184824"/>
                <a:gd name="connsiteY1" fmla="*/ 0 h 2643635"/>
                <a:gd name="connsiteX2" fmla="*/ 2184824 w 2184824"/>
                <a:gd name="connsiteY2" fmla="*/ 2643635 h 2643635"/>
                <a:gd name="connsiteX3" fmla="*/ 0 w 2184824"/>
                <a:gd name="connsiteY3" fmla="*/ 2643635 h 2643635"/>
                <a:gd name="connsiteX4" fmla="*/ 0 w 2184824"/>
                <a:gd name="connsiteY4" fmla="*/ 0 h 2643635"/>
                <a:gd name="connsiteX0" fmla="*/ 53788 w 2184824"/>
                <a:gd name="connsiteY0" fmla="*/ 0 h 2697423"/>
                <a:gd name="connsiteX1" fmla="*/ 2184824 w 2184824"/>
                <a:gd name="connsiteY1" fmla="*/ 53788 h 2697423"/>
                <a:gd name="connsiteX2" fmla="*/ 2184824 w 2184824"/>
                <a:gd name="connsiteY2" fmla="*/ 2697423 h 2697423"/>
                <a:gd name="connsiteX3" fmla="*/ 0 w 2184824"/>
                <a:gd name="connsiteY3" fmla="*/ 2697423 h 2697423"/>
                <a:gd name="connsiteX4" fmla="*/ 53788 w 2184824"/>
                <a:gd name="connsiteY4" fmla="*/ 0 h 269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824" h="2697423">
                  <a:moveTo>
                    <a:pt x="53788" y="0"/>
                  </a:moveTo>
                  <a:lnTo>
                    <a:pt x="2184824" y="53788"/>
                  </a:lnTo>
                  <a:lnTo>
                    <a:pt x="2184824" y="2697423"/>
                  </a:lnTo>
                  <a:lnTo>
                    <a:pt x="0" y="2697423"/>
                  </a:lnTo>
                  <a:lnTo>
                    <a:pt x="53788"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grpSp>
      <p:grpSp>
        <p:nvGrpSpPr>
          <p:cNvPr id="14" name="Group 13"/>
          <p:cNvGrpSpPr/>
          <p:nvPr/>
        </p:nvGrpSpPr>
        <p:grpSpPr>
          <a:xfrm>
            <a:off x="8005935" y="2000212"/>
            <a:ext cx="4020207" cy="4256673"/>
            <a:chOff x="2608830" y="2469344"/>
            <a:chExt cx="2505663" cy="2829591"/>
          </a:xfrm>
        </p:grpSpPr>
        <p:sp>
          <p:nvSpPr>
            <p:cNvPr id="15" name="Rectangle 2"/>
            <p:cNvSpPr/>
            <p:nvPr/>
          </p:nvSpPr>
          <p:spPr>
            <a:xfrm>
              <a:off x="2608830" y="2502068"/>
              <a:ext cx="2265507" cy="2552707"/>
            </a:xfrm>
            <a:custGeom>
              <a:avLst/>
              <a:gdLst>
                <a:gd name="connsiteX0" fmla="*/ 0 w 2184824"/>
                <a:gd name="connsiteY0" fmla="*/ 0 h 2431684"/>
                <a:gd name="connsiteX1" fmla="*/ 2184824 w 2184824"/>
                <a:gd name="connsiteY1" fmla="*/ 0 h 2431684"/>
                <a:gd name="connsiteX2" fmla="*/ 2184824 w 2184824"/>
                <a:gd name="connsiteY2" fmla="*/ 2431684 h 2431684"/>
                <a:gd name="connsiteX3" fmla="*/ 0 w 2184824"/>
                <a:gd name="connsiteY3" fmla="*/ 2431684 h 2431684"/>
                <a:gd name="connsiteX4" fmla="*/ 0 w 2184824"/>
                <a:gd name="connsiteY4" fmla="*/ 0 h 2431684"/>
                <a:gd name="connsiteX0" fmla="*/ 121023 w 2184824"/>
                <a:gd name="connsiteY0" fmla="*/ 13447 h 2431684"/>
                <a:gd name="connsiteX1" fmla="*/ 2184824 w 2184824"/>
                <a:gd name="connsiteY1" fmla="*/ 0 h 2431684"/>
                <a:gd name="connsiteX2" fmla="*/ 2184824 w 2184824"/>
                <a:gd name="connsiteY2" fmla="*/ 2431684 h 2431684"/>
                <a:gd name="connsiteX3" fmla="*/ 0 w 2184824"/>
                <a:gd name="connsiteY3" fmla="*/ 2431684 h 2431684"/>
                <a:gd name="connsiteX4" fmla="*/ 121023 w 2184824"/>
                <a:gd name="connsiteY4" fmla="*/ 13447 h 2431684"/>
                <a:gd name="connsiteX0" fmla="*/ 201706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201706 w 2265507"/>
                <a:gd name="connsiteY4" fmla="*/ 13447 h 2566154"/>
                <a:gd name="connsiteX0" fmla="*/ 349624 w 2265507"/>
                <a:gd name="connsiteY0" fmla="*/ 13447 h 2566154"/>
                <a:gd name="connsiteX1" fmla="*/ 2265507 w 2265507"/>
                <a:gd name="connsiteY1" fmla="*/ 0 h 2566154"/>
                <a:gd name="connsiteX2" fmla="*/ 2265507 w 2265507"/>
                <a:gd name="connsiteY2" fmla="*/ 2431684 h 2566154"/>
                <a:gd name="connsiteX3" fmla="*/ 0 w 2265507"/>
                <a:gd name="connsiteY3" fmla="*/ 2566154 h 2566154"/>
                <a:gd name="connsiteX4" fmla="*/ 349624 w 2265507"/>
                <a:gd name="connsiteY4" fmla="*/ 13447 h 2566154"/>
                <a:gd name="connsiteX0" fmla="*/ 349624 w 2265507"/>
                <a:gd name="connsiteY0" fmla="*/ 0 h 2552707"/>
                <a:gd name="connsiteX1" fmla="*/ 2265507 w 2265507"/>
                <a:gd name="connsiteY1" fmla="*/ 53788 h 2552707"/>
                <a:gd name="connsiteX2" fmla="*/ 2265507 w 2265507"/>
                <a:gd name="connsiteY2" fmla="*/ 2418237 h 2552707"/>
                <a:gd name="connsiteX3" fmla="*/ 0 w 2265507"/>
                <a:gd name="connsiteY3" fmla="*/ 2552707 h 2552707"/>
                <a:gd name="connsiteX4" fmla="*/ 349624 w 2265507"/>
                <a:gd name="connsiteY4" fmla="*/ 0 h 255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507" h="2552707">
                  <a:moveTo>
                    <a:pt x="349624" y="0"/>
                  </a:moveTo>
                  <a:lnTo>
                    <a:pt x="2265507" y="53788"/>
                  </a:lnTo>
                  <a:lnTo>
                    <a:pt x="2265507" y="2418237"/>
                  </a:lnTo>
                  <a:lnTo>
                    <a:pt x="0" y="2552707"/>
                  </a:lnTo>
                  <a:lnTo>
                    <a:pt x="349624"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54"/>
            <p:cNvSpPr/>
            <p:nvPr/>
          </p:nvSpPr>
          <p:spPr>
            <a:xfrm>
              <a:off x="2821266" y="2515514"/>
              <a:ext cx="2198271" cy="2783421"/>
            </a:xfrm>
            <a:custGeom>
              <a:avLst/>
              <a:gdLst>
                <a:gd name="connsiteX0" fmla="*/ 0 w 2184824"/>
                <a:gd name="connsiteY0" fmla="*/ 0 h 2810315"/>
                <a:gd name="connsiteX1" fmla="*/ 2184824 w 2184824"/>
                <a:gd name="connsiteY1" fmla="*/ 0 h 2810315"/>
                <a:gd name="connsiteX2" fmla="*/ 2184824 w 2184824"/>
                <a:gd name="connsiteY2" fmla="*/ 2810315 h 2810315"/>
                <a:gd name="connsiteX3" fmla="*/ 0 w 2184824"/>
                <a:gd name="connsiteY3" fmla="*/ 2810315 h 2810315"/>
                <a:gd name="connsiteX4" fmla="*/ 0 w 2184824"/>
                <a:gd name="connsiteY4" fmla="*/ 0 h 2810315"/>
                <a:gd name="connsiteX0" fmla="*/ 134471 w 2184824"/>
                <a:gd name="connsiteY0" fmla="*/ 26894 h 2810315"/>
                <a:gd name="connsiteX1" fmla="*/ 2184824 w 2184824"/>
                <a:gd name="connsiteY1" fmla="*/ 0 h 2810315"/>
                <a:gd name="connsiteX2" fmla="*/ 2184824 w 2184824"/>
                <a:gd name="connsiteY2" fmla="*/ 2810315 h 2810315"/>
                <a:gd name="connsiteX3" fmla="*/ 0 w 2184824"/>
                <a:gd name="connsiteY3" fmla="*/ 2810315 h 2810315"/>
                <a:gd name="connsiteX4" fmla="*/ 134471 w 2184824"/>
                <a:gd name="connsiteY4" fmla="*/ 26894 h 2810315"/>
                <a:gd name="connsiteX0" fmla="*/ 134471 w 2198271"/>
                <a:gd name="connsiteY0" fmla="*/ 0 h 2783421"/>
                <a:gd name="connsiteX1" fmla="*/ 2198271 w 2198271"/>
                <a:gd name="connsiteY1" fmla="*/ 13447 h 2783421"/>
                <a:gd name="connsiteX2" fmla="*/ 2184824 w 2198271"/>
                <a:gd name="connsiteY2" fmla="*/ 2783421 h 2783421"/>
                <a:gd name="connsiteX3" fmla="*/ 0 w 2198271"/>
                <a:gd name="connsiteY3" fmla="*/ 2783421 h 2783421"/>
                <a:gd name="connsiteX4" fmla="*/ 134471 w 2198271"/>
                <a:gd name="connsiteY4" fmla="*/ 0 h 278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271" h="2783421">
                  <a:moveTo>
                    <a:pt x="134471" y="0"/>
                  </a:moveTo>
                  <a:lnTo>
                    <a:pt x="2198271" y="13447"/>
                  </a:lnTo>
                  <a:cubicBezTo>
                    <a:pt x="2193789" y="936772"/>
                    <a:pt x="2189306" y="1860096"/>
                    <a:pt x="2184824" y="2783421"/>
                  </a:cubicBezTo>
                  <a:lnTo>
                    <a:pt x="0" y="2783421"/>
                  </a:lnTo>
                  <a:lnTo>
                    <a:pt x="134471"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57"/>
            <p:cNvSpPr/>
            <p:nvPr/>
          </p:nvSpPr>
          <p:spPr>
            <a:xfrm>
              <a:off x="2929669" y="2469344"/>
              <a:ext cx="2184824" cy="2697423"/>
            </a:xfrm>
            <a:custGeom>
              <a:avLst/>
              <a:gdLst>
                <a:gd name="connsiteX0" fmla="*/ 0 w 2184824"/>
                <a:gd name="connsiteY0" fmla="*/ 0 h 2643635"/>
                <a:gd name="connsiteX1" fmla="*/ 2184824 w 2184824"/>
                <a:gd name="connsiteY1" fmla="*/ 0 h 2643635"/>
                <a:gd name="connsiteX2" fmla="*/ 2184824 w 2184824"/>
                <a:gd name="connsiteY2" fmla="*/ 2643635 h 2643635"/>
                <a:gd name="connsiteX3" fmla="*/ 0 w 2184824"/>
                <a:gd name="connsiteY3" fmla="*/ 2643635 h 2643635"/>
                <a:gd name="connsiteX4" fmla="*/ 0 w 2184824"/>
                <a:gd name="connsiteY4" fmla="*/ 0 h 2643635"/>
                <a:gd name="connsiteX0" fmla="*/ 53788 w 2184824"/>
                <a:gd name="connsiteY0" fmla="*/ 0 h 2697423"/>
                <a:gd name="connsiteX1" fmla="*/ 2184824 w 2184824"/>
                <a:gd name="connsiteY1" fmla="*/ 53788 h 2697423"/>
                <a:gd name="connsiteX2" fmla="*/ 2184824 w 2184824"/>
                <a:gd name="connsiteY2" fmla="*/ 2697423 h 2697423"/>
                <a:gd name="connsiteX3" fmla="*/ 0 w 2184824"/>
                <a:gd name="connsiteY3" fmla="*/ 2697423 h 2697423"/>
                <a:gd name="connsiteX4" fmla="*/ 53788 w 2184824"/>
                <a:gd name="connsiteY4" fmla="*/ 0 h 269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824" h="2697423">
                  <a:moveTo>
                    <a:pt x="53788" y="0"/>
                  </a:moveTo>
                  <a:lnTo>
                    <a:pt x="2184824" y="53788"/>
                  </a:lnTo>
                  <a:lnTo>
                    <a:pt x="2184824" y="2697423"/>
                  </a:lnTo>
                  <a:lnTo>
                    <a:pt x="0" y="2697423"/>
                  </a:lnTo>
                  <a:lnTo>
                    <a:pt x="53788" y="0"/>
                  </a:lnTo>
                  <a:close/>
                </a:path>
              </a:pathLst>
            </a:cu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p:cNvSpPr txBox="1"/>
          <p:nvPr/>
        </p:nvSpPr>
        <p:spPr>
          <a:xfrm>
            <a:off x="6781000" y="1264350"/>
            <a:ext cx="2819609" cy="461665"/>
          </a:xfrm>
          <a:prstGeom prst="rect">
            <a:avLst/>
          </a:prstGeom>
          <a:noFill/>
        </p:spPr>
        <p:txBody>
          <a:bodyPr wrap="square" rtlCol="0">
            <a:spAutoFit/>
          </a:bodyPr>
          <a:lstStyle/>
          <a:p>
            <a:pPr algn="ctr"/>
            <a:r>
              <a:rPr lang="en-US" sz="2400" b="1" dirty="0" err="1"/>
              <a:t>Manfaat</a:t>
            </a:r>
            <a:r>
              <a:rPr lang="en-US" sz="2400" b="1" dirty="0"/>
              <a:t> </a:t>
            </a:r>
            <a:r>
              <a:rPr lang="en-US" sz="2400" b="1" dirty="0" err="1"/>
              <a:t>Praktis</a:t>
            </a:r>
            <a:endParaRPr lang="en-US" sz="2400" b="1" dirty="0"/>
          </a:p>
        </p:txBody>
      </p:sp>
      <p:pic>
        <p:nvPicPr>
          <p:cNvPr id="19" name="Picture 18"/>
          <p:cNvPicPr>
            <a:picLocks noChangeAspect="1"/>
          </p:cNvPicPr>
          <p:nvPr/>
        </p:nvPicPr>
        <p:blipFill rotWithShape="1">
          <a:blip r:embed="rId3">
            <a:extLst>
              <a:ext uri="{BEBA8EAE-BF5A-486C-A8C5-ECC9F3942E4B}">
                <a14:imgProps xmlns:a14="http://schemas.microsoft.com/office/drawing/2010/main">
                  <a14:imgLayer r:embed="rId4">
                    <a14:imgEffect>
                      <a14:backgroundRemoval t="51500" b="75917" l="35167" r="50417"/>
                    </a14:imgEffect>
                  </a14:imgLayer>
                </a14:imgProps>
              </a:ext>
              <a:ext uri="{28A0092B-C50C-407E-A947-70E740481C1C}">
                <a14:useLocalDpi xmlns:a14="http://schemas.microsoft.com/office/drawing/2010/main" val="0"/>
              </a:ext>
            </a:extLst>
          </a:blip>
          <a:srcRect l="34837" t="53529" r="49477" b="23137"/>
          <a:stretch/>
        </p:blipFill>
        <p:spPr>
          <a:xfrm flipV="1">
            <a:off x="5647021" y="977460"/>
            <a:ext cx="748661" cy="953957"/>
          </a:xfrm>
          <a:prstGeom prst="rect">
            <a:avLst/>
          </a:prstGeom>
        </p:spPr>
      </p:pic>
      <p:pic>
        <p:nvPicPr>
          <p:cNvPr id="20" name="Picture 19"/>
          <p:cNvPicPr>
            <a:picLocks noChangeAspect="1"/>
          </p:cNvPicPr>
          <p:nvPr/>
        </p:nvPicPr>
        <p:blipFill rotWithShape="1">
          <a:blip r:embed="rId3">
            <a:extLst>
              <a:ext uri="{BEBA8EAE-BF5A-486C-A8C5-ECC9F3942E4B}">
                <a14:imgProps xmlns:a14="http://schemas.microsoft.com/office/drawing/2010/main">
                  <a14:imgLayer r:embed="rId4">
                    <a14:imgEffect>
                      <a14:backgroundRemoval t="51500" b="75917" l="35167" r="50417"/>
                    </a14:imgEffect>
                  </a14:imgLayer>
                </a14:imgProps>
              </a:ext>
              <a:ext uri="{28A0092B-C50C-407E-A947-70E740481C1C}">
                <a14:useLocalDpi xmlns:a14="http://schemas.microsoft.com/office/drawing/2010/main" val="0"/>
              </a:ext>
            </a:extLst>
          </a:blip>
          <a:srcRect l="34837" t="53529" r="49477" b="23137"/>
          <a:stretch/>
        </p:blipFill>
        <p:spPr>
          <a:xfrm flipV="1">
            <a:off x="9871034" y="1264349"/>
            <a:ext cx="802221" cy="957716"/>
          </a:xfrm>
          <a:prstGeom prst="rect">
            <a:avLst/>
          </a:prstGeom>
        </p:spPr>
      </p:pic>
      <p:sp>
        <p:nvSpPr>
          <p:cNvPr id="3" name="TextBox 2"/>
          <p:cNvSpPr txBox="1"/>
          <p:nvPr/>
        </p:nvSpPr>
        <p:spPr>
          <a:xfrm>
            <a:off x="611445" y="2236803"/>
            <a:ext cx="3090809" cy="2800767"/>
          </a:xfrm>
          <a:prstGeom prst="rect">
            <a:avLst/>
          </a:prstGeom>
          <a:noFill/>
        </p:spPr>
        <p:txBody>
          <a:bodyPr wrap="square" rtlCol="0">
            <a:spAutoFit/>
          </a:bodyPr>
          <a:lstStyle/>
          <a:p>
            <a:pPr algn="just"/>
            <a:r>
              <a:rPr lang="en-US" sz="1600" smtClean="0"/>
              <a:t>Memberikan manfaat efektif</a:t>
            </a:r>
            <a:r>
              <a:rPr lang="id-ID" sz="1600" smtClean="0"/>
              <a:t> yang positif</a:t>
            </a:r>
            <a:r>
              <a:rPr lang="en-US" sz="1600" smtClean="0"/>
              <a:t> untuk meningkatkan dan mengembangkan ilmu pengetahuan, khususnya dalam </a:t>
            </a:r>
            <a:r>
              <a:rPr lang="id-ID" sz="1600" smtClean="0"/>
              <a:t>bidang </a:t>
            </a:r>
            <a:r>
              <a:rPr lang="en-US" sz="1600" smtClean="0"/>
              <a:t>ilmu psikologi industri dan organisasi </a:t>
            </a:r>
            <a:r>
              <a:rPr lang="id-ID" sz="1600" smtClean="0"/>
              <a:t>dengan </a:t>
            </a:r>
            <a:r>
              <a:rPr lang="en-US" sz="1600" smtClean="0"/>
              <a:t>memberi tambahan data yang telah teruji secara ilmiah mengenai </a:t>
            </a:r>
            <a:r>
              <a:rPr lang="id-ID" sz="1600" smtClean="0"/>
              <a:t>ada tidaknya </a:t>
            </a:r>
            <a:r>
              <a:rPr lang="en-US" sz="1600" smtClean="0"/>
              <a:t>hubungan motivasi kerja dan kepuasan kerja dengan work life balance</a:t>
            </a:r>
            <a:endParaRPr lang="en-US" sz="1600" dirty="0"/>
          </a:p>
        </p:txBody>
      </p:sp>
      <p:sp>
        <p:nvSpPr>
          <p:cNvPr id="22" name="TextBox 21"/>
          <p:cNvSpPr txBox="1"/>
          <p:nvPr/>
        </p:nvSpPr>
        <p:spPr>
          <a:xfrm>
            <a:off x="8641949" y="2585046"/>
            <a:ext cx="3262947" cy="1708160"/>
          </a:xfrm>
          <a:prstGeom prst="rect">
            <a:avLst/>
          </a:prstGeom>
          <a:noFill/>
        </p:spPr>
        <p:txBody>
          <a:bodyPr wrap="square" rtlCol="0">
            <a:spAutoFit/>
          </a:bodyPr>
          <a:lstStyle/>
          <a:p>
            <a:pPr algn="just"/>
            <a:r>
              <a:rPr lang="en-US" sz="1500" dirty="0" err="1"/>
              <a:t>Memberikan</a:t>
            </a:r>
            <a:r>
              <a:rPr lang="en-US" sz="1500" dirty="0"/>
              <a:t> </a:t>
            </a:r>
            <a:r>
              <a:rPr lang="en-US" sz="1500" dirty="0" err="1"/>
              <a:t>informasi</a:t>
            </a:r>
            <a:r>
              <a:rPr lang="en-US" sz="1500" dirty="0"/>
              <a:t> dan juga data yang </a:t>
            </a:r>
            <a:r>
              <a:rPr lang="en-US" sz="1500" dirty="0" err="1"/>
              <a:t>telah</a:t>
            </a:r>
            <a:r>
              <a:rPr lang="en-US" sz="1500" dirty="0"/>
              <a:t> </a:t>
            </a:r>
            <a:r>
              <a:rPr lang="en-US" sz="1500" dirty="0" err="1"/>
              <a:t>teruji</a:t>
            </a:r>
            <a:r>
              <a:rPr lang="en-US" sz="1500" dirty="0"/>
              <a:t> </a:t>
            </a:r>
            <a:r>
              <a:rPr lang="en-US" sz="1500" dirty="0" err="1"/>
              <a:t>secara</a:t>
            </a:r>
            <a:r>
              <a:rPr lang="en-US" sz="1500" dirty="0"/>
              <a:t> </a:t>
            </a:r>
            <a:r>
              <a:rPr lang="en-US" sz="1500" dirty="0" err="1"/>
              <a:t>ilmiah</a:t>
            </a:r>
            <a:r>
              <a:rPr lang="en-US" sz="1500" dirty="0"/>
              <a:t> </a:t>
            </a:r>
            <a:r>
              <a:rPr lang="en-US" sz="1500" err="1"/>
              <a:t>sehingga</a:t>
            </a:r>
            <a:r>
              <a:rPr lang="en-US" sz="1500"/>
              <a:t> </a:t>
            </a:r>
            <a:r>
              <a:rPr lang="en-US" sz="1500" smtClean="0"/>
              <a:t>perusahaan atau instansi </a:t>
            </a:r>
            <a:r>
              <a:rPr lang="en-US" sz="1500" smtClean="0"/>
              <a:t>bisa </a:t>
            </a:r>
            <a:r>
              <a:rPr lang="en-US" sz="1500" dirty="0" err="1"/>
              <a:t>menjadikannya</a:t>
            </a:r>
            <a:r>
              <a:rPr lang="en-US" sz="1500" dirty="0"/>
              <a:t> </a:t>
            </a:r>
            <a:r>
              <a:rPr lang="en-US" sz="1500" dirty="0" err="1"/>
              <a:t>sebagai</a:t>
            </a:r>
            <a:r>
              <a:rPr lang="en-US" sz="1500" dirty="0"/>
              <a:t> </a:t>
            </a:r>
            <a:r>
              <a:rPr lang="en-US" sz="1500" dirty="0" err="1"/>
              <a:t>referensi</a:t>
            </a:r>
            <a:r>
              <a:rPr lang="en-US" sz="1500" dirty="0"/>
              <a:t> </a:t>
            </a:r>
            <a:r>
              <a:rPr lang="en-US" sz="1500" dirty="0" err="1"/>
              <a:t>dalam</a:t>
            </a:r>
            <a:r>
              <a:rPr lang="en-US" sz="1500" dirty="0"/>
              <a:t> </a:t>
            </a:r>
            <a:r>
              <a:rPr lang="en-US" sz="1500" dirty="0" err="1"/>
              <a:t>melakukan</a:t>
            </a:r>
            <a:r>
              <a:rPr lang="en-US" sz="1500" dirty="0"/>
              <a:t> </a:t>
            </a:r>
            <a:r>
              <a:rPr lang="en-US" sz="1500" dirty="0" err="1"/>
              <a:t>pencegahan</a:t>
            </a:r>
            <a:r>
              <a:rPr lang="en-US" sz="1500" dirty="0"/>
              <a:t> dan </a:t>
            </a:r>
            <a:r>
              <a:rPr lang="en-US" sz="1500" dirty="0" err="1"/>
              <a:t>meminimalisir</a:t>
            </a:r>
            <a:r>
              <a:rPr lang="en-US" sz="1500" dirty="0"/>
              <a:t> </a:t>
            </a:r>
            <a:r>
              <a:rPr lang="en-US" sz="1500" err="1"/>
              <a:t>terjadinya</a:t>
            </a:r>
            <a:r>
              <a:rPr lang="en-US" sz="1500"/>
              <a:t> </a:t>
            </a:r>
            <a:r>
              <a:rPr lang="en-US" sz="1500" smtClean="0"/>
              <a:t>work life balance.  </a:t>
            </a:r>
            <a:endParaRPr lang="en-US" sz="1500" dirty="0"/>
          </a:p>
        </p:txBody>
      </p:sp>
      <p:sp>
        <p:nvSpPr>
          <p:cNvPr id="24" name="TextBox 23"/>
          <p:cNvSpPr txBox="1"/>
          <p:nvPr/>
        </p:nvSpPr>
        <p:spPr>
          <a:xfrm>
            <a:off x="4962652" y="1907938"/>
            <a:ext cx="2286000" cy="338554"/>
          </a:xfrm>
          <a:prstGeom prst="rect">
            <a:avLst/>
          </a:prstGeom>
          <a:noFill/>
        </p:spPr>
        <p:txBody>
          <a:bodyPr wrap="square" rtlCol="0">
            <a:spAutoFit/>
          </a:bodyPr>
          <a:lstStyle/>
          <a:p>
            <a:pPr algn="ctr"/>
            <a:r>
              <a:rPr lang="en-US" sz="1600" b="1" err="1"/>
              <a:t>Bagi</a:t>
            </a:r>
            <a:r>
              <a:rPr lang="en-US" sz="1600" b="1"/>
              <a:t> </a:t>
            </a:r>
            <a:r>
              <a:rPr lang="en-US" sz="1600" b="1" smtClean="0"/>
              <a:t>Pekerja</a:t>
            </a:r>
            <a:endParaRPr lang="en-US" sz="1600" b="1" dirty="0"/>
          </a:p>
        </p:txBody>
      </p:sp>
      <p:sp>
        <p:nvSpPr>
          <p:cNvPr id="25" name="TextBox 24"/>
          <p:cNvSpPr txBox="1"/>
          <p:nvPr/>
        </p:nvSpPr>
        <p:spPr>
          <a:xfrm>
            <a:off x="8967284" y="2246492"/>
            <a:ext cx="2286000" cy="338554"/>
          </a:xfrm>
          <a:prstGeom prst="rect">
            <a:avLst/>
          </a:prstGeom>
          <a:noFill/>
        </p:spPr>
        <p:txBody>
          <a:bodyPr wrap="square" rtlCol="0">
            <a:spAutoFit/>
          </a:bodyPr>
          <a:lstStyle/>
          <a:p>
            <a:pPr algn="ctr"/>
            <a:r>
              <a:rPr lang="en-US" sz="1600" b="1" err="1"/>
              <a:t>Bagi</a:t>
            </a:r>
            <a:r>
              <a:rPr lang="en-US" sz="1600" b="1"/>
              <a:t> </a:t>
            </a:r>
            <a:r>
              <a:rPr lang="en-US" sz="1600" b="1" smtClean="0"/>
              <a:t>Perusahaan</a:t>
            </a:r>
            <a:endParaRPr lang="en-US" sz="1600" b="1" dirty="0"/>
          </a:p>
        </p:txBody>
      </p:sp>
      <p:sp>
        <p:nvSpPr>
          <p:cNvPr id="26" name="TextBox 25"/>
          <p:cNvSpPr txBox="1"/>
          <p:nvPr/>
        </p:nvSpPr>
        <p:spPr>
          <a:xfrm>
            <a:off x="4625610" y="2188011"/>
            <a:ext cx="3090809" cy="1815882"/>
          </a:xfrm>
          <a:prstGeom prst="rect">
            <a:avLst/>
          </a:prstGeom>
          <a:noFill/>
        </p:spPr>
        <p:txBody>
          <a:bodyPr wrap="square" rtlCol="0">
            <a:spAutoFit/>
          </a:bodyPr>
          <a:lstStyle/>
          <a:p>
            <a:pPr algn="just"/>
            <a:r>
              <a:rPr lang="en-US" sz="1600" dirty="0" err="1"/>
              <a:t>Memberikan</a:t>
            </a:r>
            <a:r>
              <a:rPr lang="en-US" sz="1600" dirty="0"/>
              <a:t> </a:t>
            </a:r>
            <a:r>
              <a:rPr lang="en-US" sz="1600" dirty="0" err="1"/>
              <a:t>informasi</a:t>
            </a:r>
            <a:r>
              <a:rPr lang="en-US" sz="1600" dirty="0"/>
              <a:t> </a:t>
            </a:r>
            <a:r>
              <a:rPr lang="en-US" sz="1600" dirty="0" err="1"/>
              <a:t>tentang</a:t>
            </a:r>
            <a:r>
              <a:rPr lang="en-US" sz="1600" dirty="0"/>
              <a:t> </a:t>
            </a:r>
            <a:r>
              <a:rPr lang="en-US" sz="1600" dirty="0" err="1"/>
              <a:t>faktor</a:t>
            </a:r>
            <a:r>
              <a:rPr lang="en-US" sz="1600" dirty="0"/>
              <a:t> dan </a:t>
            </a:r>
            <a:r>
              <a:rPr lang="en-US" sz="1600" err="1"/>
              <a:t>dampak</a:t>
            </a:r>
            <a:r>
              <a:rPr lang="en-US" sz="1600"/>
              <a:t> </a:t>
            </a:r>
            <a:r>
              <a:rPr lang="en-US" sz="1600" smtClean="0"/>
              <a:t>dari</a:t>
            </a:r>
            <a:r>
              <a:rPr lang="en-US" sz="1600"/>
              <a:t> </a:t>
            </a:r>
            <a:r>
              <a:rPr lang="en-US" sz="1600" smtClean="0"/>
              <a:t>work life balance</a:t>
            </a:r>
            <a:r>
              <a:rPr lang="en-US" sz="1600" smtClean="0"/>
              <a:t>, </a:t>
            </a:r>
            <a:r>
              <a:rPr lang="en-US" sz="1600" dirty="0" err="1"/>
              <a:t>sehingga</a:t>
            </a:r>
            <a:r>
              <a:rPr lang="en-US" sz="1600" dirty="0"/>
              <a:t> </a:t>
            </a:r>
            <a:r>
              <a:rPr lang="id-ID" sz="1600" dirty="0"/>
              <a:t>bi</a:t>
            </a:r>
            <a:r>
              <a:rPr lang="en-ID" sz="1600" dirty="0" err="1"/>
              <a:t>sa</a:t>
            </a:r>
            <a:r>
              <a:rPr lang="en-ID" sz="1600" dirty="0"/>
              <a:t> </a:t>
            </a:r>
            <a:r>
              <a:rPr lang="en-ID" sz="1600" dirty="0" err="1"/>
              <a:t>dijadikan</a:t>
            </a:r>
            <a:r>
              <a:rPr lang="en-ID" sz="1600" dirty="0"/>
              <a:t> </a:t>
            </a:r>
            <a:r>
              <a:rPr lang="en-ID" sz="1600" dirty="0" err="1"/>
              <a:t>bekal</a:t>
            </a:r>
            <a:r>
              <a:rPr lang="en-ID" sz="1600" dirty="0"/>
              <a:t> </a:t>
            </a:r>
            <a:r>
              <a:rPr lang="en-ID" sz="1600" dirty="0" err="1"/>
              <a:t>untuk</a:t>
            </a:r>
            <a:r>
              <a:rPr lang="en-ID" sz="1600" dirty="0"/>
              <a:t> </a:t>
            </a:r>
            <a:r>
              <a:rPr lang="en-ID" sz="1600" dirty="0" err="1"/>
              <a:t>meminimaliris</a:t>
            </a:r>
            <a:r>
              <a:rPr lang="en-ID" sz="1600" dirty="0"/>
              <a:t> </a:t>
            </a:r>
            <a:r>
              <a:rPr lang="en-ID" sz="1600" dirty="0" err="1"/>
              <a:t>kemunculan</a:t>
            </a:r>
            <a:r>
              <a:rPr lang="en-ID" sz="1600" dirty="0"/>
              <a:t> </a:t>
            </a:r>
            <a:r>
              <a:rPr lang="en-ID" sz="1600" err="1"/>
              <a:t>terjadinya</a:t>
            </a:r>
            <a:r>
              <a:rPr lang="en-ID" sz="1600"/>
              <a:t> </a:t>
            </a:r>
            <a:r>
              <a:rPr lang="en-ID" sz="1600" smtClean="0"/>
              <a:t>work life balance yang tidak baik.</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3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30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30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301925"/>
            <a:ext cx="11830877" cy="5089734"/>
          </a:xfrm>
          <a:prstGeom prst="rect">
            <a:avLst/>
          </a:prstGeom>
          <a:noFill/>
          <a:ln>
            <a:noFill/>
          </a:ln>
        </p:spPr>
        <p:txBody>
          <a:bodyPr spcFirstLastPara="1" wrap="square" lIns="91425" tIns="45700" rIns="91425" bIns="45700" anchor="t" anchorCtr="0">
            <a:noAutofit/>
          </a:bodyPr>
          <a:lstStyle/>
          <a:p>
            <a:r>
              <a:rPr lang="id-ID" sz="1200"/>
              <a:t>[1]	D. Ramadhan, “Hubungan Dukungan Sosial dengan Work-Life Balance pada Pegawai Wanita di Balai Penjaminan Mutu Pendidikan (BPMP) Provinsi Sumatera Utara,” 2024, </a:t>
            </a:r>
            <a:r>
              <a:rPr lang="id-ID" sz="1200" i="1"/>
              <a:t>Universitas Medan Area</a:t>
            </a:r>
            <a:r>
              <a:rPr lang="id-ID" sz="1200"/>
              <a:t>.</a:t>
            </a:r>
            <a:endParaRPr lang="en-US" sz="1200"/>
          </a:p>
          <a:p>
            <a:r>
              <a:rPr lang="id-ID" sz="1200"/>
              <a:t>[2]	E. S. Hastuti and A. E. W. Utami, “Work Life Balance Pada Perawat Wanita Yang Memiliki Anak Bawah Lima Tahun (Balita) di RSUD Bayu Asih Purwakarta,” </a:t>
            </a:r>
            <a:r>
              <a:rPr lang="id-ID" sz="1200" i="1"/>
              <a:t>J. Ilm. Psikol.</a:t>
            </a:r>
            <a:r>
              <a:rPr lang="id-ID" sz="1200"/>
              <a:t>, vol. 4, no. 1, pp. 1–8, 2022.</a:t>
            </a:r>
            <a:endParaRPr lang="en-US" sz="1200"/>
          </a:p>
          <a:p>
            <a:r>
              <a:rPr lang="id-ID" sz="1200"/>
              <a:t>[3]	M. Megayani, J. B. Santoso, and H. Sholikha, “Pengaruh stres kerja dan motivasi kerja terhadap work life balance,” </a:t>
            </a:r>
            <a:r>
              <a:rPr lang="id-ID" sz="1200" i="1"/>
              <a:t>Innov. J. Soc. Sci. Res.</a:t>
            </a:r>
            <a:r>
              <a:rPr lang="id-ID" sz="1200"/>
              <a:t>, vol. 3, no. 6, pp. 3337–3352, 2023.</a:t>
            </a:r>
            <a:endParaRPr lang="en-US" sz="1200"/>
          </a:p>
          <a:p>
            <a:r>
              <a:rPr lang="id-ID" sz="1200"/>
              <a:t>[4]	R. D. Saputri and Y. M. Berniz, “Pengaruh Stres Kerja, Motivasi Kerja, Dan Kompetensi Terhadap Prestasi Kerja Perawat RSUD Bumiayu Dengan Work Life Balance Sebagai Mediasinya,” </a:t>
            </a:r>
            <a:r>
              <a:rPr lang="id-ID" sz="1200" i="1"/>
              <a:t>Amerta J. Ilmu Sos. dan Hum.</a:t>
            </a:r>
            <a:r>
              <a:rPr lang="id-ID" sz="1200"/>
              <a:t>, vol. 4, no. 3, pp. 107–123, 2024.</a:t>
            </a:r>
            <a:endParaRPr lang="en-US" sz="1200"/>
          </a:p>
          <a:p>
            <a:r>
              <a:rPr lang="id-ID" sz="1200"/>
              <a:t>[5]	F. Saputra, “Faktor-Faktor Yang Mempengaruhi Motivasi Kerja: Fasilitas Kerja dan Work Life Balance,” </a:t>
            </a:r>
            <a:r>
              <a:rPr lang="id-ID" sz="1200" i="1"/>
              <a:t>Dinasti Account. Rev.</a:t>
            </a:r>
            <a:r>
              <a:rPr lang="id-ID" sz="1200"/>
              <a:t>, vol. 1, no. 3, pp. 92–100, 2024.</a:t>
            </a:r>
            <a:endParaRPr lang="en-US" sz="1200"/>
          </a:p>
          <a:p>
            <a:r>
              <a:rPr lang="id-ID" sz="1200"/>
              <a:t>[6]	N. W. S. Widiastuti and I. G. N. P. Suryanata, “Motivasi kerja pada perempuan Bali yang sudah menikah dalam perspektif work-life balance,” </a:t>
            </a:r>
            <a:r>
              <a:rPr lang="id-ID" sz="1200" i="1"/>
              <a:t>J. Manaj. Bisnis</a:t>
            </a:r>
            <a:r>
              <a:rPr lang="id-ID" sz="1200"/>
              <a:t>, vol. 17, no. 1, pp. 88–100, 2020.</a:t>
            </a:r>
            <a:endParaRPr lang="en-US" sz="1200"/>
          </a:p>
          <a:p>
            <a:r>
              <a:rPr lang="id-ID" sz="1200"/>
              <a:t>[7]	F. Vitaningdyah and S. Sumartik, “Pengaruh Work Life Balance dan Burnout terhadap Work Achievement Melalui Motivasi Kerja Sebagai Variabel Intervening,” </a:t>
            </a:r>
            <a:r>
              <a:rPr lang="id-ID" sz="1200" i="1"/>
              <a:t>Innov. Technol. Methodical Res. J.</a:t>
            </a:r>
            <a:r>
              <a:rPr lang="id-ID" sz="1200"/>
              <a:t>, vol. 2, no. 1, p. 16, 2023.</a:t>
            </a:r>
            <a:endParaRPr lang="en-US" sz="1200"/>
          </a:p>
          <a:p>
            <a:r>
              <a:rPr lang="id-ID" sz="1200"/>
              <a:t>[8]	R. R. Aura, M. Lutfiyani, S. P. Manik, A. S. Prameswari, and T. Supriyadi, “Work Life Balance Ditinjau dari Beban Kerja Polisi,” </a:t>
            </a:r>
            <a:r>
              <a:rPr lang="id-ID" sz="1200" i="1"/>
              <a:t>Socius J. Penelit. Ilmu-Ilmu Sos.</a:t>
            </a:r>
            <a:r>
              <a:rPr lang="id-ID" sz="1200"/>
              <a:t>, vol. 1, no. 12, 2024.</a:t>
            </a:r>
            <a:endParaRPr lang="en-US" sz="1200"/>
          </a:p>
          <a:p>
            <a:r>
              <a:rPr lang="id-ID" sz="1200"/>
              <a:t>[9]	I. Hapsari, “Konflik peran ganda dan kesejahteraan psikologis pekerja yang menjalani work from home selama pandemi covid-19,” </a:t>
            </a:r>
            <a:r>
              <a:rPr lang="id-ID" sz="1200" i="1"/>
              <a:t>J. Psikol.</a:t>
            </a:r>
            <a:r>
              <a:rPr lang="id-ID" sz="1200"/>
              <a:t>, vol. 13, no. 1, 2020.</a:t>
            </a:r>
            <a:endParaRPr lang="en-US" sz="1200"/>
          </a:p>
          <a:p>
            <a:r>
              <a:rPr lang="id-ID" sz="1200"/>
              <a:t>[10]	A. A. Mahardika, T. Ingarianti, and U. Zulfiana, “Work-life balance pada karyawan generasi Z,” </a:t>
            </a:r>
            <a:r>
              <a:rPr lang="id-ID" sz="1200" i="1"/>
              <a:t>Collabryzk J. Sci. Stud.</a:t>
            </a:r>
            <a:r>
              <a:rPr lang="id-ID" sz="1200"/>
              <a:t>, vol. 1, no. 1, pp. 1–16, 2022.</a:t>
            </a:r>
            <a:endParaRPr lang="en-US" sz="1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065442"/>
            <a:ext cx="11830877" cy="5089734"/>
          </a:xfrm>
          <a:prstGeom prst="rect">
            <a:avLst/>
          </a:prstGeom>
          <a:noFill/>
          <a:ln>
            <a:noFill/>
          </a:ln>
        </p:spPr>
        <p:txBody>
          <a:bodyPr spcFirstLastPara="1" wrap="square" lIns="91425" tIns="45700" rIns="91425" bIns="45700" anchor="t" anchorCtr="0">
            <a:noAutofit/>
          </a:bodyPr>
          <a:lstStyle/>
          <a:p>
            <a:r>
              <a:rPr lang="id-ID" sz="1200"/>
              <a:t>[11]	M. W. Wenno, “Hubungan antara work life balance dan kepuasan kerja pada karyawan di PT PLN Persero area Ambon,” </a:t>
            </a:r>
            <a:r>
              <a:rPr lang="id-ID" sz="1200" i="1"/>
              <a:t>J. Maneksi (Management Ekon. Dan Akuntansi)</a:t>
            </a:r>
            <a:r>
              <a:rPr lang="id-ID" sz="1200"/>
              <a:t>, vol. 7, no. 1, pp. 47–54, 2018.</a:t>
            </a:r>
            <a:endParaRPr lang="en-US" sz="1200"/>
          </a:p>
          <a:p>
            <a:r>
              <a:rPr lang="id-ID" sz="1200"/>
              <a:t>[12]	E. Y. P. Pranindhita and D. H. Wibowo, “Hubungan work life balance dengan kepuasan kerja pada guru di SMK Kabupaten Pati,” </a:t>
            </a:r>
            <a:r>
              <a:rPr lang="id-ID" sz="1200" i="1"/>
              <a:t>Psikol. Konseling</a:t>
            </a:r>
            <a:r>
              <a:rPr lang="id-ID" sz="1200"/>
              <a:t>, vol. 11, no. 1, 2020.</a:t>
            </a:r>
            <a:endParaRPr lang="en-US" sz="1200"/>
          </a:p>
          <a:p>
            <a:r>
              <a:rPr lang="id-ID" sz="1200"/>
              <a:t>[13]	E. Suswati, </a:t>
            </a:r>
            <a:r>
              <a:rPr lang="id-ID" sz="1200" i="1"/>
              <a:t>Motivasi kerja</a:t>
            </a:r>
            <a:r>
              <a:rPr lang="id-ID" sz="1200"/>
              <a:t>. Media Nusa Creative (MNC Publishing), 2022.</a:t>
            </a:r>
            <a:endParaRPr lang="en-US" sz="1200"/>
          </a:p>
          <a:p>
            <a:r>
              <a:rPr lang="id-ID" sz="1200"/>
              <a:t>[14]	T. N. Adinda, M. A. Firdaus, and S. Agung, “Pengaruh motivasi kerja dan disiplin kerja terhadap kinerja karyawan,” </a:t>
            </a:r>
            <a:r>
              <a:rPr lang="id-ID" sz="1200" i="1"/>
              <a:t>Indones. J. Innov. Multidisipliner Res.</a:t>
            </a:r>
            <a:r>
              <a:rPr lang="id-ID" sz="1200"/>
              <a:t>, vol. 1, no. 3, pp. 134–143, 2023.</a:t>
            </a:r>
            <a:endParaRPr lang="en-US" sz="1200"/>
          </a:p>
          <a:p>
            <a:r>
              <a:rPr lang="id-ID" sz="1200"/>
              <a:t>[15]	R. Wahyuni, A. Gani, and M. H. Syahnur, “Pengaruh motivasi kerja dan lingkungan kerja terhadap kinerja karyawan,” </a:t>
            </a:r>
            <a:r>
              <a:rPr lang="id-ID" sz="1200" i="1"/>
              <a:t>Parad. J. Ilmu Ekon.</a:t>
            </a:r>
            <a:r>
              <a:rPr lang="id-ID" sz="1200"/>
              <a:t>, vol. 6, no. 3, pp. 142–150, 2023.</a:t>
            </a:r>
            <a:endParaRPr lang="en-US" sz="1200"/>
          </a:p>
          <a:p>
            <a:r>
              <a:rPr lang="id-ID" sz="1200"/>
              <a:t>[16]	Syahyuti, </a:t>
            </a:r>
            <a:r>
              <a:rPr lang="id-ID" sz="1200" i="1"/>
              <a:t>Definisi, Variabel, Indikator dan Pengukuran Dalam Ilmu Sosial</a:t>
            </a:r>
            <a:r>
              <a:rPr lang="id-ID" sz="1200"/>
              <a:t>. Jakarta: Bina Rena Pariwara, 2010.</a:t>
            </a:r>
            <a:endParaRPr lang="en-US" sz="1200"/>
          </a:p>
          <a:p>
            <a:r>
              <a:rPr lang="id-ID" sz="1200"/>
              <a:t>[17]	M. Daulay, “Pengaruh jam kerja fleksibel dan motivasi kerja terhadap work-life balance pada pengemudi gojek di jakarta,” 2020, </a:t>
            </a:r>
            <a:r>
              <a:rPr lang="id-ID" sz="1200" i="1"/>
              <a:t>Universitas Pertamina</a:t>
            </a:r>
            <a:r>
              <a:rPr lang="id-ID" sz="1200"/>
              <a:t>.</a:t>
            </a:r>
            <a:endParaRPr lang="en-US" sz="1200"/>
          </a:p>
          <a:p>
            <a:r>
              <a:rPr lang="id-ID" sz="1200"/>
              <a:t>[18]	H. Humaini, R. Upe, and A. Thaha, “Pengaruh Work-Life Balance Dan Work Engagement Terhadap Kepuasan Kerja Implikasinya Terhadap Kinerja Amil (Studi Pada Laznas Baitul Maal Hidayatullah Jakarta),” </a:t>
            </a:r>
            <a:r>
              <a:rPr lang="id-ID" sz="1200" i="1"/>
              <a:t>J. Ilm. Ekon. Manaj. Bisnis</a:t>
            </a:r>
            <a:r>
              <a:rPr lang="id-ID" sz="1200"/>
              <a:t>, vol. 2, no. 2, pp. 57–68, 2024.</a:t>
            </a:r>
            <a:endParaRPr lang="en-US" sz="1200"/>
          </a:p>
          <a:p>
            <a:r>
              <a:rPr lang="id-ID" sz="1200"/>
              <a:t>[19]	D. W. Anggraeni and O. P. Mulyana, “Hubungan Antara Kepuasan Kerja Dengan Work Life Balance Pada Guru SMA Negeri 12 Surabaya di Masa Pandemi,” </a:t>
            </a:r>
            <a:r>
              <a:rPr lang="id-ID" sz="1200" i="1"/>
              <a:t>Character J. Penelit. Psikol.</a:t>
            </a:r>
            <a:r>
              <a:rPr lang="id-ID" sz="1200"/>
              <a:t>, vol. 8, no. 2, pp. 105–114, 2021.</a:t>
            </a:r>
            <a:endParaRPr lang="en-US" sz="1200"/>
          </a:p>
          <a:p>
            <a:r>
              <a:rPr lang="id-ID" sz="1200"/>
              <a:t>[20]	F. J. Indra and Z. Rialmi, “Pengaruh Kepuasan Kerja Karyawan, Burnout, dan Lingkungan Kerja Terhadap Work-Life Balance (Studi Kasus Pada Karyawan PT Meka Eduversity Komunikasi),” </a:t>
            </a:r>
            <a:r>
              <a:rPr lang="id-ID" sz="1200" i="1"/>
              <a:t>J. Madani Ilmu Pengetahuan, Teknol. Dan Hum.</a:t>
            </a:r>
            <a:r>
              <a:rPr lang="id-ID" sz="1200"/>
              <a:t>, vol. 5, no. 2, pp. 90–99, 2022.</a:t>
            </a:r>
            <a:endParaRPr lang="en-US" sz="1200"/>
          </a:p>
        </p:txBody>
      </p:sp>
    </p:spTree>
    <p:extLst>
      <p:ext uri="{BB962C8B-B14F-4D97-AF65-F5344CB8AC3E}">
        <p14:creationId xmlns:p14="http://schemas.microsoft.com/office/powerpoint/2010/main" val="2458255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D" dirty="0" err="1"/>
              <a:t>Referensi</a:t>
            </a:r>
            <a:endParaRPr lang="en-US" dirty="0"/>
          </a:p>
        </p:txBody>
      </p:sp>
      <p:sp>
        <p:nvSpPr>
          <p:cNvPr id="3" name="Text Placeholder 2"/>
          <p:cNvSpPr>
            <a:spLocks noGrp="1"/>
          </p:cNvSpPr>
          <p:nvPr>
            <p:ph type="body" idx="1"/>
          </p:nvPr>
        </p:nvSpPr>
        <p:spPr>
          <a:xfrm>
            <a:off x="166757" y="1270263"/>
            <a:ext cx="11830877" cy="5089734"/>
          </a:xfrm>
        </p:spPr>
        <p:txBody>
          <a:bodyPr>
            <a:noAutofit/>
          </a:bodyPr>
          <a:lstStyle/>
          <a:p>
            <a:r>
              <a:rPr lang="id-ID" sz="1200"/>
              <a:t>[21]	S. P. Robbins, T. A. Judge, and N. Vohra, </a:t>
            </a:r>
            <a:r>
              <a:rPr lang="id-ID" sz="1200" i="1"/>
              <a:t>Organizational behaviour by pearson 18e</a:t>
            </a:r>
            <a:r>
              <a:rPr lang="id-ID" sz="1200"/>
              <a:t>. Pearson Education India, 2019.</a:t>
            </a:r>
            <a:endParaRPr lang="en-US" sz="1200"/>
          </a:p>
          <a:p>
            <a:r>
              <a:rPr lang="id-ID" sz="1200"/>
              <a:t>[22]	W. Murtiningrum, “Pengaruh Stres Kerja, Motivasi Kerja Serta Kepuasan Kerja Terhadap Work Life Balance,” </a:t>
            </a:r>
            <a:r>
              <a:rPr lang="id-ID" sz="1200" i="1"/>
              <a:t>Aliansi J. Manaj. dan Bisnis</a:t>
            </a:r>
            <a:r>
              <a:rPr lang="id-ID" sz="1200"/>
              <a:t>, vol. 20, no. 1, pp. 205–213, 2025.</a:t>
            </a:r>
            <a:endParaRPr lang="en-US" sz="1200"/>
          </a:p>
          <a:p>
            <a:r>
              <a:rPr lang="id-ID" sz="1200"/>
              <a:t>[23]	D. J. Pitoyo and W. P. P. Handayani, “Pengaruh work life balance dan lingkungan kerja terhadap kepuasan kerja karyawan,” </a:t>
            </a:r>
            <a:r>
              <a:rPr lang="id-ID" sz="1200" i="1"/>
              <a:t>J. Stud. Manaj. Dan Bisnis</a:t>
            </a:r>
            <a:r>
              <a:rPr lang="id-ID" sz="1200"/>
              <a:t>, vol. 9, no. 2, pp. 152–159, 2022.</a:t>
            </a:r>
            <a:endParaRPr lang="en-US" sz="1200"/>
          </a:p>
          <a:p>
            <a:r>
              <a:rPr lang="id-ID" sz="1200"/>
              <a:t>[24]	B. W. Respati, M. Ihwanudin, and M. Kurniawati, “Pengaruh kualitas kehidupan kerja dan keseimbangan kehidupan kerja terhadap performa karyawan: Peran mediasi kepuasan kerja,” </a:t>
            </a:r>
            <a:r>
              <a:rPr lang="id-ID" sz="1200" i="1"/>
              <a:t>J. Manajerial</a:t>
            </a:r>
            <a:r>
              <a:rPr lang="id-ID" sz="1200"/>
              <a:t>, vol. 10, no. 02, pp. 179–197, 2023.</a:t>
            </a:r>
            <a:endParaRPr lang="en-US" sz="1200"/>
          </a:p>
          <a:p>
            <a:r>
              <a:rPr lang="id-ID" sz="1200"/>
              <a:t>[25]	S. Riyadi, </a:t>
            </a:r>
            <a:r>
              <a:rPr lang="id-ID" sz="1200" i="1"/>
              <a:t>Peran Motivasi Kerja, Stres Kerja dan Kepuasan Kerja Terhadap Kinerja Guru</a:t>
            </a:r>
            <a:r>
              <a:rPr lang="id-ID" sz="1200"/>
              <a:t>. Jejak Pustaka, 2022.</a:t>
            </a:r>
            <a:endParaRPr lang="en-US" sz="1200"/>
          </a:p>
          <a:p>
            <a:r>
              <a:rPr lang="id-ID" sz="1200"/>
              <a:t>[26]	N. Ngalimun, I. Mujahid, and I. Makruf, “Quality of work-life balance dalam kualitas kehidupan kerja terhadap kepuasan kerja, komitmen organisasi, dan motivasi kerja di universitas muhammadiyah Banjarmasin,” </a:t>
            </a:r>
            <a:r>
              <a:rPr lang="id-ID" sz="1200" i="1"/>
              <a:t>Al-Kalam J. Komunikasi, Bisnis dan Manaj.</a:t>
            </a:r>
            <a:r>
              <a:rPr lang="id-ID" sz="1200"/>
              <a:t>, vol. 9, no. 2, pp. 60–74, 2022.</a:t>
            </a:r>
            <a:endParaRPr lang="en-US" sz="1200"/>
          </a:p>
          <a:p>
            <a:r>
              <a:rPr lang="id-ID" sz="1200"/>
              <a:t>[27]	S. Azwar, “Metode penelitian psikologi edisi II,” 2018.</a:t>
            </a:r>
            <a:endParaRPr lang="en-US" sz="1200"/>
          </a:p>
          <a:p>
            <a:r>
              <a:rPr lang="id-ID" sz="1200"/>
              <a:t>[28]	S. Sugiyono, “Metode Penelitian Kuantitatif, Kualitatif, dan R&amp;D Cetakan ke-23,” </a:t>
            </a:r>
            <a:r>
              <a:rPr lang="id-ID" sz="1200" i="1"/>
              <a:t>Bandung CV Alf.</a:t>
            </a:r>
            <a:r>
              <a:rPr lang="id-ID" sz="1200"/>
              <a:t>, 2016.</a:t>
            </a:r>
            <a:endParaRPr lang="en-US" sz="1200"/>
          </a:p>
          <a:p>
            <a:r>
              <a:rPr lang="id-ID" sz="1200"/>
              <a:t>[29]	A. Budianto, “Hubungan Antara Motivasi Kerja dengan Disiplin Kerja Karyawan PT. Kuda Laut Mas di Sidoarjo,” Universitas Muhammadiyah Sidoarjo, 2020.</a:t>
            </a:r>
            <a:endParaRPr lang="en-US" sz="1200"/>
          </a:p>
          <a:p>
            <a:r>
              <a:rPr lang="id-ID" sz="1200"/>
              <a:t>[30]	E. A. Puspitaningrum and U. A. Izzati, “Hubungan antara Kepuasan Kerja dengan Intensi Turnover pada Karyawan Produksi Unit Mesin PT. X,” </a:t>
            </a:r>
            <a:r>
              <a:rPr lang="id-ID" sz="1200" i="1"/>
              <a:t>Character J. Penelit. Psikol.</a:t>
            </a:r>
            <a:r>
              <a:rPr lang="id-ID" sz="1200"/>
              <a:t>, vol. 10, no. 1, pp. 505–522, 2023.</a:t>
            </a:r>
            <a:endParaRPr lang="en-US" sz="1200"/>
          </a:p>
        </p:txBody>
      </p:sp>
    </p:spTree>
    <p:extLst>
      <p:ext uri="{BB962C8B-B14F-4D97-AF65-F5344CB8AC3E}">
        <p14:creationId xmlns:p14="http://schemas.microsoft.com/office/powerpoint/2010/main" val="3676101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D" dirty="0" err="1"/>
              <a:t>Referensi</a:t>
            </a:r>
            <a:endParaRPr lang="en-US" dirty="0"/>
          </a:p>
        </p:txBody>
      </p:sp>
      <p:sp>
        <p:nvSpPr>
          <p:cNvPr id="3" name="Text Placeholder 2"/>
          <p:cNvSpPr>
            <a:spLocks noGrp="1"/>
          </p:cNvSpPr>
          <p:nvPr>
            <p:ph type="body" idx="1"/>
          </p:nvPr>
        </p:nvSpPr>
        <p:spPr>
          <a:xfrm>
            <a:off x="166757" y="1270263"/>
            <a:ext cx="11830877" cy="5089734"/>
          </a:xfrm>
        </p:spPr>
        <p:txBody>
          <a:bodyPr>
            <a:noAutofit/>
          </a:bodyPr>
          <a:lstStyle/>
          <a:p>
            <a:r>
              <a:rPr lang="id-ID" sz="1200"/>
              <a:t>[31]	I. A. M. Mardlotillah and Z. N. Fahmawati, “Work Life Balance and Psychological Well Being in Company Employees: Work Life Balance dan Psychological Well Being pada Karyawan Perusahaan,” 2023.</a:t>
            </a:r>
            <a:endParaRPr lang="en-US" sz="1200"/>
          </a:p>
          <a:p>
            <a:r>
              <a:rPr lang="id-ID" sz="1200"/>
              <a:t>[32]	G. G. Fisher, C. A. Bulger, and C. S. Smith, “Beyond work and family: a measure of work/nonwork interference and enhancement.,” </a:t>
            </a:r>
            <a:r>
              <a:rPr lang="id-ID" sz="1200" i="1"/>
              <a:t>J. Occup. Health Psychol.</a:t>
            </a:r>
            <a:r>
              <a:rPr lang="id-ID" sz="1200"/>
              <a:t>, vol. 14, no. 4, p. 441, 2009.</a:t>
            </a:r>
            <a:endParaRPr lang="en-US" sz="1200"/>
          </a:p>
          <a:p>
            <a:r>
              <a:rPr lang="id-ID" sz="1200"/>
              <a:t>[33]	Sugiyono, </a:t>
            </a:r>
            <a:r>
              <a:rPr lang="id-ID" sz="1200" i="1"/>
              <a:t>Metode Penelitian Kuantitatif Kualitatif dan R &amp; D</a:t>
            </a:r>
            <a:r>
              <a:rPr lang="id-ID" sz="1200"/>
              <a:t>. Alfabeta, 2022.</a:t>
            </a:r>
            <a:endParaRPr lang="en-US" sz="1200"/>
          </a:p>
          <a:p>
            <a:r>
              <a:rPr lang="id-ID" sz="1200"/>
              <a:t>[34]	J. Priska, E. Rahmawati, and S. Utomo, “Pengaruh Self Efficacy, Motivasi Dan Kepuasan Kerja Terhadap Kinerja Karyawan PT. PLN Puruk Cahu Kabupaten Murung Raya,” </a:t>
            </a:r>
            <a:r>
              <a:rPr lang="id-ID" sz="1200" i="1"/>
              <a:t>J. Bisnis Dan Pembang.</a:t>
            </a:r>
            <a:r>
              <a:rPr lang="id-ID" sz="1200"/>
              <a:t>, vol. 9, no. 1, pp. 83–98, 2020.</a:t>
            </a:r>
            <a:endParaRPr lang="en-US" sz="1200"/>
          </a:p>
          <a:p>
            <a:r>
              <a:rPr lang="id-ID" sz="1200"/>
              <a:t>[35]	D. Shabrina and I. Z. Ratnaningsih, “Hubungan antara kepuasan kerja dengan work life balance pada karyawan PT. Pertani (Persero),” </a:t>
            </a:r>
            <a:r>
              <a:rPr lang="id-ID" sz="1200" i="1"/>
              <a:t>J. Empati</a:t>
            </a:r>
            <a:r>
              <a:rPr lang="id-ID" sz="1200"/>
              <a:t>, vol. 8, no. 1, pp. 27–32, 2019.</a:t>
            </a:r>
            <a:endParaRPr lang="en-US" sz="1200"/>
          </a:p>
          <a:p>
            <a:r>
              <a:rPr lang="id-ID" sz="1200"/>
              <a:t>[36]	O. P. Mulyana, U. A. Izzati, N. W. S. Puspitadew, and M. S. Budiani, “Hubungan antara iklim organisasi dengan work life balance pada karyawan,” </a:t>
            </a:r>
            <a:r>
              <a:rPr lang="id-ID" sz="1200" i="1"/>
              <a:t>J. Psikol. Teor. dan Terap.</a:t>
            </a:r>
            <a:r>
              <a:rPr lang="id-ID" sz="1200"/>
              <a:t>, vol. 13, no. 1, pp. 14–26, 2022.</a:t>
            </a:r>
            <a:endParaRPr lang="en-US" sz="1200"/>
          </a:p>
          <a:p>
            <a:r>
              <a:rPr lang="id-ID" sz="1200"/>
              <a:t>[37]	S. Edwina, “Hubungan antara Budaya Organisasi dan Mindfulness terhadap Work Life Balance pada Karyawan Generasi Z.,” </a:t>
            </a:r>
            <a:r>
              <a:rPr lang="id-ID" sz="1200" i="1"/>
              <a:t>J. Pendidik. Indones.</a:t>
            </a:r>
            <a:r>
              <a:rPr lang="id-ID" sz="1200"/>
              <a:t>, vol. 5, no. 9, 2024.</a:t>
            </a:r>
            <a:endParaRPr lang="en-US" sz="1200"/>
          </a:p>
          <a:p>
            <a:r>
              <a:rPr lang="id-ID" sz="1200"/>
              <a:t>[38]	T. Nazla and Y. V. Yuliana, “Hubungan antara psychological well being dengan work life balance pada dewasa awal yang bekerja di Kecamatan Babelan,” </a:t>
            </a:r>
            <a:r>
              <a:rPr lang="id-ID" sz="1200" i="1"/>
              <a:t>Gen. Multidiscip. Res. J.</a:t>
            </a:r>
            <a:r>
              <a:rPr lang="id-ID" sz="1200"/>
              <a:t>, vol. 1, no. 2, pp. 96–108, 2024.</a:t>
            </a:r>
            <a:endParaRPr lang="en-US" sz="1200" dirty="0"/>
          </a:p>
        </p:txBody>
      </p:sp>
    </p:spTree>
    <p:extLst>
      <p:ext uri="{BB962C8B-B14F-4D97-AF65-F5344CB8AC3E}">
        <p14:creationId xmlns:p14="http://schemas.microsoft.com/office/powerpoint/2010/main" val="139433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14" name="Rectangle 13">
            <a:extLst>
              <a:ext uri="{FF2B5EF4-FFF2-40B4-BE49-F238E27FC236}">
                <a16:creationId xmlns:a16="http://schemas.microsoft.com/office/drawing/2014/main" xmlns="" id="{CA928E75-6528-4C1D-9D8F-7BF635EC5D56}"/>
              </a:ext>
            </a:extLst>
          </p:cNvPr>
          <p:cNvSpPr/>
          <p:nvPr/>
        </p:nvSpPr>
        <p:spPr>
          <a:xfrm>
            <a:off x="525925" y="1247951"/>
            <a:ext cx="11000790" cy="3754874"/>
          </a:xfrm>
          <a:prstGeom prst="rect">
            <a:avLst/>
          </a:prstGeom>
        </p:spPr>
        <p:txBody>
          <a:bodyPr wrap="square">
            <a:spAutoFit/>
          </a:bodyPr>
          <a:lstStyle/>
          <a:p>
            <a:r>
              <a:rPr lang="id-ID"/>
              <a:t>Pekerja pabrik merupakan kelompok tenaga kerja yang memiliki peran strategis dalam menunjang sektor industri dan pertumbuhan </a:t>
            </a:r>
            <a:r>
              <a:rPr lang="id-ID"/>
              <a:t>ekonomi </a:t>
            </a:r>
            <a:r>
              <a:rPr lang="id-ID"/>
              <a:t>pekerja pabrik dihadapkan pada berbagai tuntutan baik secara fisik </a:t>
            </a:r>
            <a:r>
              <a:rPr lang="id-ID"/>
              <a:t>maupun </a:t>
            </a:r>
            <a:r>
              <a:rPr lang="id-ID" smtClean="0"/>
              <a:t>psikologis</a:t>
            </a:r>
            <a:r>
              <a:rPr lang="en-US" smtClean="0"/>
              <a:t>.</a:t>
            </a:r>
            <a:r>
              <a:rPr lang="id-ID" smtClean="0"/>
              <a:t> </a:t>
            </a:r>
            <a:r>
              <a:rPr lang="id-ID"/>
              <a:t>Jam kerja yang panjang, sistem kerja shift, beban kerja berulang, serta tekanan target produksi dapat memicu kelelahan dan stres </a:t>
            </a:r>
            <a:r>
              <a:rPr lang="id-ID"/>
              <a:t>kerja</a:t>
            </a:r>
            <a:r>
              <a:rPr lang="id-ID" smtClean="0"/>
              <a:t>.</a:t>
            </a:r>
            <a:r>
              <a:rPr lang="en-US" smtClean="0"/>
              <a:t> </a:t>
            </a:r>
            <a:r>
              <a:rPr lang="en-US"/>
              <a:t>Salah satu permasalahan yang muncul dari kondisi tersebut adalah rendahnya </a:t>
            </a:r>
            <a:r>
              <a:rPr lang="en-US" i="1"/>
              <a:t>work life balance</a:t>
            </a:r>
            <a:r>
              <a:rPr lang="en-US"/>
              <a:t> pada </a:t>
            </a:r>
            <a:r>
              <a:rPr lang="en-US"/>
              <a:t>pekerja </a:t>
            </a:r>
            <a:r>
              <a:rPr lang="en-US" smtClean="0"/>
              <a:t>pabrik</a:t>
            </a:r>
            <a:r>
              <a:rPr lang="id-ID" smtClean="0"/>
              <a:t>.</a:t>
            </a:r>
            <a:r>
              <a:rPr lang="en-US"/>
              <a:t> </a:t>
            </a:r>
            <a:r>
              <a:rPr lang="en-US" i="1" smtClean="0"/>
              <a:t>Work </a:t>
            </a:r>
            <a:r>
              <a:rPr lang="en-US" i="1"/>
              <a:t>life balance</a:t>
            </a:r>
            <a:r>
              <a:rPr lang="en-US"/>
              <a:t> adalah kemampuan individu dalam mengelola tuntutan pekerjaan dengan kebutuhan kehidupan pribadinya secara </a:t>
            </a:r>
            <a:r>
              <a:rPr lang="en-US"/>
              <a:t>seimbang </a:t>
            </a:r>
            <a:endParaRPr lang="en-US" smtClean="0"/>
          </a:p>
          <a:p>
            <a:endParaRPr lang="en-US"/>
          </a:p>
          <a:p>
            <a:r>
              <a:rPr lang="en-US"/>
              <a:t>Fenomena yang sering terjadi menunjukkan bahwa banyak pekerja mengalami kesulitan dalam membagi waktu antara pekerjaan dan keluarga. Penelitian yang dilakukan oleh Hapsari menunjukkan bahwa 40.3% pekerja pabrik memiliki </a:t>
            </a:r>
            <a:r>
              <a:rPr lang="en-US" i="1"/>
              <a:t>work life balance</a:t>
            </a:r>
            <a:r>
              <a:rPr lang="en-US"/>
              <a:t> dalam </a:t>
            </a:r>
            <a:r>
              <a:rPr lang="en-US"/>
              <a:t>kategori </a:t>
            </a:r>
            <a:r>
              <a:rPr lang="en-US" smtClean="0"/>
              <a:t>rendah. </a:t>
            </a:r>
            <a:r>
              <a:rPr lang="en-US"/>
              <a:t>Menurut Mahardika, Ingarianti &amp; Zulfiana karyawan swasta memiliki lebih tinggi </a:t>
            </a:r>
            <a:r>
              <a:rPr lang="en-US" i="1"/>
              <a:t>wok life balance </a:t>
            </a:r>
            <a:r>
              <a:rPr lang="en-US"/>
              <a:t>(54.09%) dibandingkan dengan karyawan lepas (</a:t>
            </a:r>
            <a:r>
              <a:rPr lang="en-US"/>
              <a:t>45.91</a:t>
            </a:r>
            <a:r>
              <a:rPr lang="en-US" smtClean="0"/>
              <a:t>%). </a:t>
            </a:r>
            <a:r>
              <a:rPr lang="en-US"/>
              <a:t>Peneitian yang dilakukan oleh Wenno menunjukkan bahwa 40% karyawan memiliki </a:t>
            </a:r>
            <a:r>
              <a:rPr lang="en-US" i="1"/>
              <a:t>work life balance </a:t>
            </a:r>
            <a:r>
              <a:rPr lang="en-US"/>
              <a:t>dalam kategori tinggi dan sebanyak 60% karyawan memiliki </a:t>
            </a:r>
            <a:r>
              <a:rPr lang="en-US" i="1"/>
              <a:t>work life balance </a:t>
            </a:r>
            <a:r>
              <a:rPr lang="en-US"/>
              <a:t>dalam </a:t>
            </a:r>
            <a:r>
              <a:rPr lang="en-US"/>
              <a:t>kategori </a:t>
            </a:r>
            <a:r>
              <a:rPr lang="en-US" smtClean="0"/>
              <a:t>rendah. </a:t>
            </a:r>
            <a:r>
              <a:rPr lang="en-US"/>
              <a:t>Penelitian yang dilakukan pada karyawan sektor industri menunjukkan bahwa sebanyak 69,1% responden berada pada kategori work-life balance tinggi, 21,8% berada pada kategori sedang, dan 9,1% berada pada kategori rendah, yang mengindikasikan bahwa sebagian besar pekerja telah mampu menyeimbangkan tuntutan pekerjaan dengan kehidupan pribadi mereka [8]. Sementara itu, penelitian lain pada kelompok perawat yang memiliki anak balita menemukan bahwa 51,3% responden memiliki work-life balance tinggi, sedangkan 48,7% responden berada pada kategori rendah, menunjukkan bahwa beban kerja dan peran ganda masih menjadi faktor penting yang memengaruhi rendahnya keseimbangan </a:t>
            </a:r>
            <a:r>
              <a:rPr lang="en-US"/>
              <a:t>kehidupan </a:t>
            </a:r>
            <a:r>
              <a:rPr lang="en-US" smtClean="0"/>
              <a:t>kerja.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14" name="Rectangle 13">
            <a:extLst>
              <a:ext uri="{FF2B5EF4-FFF2-40B4-BE49-F238E27FC236}">
                <a16:creationId xmlns:a16="http://schemas.microsoft.com/office/drawing/2014/main" xmlns="" id="{CA928E75-6528-4C1D-9D8F-7BF635EC5D56}"/>
              </a:ext>
            </a:extLst>
          </p:cNvPr>
          <p:cNvSpPr/>
          <p:nvPr/>
        </p:nvSpPr>
        <p:spPr>
          <a:xfrm>
            <a:off x="525925" y="1247951"/>
            <a:ext cx="11000790" cy="307777"/>
          </a:xfrm>
          <a:prstGeom prst="rect">
            <a:avLst/>
          </a:prstGeom>
        </p:spPr>
        <p:txBody>
          <a:bodyPr wrap="square">
            <a:spAutoFit/>
          </a:bodyPr>
          <a:lstStyle/>
          <a:p>
            <a:r>
              <a:rPr lang="en-US" smtClean="0"/>
              <a:t>Hasil Survey Work Life Balance pada Pekerja di Sidoarjo</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055991699"/>
              </p:ext>
            </p:extLst>
          </p:nvPr>
        </p:nvGraphicFramePr>
        <p:xfrm>
          <a:off x="1784196" y="1806498"/>
          <a:ext cx="8023642" cy="2854577"/>
        </p:xfrm>
        <a:graphic>
          <a:graphicData uri="http://schemas.openxmlformats.org/drawingml/2006/table">
            <a:tbl>
              <a:tblPr firstRow="1" firstCol="1" bandRow="1">
                <a:tableStyleId>{5C22544A-7EE6-4342-B048-85BDC9FD1C3A}</a:tableStyleId>
              </a:tblPr>
              <a:tblGrid>
                <a:gridCol w="2571130"/>
                <a:gridCol w="1328472"/>
                <a:gridCol w="1328472"/>
                <a:gridCol w="1397784"/>
                <a:gridCol w="1397784"/>
              </a:tblGrid>
              <a:tr h="259507">
                <a:tc rowSpan="2">
                  <a:txBody>
                    <a:bodyPr/>
                    <a:lstStyle/>
                    <a:p>
                      <a:pPr algn="ctr">
                        <a:spcAft>
                          <a:spcPts val="0"/>
                        </a:spcAft>
                      </a:pPr>
                      <a:r>
                        <a:rPr lang="en-US" sz="1000">
                          <a:effectLst/>
                        </a:rPr>
                        <a:t>Keterangan</a:t>
                      </a:r>
                      <a:endParaRPr lang="en-US" sz="1200">
                        <a:effectLst/>
                        <a:latin typeface="Times New Roman"/>
                        <a:ea typeface="Times New Roman"/>
                        <a:cs typeface="Times New Roman"/>
                      </a:endParaRPr>
                    </a:p>
                  </a:txBody>
                  <a:tcPr marL="68580" marR="68580" marT="0" marB="0" anchor="ctr"/>
                </a:tc>
                <a:tc gridSpan="2">
                  <a:txBody>
                    <a:bodyPr/>
                    <a:lstStyle/>
                    <a:p>
                      <a:pPr algn="ctr">
                        <a:spcAft>
                          <a:spcPts val="0"/>
                        </a:spcAft>
                      </a:pPr>
                      <a:r>
                        <a:rPr lang="en-US" sz="1000">
                          <a:effectLst/>
                        </a:rPr>
                        <a:t>Jumlah Kategori</a:t>
                      </a:r>
                      <a:endParaRPr lang="en-US" sz="1200">
                        <a:effectLst/>
                        <a:latin typeface="Times New Roman"/>
                        <a:ea typeface="Times New Roman"/>
                        <a:cs typeface="Times New Roman"/>
                      </a:endParaRPr>
                    </a:p>
                  </a:txBody>
                  <a:tcPr marL="68580" marR="68580" marT="0" marB="0" anchor="ctr"/>
                </a:tc>
                <a:tc hMerge="1">
                  <a:txBody>
                    <a:bodyPr/>
                    <a:lstStyle/>
                    <a:p>
                      <a:endParaRPr lang="en-US"/>
                    </a:p>
                  </a:txBody>
                  <a:tcPr/>
                </a:tc>
                <a:tc gridSpan="2">
                  <a:txBody>
                    <a:bodyPr/>
                    <a:lstStyle/>
                    <a:p>
                      <a:pPr algn="ctr">
                        <a:spcAft>
                          <a:spcPts val="0"/>
                        </a:spcAft>
                      </a:pPr>
                      <a:r>
                        <a:rPr lang="en-US" sz="1000">
                          <a:effectLst/>
                        </a:rPr>
                        <a:t>Persentase</a:t>
                      </a:r>
                      <a:endParaRPr lang="en-US" sz="1200">
                        <a:effectLst/>
                        <a:latin typeface="Times New Roman"/>
                        <a:ea typeface="Times New Roman"/>
                        <a:cs typeface="Times New Roman"/>
                      </a:endParaRPr>
                    </a:p>
                  </a:txBody>
                  <a:tcPr marL="68580" marR="68580" marT="0" marB="0" anchor="ctr"/>
                </a:tc>
                <a:tc hMerge="1">
                  <a:txBody>
                    <a:bodyPr/>
                    <a:lstStyle/>
                    <a:p>
                      <a:endParaRPr lang="en-US"/>
                    </a:p>
                  </a:txBody>
                  <a:tcPr/>
                </a:tc>
              </a:tr>
              <a:tr h="259507">
                <a:tc vMerge="1">
                  <a:txBody>
                    <a:bodyPr/>
                    <a:lstStyle/>
                    <a:p>
                      <a:endParaRPr lang="en-US"/>
                    </a:p>
                  </a:txBody>
                  <a:tcPr/>
                </a:tc>
                <a:tc>
                  <a:txBody>
                    <a:bodyPr/>
                    <a:lstStyle/>
                    <a:p>
                      <a:pPr algn="ctr">
                        <a:spcAft>
                          <a:spcPts val="0"/>
                        </a:spcAft>
                      </a:pPr>
                      <a:r>
                        <a:rPr lang="en-US" sz="1000">
                          <a:effectLst/>
                        </a:rPr>
                        <a:t>Tinggi</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Rendah</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Tinggi</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Rendah</a:t>
                      </a:r>
                      <a:endParaRPr lang="en-US" sz="1200">
                        <a:effectLst/>
                        <a:latin typeface="Times New Roman"/>
                        <a:ea typeface="Times New Roman"/>
                        <a:cs typeface="Times New Roman"/>
                      </a:endParaRPr>
                    </a:p>
                  </a:txBody>
                  <a:tcPr marL="68580" marR="68580" marT="0" marB="0" anchor="ctr"/>
                </a:tc>
              </a:tr>
              <a:tr h="259507">
                <a:tc>
                  <a:txBody>
                    <a:bodyPr/>
                    <a:lstStyle/>
                    <a:p>
                      <a:pPr>
                        <a:spcAft>
                          <a:spcPts val="0"/>
                        </a:spcAft>
                      </a:pPr>
                      <a:r>
                        <a:rPr lang="en-US" sz="1000">
                          <a:effectLst/>
                        </a:rPr>
                        <a:t>Work life balance</a:t>
                      </a:r>
                      <a:endParaRPr lang="en-US" sz="1200">
                        <a:effectLst/>
                        <a:latin typeface="Times New Roman"/>
                        <a:ea typeface="Times New Roman"/>
                        <a:cs typeface="Times New Roman"/>
                      </a:endParaRPr>
                    </a:p>
                  </a:txBody>
                  <a:tcPr marL="68580" marR="68580" marT="0" marB="0"/>
                </a:tc>
                <a:tc>
                  <a:txBody>
                    <a:bodyPr/>
                    <a:lstStyle/>
                    <a:p>
                      <a:pPr algn="ctr">
                        <a:spcAft>
                          <a:spcPts val="0"/>
                        </a:spcAft>
                      </a:pPr>
                      <a:r>
                        <a:rPr lang="en-US" sz="1000">
                          <a:effectLst/>
                        </a:rPr>
                        <a:t>40</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47</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43%</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57%</a:t>
                      </a:r>
                      <a:endParaRPr lang="en-US" sz="1200">
                        <a:effectLst/>
                        <a:latin typeface="Times New Roman"/>
                        <a:ea typeface="Times New Roman"/>
                        <a:cs typeface="Times New Roman"/>
                      </a:endParaRPr>
                    </a:p>
                  </a:txBody>
                  <a:tcPr marL="68580" marR="68580" marT="0" marB="0" anchor="ctr"/>
                </a:tc>
              </a:tr>
              <a:tr h="519014">
                <a:tc>
                  <a:txBody>
                    <a:bodyPr/>
                    <a:lstStyle/>
                    <a:p>
                      <a:pPr>
                        <a:spcAft>
                          <a:spcPts val="0"/>
                        </a:spcAft>
                      </a:pPr>
                      <a:r>
                        <a:rPr lang="en-US" sz="1000">
                          <a:effectLst/>
                        </a:rPr>
                        <a:t>Aspek Work Interference with Personal Life (WIPL)</a:t>
                      </a:r>
                      <a:endParaRPr lang="en-US" sz="1200">
                        <a:effectLst/>
                        <a:latin typeface="Times New Roman"/>
                        <a:ea typeface="Times New Roman"/>
                        <a:cs typeface="Times New Roman"/>
                      </a:endParaRPr>
                    </a:p>
                  </a:txBody>
                  <a:tcPr marL="68580" marR="68580" marT="0" marB="0"/>
                </a:tc>
                <a:tc>
                  <a:txBody>
                    <a:bodyPr/>
                    <a:lstStyle/>
                    <a:p>
                      <a:pPr algn="ctr">
                        <a:spcAft>
                          <a:spcPts val="0"/>
                        </a:spcAft>
                      </a:pPr>
                      <a:r>
                        <a:rPr lang="en-US" sz="1000">
                          <a:effectLst/>
                        </a:rPr>
                        <a:t>42</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45</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48%</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52%</a:t>
                      </a:r>
                      <a:endParaRPr lang="en-US" sz="1200">
                        <a:effectLst/>
                        <a:latin typeface="Times New Roman"/>
                        <a:ea typeface="Times New Roman"/>
                        <a:cs typeface="Times New Roman"/>
                      </a:endParaRPr>
                    </a:p>
                  </a:txBody>
                  <a:tcPr marL="68580" marR="68580" marT="0" marB="0" anchor="ctr"/>
                </a:tc>
              </a:tr>
              <a:tr h="519014">
                <a:tc>
                  <a:txBody>
                    <a:bodyPr/>
                    <a:lstStyle/>
                    <a:p>
                      <a:pPr>
                        <a:spcAft>
                          <a:spcPts val="0"/>
                        </a:spcAft>
                      </a:pPr>
                      <a:r>
                        <a:rPr lang="en-US" sz="1000">
                          <a:effectLst/>
                        </a:rPr>
                        <a:t>Aspek Personal Life Interference with Work (PLIW)</a:t>
                      </a:r>
                      <a:endParaRPr lang="en-US" sz="1200">
                        <a:effectLst/>
                        <a:latin typeface="Times New Roman"/>
                        <a:ea typeface="Times New Roman"/>
                        <a:cs typeface="Times New Roman"/>
                      </a:endParaRPr>
                    </a:p>
                  </a:txBody>
                  <a:tcPr marL="68580" marR="68580" marT="0" marB="0"/>
                </a:tc>
                <a:tc>
                  <a:txBody>
                    <a:bodyPr/>
                    <a:lstStyle/>
                    <a:p>
                      <a:pPr algn="ctr">
                        <a:spcAft>
                          <a:spcPts val="0"/>
                        </a:spcAft>
                      </a:pPr>
                      <a:r>
                        <a:rPr lang="en-US" sz="1000">
                          <a:effectLst/>
                        </a:rPr>
                        <a:t>30</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57</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34%</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66%</a:t>
                      </a:r>
                      <a:endParaRPr lang="en-US" sz="1200">
                        <a:effectLst/>
                        <a:latin typeface="Times New Roman"/>
                        <a:ea typeface="Times New Roman"/>
                        <a:cs typeface="Times New Roman"/>
                      </a:endParaRPr>
                    </a:p>
                  </a:txBody>
                  <a:tcPr marL="68580" marR="68580" marT="0" marB="0" anchor="ctr"/>
                </a:tc>
              </a:tr>
              <a:tr h="519014">
                <a:tc>
                  <a:txBody>
                    <a:bodyPr/>
                    <a:lstStyle/>
                    <a:p>
                      <a:pPr>
                        <a:spcAft>
                          <a:spcPts val="0"/>
                        </a:spcAft>
                      </a:pPr>
                      <a:r>
                        <a:rPr lang="en-US" sz="1000">
                          <a:effectLst/>
                        </a:rPr>
                        <a:t>Aspek Personal Life Enhancement of Work (PLEW)</a:t>
                      </a:r>
                      <a:endParaRPr lang="en-US" sz="1200">
                        <a:effectLst/>
                        <a:latin typeface="Times New Roman"/>
                        <a:ea typeface="Times New Roman"/>
                        <a:cs typeface="Times New Roman"/>
                      </a:endParaRPr>
                    </a:p>
                  </a:txBody>
                  <a:tcPr marL="68580" marR="68580" marT="0" marB="0"/>
                </a:tc>
                <a:tc>
                  <a:txBody>
                    <a:bodyPr/>
                    <a:lstStyle/>
                    <a:p>
                      <a:pPr algn="ctr">
                        <a:spcAft>
                          <a:spcPts val="0"/>
                        </a:spcAft>
                      </a:pPr>
                      <a:r>
                        <a:rPr lang="en-US" sz="1000">
                          <a:effectLst/>
                        </a:rPr>
                        <a:t>34</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53</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39%</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61%</a:t>
                      </a:r>
                      <a:endParaRPr lang="en-US" sz="1200">
                        <a:effectLst/>
                        <a:latin typeface="Times New Roman"/>
                        <a:ea typeface="Times New Roman"/>
                        <a:cs typeface="Times New Roman"/>
                      </a:endParaRPr>
                    </a:p>
                  </a:txBody>
                  <a:tcPr marL="68580" marR="68580" marT="0" marB="0" anchor="ctr"/>
                </a:tc>
              </a:tr>
              <a:tr h="519014">
                <a:tc>
                  <a:txBody>
                    <a:bodyPr/>
                    <a:lstStyle/>
                    <a:p>
                      <a:pPr>
                        <a:spcAft>
                          <a:spcPts val="0"/>
                        </a:spcAft>
                      </a:pPr>
                      <a:r>
                        <a:rPr lang="en-US" sz="1000">
                          <a:effectLst/>
                        </a:rPr>
                        <a:t>Aspek Work Enhancement of Personal Life (WEPL)</a:t>
                      </a:r>
                      <a:endParaRPr lang="en-US" sz="1200">
                        <a:effectLst/>
                        <a:latin typeface="Times New Roman"/>
                        <a:ea typeface="Times New Roman"/>
                        <a:cs typeface="Times New Roman"/>
                      </a:endParaRPr>
                    </a:p>
                  </a:txBody>
                  <a:tcPr marL="68580" marR="68580" marT="0" marB="0"/>
                </a:tc>
                <a:tc>
                  <a:txBody>
                    <a:bodyPr/>
                    <a:lstStyle/>
                    <a:p>
                      <a:pPr algn="ctr">
                        <a:spcAft>
                          <a:spcPts val="0"/>
                        </a:spcAft>
                      </a:pPr>
                      <a:r>
                        <a:rPr lang="en-US" sz="1000">
                          <a:effectLst/>
                        </a:rPr>
                        <a:t>35</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52</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40%</a:t>
                      </a:r>
                      <a:endParaRPr lang="en-US" sz="1200">
                        <a:effectLst/>
                        <a:latin typeface="Times New Roman"/>
                        <a:ea typeface="Times New Roman"/>
                        <a:cs typeface="Times New Roman"/>
                      </a:endParaRPr>
                    </a:p>
                  </a:txBody>
                  <a:tcPr marL="68580" marR="68580" marT="0" marB="0" anchor="ctr"/>
                </a:tc>
                <a:tc>
                  <a:txBody>
                    <a:bodyPr/>
                    <a:lstStyle/>
                    <a:p>
                      <a:pPr algn="ctr">
                        <a:spcAft>
                          <a:spcPts val="0"/>
                        </a:spcAft>
                      </a:pPr>
                      <a:r>
                        <a:rPr lang="en-US" sz="1000">
                          <a:effectLst/>
                        </a:rPr>
                        <a:t>60%</a:t>
                      </a:r>
                      <a:endParaRPr lang="en-US" sz="1200">
                        <a:effectLst/>
                        <a:latin typeface="Times New Roman"/>
                        <a:ea typeface="Times New Roman"/>
                        <a:cs typeface="Times New Roman"/>
                      </a:endParaRPr>
                    </a:p>
                  </a:txBody>
                  <a:tcPr marL="68580" marR="68580" marT="0" marB="0" anchor="ctr"/>
                </a:tc>
              </a:tr>
            </a:tbl>
          </a:graphicData>
        </a:graphic>
      </p:graphicFrame>
      <p:sp>
        <p:nvSpPr>
          <p:cNvPr id="3" name="Rectangle 2"/>
          <p:cNvSpPr/>
          <p:nvPr/>
        </p:nvSpPr>
        <p:spPr>
          <a:xfrm>
            <a:off x="1717288" y="4851445"/>
            <a:ext cx="8118087" cy="954107"/>
          </a:xfrm>
          <a:prstGeom prst="rect">
            <a:avLst/>
          </a:prstGeom>
        </p:spPr>
        <p:txBody>
          <a:bodyPr wrap="square">
            <a:spAutoFit/>
          </a:bodyPr>
          <a:lstStyle/>
          <a:p>
            <a:r>
              <a:rPr lang="en-US"/>
              <a:t>Dalam jangka panjang, rendahnya </a:t>
            </a:r>
            <a:r>
              <a:rPr lang="en-US" i="1"/>
              <a:t>work life balance</a:t>
            </a:r>
            <a:r>
              <a:rPr lang="en-US"/>
              <a:t> berpotensi meningkatkan risiko </a:t>
            </a:r>
            <a:r>
              <a:rPr lang="en-US" i="1"/>
              <a:t>burnout</a:t>
            </a:r>
            <a:r>
              <a:rPr lang="en-US"/>
              <a:t> dan ketidakpuasan terhadap pekerjaan maupun kehidupan secara keseluruhan. Oleh karena itu, faktor-faktor psikologis internal, khususnya motivasi kerja dan kepuasan kerja, memiliki peran penting dalam membentuk </a:t>
            </a:r>
            <a:r>
              <a:rPr lang="en-US" i="1"/>
              <a:t>work life balance</a:t>
            </a:r>
            <a:endParaRPr lang="en-US"/>
          </a:p>
        </p:txBody>
      </p:sp>
    </p:spTree>
    <p:extLst>
      <p:ext uri="{BB962C8B-B14F-4D97-AF65-F5344CB8AC3E}">
        <p14:creationId xmlns:p14="http://schemas.microsoft.com/office/powerpoint/2010/main" val="979217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14" name="Rectangle 13">
            <a:extLst>
              <a:ext uri="{FF2B5EF4-FFF2-40B4-BE49-F238E27FC236}">
                <a16:creationId xmlns:a16="http://schemas.microsoft.com/office/drawing/2014/main" xmlns="" id="{CA928E75-6528-4C1D-9D8F-7BF635EC5D56}"/>
              </a:ext>
            </a:extLst>
          </p:cNvPr>
          <p:cNvSpPr/>
          <p:nvPr/>
        </p:nvSpPr>
        <p:spPr>
          <a:xfrm>
            <a:off x="525925" y="1247951"/>
            <a:ext cx="11000790" cy="3539430"/>
          </a:xfrm>
          <a:prstGeom prst="rect">
            <a:avLst/>
          </a:prstGeom>
        </p:spPr>
        <p:txBody>
          <a:bodyPr wrap="square">
            <a:spAutoFit/>
          </a:bodyPr>
          <a:lstStyle/>
          <a:p>
            <a:r>
              <a:rPr lang="en-US" smtClean="0"/>
              <a:t>Penelitian terdahulu mengenai motivasi kerja dengan work life balance</a:t>
            </a:r>
          </a:p>
          <a:p>
            <a:endParaRPr lang="en-US"/>
          </a:p>
          <a:p>
            <a:r>
              <a:rPr lang="en-US"/>
              <a:t>Penelitian yang dilakukan oleh Megayani, Santoso &amp; Sholikha menunjukkan bahwa motivasi kerja berhubungan positif dengan </a:t>
            </a:r>
            <a:r>
              <a:rPr lang="en-US" i="1"/>
              <a:t>work life balance</a:t>
            </a:r>
            <a:r>
              <a:rPr lang="en-US"/>
              <a:t> pada karyawan sektor industri, di mana karyawan yang memiliki motivasi tinggi cenderung mampu mengelola waktu kerja dan kehidupan pribadi secara </a:t>
            </a:r>
            <a:r>
              <a:rPr lang="en-US"/>
              <a:t>lebih </a:t>
            </a:r>
            <a:r>
              <a:rPr lang="en-US" smtClean="0"/>
              <a:t>seimbang. </a:t>
            </a:r>
            <a:r>
              <a:rPr lang="en-US"/>
              <a:t>Penelitian lain oleh Daulay menunjukkan bahwa motivasi kerja memiliki hubungan dengan </a:t>
            </a:r>
            <a:r>
              <a:rPr lang="en-US" i="1"/>
              <a:t>work </a:t>
            </a:r>
            <a:r>
              <a:rPr lang="en-US" i="1"/>
              <a:t>life </a:t>
            </a:r>
            <a:r>
              <a:rPr lang="en-US" i="1" smtClean="0"/>
              <a:t>balance</a:t>
            </a:r>
            <a:r>
              <a:rPr lang="en-US" smtClean="0"/>
              <a:t>. </a:t>
            </a:r>
            <a:r>
              <a:rPr lang="en-US"/>
              <a:t>Selanjutnya, studi oleh Widiastuti &amp; Suryanata juga menyatakan bahwa motivasi kerja berperan dalam meningkatkan kepuasan peran ganda karyawan baik di tempat kerja maupun di </a:t>
            </a:r>
            <a:r>
              <a:rPr lang="en-US"/>
              <a:t>lingkungan </a:t>
            </a:r>
            <a:r>
              <a:rPr lang="en-US" smtClean="0"/>
              <a:t>keluarga.</a:t>
            </a:r>
          </a:p>
          <a:p>
            <a:endParaRPr lang="en-US"/>
          </a:p>
          <a:p>
            <a:endParaRPr lang="en-US" smtClean="0"/>
          </a:p>
          <a:p>
            <a:r>
              <a:rPr lang="en-US" smtClean="0"/>
              <a:t>Penelitian terdahulu mengenai kepuasan kerja dengan work life balance</a:t>
            </a:r>
          </a:p>
          <a:p>
            <a:endParaRPr lang="en-US"/>
          </a:p>
          <a:p>
            <a:r>
              <a:rPr lang="en-US"/>
              <a:t>Penelitian oleh Murtiningrum menunjukkan bahwa kepuasan kerja memiliki hubungan positif dengan </a:t>
            </a:r>
            <a:r>
              <a:rPr lang="en-US" i="1"/>
              <a:t>work life balance</a:t>
            </a:r>
            <a:r>
              <a:rPr lang="en-US"/>
              <a:t>, di mana individu yang puas terhadap hidupnya lebih mampu mengelola tekanan pekerjaan dan </a:t>
            </a:r>
            <a:r>
              <a:rPr lang="en-US"/>
              <a:t>kehidupan </a:t>
            </a:r>
            <a:r>
              <a:rPr lang="en-US" smtClean="0"/>
              <a:t>pribadi. </a:t>
            </a:r>
            <a:r>
              <a:rPr lang="en-US"/>
              <a:t>Studi lain oleh Pitoyo &amp; Handayani menemukan bahwa pekerja dengan tingkat kepuasan kerja tinggi cenderung mengalami konflik kerja-keluarga yang </a:t>
            </a:r>
            <a:r>
              <a:rPr lang="en-US"/>
              <a:t>lebih </a:t>
            </a:r>
            <a:r>
              <a:rPr lang="en-US" smtClean="0"/>
              <a:t>rendah. </a:t>
            </a:r>
            <a:r>
              <a:rPr lang="en-US"/>
              <a:t>Selanjutnya, penelitian oleh Pranindhita juga menyimpulkan bahwa kepuasan kerja berperan dalam meningkatkan keseimbangan peran antara pekerjaan dan kehidupan personal pada </a:t>
            </a:r>
            <a:r>
              <a:rPr lang="en-US"/>
              <a:t>pekerja </a:t>
            </a:r>
            <a:r>
              <a:rPr lang="en-US" smtClean="0"/>
              <a:t>industri.</a:t>
            </a:r>
            <a:endParaRPr lang="en-US"/>
          </a:p>
        </p:txBody>
      </p:sp>
    </p:spTree>
    <p:extLst>
      <p:ext uri="{BB962C8B-B14F-4D97-AF65-F5344CB8AC3E}">
        <p14:creationId xmlns:p14="http://schemas.microsoft.com/office/powerpoint/2010/main" val="3245045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Pertanyaan Penelitian (Rumusan Masalah)</a:t>
            </a:r>
            <a:endParaRPr/>
          </a:p>
        </p:txBody>
      </p:sp>
      <p:sp>
        <p:nvSpPr>
          <p:cNvPr id="2" name="Rectangle 1"/>
          <p:cNvSpPr/>
          <p:nvPr/>
        </p:nvSpPr>
        <p:spPr>
          <a:xfrm>
            <a:off x="1607379" y="2848151"/>
            <a:ext cx="8949558" cy="1569660"/>
          </a:xfrm>
          <a:prstGeom prst="rect">
            <a:avLst/>
          </a:prstGeom>
        </p:spPr>
        <p:txBody>
          <a:bodyPr wrap="square">
            <a:spAutoFit/>
          </a:bodyPr>
          <a:lstStyle/>
          <a:p>
            <a:pPr algn="just"/>
            <a:r>
              <a:rPr lang="en-US" sz="3200" b="1" smtClean="0"/>
              <a:t>Apakah terdapat hubungan </a:t>
            </a:r>
            <a:r>
              <a:rPr lang="en-US" sz="3200" b="1"/>
              <a:t>Antara Motivasi Kerja dan Kepuasan Kerja Terhadap </a:t>
            </a:r>
            <a:r>
              <a:rPr lang="en-US" sz="3200" b="1" i="1"/>
              <a:t>Work life balance</a:t>
            </a:r>
            <a:r>
              <a:rPr lang="en-US" sz="3200" b="1"/>
              <a:t> pada Pekerja Pabrik </a:t>
            </a:r>
            <a:r>
              <a:rPr lang="en-US" sz="3200" b="1"/>
              <a:t>di </a:t>
            </a:r>
            <a:r>
              <a:rPr lang="en-US" sz="3200" b="1" smtClean="0"/>
              <a:t>Sidoarjo ?</a:t>
            </a:r>
            <a:endParaRPr lang="en-ID"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grpSp>
        <p:nvGrpSpPr>
          <p:cNvPr id="4" name="Group 3"/>
          <p:cNvGrpSpPr/>
          <p:nvPr/>
        </p:nvGrpSpPr>
        <p:grpSpPr>
          <a:xfrm>
            <a:off x="1941342" y="1322363"/>
            <a:ext cx="9073661" cy="618979"/>
            <a:chOff x="2667725" y="1521846"/>
            <a:chExt cx="7160172" cy="395966"/>
          </a:xfrm>
          <a:solidFill>
            <a:schemeClr val="accent2"/>
          </a:solidFill>
        </p:grpSpPr>
        <p:cxnSp>
          <p:nvCxnSpPr>
            <p:cNvPr id="5" name="Straight Connector 4"/>
            <p:cNvCxnSpPr/>
            <p:nvPr/>
          </p:nvCxnSpPr>
          <p:spPr>
            <a:xfrm>
              <a:off x="2667725" y="1760822"/>
              <a:ext cx="7160172" cy="13293"/>
            </a:xfrm>
            <a:prstGeom prst="line">
              <a:avLst/>
            </a:prstGeom>
            <a:grpFill/>
            <a:ln w="38100">
              <a:solidFill>
                <a:srgbClr val="20275B"/>
              </a:solidFill>
            </a:ln>
          </p:spPr>
          <p:style>
            <a:lnRef idx="1">
              <a:schemeClr val="accent1"/>
            </a:lnRef>
            <a:fillRef idx="0">
              <a:schemeClr val="accent1"/>
            </a:fillRef>
            <a:effectRef idx="0">
              <a:schemeClr val="accent1"/>
            </a:effectRef>
            <a:fontRef idx="minor">
              <a:schemeClr val="tx1"/>
            </a:fontRef>
          </p:style>
        </p:cxnSp>
        <p:sp>
          <p:nvSpPr>
            <p:cNvPr id="6" name="Flowchart: Connector 5">
              <a:hlinkClick r:id="rId3" action="ppaction://hlinksldjump"/>
            </p:cNvPr>
            <p:cNvSpPr/>
            <p:nvPr/>
          </p:nvSpPr>
          <p:spPr>
            <a:xfrm>
              <a:off x="2936107" y="1557812"/>
              <a:ext cx="360000" cy="360000"/>
            </a:xfrm>
            <a:prstGeom prst="flowChartConnector">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6">
              <a:hlinkClick r:id="rId4" action="ppaction://hlinksldjump"/>
            </p:cNvPr>
            <p:cNvSpPr/>
            <p:nvPr/>
          </p:nvSpPr>
          <p:spPr>
            <a:xfrm>
              <a:off x="4969220" y="1523624"/>
              <a:ext cx="360000" cy="360000"/>
            </a:xfrm>
            <a:prstGeom prst="flowChartConnector">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7">
              <a:hlinkClick r:id="rId4" action="ppaction://hlinksldjump"/>
            </p:cNvPr>
            <p:cNvSpPr/>
            <p:nvPr/>
          </p:nvSpPr>
          <p:spPr>
            <a:xfrm>
              <a:off x="7002333" y="1542555"/>
              <a:ext cx="360000" cy="360000"/>
            </a:xfrm>
            <a:prstGeom prst="flowChartConnector">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8"/>
            <p:cNvSpPr/>
            <p:nvPr/>
          </p:nvSpPr>
          <p:spPr>
            <a:xfrm>
              <a:off x="9070924" y="1521846"/>
              <a:ext cx="360000" cy="360000"/>
            </a:xfrm>
            <a:prstGeom prst="flowChartConnector">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3890933" y="2168064"/>
            <a:ext cx="2625287" cy="1107996"/>
          </a:xfrm>
          <a:prstGeom prst="rect">
            <a:avLst/>
          </a:prstGeom>
          <a:noFill/>
        </p:spPr>
        <p:txBody>
          <a:bodyPr wrap="square" rtlCol="0">
            <a:spAutoFit/>
          </a:bodyPr>
          <a:lstStyle/>
          <a:p>
            <a:pPr algn="ctr"/>
            <a:r>
              <a:rPr lang="en-US" sz="1800" b="1" dirty="0" err="1"/>
              <a:t>Jenis</a:t>
            </a:r>
            <a:r>
              <a:rPr lang="en-US" sz="1800" b="1" dirty="0"/>
              <a:t> </a:t>
            </a:r>
            <a:r>
              <a:rPr lang="en-US" sz="1800" b="1" dirty="0" err="1"/>
              <a:t>Penelitian</a:t>
            </a:r>
            <a:endParaRPr lang="en-US" sz="1800" b="1" dirty="0"/>
          </a:p>
          <a:p>
            <a:pPr algn="just"/>
            <a:r>
              <a:rPr lang="en-US" sz="1600" dirty="0" err="1"/>
              <a:t>Menggunakan</a:t>
            </a:r>
            <a:r>
              <a:rPr lang="en-US" sz="1600" dirty="0"/>
              <a:t> </a:t>
            </a:r>
            <a:r>
              <a:rPr lang="en-US" sz="1600" dirty="0" err="1"/>
              <a:t>metode</a:t>
            </a:r>
            <a:r>
              <a:rPr lang="en-US" sz="1600" dirty="0"/>
              <a:t> </a:t>
            </a:r>
            <a:r>
              <a:rPr lang="en-US" sz="1600" b="1" dirty="0" err="1"/>
              <a:t>kuantitatif</a:t>
            </a:r>
            <a:r>
              <a:rPr lang="en-US" sz="1600" b="1" dirty="0"/>
              <a:t> </a:t>
            </a:r>
            <a:r>
              <a:rPr lang="en-US" sz="1600" dirty="0" err="1"/>
              <a:t>dengan</a:t>
            </a:r>
            <a:r>
              <a:rPr lang="en-US" sz="1600" dirty="0"/>
              <a:t> </a:t>
            </a:r>
            <a:r>
              <a:rPr lang="en-US" sz="1600" dirty="0" err="1"/>
              <a:t>jenis</a:t>
            </a:r>
            <a:r>
              <a:rPr lang="en-US" sz="1600" dirty="0"/>
              <a:t> </a:t>
            </a:r>
            <a:r>
              <a:rPr lang="en-US" sz="1600" dirty="0" err="1"/>
              <a:t>penelitian</a:t>
            </a:r>
            <a:r>
              <a:rPr lang="en-US" sz="1600" dirty="0"/>
              <a:t> </a:t>
            </a:r>
            <a:r>
              <a:rPr lang="en-US" sz="1600" b="1" dirty="0" err="1"/>
              <a:t>korelasiona</a:t>
            </a:r>
            <a:r>
              <a:rPr lang="en-US" sz="1600" dirty="0" err="1"/>
              <a:t>l</a:t>
            </a:r>
            <a:endParaRPr lang="en-US" sz="1600" dirty="0"/>
          </a:p>
        </p:txBody>
      </p:sp>
      <p:sp>
        <p:nvSpPr>
          <p:cNvPr id="11" name="TextBox 10"/>
          <p:cNvSpPr txBox="1"/>
          <p:nvPr/>
        </p:nvSpPr>
        <p:spPr>
          <a:xfrm>
            <a:off x="9270429" y="2181179"/>
            <a:ext cx="2267515" cy="1877437"/>
          </a:xfrm>
          <a:prstGeom prst="rect">
            <a:avLst/>
          </a:prstGeom>
          <a:noFill/>
        </p:spPr>
        <p:txBody>
          <a:bodyPr wrap="square" rtlCol="0">
            <a:spAutoFit/>
          </a:bodyPr>
          <a:lstStyle/>
          <a:p>
            <a:pPr algn="ctr"/>
            <a:r>
              <a:rPr lang="en-US" sz="1800" b="1" dirty="0" err="1"/>
              <a:t>Teknik</a:t>
            </a:r>
            <a:r>
              <a:rPr lang="en-US" sz="1800" b="1" dirty="0"/>
              <a:t> </a:t>
            </a:r>
            <a:r>
              <a:rPr lang="en-US" sz="1800" b="1" dirty="0" err="1"/>
              <a:t>Analisis</a:t>
            </a:r>
            <a:r>
              <a:rPr lang="en-US" sz="1800" b="1" dirty="0"/>
              <a:t> Data</a:t>
            </a:r>
          </a:p>
          <a:p>
            <a:pPr algn="just"/>
            <a:r>
              <a:rPr lang="en-US" sz="1600" dirty="0" err="1"/>
              <a:t>Menggunakan</a:t>
            </a:r>
            <a:r>
              <a:rPr lang="en-US" sz="1600" dirty="0"/>
              <a:t> </a:t>
            </a:r>
            <a:r>
              <a:rPr lang="en-US" sz="1600" dirty="0" err="1"/>
              <a:t>korelasi</a:t>
            </a:r>
            <a:r>
              <a:rPr lang="en-US" sz="1600" i="1" dirty="0"/>
              <a:t> product moment </a:t>
            </a:r>
            <a:r>
              <a:rPr lang="en-US" sz="1600" dirty="0" err="1"/>
              <a:t>dari</a:t>
            </a:r>
            <a:r>
              <a:rPr lang="en-US" sz="1600" dirty="0"/>
              <a:t> </a:t>
            </a:r>
            <a:r>
              <a:rPr lang="en-US" sz="1600" i="1" dirty="0"/>
              <a:t> </a:t>
            </a:r>
            <a:r>
              <a:rPr lang="en-US" sz="1600" i="1" dirty="0" err="1"/>
              <a:t>pearson’s</a:t>
            </a:r>
            <a:r>
              <a:rPr lang="en-US" sz="1600" i="1" dirty="0"/>
              <a:t> </a:t>
            </a:r>
            <a:r>
              <a:rPr lang="en-US" sz="1600" err="1"/>
              <a:t>dengan</a:t>
            </a:r>
            <a:r>
              <a:rPr lang="en-US" sz="1600"/>
              <a:t> </a:t>
            </a:r>
            <a:r>
              <a:rPr lang="en-US" sz="1600" smtClean="0"/>
              <a:t>bantuan </a:t>
            </a:r>
            <a:r>
              <a:rPr lang="en-US" sz="1600" dirty="0"/>
              <a:t>program </a:t>
            </a:r>
            <a:r>
              <a:rPr lang="en-US" sz="1600" i="1" dirty="0"/>
              <a:t>SPSS for Windows</a:t>
            </a:r>
            <a:endParaRPr lang="en-US" sz="1600" dirty="0"/>
          </a:p>
        </p:txBody>
      </p:sp>
      <p:sp>
        <p:nvSpPr>
          <p:cNvPr id="12" name="TextBox 11"/>
          <p:cNvSpPr txBox="1"/>
          <p:nvPr/>
        </p:nvSpPr>
        <p:spPr>
          <a:xfrm>
            <a:off x="6580681" y="2168064"/>
            <a:ext cx="2625287" cy="1631216"/>
          </a:xfrm>
          <a:prstGeom prst="rect">
            <a:avLst/>
          </a:prstGeom>
          <a:noFill/>
        </p:spPr>
        <p:txBody>
          <a:bodyPr wrap="square" rtlCol="0">
            <a:spAutoFit/>
          </a:bodyPr>
          <a:lstStyle/>
          <a:p>
            <a:pPr algn="ctr"/>
            <a:r>
              <a:rPr lang="en-US" sz="1800" b="1" dirty="0" err="1"/>
              <a:t>Teknik</a:t>
            </a:r>
            <a:r>
              <a:rPr lang="en-US" sz="1800" b="1" dirty="0"/>
              <a:t> </a:t>
            </a:r>
            <a:r>
              <a:rPr lang="en-US" sz="1800" b="1" dirty="0" err="1"/>
              <a:t>Pengumpulan</a:t>
            </a:r>
            <a:r>
              <a:rPr lang="en-US" sz="1800" b="1" dirty="0"/>
              <a:t> Data</a:t>
            </a:r>
          </a:p>
          <a:p>
            <a:pPr algn="just"/>
            <a:r>
              <a:rPr lang="en-ID" sz="1600" dirty="0"/>
              <a:t>1. </a:t>
            </a:r>
            <a:r>
              <a:rPr lang="en-ID" sz="1600" dirty="0" err="1"/>
              <a:t>Skala</a:t>
            </a:r>
            <a:r>
              <a:rPr lang="en-ID" sz="1600" dirty="0"/>
              <a:t> </a:t>
            </a:r>
            <a:r>
              <a:rPr lang="en-ID" sz="1600" dirty="0" err="1"/>
              <a:t>Likert</a:t>
            </a:r>
            <a:endParaRPr lang="en-ID" sz="1600" dirty="0"/>
          </a:p>
          <a:p>
            <a:r>
              <a:rPr lang="en-ID" sz="1600" dirty="0"/>
              <a:t>2. </a:t>
            </a:r>
            <a:r>
              <a:rPr lang="en-ID" sz="1600"/>
              <a:t>Skala </a:t>
            </a:r>
            <a:r>
              <a:rPr lang="en-ID" sz="1600" smtClean="0"/>
              <a:t>Motivasi Kerja</a:t>
            </a:r>
            <a:endParaRPr lang="en-ID" sz="1600" dirty="0"/>
          </a:p>
          <a:p>
            <a:r>
              <a:rPr lang="en-ID" sz="1600" dirty="0"/>
              <a:t>3. </a:t>
            </a:r>
            <a:r>
              <a:rPr lang="en-ID" sz="1600"/>
              <a:t>Skala </a:t>
            </a:r>
            <a:r>
              <a:rPr lang="en-ID" sz="1600" smtClean="0"/>
              <a:t>Kepuasan Kerja</a:t>
            </a:r>
            <a:endParaRPr lang="en-ID" sz="1600" dirty="0"/>
          </a:p>
          <a:p>
            <a:r>
              <a:rPr lang="en-ID" sz="1600" dirty="0"/>
              <a:t>4. </a:t>
            </a:r>
            <a:r>
              <a:rPr lang="en-ID" sz="1600"/>
              <a:t>Skala </a:t>
            </a:r>
            <a:r>
              <a:rPr lang="en-ID" sz="1600" smtClean="0"/>
              <a:t>Work Life Balance</a:t>
            </a:r>
            <a:endParaRPr lang="en-US" sz="1600" dirty="0"/>
          </a:p>
        </p:txBody>
      </p:sp>
      <p:sp>
        <p:nvSpPr>
          <p:cNvPr id="13" name="TextBox 12"/>
          <p:cNvSpPr txBox="1"/>
          <p:nvPr/>
        </p:nvSpPr>
        <p:spPr>
          <a:xfrm>
            <a:off x="1201185" y="2151407"/>
            <a:ext cx="2625287" cy="2339102"/>
          </a:xfrm>
          <a:prstGeom prst="rect">
            <a:avLst/>
          </a:prstGeom>
          <a:noFill/>
        </p:spPr>
        <p:txBody>
          <a:bodyPr wrap="square" rtlCol="0">
            <a:spAutoFit/>
          </a:bodyPr>
          <a:lstStyle/>
          <a:p>
            <a:pPr algn="ctr"/>
            <a:r>
              <a:rPr lang="en-US" sz="1800" b="1" dirty="0" err="1"/>
              <a:t>Populasi</a:t>
            </a:r>
            <a:r>
              <a:rPr lang="en-US" sz="1800" b="1" dirty="0"/>
              <a:t> &amp; </a:t>
            </a:r>
            <a:r>
              <a:rPr lang="en-US" sz="1800" b="1" dirty="0" err="1"/>
              <a:t>Sampel</a:t>
            </a:r>
            <a:endParaRPr lang="en-US" sz="1800" b="1" dirty="0"/>
          </a:p>
          <a:p>
            <a:endParaRPr lang="en-US" sz="1600" b="1" smtClean="0"/>
          </a:p>
          <a:p>
            <a:r>
              <a:rPr lang="en-US" sz="1600" b="1" smtClean="0"/>
              <a:t>Populasi</a:t>
            </a:r>
            <a:r>
              <a:rPr lang="en-US" sz="1600" smtClean="0"/>
              <a:t> Pekerja di daerah Sidoarjo  </a:t>
            </a:r>
            <a:r>
              <a:rPr lang="en-US" sz="1600" err="1"/>
              <a:t>sebanyak</a:t>
            </a:r>
            <a:r>
              <a:rPr lang="en-US" sz="1600"/>
              <a:t> </a:t>
            </a:r>
            <a:r>
              <a:rPr lang="en-US" sz="1600" smtClean="0"/>
              <a:t>188.020 berdasarkan BPS</a:t>
            </a:r>
            <a:endParaRPr lang="en-US" sz="1600" dirty="0"/>
          </a:p>
          <a:p>
            <a:pPr algn="just"/>
            <a:r>
              <a:rPr lang="en-US" sz="1600" b="1" err="1"/>
              <a:t>Sampel</a:t>
            </a:r>
            <a:r>
              <a:rPr lang="en-US" sz="1600"/>
              <a:t> </a:t>
            </a:r>
            <a:r>
              <a:rPr lang="en-US" sz="1600" smtClean="0"/>
              <a:t>347 </a:t>
            </a:r>
            <a:r>
              <a:rPr lang="en-US" sz="1600" dirty="0" err="1"/>
              <a:t>subyek</a:t>
            </a:r>
            <a:r>
              <a:rPr lang="en-US" sz="1600" dirty="0"/>
              <a:t>, </a:t>
            </a:r>
            <a:r>
              <a:rPr lang="en-US" sz="1600" dirty="0" err="1"/>
              <a:t>berdasarkan</a:t>
            </a:r>
            <a:r>
              <a:rPr lang="en-US" sz="1600" dirty="0"/>
              <a:t> table Isaac &amp; Michael </a:t>
            </a:r>
            <a:r>
              <a:rPr lang="en-US" sz="1600" dirty="0" err="1"/>
              <a:t>dengan</a:t>
            </a:r>
            <a:r>
              <a:rPr lang="en-US" sz="1600" dirty="0"/>
              <a:t> </a:t>
            </a:r>
            <a:r>
              <a:rPr lang="en-US" sz="1600" dirty="0" err="1"/>
              <a:t>toleransi</a:t>
            </a:r>
            <a:r>
              <a:rPr lang="en-US" sz="1600" dirty="0"/>
              <a:t> 5%</a:t>
            </a:r>
          </a:p>
        </p:txBody>
      </p:sp>
      <p:sp>
        <p:nvSpPr>
          <p:cNvPr id="14" name="TextBox 13"/>
          <p:cNvSpPr txBox="1"/>
          <p:nvPr/>
        </p:nvSpPr>
        <p:spPr>
          <a:xfrm>
            <a:off x="3737776" y="3751845"/>
            <a:ext cx="2625287" cy="615553"/>
          </a:xfrm>
          <a:prstGeom prst="rect">
            <a:avLst/>
          </a:prstGeom>
          <a:noFill/>
        </p:spPr>
        <p:txBody>
          <a:bodyPr wrap="square" rtlCol="0">
            <a:spAutoFit/>
          </a:bodyPr>
          <a:lstStyle/>
          <a:p>
            <a:pPr algn="ctr"/>
            <a:r>
              <a:rPr lang="en-US" sz="1800" b="1" dirty="0" err="1"/>
              <a:t>Teknik</a:t>
            </a:r>
            <a:r>
              <a:rPr lang="en-US" sz="1800" b="1" dirty="0"/>
              <a:t> Sampling</a:t>
            </a:r>
          </a:p>
          <a:p>
            <a:pPr algn="just"/>
            <a:r>
              <a:rPr lang="en-ID" sz="1600" dirty="0"/>
              <a:t>Accidental sampling</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sp>
        <p:nvSpPr>
          <p:cNvPr id="2" name="TextBox 1"/>
          <p:cNvSpPr txBox="1"/>
          <p:nvPr/>
        </p:nvSpPr>
        <p:spPr>
          <a:xfrm>
            <a:off x="788276" y="1210893"/>
            <a:ext cx="1939158" cy="369332"/>
          </a:xfrm>
          <a:prstGeom prst="rect">
            <a:avLst/>
          </a:prstGeom>
          <a:noFill/>
        </p:spPr>
        <p:txBody>
          <a:bodyPr wrap="square" rtlCol="0">
            <a:spAutoFit/>
          </a:bodyPr>
          <a:lstStyle/>
          <a:p>
            <a:r>
              <a:rPr lang="en-US" sz="1800" b="1" dirty="0" err="1"/>
              <a:t>Hasil</a:t>
            </a:r>
            <a:r>
              <a:rPr lang="en-US" sz="1800" b="1" dirty="0"/>
              <a:t> </a:t>
            </a:r>
            <a:r>
              <a:rPr lang="en-US" sz="1800" b="1" dirty="0" err="1"/>
              <a:t>Penelitian</a:t>
            </a:r>
            <a:endParaRPr lang="en-US" sz="1800" b="1" dirty="0"/>
          </a:p>
        </p:txBody>
      </p:sp>
      <p:sp>
        <p:nvSpPr>
          <p:cNvPr id="5" name="TextBox 4"/>
          <p:cNvSpPr txBox="1"/>
          <p:nvPr/>
        </p:nvSpPr>
        <p:spPr>
          <a:xfrm>
            <a:off x="4566746" y="1210893"/>
            <a:ext cx="2417378" cy="369332"/>
          </a:xfrm>
          <a:prstGeom prst="rect">
            <a:avLst/>
          </a:prstGeom>
          <a:noFill/>
        </p:spPr>
        <p:txBody>
          <a:bodyPr wrap="square" rtlCol="0">
            <a:spAutoFit/>
          </a:bodyPr>
          <a:lstStyle/>
          <a:p>
            <a:r>
              <a:rPr lang="en-US" sz="1800" b="1" dirty="0" err="1"/>
              <a:t>Sumbangan</a:t>
            </a:r>
            <a:r>
              <a:rPr lang="en-US" sz="1800" b="1" dirty="0"/>
              <a:t> </a:t>
            </a:r>
            <a:r>
              <a:rPr lang="en-US" sz="1800" b="1" dirty="0" err="1"/>
              <a:t>Efektif</a:t>
            </a:r>
            <a:endParaRPr lang="en-US" sz="1800" b="1" dirty="0"/>
          </a:p>
        </p:txBody>
      </p:sp>
      <p:sp>
        <p:nvSpPr>
          <p:cNvPr id="6" name="TextBox 5"/>
          <p:cNvSpPr txBox="1"/>
          <p:nvPr/>
        </p:nvSpPr>
        <p:spPr>
          <a:xfrm>
            <a:off x="9014633" y="1210893"/>
            <a:ext cx="1718441" cy="369332"/>
          </a:xfrm>
          <a:prstGeom prst="rect">
            <a:avLst/>
          </a:prstGeom>
          <a:noFill/>
        </p:spPr>
        <p:txBody>
          <a:bodyPr wrap="square" rtlCol="0">
            <a:spAutoFit/>
          </a:bodyPr>
          <a:lstStyle/>
          <a:p>
            <a:r>
              <a:rPr lang="en-US" sz="1800" b="1" dirty="0" err="1"/>
              <a:t>Kategorisasi</a:t>
            </a:r>
            <a:endParaRPr lang="en-US" sz="1800" b="1" dirty="0"/>
          </a:p>
        </p:txBody>
      </p:sp>
      <p:sp>
        <p:nvSpPr>
          <p:cNvPr id="10" name="TextBox 9"/>
          <p:cNvSpPr txBox="1"/>
          <p:nvPr/>
        </p:nvSpPr>
        <p:spPr>
          <a:xfrm>
            <a:off x="7620184" y="1635659"/>
            <a:ext cx="4507337" cy="4401205"/>
          </a:xfrm>
          <a:prstGeom prst="rect">
            <a:avLst/>
          </a:prstGeom>
          <a:noFill/>
        </p:spPr>
        <p:txBody>
          <a:bodyPr wrap="square" rtlCol="0">
            <a:spAutoFit/>
          </a:bodyPr>
          <a:lstStyle/>
          <a:p>
            <a:r>
              <a:rPr lang="en-ID"/>
              <a:t>Berdasarkan tabel kategorisasi, diperoleh data bahwa pada pekerja pabrik di Sidoarjo terdapat 35 pekerja yang memiliki motivasi kerja pada kategori rendah dengan persentase sebesar 10%. Pada kategori sedang, terdapat 271 pekerja dengan persentase sebesar 78%, sedangkan pada kategori tinggi terdapat 41 pekerja dengan persentase sebesar 12%. Pada variabel kepuasan kerja kerja, diketahui bahwa sebanyak 47 pekerja berada pada kategori rendah dengan persentase sebesar 14%. Selanjutnya, sebanyak 243 pekerja berada pada kategori sedang dengan persentase sebesar 70%, dan sebanyak 57 pekerja berada pada kategori tinggi dengan persentase sebesar 16%. Sementara itu, pada variabel </a:t>
            </a:r>
            <a:r>
              <a:rPr lang="en-ID" i="1"/>
              <a:t>work life balance</a:t>
            </a:r>
            <a:r>
              <a:rPr lang="en-ID"/>
              <a:t>, diperoleh data bahwa sebanyak 33 pekerja berada pada kategori rendah dengan persentase sebesar 10%, sebanyak 257 pekerja berada pada kategori sedang dengan persentase sebesar 74%, dan sebanyak 57 pekerja berada pada kategori tinggi dengan persentase sebesar 16%.</a:t>
            </a:r>
            <a:endParaRPr lang="en-US"/>
          </a:p>
        </p:txBody>
      </p:sp>
      <p:sp>
        <p:nvSpPr>
          <p:cNvPr id="11" name="Rectangle 10"/>
          <p:cNvSpPr/>
          <p:nvPr/>
        </p:nvSpPr>
        <p:spPr>
          <a:xfrm>
            <a:off x="4103226" y="1635659"/>
            <a:ext cx="3372255" cy="1600438"/>
          </a:xfrm>
          <a:prstGeom prst="rect">
            <a:avLst/>
          </a:prstGeom>
        </p:spPr>
        <p:txBody>
          <a:bodyPr wrap="square">
            <a:spAutoFit/>
          </a:bodyPr>
          <a:lstStyle/>
          <a:p>
            <a:r>
              <a:rPr lang="en-US"/>
              <a:t>Berdasarkan hasil analisis diperoleh nilai R Square adalah 0,791 x 100 % = 79.1 %. Maka dapat diketahui bahwa pengaruh motivasi kerja dan kepuasan kerja terhadap </a:t>
            </a:r>
            <a:r>
              <a:rPr lang="en-US" i="1"/>
              <a:t>work life balanced</a:t>
            </a:r>
            <a:r>
              <a:rPr lang="en-US"/>
              <a:t> sebesar 79.1% sedangkan 20.9% dipengaruhi oleh faktor psikologis lain.</a:t>
            </a:r>
          </a:p>
        </p:txBody>
      </p:sp>
      <p:sp>
        <p:nvSpPr>
          <p:cNvPr id="12" name="Rectangle 11"/>
          <p:cNvSpPr/>
          <p:nvPr/>
        </p:nvSpPr>
        <p:spPr>
          <a:xfrm>
            <a:off x="238091" y="1635659"/>
            <a:ext cx="3669995" cy="3970318"/>
          </a:xfrm>
          <a:prstGeom prst="rect">
            <a:avLst/>
          </a:prstGeom>
        </p:spPr>
        <p:txBody>
          <a:bodyPr wrap="square">
            <a:spAutoFit/>
          </a:bodyPr>
          <a:lstStyle/>
          <a:p>
            <a:pPr algn="just"/>
            <a:r>
              <a:rPr lang="id-ID"/>
              <a:t>Hasil</a:t>
            </a:r>
            <a:r>
              <a:rPr lang="en-ID"/>
              <a:t> </a:t>
            </a:r>
            <a:r>
              <a:rPr lang="en-ID" smtClean="0"/>
              <a:t>analisis </a:t>
            </a:r>
            <a:r>
              <a:rPr lang="en-ID"/>
              <a:t>dikeitahui bahwa nilai koeifisien korelasi rₓ₁ᵧ = 0.685 deingan nilai signifikansinya 0,000 (p &lt; 0.05). Maka dapat diartikan adanya hubungan positif yang signigikan antara motivasi kerja dengan </a:t>
            </a:r>
            <a:r>
              <a:rPr lang="en-ID" i="1"/>
              <a:t>work life balance</a:t>
            </a:r>
            <a:r>
              <a:rPr lang="en-ID"/>
              <a:t>. Jadi semakin tinggi motivasi kerja yang diberikan maka semakin tinggi </a:t>
            </a:r>
            <a:r>
              <a:rPr lang="en-ID" i="1"/>
              <a:t>work life balance</a:t>
            </a:r>
            <a:r>
              <a:rPr lang="en-ID"/>
              <a:t> yang dimiliki, sebaliknya semakin rendah motivasi kerja maka semakin rendah juga </a:t>
            </a:r>
            <a:r>
              <a:rPr lang="en-ID" i="1"/>
              <a:t>work life balance</a:t>
            </a:r>
            <a:r>
              <a:rPr lang="en-ID"/>
              <a:t>. Koefisien korelasi rₓ₂ᵧ = 0.869 deingan nilai signifikansinya 0,000 (p &lt; 0.05). Maka dapat diartikan bahwa terdapat hubungan positif yang signifikan antara kepuasan kerja dengan </a:t>
            </a:r>
            <a:r>
              <a:rPr lang="en-ID" i="1"/>
              <a:t>work life balance</a:t>
            </a:r>
            <a:r>
              <a:rPr lang="en-ID"/>
              <a:t> yang dimiliki oleh pekerja pabrik, semakin tinggin kepuasan kerja maka semakin tinggi </a:t>
            </a:r>
            <a:r>
              <a:rPr lang="en-ID" i="1"/>
              <a:t>work life balance</a:t>
            </a:r>
            <a:r>
              <a:rPr lang="en-ID"/>
              <a:t> dan sebaliknya</a:t>
            </a:r>
            <a:endParaRPr lang="en-US" sz="1300" dirty="0">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4" name="Rectangle 3"/>
          <p:cNvSpPr/>
          <p:nvPr/>
        </p:nvSpPr>
        <p:spPr>
          <a:xfrm>
            <a:off x="1234964" y="1267673"/>
            <a:ext cx="10258098" cy="3970318"/>
          </a:xfrm>
          <a:prstGeom prst="rect">
            <a:avLst/>
          </a:prstGeom>
        </p:spPr>
        <p:txBody>
          <a:bodyPr wrap="square">
            <a:spAutoFit/>
          </a:bodyPr>
          <a:lstStyle/>
          <a:p>
            <a:r>
              <a:rPr lang="en-US"/>
              <a:t>Hasil analisis data menunjukkan bahwa motivasi kerja memiliki hubungan positif dan signifikan dengan </a:t>
            </a:r>
            <a:r>
              <a:rPr lang="en-US" i="1"/>
              <a:t>work life balance</a:t>
            </a:r>
            <a:r>
              <a:rPr lang="en-US"/>
              <a:t> pada pekerja pabrik di Sidoarjo, dengan koefisien korelasi sebesar rₓ₁</a:t>
            </a:r>
            <a:r>
              <a:rPr lang="el-GR"/>
              <a:t>ᵧ = 0,685 </a:t>
            </a:r>
            <a:r>
              <a:rPr lang="en-US"/>
              <a:t>dan nilai signifikansi 0,000 (p &lt; 0,05). Hal ini berarti semakin tinggi motivasi kerja yang dimiliki pekerja, maka semakin baik pula keseimbangan antara kehidupan kerja dan kehidupan pribadi yang mereka rasakan. Motivasi kerja berfungsi sebagai energi psikologis yang membantu individu mengelola tuntutan pekerjaan secara lebih adaptif, sehingga pekerja yang memiliki motivasi tinggi cenderung mampu mengatur waktu, energi, dan tanggung jawab secara lebih efektif. Temuan ini sejalan dengan berbagai penelitian sebelumnya yang menunjukkan bahwa individu dengan motivasi kerja tinggi cenderung memiliki tingkat kepuasan hidup dan keseimbangan kerja yang lebih </a:t>
            </a:r>
            <a:r>
              <a:rPr lang="en-US"/>
              <a:t>baik</a:t>
            </a:r>
            <a:r>
              <a:rPr lang="en-US" smtClean="0"/>
              <a:t>.</a:t>
            </a:r>
          </a:p>
          <a:p>
            <a:endParaRPr lang="en-US"/>
          </a:p>
          <a:p>
            <a:r>
              <a:rPr lang="en-US"/>
              <a:t>Selain motivasi kerja, kepuasan kerja juga menunjukkan hubungan positif yang signifikan dengan </a:t>
            </a:r>
            <a:r>
              <a:rPr lang="en-US" i="1"/>
              <a:t>work life balance</a:t>
            </a:r>
            <a:r>
              <a:rPr lang="en-US"/>
              <a:t> dengan koefisien korelasi rₓ₂</a:t>
            </a:r>
            <a:r>
              <a:rPr lang="el-GR"/>
              <a:t>ᵧ = 0,869 </a:t>
            </a:r>
            <a:r>
              <a:rPr lang="en-US"/>
              <a:t>dan nilai signifikansi 0,000 (p &lt; 0,05). Kepuasan kerja yang tinggi membuat pekerja merasa nyaman, dihargai, dan memperoleh makna dari pekerjaannya, sehingga dapat mengurangi tekanan psikologis yang berpotensi mengganggu kehidupan pribadi. Secara simultan, motivasi kerja dan kepuasan kerja memberikan kontribusi sebesar 79,1% terhadap </a:t>
            </a:r>
            <a:r>
              <a:rPr lang="en-US" i="1"/>
              <a:t>work life balance</a:t>
            </a:r>
            <a:r>
              <a:rPr lang="en-US"/>
              <a:t> (R Square = 0,791), sedangkan 20,9% lainnya dipengaruhi oleh faktor lain seperti iklim organisasi, budaya organisasi, </a:t>
            </a:r>
            <a:r>
              <a:rPr lang="en-US" i="1"/>
              <a:t>mindfulness</a:t>
            </a:r>
            <a:r>
              <a:rPr lang="en-US"/>
              <a:t>, dan </a:t>
            </a:r>
            <a:r>
              <a:rPr lang="en-US" i="1"/>
              <a:t>psychological well-being</a:t>
            </a:r>
            <a:r>
              <a:rPr lang="en-US"/>
              <a:t>. Meskipun demikian, penelitian ini memiliki keterbatasan karena hanya meneliti dua variabel independen dan melibatkan responden yang terbatas pada pekerja pabrik di Sidoarjo serta menggunakan metode survei </a:t>
            </a:r>
            <a:r>
              <a:rPr lang="en-US" i="1"/>
              <a:t>self-report</a:t>
            </a:r>
            <a:r>
              <a:rPr lang="en-US"/>
              <a:t>, sehingga hasil penelitian perlu dipahami dalam konteks tersebut dan dapat menjadi dasar bagi penelitian selanjutnya yang lebih luas.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78" name="Google Shape;78;g104f7abbb21_0_0"/>
          <p:cNvSpPr txBox="1">
            <a:spLocks noGrp="1"/>
          </p:cNvSpPr>
          <p:nvPr>
            <p:ph type="body" idx="1"/>
          </p:nvPr>
        </p:nvSpPr>
        <p:spPr>
          <a:xfrm>
            <a:off x="166758" y="1238732"/>
            <a:ext cx="11830800" cy="5089800"/>
          </a:xfrm>
          <a:prstGeom prst="rect">
            <a:avLst/>
          </a:prstGeom>
          <a:noFill/>
          <a:ln>
            <a:noFill/>
          </a:ln>
        </p:spPr>
        <p:txBody>
          <a:bodyPr spcFirstLastPara="1" wrap="square" lIns="91425" tIns="45700" rIns="91425" bIns="45700" anchor="ctr" anchorCtr="0">
            <a:normAutofit/>
          </a:bodyPr>
          <a:lstStyle/>
          <a:p>
            <a:pPr marL="50800" indent="0">
              <a:buNone/>
            </a:pPr>
            <a:r>
              <a:rPr lang="en-US" sz="2000"/>
              <a:t>Temuan penting dalam penelitian ini menunjukkan bahwa motivasi kerja dan kepuasan kerja memiliki hubungan positif dan signifikan terhadap </a:t>
            </a:r>
            <a:r>
              <a:rPr lang="en-US" sz="2000" i="1"/>
              <a:t>work life balance</a:t>
            </a:r>
            <a:r>
              <a:rPr lang="en-US" sz="2000"/>
              <a:t> pada pekerja pabrik di Sidoarjo. Motivasi kerja terbukti berperan dalam membantu pekerja mengelola tuntutan pekerjaan secara lebih adaptif, sedangkan kepuasan kerja menciptakan kondisi emosional yang lebih stabil sehingga mengurangi tekanan yang dapat mengganggu kehidupan pribadi. Hasil analisis juga menunjukkan bahwa kepuasan kerja memiliki hubungan yang lebih kuat dengan </a:t>
            </a:r>
            <a:r>
              <a:rPr lang="en-US" sz="2000" i="1"/>
              <a:t>work life balance</a:t>
            </a:r>
            <a:r>
              <a:rPr lang="en-US" sz="2000"/>
              <a:t> dibandingkan motivasi kerja. Secara simultan, kedua variabel tersebut memberikan kontribusi yang sangat besar, yaitu sebesar 79,1%, dalam menjelaskan </a:t>
            </a:r>
            <a:r>
              <a:rPr lang="en-US" sz="2000" i="1"/>
              <a:t>work life balance</a:t>
            </a:r>
            <a:r>
              <a:rPr lang="en-US" sz="2000"/>
              <a:t> pekerja. Temuan ini menegaskan bahwa peningkatan motivasi dan kepuasan kerja merupakan faktor penting dalam mendukung terciptanya keseimbangan antara kehidupan kerja dan kehidupan pribadi pada pekerja pabrik.</a:t>
            </a: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433</TotalTime>
  <Words>1579</Words>
  <Application>Microsoft Office PowerPoint</Application>
  <PresentationFormat>Custom</PresentationFormat>
  <Paragraphs>137</Paragraphs>
  <Slides>15</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Exo</vt:lpstr>
      <vt:lpstr>Times New Roman</vt:lpstr>
      <vt:lpstr>Calibri</vt:lpstr>
      <vt:lpstr>Century Gothic</vt:lpstr>
      <vt:lpstr>Office Theme</vt:lpstr>
      <vt:lpstr>Hubungan Antara Motivasi Kerja dan Kepuasan Kerja Terhadap Work life balance pada Pekerja Pabrik di Sidoarjo</vt:lpstr>
      <vt:lpstr>Pendahuluan</vt:lpstr>
      <vt:lpstr>Pendahuluan</vt:lpstr>
      <vt:lpstr>Pendahuluan</vt:lpstr>
      <vt:lpstr>Pertanyaan Penelitian (Rumusan Masalah)</vt:lpstr>
      <vt:lpstr>Metode</vt:lpstr>
      <vt:lpstr>Hasil</vt:lpstr>
      <vt:lpstr>Pembahasan</vt:lpstr>
      <vt:lpstr>Temuan Penting Penelitian</vt:lpstr>
      <vt:lpstr>Manfaat Penelitian</vt:lpstr>
      <vt:lpstr>Referensi</vt:lpstr>
      <vt:lpstr>Referensi</vt:lpstr>
      <vt:lpstr>Referensi</vt:lpstr>
      <vt:lpstr>Referensi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Judul Artikel</dc:title>
  <dc:creator>Umsida</dc:creator>
  <cp:lastModifiedBy>Mutiara As Sunnah</cp:lastModifiedBy>
  <cp:revision>44</cp:revision>
  <dcterms:created xsi:type="dcterms:W3CDTF">2020-02-15T07:43:00Z</dcterms:created>
  <dcterms:modified xsi:type="dcterms:W3CDTF">2026-03-11T14:50:34Z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