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7" r:id="rId11"/>
    <p:sldId id="269" r:id="rId12"/>
    <p:sldId id="270" r:id="rId13"/>
    <p:sldId id="272" r:id="rId14"/>
    <p:sldId id="273" r:id="rId15"/>
    <p:sldId id="275" r:id="rId16"/>
    <p:sldId id="276" r:id="rId17"/>
    <p:sldId id="277" r:id="rId18"/>
    <p:sldId id="265" r:id="rId19"/>
  </p:sldIdLst>
  <p:sldSz cx="12192000" cy="6858000"/>
  <p:notesSz cx="9144000" cy="6858000"/>
  <p:embeddedFontLst>
    <p:embeddedFont>
      <p:font typeface="Century Gothic" panose="020B0502020202020204" pitchFamily="34" charset="0"/>
      <p:regular r:id="rId21"/>
      <p:bold r:id="rId22"/>
      <p:italic r:id="rId23"/>
      <p:boldItalic r:id="rId24"/>
    </p:embeddedFont>
    <p:embeddedFont>
      <p:font typeface="Exo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3" roundtripDataSignature="AMtx7mgY2+DM/rwO2HkSTRKEfJ3qJmWL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AD7F9A-E8B3-4E47-880D-B92FB8CB8398}" v="52" dt="2026-02-19T09:02:04.2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Gaya Medium 2 - Akse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Gaya Terang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Tanpa Gaya, Kisi Tabel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22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customschemas.google.com/relationships/presentationmetadata" Target="meta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ugrah saputra" userId="cb6284c9637dc5a8" providerId="LiveId" clId="{4B96DC1F-C485-428E-B72A-74D6854A45A2}"/>
    <pc:docChg chg="undo redo custSel delSld modSld">
      <pc:chgData name="anugrah saputra" userId="cb6284c9637dc5a8" providerId="LiveId" clId="{4B96DC1F-C485-428E-B72A-74D6854A45A2}" dt="2026-02-19T09:02:14.702" v="475" actId="255"/>
      <pc:docMkLst>
        <pc:docMk/>
      </pc:docMkLst>
      <pc:sldChg chg="modSp mod">
        <pc:chgData name="anugrah saputra" userId="cb6284c9637dc5a8" providerId="LiveId" clId="{4B96DC1F-C485-428E-B72A-74D6854A45A2}" dt="2026-02-19T04:37:08.858" v="53" actId="20577"/>
        <pc:sldMkLst>
          <pc:docMk/>
          <pc:sldMk cId="0" sldId="256"/>
        </pc:sldMkLst>
        <pc:spChg chg="mod">
          <ac:chgData name="anugrah saputra" userId="cb6284c9637dc5a8" providerId="LiveId" clId="{4B96DC1F-C485-428E-B72A-74D6854A45A2}" dt="2026-02-19T04:36:34.565" v="6" actId="20577"/>
          <ac:spMkLst>
            <pc:docMk/>
            <pc:sldMk cId="0" sldId="256"/>
            <ac:spMk id="40" creationId="{00000000-0000-0000-0000-000000000000}"/>
          </ac:spMkLst>
        </pc:spChg>
        <pc:spChg chg="mod">
          <ac:chgData name="anugrah saputra" userId="cb6284c9637dc5a8" providerId="LiveId" clId="{4B96DC1F-C485-428E-B72A-74D6854A45A2}" dt="2026-02-19T04:37:08.858" v="53" actId="20577"/>
          <ac:spMkLst>
            <pc:docMk/>
            <pc:sldMk cId="0" sldId="256"/>
            <ac:spMk id="41" creationId="{00000000-0000-0000-0000-000000000000}"/>
          </ac:spMkLst>
        </pc:spChg>
      </pc:sldChg>
      <pc:sldChg chg="modSp mod">
        <pc:chgData name="anugrah saputra" userId="cb6284c9637dc5a8" providerId="LiveId" clId="{4B96DC1F-C485-428E-B72A-74D6854A45A2}" dt="2026-02-19T04:56:57.908" v="96" actId="123"/>
        <pc:sldMkLst>
          <pc:docMk/>
          <pc:sldMk cId="0" sldId="257"/>
        </pc:sldMkLst>
        <pc:spChg chg="mod">
          <ac:chgData name="anugrah saputra" userId="cb6284c9637dc5a8" providerId="LiveId" clId="{4B96DC1F-C485-428E-B72A-74D6854A45A2}" dt="2026-02-19T04:56:57.908" v="96" actId="123"/>
          <ac:spMkLst>
            <pc:docMk/>
            <pc:sldMk cId="0" sldId="257"/>
            <ac:spMk id="47" creationId="{00000000-0000-0000-0000-000000000000}"/>
          </ac:spMkLst>
        </pc:spChg>
      </pc:sldChg>
      <pc:sldChg chg="modSp mod">
        <pc:chgData name="anugrah saputra" userId="cb6284c9637dc5a8" providerId="LiveId" clId="{4B96DC1F-C485-428E-B72A-74D6854A45A2}" dt="2026-02-19T06:17:04.875" v="117" actId="27636"/>
        <pc:sldMkLst>
          <pc:docMk/>
          <pc:sldMk cId="0" sldId="258"/>
        </pc:sldMkLst>
        <pc:spChg chg="mod">
          <ac:chgData name="anugrah saputra" userId="cb6284c9637dc5a8" providerId="LiveId" clId="{4B96DC1F-C485-428E-B72A-74D6854A45A2}" dt="2026-02-19T06:17:04.875" v="117" actId="27636"/>
          <ac:spMkLst>
            <pc:docMk/>
            <pc:sldMk cId="0" sldId="258"/>
            <ac:spMk id="2" creationId="{0C44266C-E525-D4B5-EBD3-F30130A1F4F8}"/>
          </ac:spMkLst>
        </pc:spChg>
      </pc:sldChg>
      <pc:sldChg chg="modSp mod">
        <pc:chgData name="anugrah saputra" userId="cb6284c9637dc5a8" providerId="LiveId" clId="{4B96DC1F-C485-428E-B72A-74D6854A45A2}" dt="2026-02-19T06:47:08.832" v="142" actId="20577"/>
        <pc:sldMkLst>
          <pc:docMk/>
          <pc:sldMk cId="0" sldId="259"/>
        </pc:sldMkLst>
        <pc:spChg chg="mod">
          <ac:chgData name="anugrah saputra" userId="cb6284c9637dc5a8" providerId="LiveId" clId="{4B96DC1F-C485-428E-B72A-74D6854A45A2}" dt="2026-02-19T06:47:08.832" v="142" actId="20577"/>
          <ac:spMkLst>
            <pc:docMk/>
            <pc:sldMk cId="0" sldId="259"/>
            <ac:spMk id="59" creationId="{00000000-0000-0000-0000-000000000000}"/>
          </ac:spMkLst>
        </pc:spChg>
      </pc:sldChg>
      <pc:sldChg chg="del">
        <pc:chgData name="anugrah saputra" userId="cb6284c9637dc5a8" providerId="LiveId" clId="{4B96DC1F-C485-428E-B72A-74D6854A45A2}" dt="2026-02-19T06:47:50.028" v="143" actId="47"/>
        <pc:sldMkLst>
          <pc:docMk/>
          <pc:sldMk cId="0" sldId="260"/>
        </pc:sldMkLst>
      </pc:sldChg>
      <pc:sldChg chg="modSp mod">
        <pc:chgData name="anugrah saputra" userId="cb6284c9637dc5a8" providerId="LiveId" clId="{4B96DC1F-C485-428E-B72A-74D6854A45A2}" dt="2026-02-19T07:03:57.888" v="148" actId="403"/>
        <pc:sldMkLst>
          <pc:docMk/>
          <pc:sldMk cId="0" sldId="261"/>
        </pc:sldMkLst>
        <pc:spChg chg="mod">
          <ac:chgData name="anugrah saputra" userId="cb6284c9637dc5a8" providerId="LiveId" clId="{4B96DC1F-C485-428E-B72A-74D6854A45A2}" dt="2026-02-19T07:03:57.888" v="148" actId="403"/>
          <ac:spMkLst>
            <pc:docMk/>
            <pc:sldMk cId="0" sldId="261"/>
            <ac:spMk id="71" creationId="{00000000-0000-0000-0000-000000000000}"/>
          </ac:spMkLst>
        </pc:spChg>
      </pc:sldChg>
      <pc:sldChg chg="modSp mod">
        <pc:chgData name="anugrah saputra" userId="cb6284c9637dc5a8" providerId="LiveId" clId="{4B96DC1F-C485-428E-B72A-74D6854A45A2}" dt="2026-02-19T07:20:33.751" v="195" actId="20577"/>
        <pc:sldMkLst>
          <pc:docMk/>
          <pc:sldMk cId="0" sldId="262"/>
        </pc:sldMkLst>
        <pc:spChg chg="mod">
          <ac:chgData name="anugrah saputra" userId="cb6284c9637dc5a8" providerId="LiveId" clId="{4B96DC1F-C485-428E-B72A-74D6854A45A2}" dt="2026-02-19T07:20:33.751" v="195" actId="20577"/>
          <ac:spMkLst>
            <pc:docMk/>
            <pc:sldMk cId="0" sldId="262"/>
            <ac:spMk id="78" creationId="{00000000-0000-0000-0000-000000000000}"/>
          </ac:spMkLst>
        </pc:spChg>
      </pc:sldChg>
      <pc:sldChg chg="modSp mod">
        <pc:chgData name="anugrah saputra" userId="cb6284c9637dc5a8" providerId="LiveId" clId="{4B96DC1F-C485-428E-B72A-74D6854A45A2}" dt="2026-02-19T08:04:23.801" v="215" actId="27636"/>
        <pc:sldMkLst>
          <pc:docMk/>
          <pc:sldMk cId="0" sldId="263"/>
        </pc:sldMkLst>
        <pc:spChg chg="mod">
          <ac:chgData name="anugrah saputra" userId="cb6284c9637dc5a8" providerId="LiveId" clId="{4B96DC1F-C485-428E-B72A-74D6854A45A2}" dt="2026-02-19T08:04:23.801" v="215" actId="27636"/>
          <ac:spMkLst>
            <pc:docMk/>
            <pc:sldMk cId="0" sldId="263"/>
            <ac:spMk id="84" creationId="{00000000-0000-0000-0000-000000000000}"/>
          </ac:spMkLst>
        </pc:spChg>
      </pc:sldChg>
      <pc:sldChg chg="addSp delSp modSp mod">
        <pc:chgData name="anugrah saputra" userId="cb6284c9637dc5a8" providerId="LiveId" clId="{4B96DC1F-C485-428E-B72A-74D6854A45A2}" dt="2026-02-19T08:17:27.734" v="251" actId="12385"/>
        <pc:sldMkLst>
          <pc:docMk/>
          <pc:sldMk cId="0" sldId="264"/>
        </pc:sldMkLst>
        <pc:spChg chg="mod">
          <ac:chgData name="anugrah saputra" userId="cb6284c9637dc5a8" providerId="LiveId" clId="{4B96DC1F-C485-428E-B72A-74D6854A45A2}" dt="2026-02-19T08:12:54.697" v="242" actId="255"/>
          <ac:spMkLst>
            <pc:docMk/>
            <pc:sldMk cId="0" sldId="264"/>
            <ac:spMk id="90" creationId="{00000000-0000-0000-0000-000000000000}"/>
          </ac:spMkLst>
        </pc:spChg>
        <pc:graphicFrameChg chg="add mod modGraphic">
          <ac:chgData name="anugrah saputra" userId="cb6284c9637dc5a8" providerId="LiveId" clId="{4B96DC1F-C485-428E-B72A-74D6854A45A2}" dt="2026-02-19T08:05:26.181" v="219" actId="14100"/>
          <ac:graphicFrameMkLst>
            <pc:docMk/>
            <pc:sldMk cId="0" sldId="264"/>
            <ac:graphicFrameMk id="2" creationId="{B8C7F142-40CB-4CA2-E886-EA0FA5EA4EDB}"/>
          </ac:graphicFrameMkLst>
        </pc:graphicFrameChg>
        <pc:graphicFrameChg chg="add mod modGraphic">
          <ac:chgData name="anugrah saputra" userId="cb6284c9637dc5a8" providerId="LiveId" clId="{4B96DC1F-C485-428E-B72A-74D6854A45A2}" dt="2026-02-19T08:17:27.734" v="251" actId="12385"/>
          <ac:graphicFrameMkLst>
            <pc:docMk/>
            <pc:sldMk cId="0" sldId="264"/>
            <ac:graphicFrameMk id="4" creationId="{3BB42351-5CCB-E639-C703-4B0304065CB0}"/>
          </ac:graphicFrameMkLst>
        </pc:graphicFrameChg>
        <pc:picChg chg="add del">
          <ac:chgData name="anugrah saputra" userId="cb6284c9637dc5a8" providerId="LiveId" clId="{4B96DC1F-C485-428E-B72A-74D6854A45A2}" dt="2026-02-19T08:05:35.616" v="221" actId="478"/>
          <ac:picMkLst>
            <pc:docMk/>
            <pc:sldMk cId="0" sldId="264"/>
            <ac:picMk id="3" creationId="{0EC11BA7-3089-A56D-9A07-03DF66F5A44D}"/>
          </ac:picMkLst>
        </pc:picChg>
      </pc:sldChg>
      <pc:sldChg chg="addSp delSp modSp mod">
        <pc:chgData name="anugrah saputra" userId="cb6284c9637dc5a8" providerId="LiveId" clId="{4B96DC1F-C485-428E-B72A-74D6854A45A2}" dt="2026-02-19T08:22:20.497" v="310" actId="1035"/>
        <pc:sldMkLst>
          <pc:docMk/>
          <pc:sldMk cId="1405864223" sldId="266"/>
        </pc:sldMkLst>
        <pc:spChg chg="mod">
          <ac:chgData name="anugrah saputra" userId="cb6284c9637dc5a8" providerId="LiveId" clId="{4B96DC1F-C485-428E-B72A-74D6854A45A2}" dt="2026-02-19T08:22:04.868" v="288" actId="27636"/>
          <ac:spMkLst>
            <pc:docMk/>
            <pc:sldMk cId="1405864223" sldId="266"/>
            <ac:spMk id="90" creationId="{00000000-0000-0000-0000-000000000000}"/>
          </ac:spMkLst>
        </pc:spChg>
        <pc:graphicFrameChg chg="add mod modGraphic">
          <ac:chgData name="anugrah saputra" userId="cb6284c9637dc5a8" providerId="LiveId" clId="{4B96DC1F-C485-428E-B72A-74D6854A45A2}" dt="2026-02-19T08:22:20.497" v="310" actId="1035"/>
          <ac:graphicFrameMkLst>
            <pc:docMk/>
            <pc:sldMk cId="1405864223" sldId="266"/>
            <ac:graphicFrameMk id="2" creationId="{5B4DEFAF-9436-79C3-B964-9138467A2503}"/>
          </ac:graphicFrameMkLst>
        </pc:graphicFrameChg>
        <pc:picChg chg="del">
          <ac:chgData name="anugrah saputra" userId="cb6284c9637dc5a8" providerId="LiveId" clId="{4B96DC1F-C485-428E-B72A-74D6854A45A2}" dt="2026-02-19T08:15:55.124" v="243" actId="478"/>
          <ac:picMkLst>
            <pc:docMk/>
            <pc:sldMk cId="1405864223" sldId="266"/>
            <ac:picMk id="3" creationId="{26EEEE3C-94D2-425D-3BB6-633C6F696BA6}"/>
          </ac:picMkLst>
        </pc:picChg>
      </pc:sldChg>
      <pc:sldChg chg="addSp delSp modSp mod">
        <pc:chgData name="anugrah saputra" userId="cb6284c9637dc5a8" providerId="LiveId" clId="{4B96DC1F-C485-428E-B72A-74D6854A45A2}" dt="2026-02-19T08:32:02.119" v="398" actId="14100"/>
        <pc:sldMkLst>
          <pc:docMk/>
          <pc:sldMk cId="2958623957" sldId="267"/>
        </pc:sldMkLst>
        <pc:spChg chg="mod">
          <ac:chgData name="anugrah saputra" userId="cb6284c9637dc5a8" providerId="LiveId" clId="{4B96DC1F-C485-428E-B72A-74D6854A45A2}" dt="2026-02-19T08:26:59.650" v="355" actId="404"/>
          <ac:spMkLst>
            <pc:docMk/>
            <pc:sldMk cId="2958623957" sldId="267"/>
            <ac:spMk id="90" creationId="{00000000-0000-0000-0000-000000000000}"/>
          </ac:spMkLst>
        </pc:spChg>
        <pc:graphicFrameChg chg="add mod modGraphic">
          <ac:chgData name="anugrah saputra" userId="cb6284c9637dc5a8" providerId="LiveId" clId="{4B96DC1F-C485-428E-B72A-74D6854A45A2}" dt="2026-02-19T08:32:02.119" v="398" actId="14100"/>
          <ac:graphicFrameMkLst>
            <pc:docMk/>
            <pc:sldMk cId="2958623957" sldId="267"/>
            <ac:graphicFrameMk id="2" creationId="{49ECA28D-E385-4FB1-5108-BE814A968FC0}"/>
          </ac:graphicFrameMkLst>
        </pc:graphicFrameChg>
        <pc:picChg chg="del">
          <ac:chgData name="anugrah saputra" userId="cb6284c9637dc5a8" providerId="LiveId" clId="{4B96DC1F-C485-428E-B72A-74D6854A45A2}" dt="2026-02-19T08:24:06.042" v="311" actId="478"/>
          <ac:picMkLst>
            <pc:docMk/>
            <pc:sldMk cId="2958623957" sldId="267"/>
            <ac:picMk id="3" creationId="{DB7DDCA9-ECE7-DB9F-AD08-B92AEC96E7BA}"/>
          </ac:picMkLst>
        </pc:picChg>
      </pc:sldChg>
      <pc:sldChg chg="del">
        <pc:chgData name="anugrah saputra" userId="cb6284c9637dc5a8" providerId="LiveId" clId="{4B96DC1F-C485-428E-B72A-74D6854A45A2}" dt="2026-02-19T08:29:07.541" v="364" actId="47"/>
        <pc:sldMkLst>
          <pc:docMk/>
          <pc:sldMk cId="2849004320" sldId="268"/>
        </pc:sldMkLst>
      </pc:sldChg>
      <pc:sldChg chg="addSp delSp modSp mod">
        <pc:chgData name="anugrah saputra" userId="cb6284c9637dc5a8" providerId="LiveId" clId="{4B96DC1F-C485-428E-B72A-74D6854A45A2}" dt="2026-02-19T08:31:13.550" v="387" actId="403"/>
        <pc:sldMkLst>
          <pc:docMk/>
          <pc:sldMk cId="3471426686" sldId="269"/>
        </pc:sldMkLst>
        <pc:spChg chg="mod">
          <ac:chgData name="anugrah saputra" userId="cb6284c9637dc5a8" providerId="LiveId" clId="{4B96DC1F-C485-428E-B72A-74D6854A45A2}" dt="2026-02-19T08:30:42.459" v="379" actId="20577"/>
          <ac:spMkLst>
            <pc:docMk/>
            <pc:sldMk cId="3471426686" sldId="269"/>
            <ac:spMk id="90" creationId="{00000000-0000-0000-0000-000000000000}"/>
          </ac:spMkLst>
        </pc:spChg>
        <pc:graphicFrameChg chg="add mod modGraphic">
          <ac:chgData name="anugrah saputra" userId="cb6284c9637dc5a8" providerId="LiveId" clId="{4B96DC1F-C485-428E-B72A-74D6854A45A2}" dt="2026-02-19T08:31:13.550" v="387" actId="403"/>
          <ac:graphicFrameMkLst>
            <pc:docMk/>
            <pc:sldMk cId="3471426686" sldId="269"/>
            <ac:graphicFrameMk id="2" creationId="{2D2B07E6-8C20-862F-A24F-2C0E31CA0BAC}"/>
          </ac:graphicFrameMkLst>
        </pc:graphicFrameChg>
        <pc:picChg chg="del">
          <ac:chgData name="anugrah saputra" userId="cb6284c9637dc5a8" providerId="LiveId" clId="{4B96DC1F-C485-428E-B72A-74D6854A45A2}" dt="2026-02-19T08:29:33.639" v="365" actId="478"/>
          <ac:picMkLst>
            <pc:docMk/>
            <pc:sldMk cId="3471426686" sldId="269"/>
            <ac:picMk id="3" creationId="{D65E082E-7CBA-4371-1730-81E345A19E64}"/>
          </ac:picMkLst>
        </pc:picChg>
      </pc:sldChg>
      <pc:sldChg chg="addSp delSp modSp mod">
        <pc:chgData name="anugrah saputra" userId="cb6284c9637dc5a8" providerId="LiveId" clId="{4B96DC1F-C485-428E-B72A-74D6854A45A2}" dt="2026-02-19T08:35:59.696" v="440" actId="403"/>
        <pc:sldMkLst>
          <pc:docMk/>
          <pc:sldMk cId="1311987220" sldId="270"/>
        </pc:sldMkLst>
        <pc:spChg chg="mod">
          <ac:chgData name="anugrah saputra" userId="cb6284c9637dc5a8" providerId="LiveId" clId="{4B96DC1F-C485-428E-B72A-74D6854A45A2}" dt="2026-02-19T08:35:59.696" v="440" actId="403"/>
          <ac:spMkLst>
            <pc:docMk/>
            <pc:sldMk cId="1311987220" sldId="270"/>
            <ac:spMk id="90" creationId="{00000000-0000-0000-0000-000000000000}"/>
          </ac:spMkLst>
        </pc:spChg>
        <pc:graphicFrameChg chg="add mod modGraphic">
          <ac:chgData name="anugrah saputra" userId="cb6284c9637dc5a8" providerId="LiveId" clId="{4B96DC1F-C485-428E-B72A-74D6854A45A2}" dt="2026-02-19T08:34:34.544" v="429" actId="1035"/>
          <ac:graphicFrameMkLst>
            <pc:docMk/>
            <pc:sldMk cId="1311987220" sldId="270"/>
            <ac:graphicFrameMk id="2" creationId="{975B14DF-2533-E046-5940-9BE78AE3F41F}"/>
          </ac:graphicFrameMkLst>
        </pc:graphicFrameChg>
        <pc:picChg chg="del">
          <ac:chgData name="anugrah saputra" userId="cb6284c9637dc5a8" providerId="LiveId" clId="{4B96DC1F-C485-428E-B72A-74D6854A45A2}" dt="2026-02-19T08:32:40.870" v="399" actId="478"/>
          <ac:picMkLst>
            <pc:docMk/>
            <pc:sldMk cId="1311987220" sldId="270"/>
            <ac:picMk id="3" creationId="{5B8E64D1-D272-BF97-758F-C3E5531FF13A}"/>
          </ac:picMkLst>
        </pc:picChg>
      </pc:sldChg>
      <pc:sldChg chg="modSp del">
        <pc:chgData name="anugrah saputra" userId="cb6284c9637dc5a8" providerId="LiveId" clId="{4B96DC1F-C485-428E-B72A-74D6854A45A2}" dt="2026-02-19T08:40:45.299" v="442" actId="47"/>
        <pc:sldMkLst>
          <pc:docMk/>
          <pc:sldMk cId="1711092235" sldId="271"/>
        </pc:sldMkLst>
        <pc:spChg chg="mod">
          <ac:chgData name="anugrah saputra" userId="cb6284c9637dc5a8" providerId="LiveId" clId="{4B96DC1F-C485-428E-B72A-74D6854A45A2}" dt="2026-02-19T08:39:22.778" v="441"/>
          <ac:spMkLst>
            <pc:docMk/>
            <pc:sldMk cId="1711092235" sldId="271"/>
            <ac:spMk id="90" creationId="{00000000-0000-0000-0000-000000000000}"/>
          </ac:spMkLst>
        </pc:spChg>
      </pc:sldChg>
      <pc:sldChg chg="modSp mod">
        <pc:chgData name="anugrah saputra" userId="cb6284c9637dc5a8" providerId="LiveId" clId="{4B96DC1F-C485-428E-B72A-74D6854A45A2}" dt="2026-02-19T08:55:06.043" v="469" actId="1035"/>
        <pc:sldMkLst>
          <pc:docMk/>
          <pc:sldMk cId="154433077" sldId="272"/>
        </pc:sldMkLst>
        <pc:spChg chg="mod">
          <ac:chgData name="anugrah saputra" userId="cb6284c9637dc5a8" providerId="LiveId" clId="{4B96DC1F-C485-428E-B72A-74D6854A45A2}" dt="2026-02-19T08:55:06.043" v="469" actId="1035"/>
          <ac:spMkLst>
            <pc:docMk/>
            <pc:sldMk cId="154433077" sldId="272"/>
            <ac:spMk id="90" creationId="{00000000-0000-0000-0000-000000000000}"/>
          </ac:spMkLst>
        </pc:spChg>
      </pc:sldChg>
      <pc:sldChg chg="modSp mod">
        <pc:chgData name="anugrah saputra" userId="cb6284c9637dc5a8" providerId="LiveId" clId="{4B96DC1F-C485-428E-B72A-74D6854A45A2}" dt="2026-02-19T09:02:14.702" v="475" actId="255"/>
        <pc:sldMkLst>
          <pc:docMk/>
          <pc:sldMk cId="216831850" sldId="273"/>
        </pc:sldMkLst>
        <pc:spChg chg="mod">
          <ac:chgData name="anugrah saputra" userId="cb6284c9637dc5a8" providerId="LiveId" clId="{4B96DC1F-C485-428E-B72A-74D6854A45A2}" dt="2026-02-19T09:02:14.702" v="475" actId="255"/>
          <ac:spMkLst>
            <pc:docMk/>
            <pc:sldMk cId="216831850" sldId="273"/>
            <ac:spMk id="90" creationId="{00000000-0000-0000-0000-000000000000}"/>
          </ac:spMkLst>
        </pc:spChg>
      </pc:sldChg>
      <pc:sldChg chg="del">
        <pc:chgData name="anugrah saputra" userId="cb6284c9637dc5a8" providerId="LiveId" clId="{4B96DC1F-C485-428E-B72A-74D6854A45A2}" dt="2026-02-19T08:55:26.357" v="470" actId="47"/>
        <pc:sldMkLst>
          <pc:docMk/>
          <pc:sldMk cId="2024971717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7786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2757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9270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5116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3458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4f7abbb21_0_9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g104f7abbb21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04f7abbb21_0_30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g104f7abbb2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4f7abbb21_0_303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104f7abbb21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04f7abbb21_0_70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g104f7abbb21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04f7abbb2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g104f7abbb21_0_0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" name="Google Shape;75;g104f7abbb21_0_0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04f7abbb21_0_31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04f7abbb21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4426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0A2246"/>
            </a:gs>
            <a:gs pos="100000">
              <a:srgbClr val="1D4886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5"/>
          <p:cNvPicPr preferRelativeResize="0"/>
          <p:nvPr/>
        </p:nvPicPr>
        <p:blipFill rotWithShape="1">
          <a:blip r:embed="rId2">
            <a:alphaModFix amt="60000"/>
          </a:blip>
          <a:srcRect l="46601" t="2654" r="7599"/>
          <a:stretch/>
        </p:blipFill>
        <p:spPr>
          <a:xfrm>
            <a:off x="-1" y="3509963"/>
            <a:ext cx="3146679" cy="3358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 l="21878" t="94162" r="21683" b="1155"/>
          <a:stretch/>
        </p:blipFill>
        <p:spPr>
          <a:xfrm>
            <a:off x="3510723" y="6456981"/>
            <a:ext cx="5170554" cy="3215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5"/>
          <p:cNvSpPr txBox="1">
            <a:spLocks noGrp="1"/>
          </p:cNvSpPr>
          <p:nvPr>
            <p:ph type="ctrTitle"/>
          </p:nvPr>
        </p:nvSpPr>
        <p:spPr>
          <a:xfrm>
            <a:off x="914400" y="1537252"/>
            <a:ext cx="10363200" cy="1972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  <a:defRPr sz="60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subTitle" idx="1"/>
          </p:nvPr>
        </p:nvSpPr>
        <p:spPr>
          <a:xfrm>
            <a:off x="1524000" y="3750365"/>
            <a:ext cx="9144000" cy="150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767523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565301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81277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25"/>
          <p:cNvSpPr txBox="1"/>
          <p:nvPr/>
        </p:nvSpPr>
        <p:spPr>
          <a:xfrm>
            <a:off x="6852481" y="465853"/>
            <a:ext cx="24196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C000"/>
                </a:solidFill>
                <a:latin typeface="Exo"/>
                <a:ea typeface="Exo"/>
                <a:cs typeface="Exo"/>
                <a:sym typeface="Exo"/>
              </a:rPr>
              <a:t>UNIVERSITAS MUHAMMADIYAH SIDOARJO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5247" y="226794"/>
            <a:ext cx="2187844" cy="1005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5"/>
          <p:cNvCxnSpPr/>
          <p:nvPr/>
        </p:nvCxnSpPr>
        <p:spPr>
          <a:xfrm>
            <a:off x="9372600" y="465853"/>
            <a:ext cx="0" cy="830997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6"/>
          <p:cNvPicPr preferRelativeResize="0"/>
          <p:nvPr/>
        </p:nvPicPr>
        <p:blipFill rotWithShape="1">
          <a:blip r:embed="rId2">
            <a:alphaModFix/>
          </a:blip>
          <a:srcRect t="23661"/>
          <a:stretch/>
        </p:blipFill>
        <p:spPr>
          <a:xfrm>
            <a:off x="144674" y="314231"/>
            <a:ext cx="11830877" cy="6466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6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dt" idx="10"/>
          </p:nvPr>
        </p:nvSpPr>
        <p:spPr>
          <a:xfrm>
            <a:off x="10323511" y="6341719"/>
            <a:ext cx="11793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ftr" idx="11"/>
          </p:nvPr>
        </p:nvSpPr>
        <p:spPr>
          <a:xfrm>
            <a:off x="4024796" y="59633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/>
          <p:nvPr/>
        </p:nvSpPr>
        <p:spPr>
          <a:xfrm>
            <a:off x="11427239" y="6332228"/>
            <a:ext cx="5223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26"/>
          <p:cNvPicPr preferRelativeResize="0"/>
          <p:nvPr/>
        </p:nvPicPr>
        <p:blipFill rotWithShape="1">
          <a:blip r:embed="rId3">
            <a:alphaModFix/>
          </a:blip>
          <a:srcRect l="47997" t="2654" r="7599"/>
          <a:stretch/>
        </p:blipFill>
        <p:spPr>
          <a:xfrm flipH="1">
            <a:off x="10198953" y="4248292"/>
            <a:ext cx="1993047" cy="253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0A2246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779" y="2515037"/>
            <a:ext cx="3978442" cy="182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Exo"/>
              <a:buNone/>
              <a:defRPr sz="4400" b="0" i="0" u="none" strike="noStrike" cap="none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2246"/>
            </a:gs>
            <a:gs pos="31000">
              <a:srgbClr val="0A2246"/>
            </a:gs>
            <a:gs pos="100000">
              <a:srgbClr val="1B4685"/>
            </a:gs>
          </a:gsLst>
          <a:lin ang="5400000" scaled="0"/>
        </a:gra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"/>
          <p:cNvSpPr txBox="1">
            <a:spLocks noGrp="1"/>
          </p:cNvSpPr>
          <p:nvPr>
            <p:ph type="ctrTitle"/>
          </p:nvPr>
        </p:nvSpPr>
        <p:spPr>
          <a:xfrm>
            <a:off x="727522" y="1204686"/>
            <a:ext cx="10736956" cy="2489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Antara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Sosial </a:t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PT X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Sidoarjo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  <a:sym typeface="Exo"/>
            </a:endParaRPr>
          </a:p>
        </p:txBody>
      </p:sp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1714500" y="3693695"/>
            <a:ext cx="8763000" cy="108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Oleh: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Anugrah </a:t>
            </a:r>
            <a:r>
              <a:rPr lang="en-US" dirty="0" err="1"/>
              <a:t>Panca</a:t>
            </a:r>
            <a:r>
              <a:rPr lang="en-US" dirty="0"/>
              <a:t> Saputra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ID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2F2F2"/>
                </a:solidFill>
              </a:rPr>
              <a:t>Psikologi</a:t>
            </a:r>
            <a:endParaRPr lang="en-US" dirty="0">
              <a:solidFill>
                <a:srgbClr val="F2F2F2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Universitas Muhammadiyah </a:t>
            </a:r>
            <a:r>
              <a:rPr lang="en-US" dirty="0" err="1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Sidoarjo</a:t>
            </a: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 </a:t>
            </a:r>
            <a:endParaRPr dirty="0">
              <a:solidFill>
                <a:srgbClr val="F2F2F2"/>
              </a:solidFill>
              <a:latin typeface="Exo"/>
              <a:ea typeface="Exo"/>
              <a:cs typeface="Exo"/>
              <a:sym typeface="Exo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 err="1">
                <a:solidFill>
                  <a:srgbClr val="F2F2F2"/>
                </a:solidFill>
              </a:rPr>
              <a:t>Februari</a:t>
            </a:r>
            <a:r>
              <a:rPr lang="en-US" dirty="0">
                <a:solidFill>
                  <a:srgbClr val="F2F2F2"/>
                </a:solidFill>
              </a:rPr>
              <a:t>, 2026</a:t>
            </a:r>
            <a:endParaRPr dirty="0">
              <a:solidFill>
                <a:srgbClr val="F2F2F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Hasil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 dirty="0"/>
              <a:t>Uji </a:t>
            </a:r>
            <a:r>
              <a:rPr lang="en-US" b="1" dirty="0" err="1"/>
              <a:t>Hipotesis</a:t>
            </a: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sz="600" b="1" dirty="0"/>
          </a:p>
          <a:p>
            <a:pPr indent="-228600" algn="just">
              <a:buNone/>
            </a:pPr>
            <a:r>
              <a:rPr lang="id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analisis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Tabel 3.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dikeitahui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koeifisien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korelasi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rx1y = -0.750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deingan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signifikansinya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0,000 (p &lt; 0.05). Maka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diartikan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adanya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signigikan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Jadi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diberikan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dimiliki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sebaliknya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meningkat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Koefisien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korelasi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rx2y = -0,767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deingan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signifikansinya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0,000 (p &lt; 0.05). Maka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diartikan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dimiliki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sebaliknya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dimiliki</a:t>
            </a:r>
            <a:r>
              <a:rPr lang="en-ID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ID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endParaRPr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49ECA28D-E385-4FB1-5108-BE814A968F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539287"/>
              </p:ext>
            </p:extLst>
          </p:nvPr>
        </p:nvGraphicFramePr>
        <p:xfrm>
          <a:off x="2641601" y="1702082"/>
          <a:ext cx="7653866" cy="2418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78478">
                  <a:extLst>
                    <a:ext uri="{9D8B030D-6E8A-4147-A177-3AD203B41FA5}">
                      <a16:colId xmlns:a16="http://schemas.microsoft.com/office/drawing/2014/main" val="3579894620"/>
                    </a:ext>
                  </a:extLst>
                </a:gridCol>
                <a:gridCol w="1769732">
                  <a:extLst>
                    <a:ext uri="{9D8B030D-6E8A-4147-A177-3AD203B41FA5}">
                      <a16:colId xmlns:a16="http://schemas.microsoft.com/office/drawing/2014/main" val="390227517"/>
                    </a:ext>
                  </a:extLst>
                </a:gridCol>
                <a:gridCol w="1307983">
                  <a:extLst>
                    <a:ext uri="{9D8B030D-6E8A-4147-A177-3AD203B41FA5}">
                      <a16:colId xmlns:a16="http://schemas.microsoft.com/office/drawing/2014/main" val="1383239493"/>
                    </a:ext>
                  </a:extLst>
                </a:gridCol>
                <a:gridCol w="1306187">
                  <a:extLst>
                    <a:ext uri="{9D8B030D-6E8A-4147-A177-3AD203B41FA5}">
                      <a16:colId xmlns:a16="http://schemas.microsoft.com/office/drawing/2014/main" val="221503019"/>
                    </a:ext>
                  </a:extLst>
                </a:gridCol>
                <a:gridCol w="1091486">
                  <a:extLst>
                    <a:ext uri="{9D8B030D-6E8A-4147-A177-3AD203B41FA5}">
                      <a16:colId xmlns:a16="http://schemas.microsoft.com/office/drawing/2014/main" val="1592004911"/>
                    </a:ext>
                  </a:extLst>
                </a:gridCol>
              </a:tblGrid>
              <a:tr h="144358">
                <a:tc gridSpan="5"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050">
                          <a:effectLst/>
                        </a:rPr>
                        <a:t>Correlations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977463"/>
                  </a:ext>
                </a:extLst>
              </a:tr>
              <a:tr h="407152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600" dirty="0">
                          <a:effectLst/>
                        </a:rPr>
                        <a:t> </a:t>
                      </a:r>
                      <a:endParaRPr lang="en-ID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050" dirty="0">
                          <a:effectLst/>
                        </a:rPr>
                        <a:t>Dukungan Sosial</a:t>
                      </a:r>
                      <a:endParaRPr lang="en-ID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050">
                          <a:effectLst/>
                        </a:rPr>
                        <a:t>Persepsi Terhadap Lingkungan Kerja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050">
                          <a:effectLst/>
                        </a:rPr>
                        <a:t>Stres Kerja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43776990"/>
                  </a:ext>
                </a:extLst>
              </a:tr>
              <a:tr h="144358">
                <a:tc rowSpan="3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Dukungan Sosial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Pearson Correlation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.647</a:t>
                      </a:r>
                      <a:r>
                        <a:rPr lang="id-ID" sz="1050" baseline="30000">
                          <a:effectLst/>
                        </a:rPr>
                        <a:t>**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-.750</a:t>
                      </a:r>
                      <a:r>
                        <a:rPr lang="id-ID" sz="1050" baseline="30000">
                          <a:effectLst/>
                        </a:rPr>
                        <a:t>**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18760119"/>
                  </a:ext>
                </a:extLst>
              </a:tr>
              <a:tr h="219974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 dirty="0" err="1">
                          <a:effectLst/>
                        </a:rPr>
                        <a:t>Sig</a:t>
                      </a:r>
                      <a:r>
                        <a:rPr lang="id-ID" sz="1050" dirty="0">
                          <a:effectLst/>
                        </a:rPr>
                        <a:t>. (2-tailed)</a:t>
                      </a:r>
                      <a:endParaRPr lang="en-ID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600">
                          <a:effectLst/>
                        </a:rPr>
                        <a:t> 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.000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.000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1937573"/>
                  </a:ext>
                </a:extLst>
              </a:tr>
              <a:tr h="14435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N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31215396"/>
                  </a:ext>
                </a:extLst>
              </a:tr>
              <a:tr h="144358">
                <a:tc rowSpan="3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Persepsi Terhadap Lingkungan Kerja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Pearson Correlation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.647</a:t>
                      </a:r>
                      <a:r>
                        <a:rPr lang="id-ID" sz="1050" baseline="30000">
                          <a:effectLst/>
                        </a:rPr>
                        <a:t>**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-.767</a:t>
                      </a:r>
                      <a:r>
                        <a:rPr lang="id-ID" sz="1050" baseline="30000">
                          <a:effectLst/>
                        </a:rPr>
                        <a:t>**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33371377"/>
                  </a:ext>
                </a:extLst>
              </a:tr>
              <a:tr h="219974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Sig. (2-tailed)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.000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600">
                          <a:effectLst/>
                        </a:rPr>
                        <a:t> 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.000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81615669"/>
                  </a:ext>
                </a:extLst>
              </a:tr>
              <a:tr h="14435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N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78285041"/>
                  </a:ext>
                </a:extLst>
              </a:tr>
              <a:tr h="144358">
                <a:tc rowSpan="3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Stres Kerja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Pearson Correlation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-.750</a:t>
                      </a:r>
                      <a:r>
                        <a:rPr lang="id-ID" sz="1050" baseline="30000">
                          <a:effectLst/>
                        </a:rPr>
                        <a:t>**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-.767</a:t>
                      </a:r>
                      <a:r>
                        <a:rPr lang="id-ID" sz="1050" baseline="30000">
                          <a:effectLst/>
                        </a:rPr>
                        <a:t>**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09130891"/>
                  </a:ext>
                </a:extLst>
              </a:tr>
              <a:tr h="219974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Sig. (2-tailed)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.000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.000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600">
                          <a:effectLst/>
                        </a:rPr>
                        <a:t> 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9173048"/>
                  </a:ext>
                </a:extLst>
              </a:tr>
              <a:tr h="14435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>
                          <a:effectLst/>
                        </a:rPr>
                        <a:t>N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050">
                          <a:effectLst/>
                        </a:rPr>
                        <a:t>247</a:t>
                      </a:r>
                      <a:endParaRPr lang="en-ID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04071262"/>
                  </a:ext>
                </a:extLst>
              </a:tr>
              <a:tr h="144358">
                <a:tc gridSpan="5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050" dirty="0">
                          <a:effectLst/>
                        </a:rPr>
                        <a:t>**. </a:t>
                      </a:r>
                      <a:r>
                        <a:rPr lang="id-ID" sz="1050" dirty="0" err="1">
                          <a:effectLst/>
                        </a:rPr>
                        <a:t>Correlation</a:t>
                      </a:r>
                      <a:r>
                        <a:rPr lang="id-ID" sz="1050" dirty="0">
                          <a:effectLst/>
                        </a:rPr>
                        <a:t> </a:t>
                      </a:r>
                      <a:r>
                        <a:rPr lang="id-ID" sz="1050" dirty="0" err="1">
                          <a:effectLst/>
                        </a:rPr>
                        <a:t>is</a:t>
                      </a:r>
                      <a:r>
                        <a:rPr lang="id-ID" sz="1050" dirty="0">
                          <a:effectLst/>
                        </a:rPr>
                        <a:t> </a:t>
                      </a:r>
                      <a:r>
                        <a:rPr lang="id-ID" sz="1050" dirty="0" err="1">
                          <a:effectLst/>
                        </a:rPr>
                        <a:t>significant</a:t>
                      </a:r>
                      <a:r>
                        <a:rPr lang="id-ID" sz="1050" dirty="0">
                          <a:effectLst/>
                        </a:rPr>
                        <a:t> </a:t>
                      </a:r>
                      <a:r>
                        <a:rPr lang="id-ID" sz="1050" dirty="0" err="1">
                          <a:effectLst/>
                        </a:rPr>
                        <a:t>at</a:t>
                      </a:r>
                      <a:r>
                        <a:rPr lang="id-ID" sz="1050" dirty="0">
                          <a:effectLst/>
                        </a:rPr>
                        <a:t> </a:t>
                      </a:r>
                      <a:r>
                        <a:rPr lang="id-ID" sz="1050" dirty="0" err="1">
                          <a:effectLst/>
                        </a:rPr>
                        <a:t>the</a:t>
                      </a:r>
                      <a:r>
                        <a:rPr lang="id-ID" sz="1050" dirty="0">
                          <a:effectLst/>
                        </a:rPr>
                        <a:t> 0.01 level (2-tailed).</a:t>
                      </a:r>
                      <a:endParaRPr lang="en-ID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338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623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Hasil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 dirty="0" err="1"/>
              <a:t>Standar</a:t>
            </a:r>
            <a:r>
              <a:rPr lang="en-US" b="1" dirty="0"/>
              <a:t> </a:t>
            </a:r>
            <a:r>
              <a:rPr lang="en-US" b="1" dirty="0" err="1"/>
              <a:t>Deviasi</a:t>
            </a:r>
            <a:r>
              <a:rPr lang="en-US" b="1" dirty="0"/>
              <a:t> dan Mean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lvl="0" indent="-228600">
              <a:buNone/>
            </a:pPr>
            <a:endParaRPr lang="en-ID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228600">
              <a:buNone/>
            </a:pP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Tabel 4.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diketahi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nilaix</a:t>
            </a:r>
            <a:r>
              <a:rPr lang="en-ID" sz="2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teoritik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(µ) sebesar 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80.97 dan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standartxdeviasi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(σ) sebesar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7.459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teoritik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(µ) sebesar 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58.10 dan 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standartxdeviasi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(σ) sebesar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6.520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Pada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teoritik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(µ) sebesar 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96.91 dan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standartxdeviasi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(σ) sebesar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8.382.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b="1" dirty="0"/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2D2B07E6-8C20-862F-A24F-2C0E31CA0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06615"/>
              </p:ext>
            </p:extLst>
          </p:nvPr>
        </p:nvGraphicFramePr>
        <p:xfrm>
          <a:off x="626533" y="1981200"/>
          <a:ext cx="11006664" cy="225261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55160">
                  <a:extLst>
                    <a:ext uri="{9D8B030D-6E8A-4147-A177-3AD203B41FA5}">
                      <a16:colId xmlns:a16="http://schemas.microsoft.com/office/drawing/2014/main" val="947994518"/>
                    </a:ext>
                  </a:extLst>
                </a:gridCol>
                <a:gridCol w="1106680">
                  <a:extLst>
                    <a:ext uri="{9D8B030D-6E8A-4147-A177-3AD203B41FA5}">
                      <a16:colId xmlns:a16="http://schemas.microsoft.com/office/drawing/2014/main" val="1710898020"/>
                    </a:ext>
                  </a:extLst>
                </a:gridCol>
                <a:gridCol w="1103400">
                  <a:extLst>
                    <a:ext uri="{9D8B030D-6E8A-4147-A177-3AD203B41FA5}">
                      <a16:colId xmlns:a16="http://schemas.microsoft.com/office/drawing/2014/main" val="2138525846"/>
                    </a:ext>
                  </a:extLst>
                </a:gridCol>
                <a:gridCol w="1163547">
                  <a:extLst>
                    <a:ext uri="{9D8B030D-6E8A-4147-A177-3AD203B41FA5}">
                      <a16:colId xmlns:a16="http://schemas.microsoft.com/office/drawing/2014/main" val="1618301285"/>
                    </a:ext>
                  </a:extLst>
                </a:gridCol>
                <a:gridCol w="1196354">
                  <a:extLst>
                    <a:ext uri="{9D8B030D-6E8A-4147-A177-3AD203B41FA5}">
                      <a16:colId xmlns:a16="http://schemas.microsoft.com/office/drawing/2014/main" val="218429019"/>
                    </a:ext>
                  </a:extLst>
                </a:gridCol>
                <a:gridCol w="1105588">
                  <a:extLst>
                    <a:ext uri="{9D8B030D-6E8A-4147-A177-3AD203B41FA5}">
                      <a16:colId xmlns:a16="http://schemas.microsoft.com/office/drawing/2014/main" val="1205819563"/>
                    </a:ext>
                  </a:extLst>
                </a:gridCol>
                <a:gridCol w="1562694">
                  <a:extLst>
                    <a:ext uri="{9D8B030D-6E8A-4147-A177-3AD203B41FA5}">
                      <a16:colId xmlns:a16="http://schemas.microsoft.com/office/drawing/2014/main" val="2363807530"/>
                    </a:ext>
                  </a:extLst>
                </a:gridCol>
                <a:gridCol w="1113241">
                  <a:extLst>
                    <a:ext uri="{9D8B030D-6E8A-4147-A177-3AD203B41FA5}">
                      <a16:colId xmlns:a16="http://schemas.microsoft.com/office/drawing/2014/main" val="1058130087"/>
                    </a:ext>
                  </a:extLst>
                </a:gridCol>
              </a:tblGrid>
              <a:tr h="235857">
                <a:tc gridSpan="8"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Descriptive Statistics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35172"/>
                  </a:ext>
                </a:extLst>
              </a:tr>
              <a:tr h="4717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>
                          <a:effectLst/>
                        </a:rPr>
                        <a:t> 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N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Range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Minimum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Maximum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Mean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Std. Deviation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1400">
                          <a:effectLst/>
                        </a:rPr>
                        <a:t>Variance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70037247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400">
                          <a:effectLst/>
                        </a:rPr>
                        <a:t>Dukungan Sosial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247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42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57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99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80.97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7.459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55.633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10925075"/>
                  </a:ext>
                </a:extLst>
              </a:tr>
              <a:tr h="707571"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400">
                          <a:effectLst/>
                        </a:rPr>
                        <a:t>Persepsi Terhadap Lingkungan Kerja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247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35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 dirty="0">
                          <a:effectLst/>
                        </a:rPr>
                        <a:t>37</a:t>
                      </a:r>
                      <a:endParaRPr lang="en-ID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72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58.10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6.520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 dirty="0">
                          <a:effectLst/>
                        </a:rPr>
                        <a:t>42.514</a:t>
                      </a:r>
                      <a:endParaRPr lang="en-ID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05200625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400">
                          <a:effectLst/>
                        </a:rPr>
                        <a:t>Stres Kerja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247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52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68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120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96.91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8.382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70.256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81674841"/>
                  </a:ext>
                </a:extLst>
              </a:tr>
              <a:tr h="314475"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1400">
                          <a:effectLst/>
                        </a:rPr>
                        <a:t>Valid N (listwise)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1400">
                          <a:effectLst/>
                        </a:rPr>
                        <a:t>247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>
                          <a:effectLst/>
                        </a:rPr>
                        <a:t> 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>
                          <a:effectLst/>
                        </a:rPr>
                        <a:t> 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>
                          <a:effectLst/>
                        </a:rPr>
                        <a:t> 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>
                          <a:effectLst/>
                        </a:rPr>
                        <a:t> 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>
                          <a:effectLst/>
                        </a:rPr>
                        <a:t> </a:t>
                      </a:r>
                      <a:endParaRPr lang="en-ID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2400" dirty="0">
                          <a:effectLst/>
                        </a:rPr>
                        <a:t> </a:t>
                      </a:r>
                      <a:endParaRPr lang="en-ID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501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426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Hasil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0">
              <a:buNone/>
            </a:pPr>
            <a:r>
              <a:rPr lang="en-US" sz="1800" b="1" dirty="0" err="1"/>
              <a:t>Kategori</a:t>
            </a:r>
            <a:r>
              <a:rPr lang="en-US" sz="1800" b="1" dirty="0"/>
              <a:t> Skor </a:t>
            </a:r>
            <a:r>
              <a:rPr lang="en-US" sz="1800" b="1" dirty="0" err="1"/>
              <a:t>Subjek</a:t>
            </a:r>
            <a:endParaRPr lang="en-US" sz="1500" b="1" dirty="0"/>
          </a:p>
          <a:p>
            <a:pPr marL="228600" indent="0">
              <a:buNone/>
            </a:pPr>
            <a:endParaRPr lang="en-US" sz="1500" b="1" dirty="0"/>
          </a:p>
          <a:p>
            <a:pPr marL="228600" indent="0">
              <a:buNone/>
            </a:pPr>
            <a:endParaRPr lang="en-US" sz="1500" b="1" dirty="0"/>
          </a:p>
          <a:p>
            <a:pPr marL="228600" indent="0">
              <a:buNone/>
            </a:pPr>
            <a:endParaRPr lang="en-US" sz="1500" b="1" dirty="0"/>
          </a:p>
          <a:p>
            <a:pPr marL="228600" indent="0">
              <a:buNone/>
            </a:pPr>
            <a:endParaRPr lang="en-US" sz="1500" b="1" dirty="0"/>
          </a:p>
          <a:p>
            <a:pPr indent="0" algn="just">
              <a:lnSpc>
                <a:spcPct val="115000"/>
              </a:lnSpc>
              <a:buNone/>
              <a:tabLst>
                <a:tab pos="228600" algn="l"/>
                <a:tab pos="457200" algn="l"/>
                <a:tab pos="685800" algn="l"/>
              </a:tabLst>
            </a:pPr>
            <a:endParaRPr lang="en-ID" sz="2400" dirty="0"/>
          </a:p>
          <a:p>
            <a:pPr indent="0" algn="just">
              <a:lnSpc>
                <a:spcPct val="115000"/>
              </a:lnSpc>
              <a:buNone/>
              <a:tabLst>
                <a:tab pos="228600" algn="l"/>
                <a:tab pos="457200" algn="l"/>
                <a:tab pos="685800" algn="l"/>
              </a:tabLst>
            </a:pPr>
            <a:r>
              <a:rPr lang="en-ID" sz="1500" dirty="0" err="1"/>
              <a:t>Berdasarkan</a:t>
            </a:r>
            <a:r>
              <a:rPr lang="en-ID" sz="1500" dirty="0"/>
              <a:t> </a:t>
            </a:r>
            <a:r>
              <a:rPr lang="en-ID" sz="1500" dirty="0" err="1"/>
              <a:t>tabel</a:t>
            </a:r>
            <a:r>
              <a:rPr lang="en-ID" sz="1500" dirty="0"/>
              <a:t> </a:t>
            </a:r>
            <a:r>
              <a:rPr lang="en-ID" sz="1500" dirty="0" err="1"/>
              <a:t>kategorisasi</a:t>
            </a:r>
            <a:r>
              <a:rPr lang="en-ID" sz="1500" dirty="0"/>
              <a:t>, </a:t>
            </a:r>
            <a:r>
              <a:rPr lang="en-ID" sz="1500" dirty="0" err="1"/>
              <a:t>diperoleh</a:t>
            </a:r>
            <a:r>
              <a:rPr lang="en-ID" sz="1500" dirty="0"/>
              <a:t> data </a:t>
            </a:r>
            <a:r>
              <a:rPr lang="en-ID" sz="1500" dirty="0" err="1"/>
              <a:t>bahwa</a:t>
            </a:r>
            <a:r>
              <a:rPr lang="en-ID" sz="1500" dirty="0"/>
              <a:t> pada </a:t>
            </a:r>
            <a:r>
              <a:rPr lang="en-ID" sz="1500" dirty="0" err="1"/>
              <a:t>karyawan</a:t>
            </a:r>
            <a:r>
              <a:rPr lang="en-ID" sz="1500" dirty="0"/>
              <a:t> PT X di </a:t>
            </a:r>
            <a:r>
              <a:rPr lang="en-ID" sz="1500" dirty="0" err="1"/>
              <a:t>Sidoarjo</a:t>
            </a:r>
            <a:r>
              <a:rPr lang="en-ID" sz="1500" dirty="0"/>
              <a:t> </a:t>
            </a:r>
            <a:r>
              <a:rPr lang="en-ID" sz="1500" dirty="0" err="1"/>
              <a:t>terdapat</a:t>
            </a:r>
            <a:r>
              <a:rPr lang="en-ID" sz="1500" dirty="0"/>
              <a:t> 30 </a:t>
            </a:r>
            <a:r>
              <a:rPr lang="en-ID" sz="1500" dirty="0" err="1"/>
              <a:t>karyawan</a:t>
            </a:r>
            <a:r>
              <a:rPr lang="en-ID" sz="1500" dirty="0"/>
              <a:t> yang </a:t>
            </a:r>
            <a:r>
              <a:rPr lang="en-ID" sz="1500" dirty="0" err="1"/>
              <a:t>memiliki</a:t>
            </a:r>
            <a:r>
              <a:rPr lang="en-ID" sz="1500" dirty="0"/>
              <a:t> </a:t>
            </a:r>
            <a:r>
              <a:rPr lang="en-ID" sz="1500" dirty="0" err="1"/>
              <a:t>dukungan</a:t>
            </a:r>
            <a:r>
              <a:rPr lang="en-ID" sz="1500" dirty="0"/>
              <a:t> </a:t>
            </a:r>
            <a:r>
              <a:rPr lang="en-ID" sz="1500" dirty="0" err="1"/>
              <a:t>sosial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rendah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12%.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sedang</a:t>
            </a:r>
            <a:r>
              <a:rPr lang="en-ID" sz="1500" dirty="0"/>
              <a:t>, </a:t>
            </a:r>
            <a:r>
              <a:rPr lang="en-ID" sz="1500" dirty="0" err="1"/>
              <a:t>terdapat</a:t>
            </a:r>
            <a:r>
              <a:rPr lang="en-ID" sz="1500" dirty="0"/>
              <a:t> 167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68%, </a:t>
            </a:r>
            <a:r>
              <a:rPr lang="en-ID" sz="1500" dirty="0" err="1"/>
              <a:t>sedangkan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tinggi</a:t>
            </a:r>
            <a:r>
              <a:rPr lang="en-ID" sz="1500" dirty="0"/>
              <a:t> </a:t>
            </a:r>
            <a:r>
              <a:rPr lang="en-ID" sz="1500" dirty="0" err="1"/>
              <a:t>terdapat</a:t>
            </a:r>
            <a:r>
              <a:rPr lang="en-ID" sz="1500" dirty="0"/>
              <a:t> 50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20%. Pada </a:t>
            </a:r>
            <a:r>
              <a:rPr lang="en-ID" sz="1500" dirty="0" err="1"/>
              <a:t>variabel</a:t>
            </a:r>
            <a:r>
              <a:rPr lang="en-ID" sz="1500" dirty="0"/>
              <a:t> </a:t>
            </a:r>
            <a:r>
              <a:rPr lang="en-ID" sz="1500" dirty="0" err="1"/>
              <a:t>persepsi</a:t>
            </a:r>
            <a:r>
              <a:rPr lang="en-ID" sz="1500" dirty="0"/>
              <a:t> </a:t>
            </a:r>
            <a:r>
              <a:rPr lang="en-ID" sz="1500" dirty="0" err="1"/>
              <a:t>terhadap</a:t>
            </a:r>
            <a:r>
              <a:rPr lang="en-ID" sz="1500" dirty="0"/>
              <a:t> </a:t>
            </a:r>
            <a:r>
              <a:rPr lang="en-ID" sz="1500" dirty="0" err="1"/>
              <a:t>lingkungan</a:t>
            </a:r>
            <a:r>
              <a:rPr lang="en-ID" sz="1500" dirty="0"/>
              <a:t> </a:t>
            </a:r>
            <a:r>
              <a:rPr lang="en-ID" sz="1500" dirty="0" err="1"/>
              <a:t>kerja</a:t>
            </a:r>
            <a:r>
              <a:rPr lang="en-ID" sz="1500" dirty="0"/>
              <a:t>, </a:t>
            </a:r>
            <a:r>
              <a:rPr lang="en-ID" sz="1500" dirty="0" err="1"/>
              <a:t>diketahui</a:t>
            </a:r>
            <a:r>
              <a:rPr lang="en-ID" sz="1500" dirty="0"/>
              <a:t> </a:t>
            </a:r>
            <a:r>
              <a:rPr lang="en-ID" sz="1500" dirty="0" err="1"/>
              <a:t>bahwa</a:t>
            </a:r>
            <a:r>
              <a:rPr lang="en-ID" sz="1500" dirty="0"/>
              <a:t> </a:t>
            </a:r>
            <a:r>
              <a:rPr lang="en-ID" sz="1500" dirty="0" err="1"/>
              <a:t>sebanyak</a:t>
            </a:r>
            <a:r>
              <a:rPr lang="en-ID" sz="1500" dirty="0"/>
              <a:t> 47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berada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rendah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19%. </a:t>
            </a:r>
            <a:r>
              <a:rPr lang="en-ID" sz="1500" dirty="0" err="1"/>
              <a:t>Selanjutnya</a:t>
            </a:r>
            <a:r>
              <a:rPr lang="en-ID" sz="1500" dirty="0"/>
              <a:t>, </a:t>
            </a:r>
            <a:r>
              <a:rPr lang="en-ID" sz="1500" dirty="0" err="1"/>
              <a:t>sebanyak</a:t>
            </a:r>
            <a:r>
              <a:rPr lang="en-ID" sz="1500" dirty="0"/>
              <a:t> 157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berada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sedang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64%, dan </a:t>
            </a:r>
            <a:r>
              <a:rPr lang="en-ID" sz="1500" dirty="0" err="1"/>
              <a:t>sebanyak</a:t>
            </a:r>
            <a:r>
              <a:rPr lang="en-ID" sz="1500" dirty="0"/>
              <a:t> 43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berada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tinggi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17%. </a:t>
            </a:r>
            <a:r>
              <a:rPr lang="en-ID" sz="1500" dirty="0" err="1"/>
              <a:t>Sementara</a:t>
            </a:r>
            <a:r>
              <a:rPr lang="en-ID" sz="1500" dirty="0"/>
              <a:t> </a:t>
            </a:r>
            <a:r>
              <a:rPr lang="en-ID" sz="1500" dirty="0" err="1"/>
              <a:t>itu</a:t>
            </a:r>
            <a:r>
              <a:rPr lang="en-ID" sz="1500" dirty="0"/>
              <a:t>, pada </a:t>
            </a:r>
            <a:r>
              <a:rPr lang="en-ID" sz="1500" dirty="0" err="1"/>
              <a:t>variabel</a:t>
            </a:r>
            <a:r>
              <a:rPr lang="en-ID" sz="1500" dirty="0"/>
              <a:t> </a:t>
            </a:r>
            <a:r>
              <a:rPr lang="en-ID" sz="1500" dirty="0" err="1"/>
              <a:t>stres</a:t>
            </a:r>
            <a:r>
              <a:rPr lang="en-ID" sz="1500" dirty="0"/>
              <a:t> </a:t>
            </a:r>
            <a:r>
              <a:rPr lang="en-ID" sz="1500" dirty="0" err="1"/>
              <a:t>kerja</a:t>
            </a:r>
            <a:r>
              <a:rPr lang="en-ID" sz="1500" dirty="0"/>
              <a:t>, </a:t>
            </a:r>
            <a:r>
              <a:rPr lang="en-ID" sz="1500" dirty="0" err="1"/>
              <a:t>diperoleh</a:t>
            </a:r>
            <a:r>
              <a:rPr lang="en-ID" sz="1500" dirty="0"/>
              <a:t> data </a:t>
            </a:r>
            <a:r>
              <a:rPr lang="en-ID" sz="1500" dirty="0" err="1"/>
              <a:t>bahwa</a:t>
            </a:r>
            <a:r>
              <a:rPr lang="en-ID" sz="1500" dirty="0"/>
              <a:t> </a:t>
            </a:r>
            <a:r>
              <a:rPr lang="en-ID" sz="1500" dirty="0" err="1"/>
              <a:t>sebanyak</a:t>
            </a:r>
            <a:r>
              <a:rPr lang="en-ID" sz="1500" dirty="0"/>
              <a:t> 40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berada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rendah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16%, </a:t>
            </a:r>
            <a:r>
              <a:rPr lang="en-ID" sz="1500" dirty="0" err="1"/>
              <a:t>sebanyak</a:t>
            </a:r>
            <a:r>
              <a:rPr lang="en-ID" sz="1500" dirty="0"/>
              <a:t> 159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berada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sedang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64%, dan </a:t>
            </a:r>
            <a:r>
              <a:rPr lang="en-ID" sz="1500" dirty="0" err="1"/>
              <a:t>sebanyak</a:t>
            </a:r>
            <a:r>
              <a:rPr lang="en-ID" sz="1500" dirty="0"/>
              <a:t> 48 </a:t>
            </a:r>
            <a:r>
              <a:rPr lang="en-ID" sz="1500" dirty="0" err="1"/>
              <a:t>karyawan</a:t>
            </a:r>
            <a:r>
              <a:rPr lang="en-ID" sz="1500" dirty="0"/>
              <a:t> </a:t>
            </a:r>
            <a:r>
              <a:rPr lang="en-ID" sz="1500" dirty="0" err="1"/>
              <a:t>berada</a:t>
            </a:r>
            <a:r>
              <a:rPr lang="en-ID" sz="1500" dirty="0"/>
              <a:t> pada </a:t>
            </a:r>
            <a:r>
              <a:rPr lang="en-ID" sz="1500" dirty="0" err="1"/>
              <a:t>kategori</a:t>
            </a:r>
            <a:r>
              <a:rPr lang="en-ID" sz="1500" dirty="0"/>
              <a:t> </a:t>
            </a:r>
            <a:r>
              <a:rPr lang="en-ID" sz="1500" dirty="0" err="1"/>
              <a:t>tinggi</a:t>
            </a:r>
            <a:r>
              <a:rPr lang="en-ID" sz="1500" dirty="0"/>
              <a:t> </a:t>
            </a:r>
            <a:r>
              <a:rPr lang="en-ID" sz="1500" dirty="0" err="1"/>
              <a:t>dengan</a:t>
            </a:r>
            <a:r>
              <a:rPr lang="en-ID" sz="1500" dirty="0"/>
              <a:t> </a:t>
            </a:r>
            <a:r>
              <a:rPr lang="en-ID" sz="1500" dirty="0" err="1"/>
              <a:t>persentase</a:t>
            </a:r>
            <a:r>
              <a:rPr lang="en-ID" sz="1500" dirty="0"/>
              <a:t> </a:t>
            </a:r>
            <a:r>
              <a:rPr lang="en-ID" sz="1500" dirty="0" err="1"/>
              <a:t>sebesar</a:t>
            </a:r>
            <a:r>
              <a:rPr lang="en-ID" sz="1500" dirty="0"/>
              <a:t> 20%.</a:t>
            </a:r>
            <a:endParaRPr lang="en-ID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975B14DF-2533-E046-5940-9BE78AE3F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625019"/>
              </p:ext>
            </p:extLst>
          </p:nvPr>
        </p:nvGraphicFramePr>
        <p:xfrm>
          <a:off x="711201" y="1727204"/>
          <a:ext cx="10769599" cy="183721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26316">
                  <a:extLst>
                    <a:ext uri="{9D8B030D-6E8A-4147-A177-3AD203B41FA5}">
                      <a16:colId xmlns:a16="http://schemas.microsoft.com/office/drawing/2014/main" val="2540719542"/>
                    </a:ext>
                  </a:extLst>
                </a:gridCol>
                <a:gridCol w="1624260">
                  <a:extLst>
                    <a:ext uri="{9D8B030D-6E8A-4147-A177-3AD203B41FA5}">
                      <a16:colId xmlns:a16="http://schemas.microsoft.com/office/drawing/2014/main" val="1398869520"/>
                    </a:ext>
                  </a:extLst>
                </a:gridCol>
                <a:gridCol w="1479933">
                  <a:extLst>
                    <a:ext uri="{9D8B030D-6E8A-4147-A177-3AD203B41FA5}">
                      <a16:colId xmlns:a16="http://schemas.microsoft.com/office/drawing/2014/main" val="3483909095"/>
                    </a:ext>
                  </a:extLst>
                </a:gridCol>
                <a:gridCol w="1479933">
                  <a:extLst>
                    <a:ext uri="{9D8B030D-6E8A-4147-A177-3AD203B41FA5}">
                      <a16:colId xmlns:a16="http://schemas.microsoft.com/office/drawing/2014/main" val="520221731"/>
                    </a:ext>
                  </a:extLst>
                </a:gridCol>
                <a:gridCol w="1494822">
                  <a:extLst>
                    <a:ext uri="{9D8B030D-6E8A-4147-A177-3AD203B41FA5}">
                      <a16:colId xmlns:a16="http://schemas.microsoft.com/office/drawing/2014/main" val="3160314630"/>
                    </a:ext>
                  </a:extLst>
                </a:gridCol>
                <a:gridCol w="1494822">
                  <a:extLst>
                    <a:ext uri="{9D8B030D-6E8A-4147-A177-3AD203B41FA5}">
                      <a16:colId xmlns:a16="http://schemas.microsoft.com/office/drawing/2014/main" val="2424920576"/>
                    </a:ext>
                  </a:extLst>
                </a:gridCol>
                <a:gridCol w="1169513">
                  <a:extLst>
                    <a:ext uri="{9D8B030D-6E8A-4147-A177-3AD203B41FA5}">
                      <a16:colId xmlns:a16="http://schemas.microsoft.com/office/drawing/2014/main" val="3282456418"/>
                    </a:ext>
                  </a:extLst>
                </a:gridCol>
              </a:tblGrid>
              <a:tr h="262459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 dirty="0">
                          <a:effectLst/>
                        </a:rPr>
                        <a:t>Kategori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Skor Subjek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523787"/>
                  </a:ext>
                </a:extLst>
              </a:tr>
              <a:tr h="26245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Dukungan Sosial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Persepsi Terhadap Lingkungan Kerja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Stres Kerja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782719"/>
                  </a:ext>
                </a:extLst>
              </a:tr>
              <a:tr h="26245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∑ Karyawan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∑ Karyawan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∑ Karyawan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6230249"/>
                  </a:ext>
                </a:extLst>
              </a:tr>
              <a:tr h="2624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Rendah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30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12%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47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19%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40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16%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0085332"/>
                  </a:ext>
                </a:extLst>
              </a:tr>
              <a:tr h="2624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Sedang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167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68%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157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64%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159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64%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8850904"/>
                  </a:ext>
                </a:extLst>
              </a:tr>
              <a:tr h="2624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Tinggi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50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20%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43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17%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48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20%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4194039"/>
                  </a:ext>
                </a:extLst>
              </a:tr>
              <a:tr h="2624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Jumlah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247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100 %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247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100 %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>
                          <a:effectLst/>
                        </a:rPr>
                        <a:t>247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 dirty="0">
                          <a:effectLst/>
                        </a:rPr>
                        <a:t>100 %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5814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987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 err="1"/>
              <a:t>Pembahasan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102547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228600">
              <a:buNone/>
            </a:pPr>
            <a:r>
              <a:rPr lang="en-ID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Metode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analisis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data,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koefisien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korelasi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rx</a:t>
            </a:r>
            <a:r>
              <a:rPr lang="en-ID" sz="23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-0,750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0,000 (p &lt; 0,05). Nilai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kecil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0,05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statistik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Koefisien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korelasi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bernilai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menandakan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adanya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berlawanan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arah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Temuan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mengindikasikan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diterima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tingkat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mereka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alami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Sebaliknya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rendahnya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meningkatkan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risiko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munculnya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-228600">
              <a:buNone/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analisis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 juga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Nilai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koefisien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korelasi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diperoleh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rx</a:t>
            </a:r>
            <a:r>
              <a:rPr lang="en-US" sz="2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-0,767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0,000 (p &lt; 0,05). Hal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positif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semakin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tingkat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dialami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dipersepsikan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nyaman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mendukung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membantu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merasa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tenang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menjalankan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tugasnya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Sebaliknya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buruk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meningkatkan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tekanan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psikologis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memicu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endParaRPr lang="en-ID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54433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 err="1"/>
              <a:t>Pembahasan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228600">
              <a:buNone/>
            </a:pP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analisis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regresi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Square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0,699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simultan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memberikan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kontribusi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69,9%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Nilai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mengindikasikan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independen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kuat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menjelaskan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berfungsi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sumber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regulasi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emosi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psikologis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sedangkan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positif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membantu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menciptakan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rasa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nyaman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menjalankan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pekerjaan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[39].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Kombinasi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memungkinkan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adaptif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menghadapi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tuntutan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demikian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dipersepsikan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positif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determinan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penting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menurunkan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tingkat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endParaRPr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31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E6027-C4A9-94A7-2696-67B684540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Referensi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E9251-4DB2-FF48-8080-484EC1412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[1] A. M.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Fahham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Pendidikan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pesantren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pola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pengasuhan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pembentukan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karakter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perlindungan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Publica Institute Jakarta, 2020.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[2] H.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Triwibowo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K.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Khoirunnisyak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tingkat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kecemasan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perpisahan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orang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motivasi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belajar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santri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dipondok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pesantren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darussalam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ngesong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sengon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jombang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Keperawatan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6, no. 2, 2017.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[3] C. E.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Yulistiorini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S. Y.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Wardani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 A.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Kadafi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Identifikasi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Faktor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Penyebab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Burnout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Belajar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Siswa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in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Prosiding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Seminar Nasional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Bimbingan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Konseling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2022, pp. 10–15.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[4] J. G. Sharp, X. Zhu, M. Matos, and J. C. Sharp, “The Academic Boredom Survey Instrument (ABSI): a measure of trait, state and other characteristic attributes for the exploratory study of student engagement,”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Furth. High. Educ.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45, no. 9, pp. 1253–1280, 2021.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[5] G.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Özerk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“Academic Boredom: An Underestimated Challenge in Schools.,”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Int. Electron. J. Elem. Educ.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13, no. 1, pp. 117–125, 2020.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[6] F. H. Sari, 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Kebosanan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Siswa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SMA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Selama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Pembelajaran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Daring di Masa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Pandemi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Covid-19 dan Upaya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Mengatasinya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.” Universitas Gadjah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Mada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2023.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[7] S.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Amria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L. A.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Aulia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Dampak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Kejenuhan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Belajar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Santri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Gesi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2, no. 1, pp. 51–61, 2023.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[8] R. Diandra, I.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Noviekayati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 N. T.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Pratitis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“Self Efficacy, Perceive Teacher Support dan Academic Boredom Pada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Siswa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Sekolah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Dasar Full Day School,”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Int.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Multidiscip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Res.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2, no. 6, pp. 37–49, 2024.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[9] S. S. Kula, B.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Özçakir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 T. Ceylan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Çeliker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“The Relation between Academic Boredom of Students with Mathematics Self-Efficacy and Mathematics Anxiety.,”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Acta Didact.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Napocensia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13, no. 2, pp. 30–42, 2020.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[10] R. K. Putra and G. R.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Affandi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Pengambilan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Keputusan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Karir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Siswa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Kelas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XII SMK YPM 8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Sidoarjo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Web Sci. Int. Sci. Res. J.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2, no. 3, 20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50800" indent="0">
              <a:buNone/>
            </a:pP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2885775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8D891-E242-A518-F89C-B94760FE9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Referensi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18DDD-E929-78F5-422C-0663B6025E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[11] S. F. L.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Zagoto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proses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pembelajaran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Rev.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Pendidik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dan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Pengajaran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2, no. 2, pp. 386–391, 2019.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[12] P.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Muris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“A brief questionnaire for measuring self-efficacy in youths,” 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Psychopathol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Behav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Assess.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23, pp. 145–149, 2001.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[13] B. Mukti and F.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Tentama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Faktor-faktor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mempengaruhi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in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Prosiding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Seminar Nasional Magister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Psikologi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Universitas Ahmad Dahlan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2019.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[14] R. J.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Masviyah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L. I.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Mariyati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Antara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Religiusitas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Flow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Mahasiswa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Universitas,” in 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Seminar Nasional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Psikologi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Ilmu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Humaniora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(SENAPIH)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2021, pp. 160–172.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[15]</a:t>
            </a:r>
            <a:r>
              <a:rPr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H. I. S. Putri and G. R.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Affandi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Prokrastinasi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Perkuliahan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Daring pada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Mahasiswa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Organisatoris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Ikatan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Mahasiswa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Muhammadiyah,” in 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Bandung Conference Series: Psychology Science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2022, pp. 819–827.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[16] N.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Aiyuda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M. Fadhli, “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Kebosanan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Kecanduan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Gadget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Selama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Pandemi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Covid-19 Pada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Remaja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Psychopolytan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J.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Psikol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5, no. 2, pp. 150–158, 2022.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[17] S. Khan, R. Sadia, S. Z. Hayat, and S. Tahir, “Relationship between Academic Boredom, Learning Climate and Academic Motivation Among University Students.,” 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Pakistan J. Psychol. Res.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34, no. 3, 2019.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[18]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Sugiyono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Metode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Kuantitatif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Kualitatif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R&amp;D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Bandung: PT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Alfabet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2016.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[19] N. A.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Pristanti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Irawan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 M.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Miswanto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Pengaruh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Regulasi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Emosi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Kejenuhan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Belajar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Mahasiswa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Pembelajaran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Online,”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Indones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J. </a:t>
            </a:r>
            <a:r>
              <a:rPr kumimoji="0" lang="en-US" altLang="en-US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Guid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Couns. Theory Appl.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11, no. Special Ed, pp. 93–104, 2022.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en-ID" sz="1800" dirty="0"/>
          </a:p>
        </p:txBody>
      </p:sp>
    </p:spTree>
    <p:extLst>
      <p:ext uri="{BB962C8B-B14F-4D97-AF65-F5344CB8AC3E}">
        <p14:creationId xmlns:p14="http://schemas.microsoft.com/office/powerpoint/2010/main" val="4211171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91F2A-63AA-339B-173A-D19A08373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Referensi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FD06D-C82F-3D2C-3784-5BE01B6719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[20] Y.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Srivaniwati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Dukungan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Sosial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Kejenuhan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Mahasiswa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Bimbingan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Konseling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Universitas Negeri Makassar yang Sedang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Melaksanakan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Kuliah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Online,” 2022.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[21] I.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Fauzi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kebosanan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(boredom)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mahasiswa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menjalani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perkuliahan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daring di masa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pandemi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COVID-19.” UIN Sunan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Gunung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Djati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Bandung, 2021.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[22] N.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Permatasari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L. Sutanto, and N. S. Ismail, “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tingkat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kejenuhan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akademik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empiris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pembelajaran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daring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semasa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COVID-19,” 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sosio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sains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7, no. 1, pp. 36–50, 2021.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[23] S.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Maimunah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Pengaruh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dukungan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sosial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efikasi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penyesuaian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Psikoborneo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J.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Ilm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Psikol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8, no. 2, pp. 275–282, 2020.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[24] D. R. Kurniawan, S. N. Akbar, and R. Rusli, “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Hubungan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interaksi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teman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sebaya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kejenuhan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belajar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santri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aliyah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pondok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pesantren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falah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putra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banjarbaru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Kognisia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vol. 1, no. 1, pp. 48–54, 2020.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[25] I. N. M.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Hurin’in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Pengaruh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character strength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terhadap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kejenuhan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belajar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santri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dimediasi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kualitas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interaksi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teman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sebaya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.” Universitas Islam Negeri Maulana Malik Ibrahim, 2023.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50800" indent="0">
              <a:buNone/>
            </a:pP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1327411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04f7abbb21_0_30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Pendahuluan</a:t>
            </a:r>
            <a:endParaRPr/>
          </a:p>
        </p:txBody>
      </p:sp>
      <p:sp>
        <p:nvSpPr>
          <p:cNvPr id="47" name="Google Shape;47;g104f7abbb21_0_30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228600" algn="just">
              <a:buNone/>
            </a:pPr>
            <a:r>
              <a:rPr lang="id-ID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Indonesia, tingginya tuntutan pekerjaan dan kompleksitas tugas sering kali menyebabkan peningkatan beban psikologis pada karyawan. Kondisi ini banyak ditemukan pada sektor industri dan perusahaan yang memiliki target operasional tinggi, termasuk perusahaan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industri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farmasi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[5]</a:t>
            </a:r>
            <a:r>
              <a:rPr lang="id-ID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228600" algn="just">
              <a:buNone/>
            </a:pPr>
            <a:r>
              <a:rPr lang="id-ID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Stres kerja dapat muncul ketika karyawan merasa tidak mampu mengimbangi tuntutan perusahaan dengan kemampuan yang dimiliki. Situasi ini menunjukkan pentingnya menelaah faktor internal dan eksternal yang berkontribusi terhadap stres kerja 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[6]</a:t>
            </a:r>
            <a:r>
              <a:rPr lang="id-ID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buNone/>
            </a:pP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Menurut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Biro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Statistik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Ketenagakerjaan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tahun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2018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40%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kasus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keluar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masukknya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tenaga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disebabkan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Perkiraan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kenyataan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60% - 90%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kunjungan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dokter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disebabkan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berkaitan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[8]</a:t>
            </a:r>
            <a:endParaRPr sz="2500" dirty="0">
              <a:latin typeface="Exo" panose="020B060402020202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 err="1"/>
              <a:t>Pendahuluan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44266C-E525-D4B5-EBD3-F30130A1F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50800" indent="0" algn="just">
              <a:buNone/>
            </a:pPr>
            <a:r>
              <a:rPr lang="en-US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Hasil survey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awal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60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id-ID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PT X di Sidoarjo,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44 (73.3%)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mengalami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(26.7%)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mengalami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US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0800" indent="0" algn="just">
              <a:buNone/>
            </a:pPr>
            <a:r>
              <a:rPr lang="en-US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Hasil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wawancara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PT X di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Sidoarjo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mengalami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dipengaruhi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utama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menyampaikan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tuntutan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penyelesaian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ketat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sering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menimbulkan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kelelahan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fisik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ketegangan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psikologis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kurang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nyaman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suhu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ruangan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panas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kebisingan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mesin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turut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memperburuk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kondisi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terutama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gudang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Selain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kurangnya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maupun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membuat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merasa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bekerja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sendiri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kesulitan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mengatasi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hambatan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pekerjaan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800" indent="0">
              <a:buNone/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id-ID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Dukungan sosial dipahami sebagai bantuan emosional, instrumental, maupun informasi yang diterima individu dari lingkungan sosialnya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[9]</a:t>
            </a:r>
            <a:r>
              <a:rPr lang="id-ID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berbentuk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bantuan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langsung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maupun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langsung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diberikan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individu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dimana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individu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mendapatkannya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merasa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diperhatikan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dicintai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dirasakan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kehadirannya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sehingga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menguatkan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perasaan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seseorang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[10].</a:t>
            </a:r>
            <a:r>
              <a:rPr lang="id-ID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Dalam konteks pekerjaan, dukungan dari atasan dan rekan kerja berperan penting dalam mengurangi tekanan kerja dan meningkatkan </a:t>
            </a:r>
            <a:r>
              <a:rPr lang="id-ID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coping</a:t>
            </a:r>
            <a:r>
              <a:rPr lang="id-ID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karyawan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[11]</a:t>
            </a:r>
            <a:endParaRPr lang="en-ID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4f7abbb21_0_303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 err="1"/>
              <a:t>Pendahuluan</a:t>
            </a:r>
            <a:endParaRPr dirty="0"/>
          </a:p>
        </p:txBody>
      </p:sp>
      <p:sp>
        <p:nvSpPr>
          <p:cNvPr id="59" name="Google Shape;59;g104f7abbb21_0_303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228600" algn="just">
              <a:buNone/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Menurut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Neergaard, Shaw dan Carter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aspek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emosional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informatif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instrumental dan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penghargaan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[12].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Werenfridus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Basith &amp;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Hartoyo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menjunjukkan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pengaruh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terdahap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[13]</a:t>
            </a:r>
            <a:endParaRPr lang="en-US" sz="2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228600" algn="just">
              <a:buNone/>
            </a:pPr>
            <a:r>
              <a:rPr lang="id-ID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Lingkungan kerja, baik fisik maupun psikologis, juga merupakan faktor penentu dalam pembentukan pengalaman kerja yang sehat 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[16]</a:t>
            </a:r>
            <a:r>
              <a:rPr lang="id-ID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proses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makna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seseorang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mempengaruhi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individu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menjalankan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tanggung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-228600" algn="just">
              <a:buNone/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Rizki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Hamid &amp;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Mayowan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menunjukkan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berpengaruh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Hal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juga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diperoleh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Setyowati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Ulfa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juga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menjunjukkan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[20]</a:t>
            </a:r>
            <a:endParaRPr lang="en-US" sz="2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100" dirty="0">
              <a:latin typeface="Exo" panose="020B060402020202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04f7abbb21_0_70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 err="1"/>
              <a:t>Rumusan</a:t>
            </a:r>
            <a:r>
              <a:rPr lang="en-US" dirty="0"/>
              <a:t> </a:t>
            </a:r>
            <a:r>
              <a:rPr lang="en-US" dirty="0" err="1"/>
              <a:t>Masalah</a:t>
            </a:r>
            <a:endParaRPr dirty="0"/>
          </a:p>
        </p:txBody>
      </p:sp>
      <p:sp>
        <p:nvSpPr>
          <p:cNvPr id="71" name="Google Shape;71;g104f7abbb21_0_70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228600" algn="ctr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Apakah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PT X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Sidoarjo</a:t>
            </a:r>
            <a:r>
              <a:rPr lang="en-US" dirty="0">
                <a:effectLst/>
                <a:latin typeface="Exo" panose="020B0604020202020204" charset="0"/>
                <a:ea typeface="Times New Roman" panose="02020603050405020304" pitchFamily="18" charset="0"/>
              </a:rPr>
              <a:t>?</a:t>
            </a:r>
            <a:endParaRPr dirty="0">
              <a:latin typeface="Exo" panose="020B060402020202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04f7abbb21_0_0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 err="1"/>
              <a:t>Metode</a:t>
            </a:r>
            <a:endParaRPr dirty="0"/>
          </a:p>
        </p:txBody>
      </p:sp>
      <p:sp>
        <p:nvSpPr>
          <p:cNvPr id="78" name="Google Shape;78;g104f7abbb21_0_0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US" dirty="0">
                <a:latin typeface="Exo" panose="020B0604020202020204" charset="0"/>
              </a:rPr>
              <a:t>Metode </a:t>
            </a:r>
            <a:r>
              <a:rPr lang="en-US" dirty="0" err="1">
                <a:latin typeface="Exo" panose="020B0604020202020204" charset="0"/>
              </a:rPr>
              <a:t>Penelitian</a:t>
            </a:r>
            <a:r>
              <a:rPr lang="en-US" dirty="0">
                <a:latin typeface="Exo" panose="020B0604020202020204" charset="0"/>
              </a:rPr>
              <a:t> 	: </a:t>
            </a:r>
            <a:r>
              <a:rPr lang="en-US" dirty="0" err="1">
                <a:latin typeface="Exo" panose="020B0604020202020204" charset="0"/>
              </a:rPr>
              <a:t>kuantitatif</a:t>
            </a:r>
            <a:r>
              <a:rPr lang="en-US" dirty="0">
                <a:latin typeface="Exo" panose="020B0604020202020204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Exo" panose="020B0604020202020204" charset="0"/>
              </a:rPr>
              <a:t>Teknik sampling 	: </a:t>
            </a:r>
            <a:r>
              <a:rPr lang="id-ID" dirty="0">
                <a:effectLst/>
                <a:latin typeface="Exo" panose="020B0604020202020204" charset="0"/>
                <a:ea typeface="Times New Roman" panose="02020603050405020304" pitchFamily="18" charset="0"/>
              </a:rPr>
              <a:t>Penentuan sampel menggunakan teknik </a:t>
            </a:r>
            <a:r>
              <a:rPr lang="en-US" dirty="0">
                <a:effectLst/>
                <a:latin typeface="Exo" panose="020B0604020202020204" charset="0"/>
                <a:ea typeface="Times New Roman" panose="02020603050405020304" pitchFamily="18" charset="0"/>
              </a:rPr>
              <a:t>					</a:t>
            </a:r>
            <a:r>
              <a:rPr lang="en-US" i="1" dirty="0"/>
              <a:t> accidental sampling.</a:t>
            </a:r>
          </a:p>
          <a:p>
            <a:pPr marL="0" indent="0">
              <a:buNone/>
            </a:pPr>
            <a:r>
              <a:rPr lang="en-US" dirty="0" err="1">
                <a:latin typeface="Exo" panose="020B0604020202020204" charset="0"/>
              </a:rPr>
              <a:t>Populasi</a:t>
            </a:r>
            <a:r>
              <a:rPr lang="en-US" dirty="0">
                <a:latin typeface="Exo" panose="020B0604020202020204" charset="0"/>
              </a:rPr>
              <a:t> </a:t>
            </a:r>
            <a:r>
              <a:rPr lang="en-US" dirty="0" err="1">
                <a:latin typeface="Exo" panose="020B0604020202020204" charset="0"/>
              </a:rPr>
              <a:t>penelitian</a:t>
            </a:r>
            <a:r>
              <a:rPr lang="en-US" dirty="0">
                <a:latin typeface="Exo" panose="020B0604020202020204" charset="0"/>
              </a:rPr>
              <a:t> 	: </a:t>
            </a:r>
            <a:r>
              <a:rPr lang="en-US" dirty="0" err="1">
                <a:latin typeface="Exo" panose="020B0604020202020204" charset="0"/>
              </a:rPr>
              <a:t>Remaja</a:t>
            </a:r>
            <a:r>
              <a:rPr lang="en-US" dirty="0">
                <a:latin typeface="Exo" panose="020B0604020202020204" charset="0"/>
              </a:rPr>
              <a:t> </a:t>
            </a:r>
            <a:r>
              <a:rPr lang="en-US" dirty="0" err="1">
                <a:latin typeface="Exo" panose="020B0604020202020204" charset="0"/>
              </a:rPr>
              <a:t>santri</a:t>
            </a:r>
            <a:r>
              <a:rPr lang="en-US" dirty="0">
                <a:latin typeface="Exo" panose="020B0604020202020204" charset="0"/>
              </a:rPr>
              <a:t> </a:t>
            </a:r>
            <a:r>
              <a:rPr lang="en-US" dirty="0" err="1">
                <a:latin typeface="Exo" panose="020B0604020202020204" charset="0"/>
              </a:rPr>
              <a:t>berjumlah</a:t>
            </a:r>
            <a:r>
              <a:rPr lang="en-US" dirty="0">
                <a:latin typeface="Exo" panose="020B0604020202020204" charset="0"/>
              </a:rPr>
              <a:t> 853 orang dan </a:t>
            </a:r>
            <a:r>
              <a:rPr lang="en-US" dirty="0" err="1">
                <a:latin typeface="Exo" panose="020B0604020202020204" charset="0"/>
              </a:rPr>
              <a:t>jumlah</a:t>
            </a:r>
            <a:r>
              <a:rPr lang="en-US" dirty="0">
                <a:latin typeface="Exo" panose="020B0604020202020204" charset="0"/>
              </a:rPr>
              <a:t> 				  </a:t>
            </a:r>
            <a:r>
              <a:rPr lang="en-US" dirty="0" err="1">
                <a:latin typeface="Exo" panose="020B0604020202020204" charset="0"/>
              </a:rPr>
              <a:t>sampel</a:t>
            </a:r>
            <a:r>
              <a:rPr lang="en-US" dirty="0">
                <a:latin typeface="Exo" panose="020B0604020202020204" charset="0"/>
              </a:rPr>
              <a:t> </a:t>
            </a:r>
            <a:r>
              <a:rPr lang="en-US" dirty="0" err="1">
                <a:latin typeface="Exo" panose="020B0604020202020204" charset="0"/>
              </a:rPr>
              <a:t>sebanyak</a:t>
            </a:r>
            <a:r>
              <a:rPr lang="en-US" dirty="0">
                <a:latin typeface="Exo" panose="020B0604020202020204" charset="0"/>
              </a:rPr>
              <a:t> 247 orang.</a:t>
            </a:r>
            <a:endParaRPr dirty="0">
              <a:latin typeface="Exo" panose="020B060402020202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4f7abbb21_0_315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 err="1"/>
              <a:t>Metode</a:t>
            </a:r>
            <a:endParaRPr dirty="0"/>
          </a:p>
        </p:txBody>
      </p:sp>
      <p:sp>
        <p:nvSpPr>
          <p:cNvPr id="84" name="Google Shape;84;g104f7abbb21_0_315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indent="-228600">
              <a:buNone/>
            </a:pP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diukur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diadopsi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disusun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Ramadhan [24]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aspek-aspek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menurut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Neergaard, Shaw dan Carter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emosional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informatif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instrumental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penghargaan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[12].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Skala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sosial</a:t>
            </a:r>
            <a:r>
              <a:rPr lang="en-US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memiliki nilai reliabilitas sebesar 0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.914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jumlah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en-US" sz="2000" dirty="0">
                <a:solidFill>
                  <a:srgbClr val="000000"/>
                </a:solidFill>
                <a:effectLst/>
                <a:latin typeface="Exo" panose="020B060402020202020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D" sz="2000" dirty="0">
              <a:effectLst/>
              <a:latin typeface="Exo" panose="020B0604020202020204" charset="0"/>
              <a:ea typeface="Calibri" panose="020F0502020204030204" pitchFamily="34" charset="0"/>
            </a:endParaRPr>
          </a:p>
          <a:p>
            <a:pPr lvl="0" indent="-228600">
              <a:buNone/>
            </a:pP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diukur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diadopsi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disusun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Anisa [25]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aspek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menurut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Sciffman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 Kanuk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seleksi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interpretasi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reaksi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[18]. 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Skala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lingungan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memiliki nilai reliabilitas sebesar 0.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892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jumlah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id-ID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aitem</a:t>
            </a:r>
            <a:r>
              <a:rPr lang="en-US" sz="2000" dirty="0">
                <a:solidFill>
                  <a:srgbClr val="000000"/>
                </a:solidFill>
                <a:effectLst/>
                <a:latin typeface="Exo" panose="020B060402020202020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 indent="-228600">
              <a:buNone/>
            </a:pP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diukur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diadopsi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disusun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oleh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Prasinta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[26]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aspek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menurut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Robbin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jasmani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psikologi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perilaku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[27]</a:t>
            </a:r>
            <a:r>
              <a:rPr lang="id-ID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Skala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reliabilitas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0.931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aitem</a:t>
            </a:r>
            <a:endParaRPr lang="en-US" sz="25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228600">
              <a:buNone/>
            </a:pPr>
            <a:r>
              <a:rPr lang="id-ID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Teknik pengumpulan data yang digunakan adalah skala psikologi berupa skala model </a:t>
            </a:r>
            <a:r>
              <a:rPr lang="id-ID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Likert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berisikan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pernyataan-pernyataan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favorable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unfavorable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pilihan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jawaban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Sangat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Setuju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(SS),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Setuju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(S), Tidak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Setuju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(TS) dan Sangat Tidak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Setuju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(STS) [23]</a:t>
            </a:r>
            <a:endParaRPr lang="en-ID" sz="2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200" dirty="0">
              <a:latin typeface="Exo" panose="020B06040202020202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Hasil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 dirty="0"/>
              <a:t>Uji </a:t>
            </a:r>
            <a:r>
              <a:rPr lang="en-US" b="1" dirty="0" err="1"/>
              <a:t>Normalitas</a:t>
            </a: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sz="2200" dirty="0"/>
          </a:p>
          <a:p>
            <a:pPr indent="-22860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buNone/>
            </a:pP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Berdasarkan dari data tabe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1.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diatas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One-</a:t>
            </a:r>
            <a:r>
              <a:rPr lang="id-ID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Sample</a:t>
            </a:r>
            <a:r>
              <a:rPr lang="id-ID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Kolmogorov-Smirnov</a:t>
            </a:r>
            <a:r>
              <a:rPr lang="id-ID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dapat </a:t>
            </a:r>
            <a:r>
              <a:rPr lang="id-ID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dikeitahui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nilai signifikansi yaitu 0,948 yang berarti nilai tersebut lebih dari 0,05 (0,948 &gt; 0,05) dan dapat dikatakan bahwa data distribusi </a:t>
            </a:r>
            <a:r>
              <a:rPr lang="id-ID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teirsebut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normal.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pernyataan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maka dapat diartikan bahwa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id-ID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distribusi normal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dirty="0"/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3BB42351-5CCB-E639-C703-4B0304065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996890"/>
              </p:ext>
            </p:extLst>
          </p:nvPr>
        </p:nvGraphicFramePr>
        <p:xfrm>
          <a:off x="3674534" y="1811867"/>
          <a:ext cx="4859866" cy="287867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36710">
                  <a:extLst>
                    <a:ext uri="{9D8B030D-6E8A-4147-A177-3AD203B41FA5}">
                      <a16:colId xmlns:a16="http://schemas.microsoft.com/office/drawing/2014/main" val="2275119723"/>
                    </a:ext>
                  </a:extLst>
                </a:gridCol>
                <a:gridCol w="1753411">
                  <a:extLst>
                    <a:ext uri="{9D8B030D-6E8A-4147-A177-3AD203B41FA5}">
                      <a16:colId xmlns:a16="http://schemas.microsoft.com/office/drawing/2014/main" val="2197686489"/>
                    </a:ext>
                  </a:extLst>
                </a:gridCol>
                <a:gridCol w="1169745">
                  <a:extLst>
                    <a:ext uri="{9D8B030D-6E8A-4147-A177-3AD203B41FA5}">
                      <a16:colId xmlns:a16="http://schemas.microsoft.com/office/drawing/2014/main" val="3952489219"/>
                    </a:ext>
                  </a:extLst>
                </a:gridCol>
              </a:tblGrid>
              <a:tr h="191912">
                <a:tc gridSpan="3"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900">
                          <a:effectLst/>
                        </a:rPr>
                        <a:t>One-Sample Kolmogorov-Smirnov Test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304044"/>
                  </a:ext>
                </a:extLst>
              </a:tr>
              <a:tr h="575733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200" dirty="0">
                          <a:effectLst/>
                        </a:rPr>
                        <a:t> 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buNone/>
                      </a:pPr>
                      <a:r>
                        <a:rPr lang="id-ID" sz="900">
                          <a:effectLst/>
                        </a:rPr>
                        <a:t>Unstandardized Residual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75680087"/>
                  </a:ext>
                </a:extLst>
              </a:tr>
              <a:tr h="191912">
                <a:tc gridSpan="2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N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>
                          <a:effectLst/>
                        </a:rPr>
                        <a:t>247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47155455"/>
                  </a:ext>
                </a:extLst>
              </a:tr>
              <a:tr h="191912">
                <a:tc rowSpan="2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Normal Parameters</a:t>
                      </a:r>
                      <a:r>
                        <a:rPr lang="id-ID" sz="900" baseline="30000">
                          <a:effectLst/>
                        </a:rPr>
                        <a:t>a,b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Mean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>
                          <a:effectLst/>
                        </a:rPr>
                        <a:t>.0000000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67327341"/>
                  </a:ext>
                </a:extLst>
              </a:tr>
              <a:tr h="383821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Std. Deviation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 dirty="0">
                          <a:effectLst/>
                        </a:rPr>
                        <a:t>4.59615461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13695733"/>
                  </a:ext>
                </a:extLst>
              </a:tr>
              <a:tr h="191912">
                <a:tc rowSpan="3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Most Extreme Differences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Absolute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 dirty="0">
                          <a:effectLst/>
                        </a:rPr>
                        <a:t>.033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84547755"/>
                  </a:ext>
                </a:extLst>
              </a:tr>
              <a:tr h="191912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Positive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>
                          <a:effectLst/>
                        </a:rPr>
                        <a:t>.033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26882737"/>
                  </a:ext>
                </a:extLst>
              </a:tr>
              <a:tr h="191912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Negative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>
                          <a:effectLst/>
                        </a:rPr>
                        <a:t>-.032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01830874"/>
                  </a:ext>
                </a:extLst>
              </a:tr>
              <a:tr h="191912">
                <a:tc gridSpan="2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Kolmogorov-Smirnov Z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>
                          <a:effectLst/>
                        </a:rPr>
                        <a:t>.522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82861145"/>
                  </a:ext>
                </a:extLst>
              </a:tr>
              <a:tr h="191912">
                <a:tc gridSpan="2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Asymp. Sig. (2-tailed)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r">
                        <a:buNone/>
                      </a:pPr>
                      <a:r>
                        <a:rPr lang="id-ID" sz="900">
                          <a:effectLst/>
                        </a:rPr>
                        <a:t>.948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11753636"/>
                  </a:ext>
                </a:extLst>
              </a:tr>
              <a:tr h="191912">
                <a:tc gridSpan="3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>
                          <a:effectLst/>
                        </a:rPr>
                        <a:t>a. Test distribution is Normal.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876670"/>
                  </a:ext>
                </a:extLst>
              </a:tr>
              <a:tr h="191912">
                <a:tc gridSpan="3">
                  <a:txBody>
                    <a:bodyPr/>
                    <a:lstStyle/>
                    <a:p>
                      <a:pPr marL="38100" marR="38100">
                        <a:buNone/>
                      </a:pPr>
                      <a:r>
                        <a:rPr lang="id-ID" sz="900" dirty="0">
                          <a:effectLst/>
                        </a:rPr>
                        <a:t>b. </a:t>
                      </a:r>
                      <a:r>
                        <a:rPr lang="id-ID" sz="900" dirty="0" err="1">
                          <a:effectLst/>
                        </a:rPr>
                        <a:t>Calculated</a:t>
                      </a:r>
                      <a:r>
                        <a:rPr lang="id-ID" sz="900" dirty="0">
                          <a:effectLst/>
                        </a:rPr>
                        <a:t> </a:t>
                      </a:r>
                      <a:r>
                        <a:rPr lang="id-ID" sz="900" dirty="0" err="1">
                          <a:effectLst/>
                        </a:rPr>
                        <a:t>from</a:t>
                      </a:r>
                      <a:r>
                        <a:rPr lang="id-ID" sz="900" dirty="0">
                          <a:effectLst/>
                        </a:rPr>
                        <a:t> data.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3472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 dirty="0"/>
              <a:t>Hasil</a:t>
            </a:r>
            <a:endParaRPr dirty="0"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b="1" dirty="0"/>
              <a:t>Uji </a:t>
            </a:r>
            <a:r>
              <a:rPr lang="en-US" b="1" dirty="0" err="1"/>
              <a:t>Linieritas</a:t>
            </a: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b="1" dirty="0"/>
          </a:p>
          <a:p>
            <a:pPr indent="-228600" algn="just">
              <a:buNone/>
            </a:pP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Dalam Tabel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diketahui bahwa nilai signifikansi </a:t>
            </a:r>
            <a:r>
              <a:rPr lang="id-ID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linearity</a:t>
            </a: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dukungan sosial dengan stres kerja dengan nilai sebesar 0,000 kurang dari 0,05 (0,000 &lt; 0,05), maka dapat disimpulkan bahwa variabel tersebut linier. </a:t>
            </a:r>
            <a:r>
              <a:rPr lang="id-ID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Dikeitahui</a:t>
            </a: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bahwa nilai signifikansi </a:t>
            </a:r>
            <a:r>
              <a:rPr lang="id-ID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deviation</a:t>
            </a:r>
            <a:r>
              <a:rPr lang="id-ID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id-ID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linearity</a:t>
            </a: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dengan nilai sebesar 0,562 lebih dari 0,05 (0,562 &gt; 0,05), maka dapat disimpulkan bahwa variabel tersebut linier.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Dalam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dikeitahui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linearity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persepsi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lingkungan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0,000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kurang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0,05 (0,000 &lt; 0,05),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disimpulkan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linier.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Dikeitahui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signifikansi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deviation from linearity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0,318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0,05 (0,318 &gt; 0,05),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disimpulkan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linier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buNone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Berdasarkan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kedua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uji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diatas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uji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hipotesis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dilakukan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uji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korelasi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Pearson’s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D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b="1" dirty="0"/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5B4DEFAF-9436-79C3-B964-9138467A2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435806"/>
              </p:ext>
            </p:extLst>
          </p:nvPr>
        </p:nvGraphicFramePr>
        <p:xfrm>
          <a:off x="1442462" y="1897380"/>
          <a:ext cx="9564628" cy="13830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90639">
                  <a:extLst>
                    <a:ext uri="{9D8B030D-6E8A-4147-A177-3AD203B41FA5}">
                      <a16:colId xmlns:a16="http://schemas.microsoft.com/office/drawing/2014/main" val="1825888009"/>
                    </a:ext>
                  </a:extLst>
                </a:gridCol>
                <a:gridCol w="2390639">
                  <a:extLst>
                    <a:ext uri="{9D8B030D-6E8A-4147-A177-3AD203B41FA5}">
                      <a16:colId xmlns:a16="http://schemas.microsoft.com/office/drawing/2014/main" val="1126387528"/>
                    </a:ext>
                  </a:extLst>
                </a:gridCol>
                <a:gridCol w="2391675">
                  <a:extLst>
                    <a:ext uri="{9D8B030D-6E8A-4147-A177-3AD203B41FA5}">
                      <a16:colId xmlns:a16="http://schemas.microsoft.com/office/drawing/2014/main" val="2886646410"/>
                    </a:ext>
                  </a:extLst>
                </a:gridCol>
                <a:gridCol w="2391675">
                  <a:extLst>
                    <a:ext uri="{9D8B030D-6E8A-4147-A177-3AD203B41FA5}">
                      <a16:colId xmlns:a16="http://schemas.microsoft.com/office/drawing/2014/main" val="2598469708"/>
                    </a:ext>
                  </a:extLst>
                </a:gridCol>
              </a:tblGrid>
              <a:tr h="2766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000" dirty="0">
                          <a:effectLst/>
                        </a:rPr>
                        <a:t>Uji </a:t>
                      </a:r>
                      <a:r>
                        <a:rPr lang="en-US" sz="1000" dirty="0" err="1">
                          <a:effectLst/>
                        </a:rPr>
                        <a:t>Linieritas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Variabel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Sig. Linearity 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d-ID" sz="1000">
                          <a:effectLst/>
                        </a:rPr>
                        <a:t>Sig</a:t>
                      </a:r>
                      <a:r>
                        <a:rPr lang="en-US" sz="1000">
                          <a:effectLst/>
                        </a:rPr>
                        <a:t>. Deviation from Linearity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K</a:t>
                      </a:r>
                      <a:r>
                        <a:rPr lang="id-ID" sz="1000" dirty="0" err="1">
                          <a:effectLst/>
                        </a:rPr>
                        <a:t>eterangan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657079"/>
                  </a:ext>
                </a:extLst>
              </a:tr>
              <a:tr h="2766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>
                          <a:effectLst/>
                        </a:rPr>
                        <a:t>Stres Kerja * Dukungan Sosial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>
                          <a:effectLst/>
                        </a:rPr>
                        <a:t>0.000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0.562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Linier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766131"/>
                  </a:ext>
                </a:extLst>
              </a:tr>
              <a:tr h="2766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925553"/>
                  </a:ext>
                </a:extLst>
              </a:tr>
              <a:tr h="5532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 err="1">
                          <a:effectLst/>
                        </a:rPr>
                        <a:t>Stres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Kerja</a:t>
                      </a:r>
                      <a:r>
                        <a:rPr lang="en-US" sz="1000" dirty="0">
                          <a:effectLst/>
                        </a:rPr>
                        <a:t> * </a:t>
                      </a:r>
                      <a:r>
                        <a:rPr lang="en-US" sz="1000" dirty="0" err="1">
                          <a:effectLst/>
                        </a:rPr>
                        <a:t>Persepsi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Terhadap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Lingkungan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Kerja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0.000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0.318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dirty="0">
                          <a:effectLst/>
                        </a:rPr>
                        <a:t>Linier</a:t>
                      </a:r>
                      <a:endParaRPr lang="en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41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5864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3050</Words>
  <Application>Microsoft Office PowerPoint</Application>
  <PresentationFormat>Layar Lebar</PresentationFormat>
  <Paragraphs>271</Paragraphs>
  <Slides>18</Slides>
  <Notes>15</Notes>
  <HiddenSlides>0</HiddenSlides>
  <MMClips>0</MMClips>
  <ScaleCrop>false</ScaleCrop>
  <HeadingPairs>
    <vt:vector size="6" baseType="variant">
      <vt:variant>
        <vt:lpstr>Font Dipakai</vt:lpstr>
      </vt:variant>
      <vt:variant>
        <vt:i4>5</vt:i4>
      </vt:variant>
      <vt:variant>
        <vt:lpstr>Tema</vt:lpstr>
      </vt:variant>
      <vt:variant>
        <vt:i4>1</vt:i4>
      </vt:variant>
      <vt:variant>
        <vt:lpstr>Judul Slide</vt:lpstr>
      </vt:variant>
      <vt:variant>
        <vt:i4>18</vt:i4>
      </vt:variant>
    </vt:vector>
  </HeadingPairs>
  <TitlesOfParts>
    <vt:vector size="24" baseType="lpstr">
      <vt:lpstr>Times New Roman</vt:lpstr>
      <vt:lpstr>Century Gothic</vt:lpstr>
      <vt:lpstr>Arial</vt:lpstr>
      <vt:lpstr>Exo</vt:lpstr>
      <vt:lpstr>Calibri</vt:lpstr>
      <vt:lpstr>Office Theme</vt:lpstr>
      <vt:lpstr>Hubungan Antara Dukungan Sosial  dan Persepsi Terhadap Lingkungan Kerja dengan Stres Kerja pada Karyawan  PT X Sidoarjo</vt:lpstr>
      <vt:lpstr>Pendahuluan</vt:lpstr>
      <vt:lpstr>Pendahuluan</vt:lpstr>
      <vt:lpstr>Pendahuluan</vt:lpstr>
      <vt:lpstr>Rumusan Masalah</vt:lpstr>
      <vt:lpstr>Metode</vt:lpstr>
      <vt:lpstr>Metode</vt:lpstr>
      <vt:lpstr>Hasil</vt:lpstr>
      <vt:lpstr>Hasil</vt:lpstr>
      <vt:lpstr>Hasil</vt:lpstr>
      <vt:lpstr>Hasil</vt:lpstr>
      <vt:lpstr>Hasil</vt:lpstr>
      <vt:lpstr>Pembahasan</vt:lpstr>
      <vt:lpstr>Pembahasan</vt:lpstr>
      <vt:lpstr>Referensi</vt:lpstr>
      <vt:lpstr>Referensi</vt:lpstr>
      <vt:lpstr>Referensi</vt:lpstr>
      <vt:lpstr>Presentasi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Umsida</dc:creator>
  <cp:lastModifiedBy>anugrah saputra</cp:lastModifiedBy>
  <cp:revision>2</cp:revision>
  <dcterms:created xsi:type="dcterms:W3CDTF">2020-02-15T07:43:00Z</dcterms:created>
  <dcterms:modified xsi:type="dcterms:W3CDTF">2026-02-19T09:02:24Z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1033-11.2.0.9031</vt:lpwstr>
  </property>
</Properties>
</file>