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9144000" cy="6858000"/>
  <p:embeddedFontLst>
    <p:embeddedFont>
      <p:font typeface="Century Gothic" panose="020B0502020202020204" pitchFamily="34" charset="0"/>
      <p:regular r:id="rId14"/>
      <p:bold r:id="rId15"/>
      <p:italic r:id="rId16"/>
      <p:boldItalic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Exo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Y2+DM/rwO2HkSTRKEfJ3qJmWL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30121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1774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4f7abbb21_0_9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104f7abbb2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356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4f7abbb21_0_30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104f7abbb2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2014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4f7abbb21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104f7abbb21_0_29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" name="Google Shape;51;g104f7abbb21_0_297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391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4f7abbb21_0_30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104f7abbb21_0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5550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4f7abbb21_0_3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g104f7abbb2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462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4f7abbb21_0_7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104f7abbb2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58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4f7abbb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104f7abbb21_0_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g104f7abbb21_0_0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2000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4f7abbb21_0_31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104f7abbb21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16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04f7abbb2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81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l="46601" t="2654" r="7599"/>
          <a:stretch/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>
            <a:alphaModFix/>
          </a:blip>
          <a:srcRect l="21878" t="94162" r="21683" b="1155"/>
          <a:stretch/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>
            <a:spLocks noGrp="1"/>
          </p:cNvSpPr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ubTitle" idx="1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dt" idx="10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sldNum" idx="12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l="47997" t="2654" r="7599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bg>
      <p:bgPr>
        <a:solidFill>
          <a:srgbClr val="0A2246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06779" y="2515037"/>
            <a:ext cx="3978442" cy="1827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sz="4400" b="0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odstats.id/article/seberapa-besar-the-power-of-netizen-indonesia-di-instagramktfX4#:~:text=Statista%20mengungkapkan%2C%20jumlah%20pengguna%20aktif,Instagram%20terbanyak%20keempat%20di%20duni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ndi.link/hootsuite-we-are-social-indonesian-digital-report-2022/" TargetMode="External"/><Relationship Id="rId4" Type="http://schemas.openxmlformats.org/officeDocument/2006/relationships/hyperlink" Target="https://doi.org/10.1080/14241277.2019.1585355,2018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727522" y="1204686"/>
            <a:ext cx="10736956" cy="248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</a:pPr>
            <a:r>
              <a:rPr lang="id-ID" sz="4000" dirty="0" smtClean="0"/>
              <a:t>Pemanfaatan Instagram Sebagai Media Promosi Penerbit Lovrinz Dalam Akun Instagram</a:t>
            </a:r>
            <a:endParaRPr sz="4800" dirty="0"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1714500" y="3693695"/>
            <a:ext cx="8763000" cy="108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b="1" dirty="0" err="1">
                <a:solidFill>
                  <a:srgbClr val="F2F2F2"/>
                </a:solidFill>
                <a:sym typeface="Exo"/>
              </a:rPr>
              <a:t>Oleh</a:t>
            </a:r>
            <a:r>
              <a:rPr lang="en-US" b="1" dirty="0">
                <a:solidFill>
                  <a:srgbClr val="F2F2F2"/>
                </a:solidFill>
                <a:sym typeface="Exo"/>
              </a:rPr>
              <a:t>: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d-ID" dirty="0" smtClean="0"/>
              <a:t>Erzha Indah Dwi Pratiwi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dirty="0" err="1" smtClean="0"/>
              <a:t>Didik</a:t>
            </a:r>
            <a:r>
              <a:rPr dirty="0" smtClean="0"/>
              <a:t> </a:t>
            </a:r>
            <a:r>
              <a:rPr dirty="0" err="1" smtClean="0"/>
              <a:t>Hariyanto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b="1" dirty="0" err="1"/>
              <a:t>Progam</a:t>
            </a:r>
            <a:r>
              <a:rPr lang="en-US" b="1" dirty="0"/>
              <a:t> </a:t>
            </a:r>
            <a:r>
              <a:rPr lang="en-US" b="1" dirty="0" err="1"/>
              <a:t>Studi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Universitas</a:t>
            </a: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r>
              <a:rPr lang="en-US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Muhammadiyah</a:t>
            </a: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r>
              <a:rPr lang="en-US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Sidoarjo</a:t>
            </a: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endParaRPr dirty="0">
              <a:solidFill>
                <a:srgbClr val="F2F2F2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id-ID" dirty="0" smtClean="0">
                <a:solidFill>
                  <a:srgbClr val="F2F2F2"/>
                </a:solidFill>
              </a:rPr>
              <a:t>Januari</a:t>
            </a:r>
            <a:r>
              <a:rPr lang="en-US" dirty="0" smtClean="0">
                <a:solidFill>
                  <a:srgbClr val="F2F2F2"/>
                </a:solidFill>
              </a:rPr>
              <a:t>, </a:t>
            </a:r>
            <a:r>
              <a:rPr lang="id-ID" dirty="0" smtClean="0">
                <a:solidFill>
                  <a:srgbClr val="F2F2F2"/>
                </a:solidFill>
              </a:rPr>
              <a:t>2023</a:t>
            </a:r>
            <a:endParaRPr dirty="0">
              <a:solidFill>
                <a:srgbClr val="F2F2F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Referensi</a:t>
            </a:r>
            <a:endParaRPr/>
          </a:p>
        </p:txBody>
      </p:sp>
      <p:sp>
        <p:nvSpPr>
          <p:cNvPr id="90" name="Google Shape;90;g104f7abbb21_0_61"/>
          <p:cNvSpPr txBox="1">
            <a:spLocks noGrp="1"/>
          </p:cNvSpPr>
          <p:nvPr>
            <p:ph type="body" idx="1"/>
          </p:nvPr>
        </p:nvSpPr>
        <p:spPr>
          <a:xfrm>
            <a:off x="166758" y="1155459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>
              <a:buNone/>
            </a:pPr>
            <a:r>
              <a:rPr lang="en-US" sz="900" dirty="0"/>
              <a:t>[1] </a:t>
            </a:r>
            <a:r>
              <a:rPr lang="en-US" sz="900" dirty="0" err="1"/>
              <a:t>Raihan</a:t>
            </a:r>
            <a:r>
              <a:rPr lang="en-US" sz="900" dirty="0"/>
              <a:t> </a:t>
            </a:r>
            <a:r>
              <a:rPr lang="en-US" sz="900" dirty="0" err="1"/>
              <a:t>Hasya.Goodstats</a:t>
            </a:r>
            <a:r>
              <a:rPr lang="en-US" sz="900" dirty="0"/>
              <a:t>. Retrieved </a:t>
            </a:r>
            <a:r>
              <a:rPr lang="en-US" sz="900" dirty="0" err="1"/>
              <a:t>Juli</a:t>
            </a:r>
            <a:r>
              <a:rPr lang="en-US" sz="900" dirty="0"/>
              <a:t> 20, 2022, from </a:t>
            </a:r>
            <a:r>
              <a:rPr lang="en-US" sz="900" u="sng" dirty="0">
                <a:hlinkClick r:id="rId3"/>
              </a:rPr>
              <a:t>https://goodstats.id/article/seberapa-besar-the-power-of-netizen-indonesia-di-instagramktfX4#:~:text=Statista%20mengungkapkan%2C%20jumlah%20pengguna%20aktif,Instagram%20terbanyak%20keempat%20di%20dunia</a:t>
            </a:r>
            <a:r>
              <a:rPr lang="en-US" sz="900" dirty="0"/>
              <a:t>. 2022</a:t>
            </a:r>
            <a:endParaRPr lang="id-ID" sz="900" dirty="0"/>
          </a:p>
          <a:p>
            <a:pPr marL="50800" indent="0">
              <a:buNone/>
            </a:pPr>
            <a:r>
              <a:rPr lang="id-ID" sz="900" dirty="0"/>
              <a:t>[</a:t>
            </a:r>
            <a:r>
              <a:rPr lang="id-ID" sz="900" dirty="0" smtClean="0"/>
              <a:t>2] K</a:t>
            </a:r>
            <a:r>
              <a:rPr lang="id-ID" sz="900" dirty="0"/>
              <a:t>. Nisak and D. Hariyanto, “Food Photography dan Eating Out di Media Sosial Instagram,” </a:t>
            </a:r>
            <a:r>
              <a:rPr lang="id-ID" sz="900" i="1" dirty="0"/>
              <a:t>KANAL J. Ilmu Komun.</a:t>
            </a:r>
            <a:r>
              <a:rPr lang="id-ID" sz="900" dirty="0"/>
              <a:t>, vol. 6, no. 1, p. 31, 2017, doi: 10.21070/kanal.v6i1.1422.</a:t>
            </a:r>
          </a:p>
          <a:p>
            <a:pPr marL="50800" indent="0">
              <a:buNone/>
            </a:pPr>
            <a:r>
              <a:rPr lang="id-ID" sz="900" dirty="0"/>
              <a:t>[</a:t>
            </a:r>
            <a:r>
              <a:rPr lang="id-ID" sz="900" dirty="0" smtClean="0"/>
              <a:t>3] D</a:t>
            </a:r>
            <a:r>
              <a:rPr lang="id-ID" sz="900" dirty="0"/>
              <a:t>. Hariyanto, F. A. Dharma, and ..., “Pemanfaatan teknologi integrated marketing communication bagi pelaku usaha mikro sayur organik terdampak pandemi,” </a:t>
            </a:r>
            <a:r>
              <a:rPr lang="id-ID" sz="900" i="1" dirty="0"/>
              <a:t>… J. Pengabdi. Kpd. …</a:t>
            </a:r>
            <a:r>
              <a:rPr lang="id-ID" sz="900" dirty="0"/>
              <a:t>, vol. 4, pp. 780–788, 2021, [Online]. Available: http://jurnal.um-tapsel.ac.id/index.php/martabe/article/view/3152</a:t>
            </a:r>
          </a:p>
          <a:p>
            <a:pPr marL="50800" indent="0">
              <a:buNone/>
            </a:pPr>
            <a:r>
              <a:rPr lang="en-US" sz="900" dirty="0"/>
              <a:t>[4] </a:t>
            </a:r>
            <a:r>
              <a:rPr lang="en-US" sz="900" dirty="0" err="1"/>
              <a:t>Suciati</a:t>
            </a:r>
            <a:r>
              <a:rPr lang="en-US" sz="900" dirty="0"/>
              <a:t>, P. </a:t>
            </a:r>
            <a:r>
              <a:rPr lang="en-US" sz="900" dirty="0" err="1"/>
              <a:t>Instagram</a:t>
            </a:r>
            <a:r>
              <a:rPr lang="en-US" sz="900" dirty="0"/>
              <a:t> marketing techniques for online store: a descriptive study, 811–825.(2018)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[5] </a:t>
            </a:r>
            <a:r>
              <a:rPr lang="en-US" sz="900" dirty="0" err="1"/>
              <a:t>Eko</a:t>
            </a:r>
            <a:r>
              <a:rPr lang="en-US" sz="900" dirty="0"/>
              <a:t> </a:t>
            </a:r>
            <a:r>
              <a:rPr lang="en-US" sz="900" dirty="0" err="1"/>
              <a:t>Aldianto</a:t>
            </a:r>
            <a:r>
              <a:rPr lang="en-US" sz="900" dirty="0"/>
              <a:t>. STRATEGI PEMASARAN DIGITAL SOSIAL MEDIA INSTAGRAM DENGAN MENGGUNAKAN BANTUAN SELEBGRAM DI INDONESIA (ANALISIS DIGITAL SOCIAL MEDIA MARKETING). STRATEGI PEMASARAN DIGITAL SOSIAL MEDIA INSTAGRAM DENGAN MENGGUNAKAN BANTUAN SELEBGRAM DI INDONESIA.(2021)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[6] Philip T. Kotler, Gary Armstrong -. (2018). Principles of Marketing (seventeenth ed.). </a:t>
            </a:r>
            <a:r>
              <a:rPr lang="en-US" sz="900" dirty="0" err="1"/>
              <a:t>pearson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[7] Linda </a:t>
            </a:r>
            <a:r>
              <a:rPr lang="en-US" sz="900" dirty="0" err="1"/>
              <a:t>Desma</a:t>
            </a:r>
            <a:r>
              <a:rPr lang="en-US" sz="900" dirty="0"/>
              <a:t> </a:t>
            </a:r>
            <a:r>
              <a:rPr lang="en-US" sz="900" dirty="0" err="1"/>
              <a:t>Yunita</a:t>
            </a:r>
            <a:r>
              <a:rPr lang="en-US" sz="900" dirty="0"/>
              <a:t>, &amp; Tri </a:t>
            </a:r>
            <a:r>
              <a:rPr lang="en-US" sz="900" dirty="0" err="1"/>
              <a:t>Handayani</a:t>
            </a:r>
            <a:r>
              <a:rPr lang="en-US" sz="900" dirty="0"/>
              <a:t>. (2018). </a:t>
            </a:r>
            <a:r>
              <a:rPr lang="en-US" sz="900" dirty="0" err="1"/>
              <a:t>Strategi</a:t>
            </a:r>
            <a:r>
              <a:rPr lang="en-US" sz="900" dirty="0"/>
              <a:t> </a:t>
            </a:r>
            <a:r>
              <a:rPr lang="en-US" sz="900" dirty="0" err="1"/>
              <a:t>Bauran</a:t>
            </a:r>
            <a:r>
              <a:rPr lang="en-US" sz="900" dirty="0"/>
              <a:t> </a:t>
            </a:r>
            <a:r>
              <a:rPr lang="en-US" sz="900" dirty="0" err="1"/>
              <a:t>Promosi</a:t>
            </a:r>
            <a:r>
              <a:rPr lang="en-US" sz="900" dirty="0"/>
              <a:t> </a:t>
            </a:r>
            <a:r>
              <a:rPr lang="en-US" sz="900" dirty="0" err="1"/>
              <a:t>Penyelenggaraan</a:t>
            </a:r>
            <a:r>
              <a:rPr lang="en-US" sz="900" dirty="0"/>
              <a:t> Event (</a:t>
            </a:r>
            <a:r>
              <a:rPr lang="en-US" sz="900" dirty="0" err="1"/>
              <a:t>Studi</a:t>
            </a:r>
            <a:r>
              <a:rPr lang="en-US" sz="900" dirty="0"/>
              <a:t> </a:t>
            </a:r>
            <a:r>
              <a:rPr lang="en-US" sz="900" dirty="0" err="1"/>
              <a:t>Kasus</a:t>
            </a:r>
            <a:r>
              <a:rPr lang="en-US" sz="900" dirty="0"/>
              <a:t> </a:t>
            </a:r>
            <a:r>
              <a:rPr lang="en-US" sz="900" dirty="0" err="1"/>
              <a:t>Perencanaan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Penyelenggaraan</a:t>
            </a:r>
            <a:r>
              <a:rPr lang="en-US" sz="900" dirty="0"/>
              <a:t> Event </a:t>
            </a:r>
            <a:r>
              <a:rPr lang="en-US" sz="900" dirty="0" err="1"/>
              <a:t>Pasar</a:t>
            </a:r>
            <a:r>
              <a:rPr lang="en-US" sz="900" dirty="0"/>
              <a:t> </a:t>
            </a:r>
            <a:r>
              <a:rPr lang="en-US" sz="900" dirty="0" err="1"/>
              <a:t>Murah</a:t>
            </a:r>
            <a:r>
              <a:rPr lang="en-US" sz="900" dirty="0"/>
              <a:t>). 4. </a:t>
            </a:r>
            <a:r>
              <a:rPr lang="en-US" sz="900" dirty="0" err="1"/>
              <a:t>doi:https</a:t>
            </a:r>
            <a:r>
              <a:rPr lang="en-US" sz="900" dirty="0"/>
              <a:t>://doi.org/10.35313/jrbi.v4i1.989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[8]Juan </a:t>
            </a:r>
            <a:r>
              <a:rPr lang="en-US" sz="900" dirty="0" err="1"/>
              <a:t>Quevedo</a:t>
            </a:r>
            <a:r>
              <a:rPr lang="en-US" sz="900" dirty="0"/>
              <a:t>, Erika Fernandez &amp; F.S </a:t>
            </a:r>
            <a:r>
              <a:rPr lang="en-US" sz="900" dirty="0" err="1"/>
              <a:t>goj</a:t>
            </a:r>
            <a:r>
              <a:rPr lang="en-US" sz="900" dirty="0"/>
              <a:t>,</a:t>
            </a:r>
            <a:r>
              <a:rPr lang="id-ID" sz="900" dirty="0"/>
              <a:t> How to Engage with Younger Users on Instagram: A Comparative Analysis of HBO and Netflix in the Spanish and US Markets</a:t>
            </a:r>
            <a:r>
              <a:rPr lang="en-US" sz="900" dirty="0"/>
              <a:t>, Journal international media on media management, </a:t>
            </a:r>
            <a:r>
              <a:rPr lang="id-ID" sz="900" u="sng" dirty="0">
                <a:hlinkClick r:id="rId4"/>
              </a:rPr>
              <a:t>https://doi.org/10.1080/14241277.2019.1585355</a:t>
            </a:r>
            <a:r>
              <a:rPr lang="en-US" sz="900" u="sng" dirty="0">
                <a:hlinkClick r:id="rId4"/>
              </a:rPr>
              <a:t>,2018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[9]</a:t>
            </a:r>
            <a:r>
              <a:rPr lang="id-ID" sz="900" dirty="0"/>
              <a:t> Nanda, M.. Innovation in social media strategy for movie success. Management Decision, 56(1), 233–251. doi:10.1108/MD-04-2017-0429(2018)</a:t>
            </a:r>
          </a:p>
          <a:p>
            <a:pPr marL="50800" indent="0">
              <a:buNone/>
            </a:pPr>
            <a:r>
              <a:rPr lang="en-US" sz="900" dirty="0"/>
              <a:t>[10] </a:t>
            </a:r>
            <a:r>
              <a:rPr lang="en-US" sz="900" dirty="0" err="1"/>
              <a:t>Widuri</a:t>
            </a:r>
            <a:r>
              <a:rPr lang="en-US" sz="900" dirty="0"/>
              <a:t> </a:t>
            </a:r>
            <a:r>
              <a:rPr lang="en-US" sz="900" dirty="0" err="1"/>
              <a:t>Dwi</a:t>
            </a:r>
            <a:r>
              <a:rPr lang="en-US" sz="900" dirty="0"/>
              <a:t> </a:t>
            </a:r>
            <a:r>
              <a:rPr lang="en-US" sz="900" dirty="0" err="1"/>
              <a:t>Astuti</a:t>
            </a:r>
            <a:r>
              <a:rPr lang="en-US" sz="900" dirty="0"/>
              <a:t> &amp; </a:t>
            </a:r>
            <a:r>
              <a:rPr lang="en-US" sz="900" dirty="0" err="1"/>
              <a:t>Kaligis</a:t>
            </a:r>
            <a:r>
              <a:rPr lang="en-US" sz="900" dirty="0"/>
              <a:t> R. </a:t>
            </a:r>
            <a:r>
              <a:rPr lang="en-US" sz="900" dirty="0" err="1"/>
              <a:t>Pengaruh</a:t>
            </a:r>
            <a:r>
              <a:rPr lang="en-US" sz="900" dirty="0"/>
              <a:t> </a:t>
            </a:r>
            <a:r>
              <a:rPr lang="en-US" sz="900" dirty="0" err="1"/>
              <a:t>Promosi</a:t>
            </a:r>
            <a:r>
              <a:rPr lang="en-US" sz="900" dirty="0"/>
              <a:t> </a:t>
            </a:r>
            <a:r>
              <a:rPr lang="en-US" sz="900" dirty="0" err="1"/>
              <a:t>Buku</a:t>
            </a:r>
            <a:r>
              <a:rPr lang="en-US" sz="900" dirty="0"/>
              <a:t> </a:t>
            </a:r>
            <a:r>
              <a:rPr lang="en-US" sz="900" dirty="0" err="1"/>
              <a:t>Penerbit</a:t>
            </a:r>
            <a:r>
              <a:rPr lang="en-US" sz="900" dirty="0"/>
              <a:t> </a:t>
            </a:r>
            <a:r>
              <a:rPr lang="en-US" sz="900" dirty="0" err="1"/>
              <a:t>Mediakita</a:t>
            </a:r>
            <a:r>
              <a:rPr lang="en-US" sz="900" dirty="0"/>
              <a:t> di </a:t>
            </a:r>
            <a:r>
              <a:rPr lang="en-US" sz="900" dirty="0" err="1"/>
              <a:t>Instagram</a:t>
            </a:r>
            <a:r>
              <a:rPr lang="en-US" sz="900" dirty="0"/>
              <a:t> </a:t>
            </a:r>
            <a:r>
              <a:rPr lang="en-US" sz="900" dirty="0" err="1"/>
              <a:t>terhadap</a:t>
            </a:r>
            <a:r>
              <a:rPr lang="en-US" sz="900" dirty="0"/>
              <a:t> Proses </a:t>
            </a:r>
            <a:r>
              <a:rPr lang="en-US" sz="900" dirty="0" err="1"/>
              <a:t>Keputusan</a:t>
            </a:r>
            <a:r>
              <a:rPr lang="en-US" sz="900" dirty="0"/>
              <a:t> </a:t>
            </a:r>
            <a:r>
              <a:rPr lang="en-US" sz="900" dirty="0" err="1"/>
              <a:t>Pembelian</a:t>
            </a:r>
            <a:r>
              <a:rPr lang="en-US" sz="900" dirty="0"/>
              <a:t> </a:t>
            </a:r>
            <a:r>
              <a:rPr lang="en-US" sz="900" dirty="0" err="1"/>
              <a:t>Generasi</a:t>
            </a:r>
            <a:r>
              <a:rPr lang="en-US" sz="900" dirty="0"/>
              <a:t> Z. </a:t>
            </a:r>
            <a:r>
              <a:rPr lang="en-US" sz="900" dirty="0" err="1"/>
              <a:t>Jurnal</a:t>
            </a:r>
            <a:r>
              <a:rPr lang="en-US" sz="900" dirty="0"/>
              <a:t> </a:t>
            </a:r>
            <a:r>
              <a:rPr lang="en-US" sz="900" dirty="0" err="1"/>
              <a:t>Ilmu</a:t>
            </a:r>
            <a:r>
              <a:rPr lang="en-US" sz="900" dirty="0"/>
              <a:t> </a:t>
            </a:r>
            <a:r>
              <a:rPr lang="en-US" sz="900" dirty="0" err="1"/>
              <a:t>Komunikasi</a:t>
            </a:r>
            <a:r>
              <a:rPr lang="en-US" sz="900" dirty="0"/>
              <a:t>, 19-34. </a:t>
            </a:r>
            <a:r>
              <a:rPr lang="en-US" sz="900" dirty="0" err="1"/>
              <a:t>doi:https</a:t>
            </a:r>
            <a:r>
              <a:rPr lang="en-US" sz="900" dirty="0"/>
              <a:t>://doi.org/10.24002/jik.v18i1.2955(2020).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[11] </a:t>
            </a:r>
            <a:r>
              <a:rPr lang="en-US" sz="900" dirty="0" err="1"/>
              <a:t>Casaló</a:t>
            </a:r>
            <a:r>
              <a:rPr lang="en-US" sz="900" dirty="0"/>
              <a:t>, L. V. Understanding consumer interaction on </a:t>
            </a:r>
            <a:r>
              <a:rPr lang="en-US" sz="900" dirty="0" err="1"/>
              <a:t>instagram</a:t>
            </a:r>
            <a:r>
              <a:rPr lang="en-US" sz="900" dirty="0"/>
              <a:t>: The role of satisfaction, hedonism, and content characteristics. </a:t>
            </a:r>
            <a:r>
              <a:rPr lang="en-US" sz="900" dirty="0" err="1"/>
              <a:t>Cyberpsychology</a:t>
            </a:r>
            <a:r>
              <a:rPr lang="en-US" sz="900" dirty="0"/>
              <a:t>, Behavior, and Social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Networking, 20(6), 369–375. doi:10.1089/cyber.2016.0360(2017).</a:t>
            </a:r>
            <a:endParaRPr lang="id-ID" sz="900" dirty="0"/>
          </a:p>
          <a:p>
            <a:pPr marL="50800" indent="0">
              <a:buNone/>
            </a:pPr>
            <a:r>
              <a:rPr lang="en-US" sz="900" dirty="0"/>
              <a:t>[12]</a:t>
            </a:r>
            <a:r>
              <a:rPr lang="id-ID" sz="900" dirty="0"/>
              <a:t> Greer, C. F. The local TV station as an organizational self: Promoting corporate image via Instagram. International Journal on Media Management, 19(4). doi:10.1080/ 14241277.2017.1383255(201</a:t>
            </a:r>
            <a:r>
              <a:rPr lang="en-US" sz="900" dirty="0"/>
              <a:t>7</a:t>
            </a:r>
            <a:r>
              <a:rPr lang="id-ID" sz="900" dirty="0"/>
              <a:t>).</a:t>
            </a:r>
          </a:p>
          <a:p>
            <a:pPr marL="50800" indent="0">
              <a:buNone/>
            </a:pPr>
            <a:r>
              <a:rPr lang="id-ID" sz="900" dirty="0"/>
              <a:t>[13] </a:t>
            </a:r>
            <a:r>
              <a:rPr lang="en-US" sz="900" dirty="0" err="1"/>
              <a:t>Andi</a:t>
            </a:r>
            <a:r>
              <a:rPr lang="en-US" sz="900" dirty="0"/>
              <a:t> </a:t>
            </a:r>
            <a:r>
              <a:rPr lang="en-US" sz="900" dirty="0" err="1"/>
              <a:t>dwi</a:t>
            </a:r>
            <a:r>
              <a:rPr lang="en-US" sz="900" dirty="0"/>
              <a:t> </a:t>
            </a:r>
            <a:r>
              <a:rPr lang="en-US" sz="900" dirty="0" err="1"/>
              <a:t>riyanto</a:t>
            </a:r>
            <a:r>
              <a:rPr lang="en-US" sz="900" dirty="0"/>
              <a:t>. (2022, </a:t>
            </a:r>
            <a:r>
              <a:rPr lang="en-US" sz="900" dirty="0" err="1"/>
              <a:t>february</a:t>
            </a:r>
            <a:r>
              <a:rPr lang="en-US" sz="900" dirty="0"/>
              <a:t> </a:t>
            </a:r>
            <a:r>
              <a:rPr lang="en-US" sz="900" dirty="0" err="1"/>
              <a:t>Rabu</a:t>
            </a:r>
            <a:r>
              <a:rPr lang="en-US" sz="900" dirty="0"/>
              <a:t>). </a:t>
            </a:r>
            <a:r>
              <a:rPr lang="en-US" sz="900" i="1" dirty="0"/>
              <a:t>Wearesocial.net</a:t>
            </a:r>
            <a:r>
              <a:rPr lang="en-US" sz="900" dirty="0"/>
              <a:t>. Retrieved </a:t>
            </a:r>
            <a:r>
              <a:rPr lang="en-US" sz="900" dirty="0" err="1"/>
              <a:t>july</a:t>
            </a:r>
            <a:r>
              <a:rPr lang="en-US" sz="900" dirty="0"/>
              <a:t> 20, 2022, from </a:t>
            </a:r>
            <a:r>
              <a:rPr lang="en-US" sz="900" u="sng" dirty="0">
                <a:hlinkClick r:id="rId5"/>
              </a:rPr>
              <a:t>https://andi.link/hootsuite-we-are-social-indonesian-digital-report-2022/</a:t>
            </a:r>
            <a:endParaRPr lang="id-ID" sz="900" dirty="0"/>
          </a:p>
          <a:p>
            <a:pPr marL="50800" indent="0">
              <a:buNone/>
            </a:pPr>
            <a:r>
              <a:rPr lang="id-ID" sz="900" dirty="0"/>
              <a:t>[14] </a:t>
            </a:r>
            <a:r>
              <a:rPr lang="en-US" sz="900" dirty="0" err="1"/>
              <a:t>Kusuma</a:t>
            </a:r>
            <a:r>
              <a:rPr lang="en-US" sz="900" dirty="0"/>
              <a:t>, Diana </a:t>
            </a:r>
            <a:r>
              <a:rPr lang="en-US" sz="900" dirty="0" err="1"/>
              <a:t>Fitri</a:t>
            </a:r>
            <a:r>
              <a:rPr lang="en-US" sz="900" dirty="0"/>
              <a:t>, and </a:t>
            </a:r>
            <a:r>
              <a:rPr lang="en-US" sz="900" dirty="0" err="1"/>
              <a:t>Mohamad</a:t>
            </a:r>
            <a:r>
              <a:rPr lang="en-US" sz="900" dirty="0"/>
              <a:t> </a:t>
            </a:r>
            <a:r>
              <a:rPr lang="en-US" sz="900" dirty="0" err="1"/>
              <a:t>Syahriar</a:t>
            </a:r>
            <a:r>
              <a:rPr lang="en-US" sz="900" dirty="0"/>
              <a:t> </a:t>
            </a:r>
            <a:r>
              <a:rPr lang="en-US" sz="900" dirty="0" err="1"/>
              <a:t>Sugandi</a:t>
            </a:r>
            <a:r>
              <a:rPr lang="en-US" sz="900" dirty="0"/>
              <a:t> (2018). </a:t>
            </a:r>
            <a:r>
              <a:rPr lang="en-US" sz="900" dirty="0" err="1"/>
              <a:t>Strategi</a:t>
            </a:r>
            <a:r>
              <a:rPr lang="en-US" sz="900" dirty="0"/>
              <a:t> </a:t>
            </a:r>
            <a:r>
              <a:rPr lang="en-US" sz="900" dirty="0" err="1"/>
              <a:t>pemanfaatan</a:t>
            </a:r>
            <a:r>
              <a:rPr lang="en-US" sz="900" dirty="0"/>
              <a:t> </a:t>
            </a:r>
            <a:r>
              <a:rPr lang="en-US" sz="900" dirty="0" err="1"/>
              <a:t>Instagram</a:t>
            </a:r>
            <a:r>
              <a:rPr lang="en-US" sz="900" dirty="0"/>
              <a:t> </a:t>
            </a:r>
            <a:r>
              <a:rPr lang="en-US" sz="900" dirty="0" err="1"/>
              <a:t>sebagai</a:t>
            </a:r>
            <a:r>
              <a:rPr lang="en-US" sz="900" dirty="0"/>
              <a:t> media </a:t>
            </a:r>
            <a:r>
              <a:rPr lang="en-US" sz="900" dirty="0" err="1"/>
              <a:t>komunikasi</a:t>
            </a:r>
            <a:r>
              <a:rPr lang="en-US" sz="900" dirty="0"/>
              <a:t> </a:t>
            </a:r>
            <a:r>
              <a:rPr lang="en-US" sz="900" dirty="0" err="1"/>
              <a:t>pemasaran</a:t>
            </a:r>
            <a:r>
              <a:rPr lang="en-US" sz="900" dirty="0"/>
              <a:t> digital yang </a:t>
            </a:r>
            <a:r>
              <a:rPr lang="en-US" sz="900" dirty="0" err="1"/>
              <a:t>dilakukan</a:t>
            </a:r>
            <a:r>
              <a:rPr lang="en-US" sz="900" dirty="0"/>
              <a:t> </a:t>
            </a:r>
            <a:r>
              <a:rPr lang="en-US" sz="900" dirty="0" err="1"/>
              <a:t>oleh</a:t>
            </a:r>
            <a:r>
              <a:rPr lang="en-US" sz="900" dirty="0"/>
              <a:t> Dino Donuts. </a:t>
            </a:r>
            <a:r>
              <a:rPr lang="en-US" sz="900" i="1" dirty="0" err="1"/>
              <a:t>Jurnal</a:t>
            </a:r>
            <a:r>
              <a:rPr lang="en-US" sz="900" i="1" dirty="0"/>
              <a:t> </a:t>
            </a:r>
            <a:r>
              <a:rPr lang="en-US" sz="900" i="1" dirty="0" err="1"/>
              <a:t>Manajemen</a:t>
            </a:r>
            <a:r>
              <a:rPr lang="en-US" sz="900" i="1" dirty="0"/>
              <a:t> </a:t>
            </a:r>
            <a:r>
              <a:rPr lang="en-US" sz="900" i="1" dirty="0" err="1"/>
              <a:t>Komunikasi</a:t>
            </a:r>
            <a:r>
              <a:rPr lang="en-US" sz="900" i="1" dirty="0"/>
              <a:t> 3.1</a:t>
            </a:r>
            <a:r>
              <a:rPr lang="en-US" sz="900" dirty="0"/>
              <a:t>, 18-33.</a:t>
            </a:r>
            <a:endParaRPr lang="id-ID" sz="900" dirty="0"/>
          </a:p>
          <a:p>
            <a:pPr marL="50800" indent="0">
              <a:buNone/>
            </a:pPr>
            <a:r>
              <a:rPr lang="id-ID" sz="900" dirty="0"/>
              <a:t>[15] Tiara, M., Yanti, T., &amp; Rastri, K. (2021). Strategi Pemanfaatan Instagram Sebagai Media Komunikasi Pemasaran Digital Pada Klinik Rumah Ungu Karawang. </a:t>
            </a:r>
            <a:r>
              <a:rPr lang="id-ID" sz="900" i="1" dirty="0"/>
              <a:t>Nusantara Jurnal Ilmu Pengetahuan , 8</a:t>
            </a:r>
            <a:r>
              <a:rPr lang="id-ID" sz="900" dirty="0"/>
              <a:t>(ISSN 2550-0813), 2107-2118.</a:t>
            </a:r>
          </a:p>
          <a:p>
            <a:pPr marL="228600" indent="0">
              <a:buNone/>
            </a:pPr>
            <a:endParaRPr sz="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04f7abbb21_0_30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Pendahuluan</a:t>
            </a:r>
            <a:endParaRPr/>
          </a:p>
        </p:txBody>
      </p:sp>
      <p:sp>
        <p:nvSpPr>
          <p:cNvPr id="4" name="Google Shape;84;g104f7abbb21_0_315"/>
          <p:cNvSpPr txBox="1">
            <a:spLocks noGrp="1"/>
          </p:cNvSpPr>
          <p:nvPr>
            <p:ph type="body" idx="1"/>
          </p:nvPr>
        </p:nvSpPr>
        <p:spPr>
          <a:xfrm>
            <a:off x="166688" y="1238250"/>
            <a:ext cx="11831637" cy="508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d-ID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Menurut </a:t>
            </a:r>
            <a:r>
              <a:rPr lang="id-ID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(Astuti &amp; Kaligis, 2019) Upaya lain yang dilakukan  penerbit buku adalah dengan melakukan komunikasi pemasaran melalui internet, khususnya jejaring sosial.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d-ID" sz="2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Penerbit Lovrinz merupakan salah satu perusahaan yang memanfaatkan media sosial sebagai sarana promosi produknya. Penerbit yang berdiri pada 19 September 2014. Penerbit Lovrinz mula-mula berdiri di Kota Malang dan juga menerbitkan buku-buku seputar fiksi romansa, pada awal berdirinya hanya terdiri oleh 2 karyawan namun pada tahun 2021 Penerbit Lovrinz berpindah di Kota Cirebon serta mengubah haluan dengan menerbitkan buku-buku bergenre romantis, komedi, fantasi dan horor.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04f7abbb21_0_297"/>
          <p:cNvSpPr txBox="1">
            <a:spLocks noGrp="1"/>
          </p:cNvSpPr>
          <p:nvPr>
            <p:ph type="title"/>
          </p:nvPr>
        </p:nvSpPr>
        <p:spPr>
          <a:xfrm>
            <a:off x="166758" y="6761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(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CB85CAF-CD1D-40E5-8EBA-5C039B469FB4}"/>
              </a:ext>
            </a:extLst>
          </p:cNvPr>
          <p:cNvSpPr txBox="1"/>
          <p:nvPr/>
        </p:nvSpPr>
        <p:spPr>
          <a:xfrm>
            <a:off x="507626" y="1377273"/>
            <a:ext cx="7250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Century Gothic" panose="020B0502020202020204" pitchFamily="34" charset="0"/>
              </a:rPr>
              <a:t>Bagaimana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strategi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pemanfaatan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instagram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sebagai</a:t>
            </a:r>
            <a:r>
              <a:rPr lang="en-US" sz="2800" dirty="0">
                <a:latin typeface="Century Gothic" panose="020B0502020202020204" pitchFamily="34" charset="0"/>
              </a:rPr>
              <a:t> media </a:t>
            </a:r>
            <a:r>
              <a:rPr lang="en-US" sz="2800" dirty="0" err="1">
                <a:latin typeface="Century Gothic" panose="020B0502020202020204" pitchFamily="34" charset="0"/>
              </a:rPr>
              <a:t>promosi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penerbit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lovrinz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dalam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akun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instagram</a:t>
            </a:r>
            <a:r>
              <a:rPr lang="en-US" sz="2800" dirty="0" smtClean="0">
                <a:latin typeface="Century Gothic" panose="020B0502020202020204" pitchFamily="34" charset="0"/>
              </a:rPr>
              <a:t>?</a:t>
            </a:r>
            <a:endParaRPr lang="id-ID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4f7abbb21_0_303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Metode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6688" y="1238250"/>
            <a:ext cx="11831637" cy="448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Jenis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ini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kualitaitf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dengan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rancangan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deskriptif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observasional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.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untuk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melihat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gambaran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dari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fenomena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,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deskripsi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kegiatan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dilakukan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secara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sistematis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lebih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menekankan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pada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sebuah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teori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hingga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mencapai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tahap</a:t>
            </a:r>
            <a:r>
              <a:rPr lang="en-ID" sz="23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kesimpulan</a:t>
            </a:r>
            <a:r>
              <a:rPr lang="en-ID" sz="23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.</a:t>
            </a:r>
            <a:endParaRPr lang="id-ID" sz="2300" dirty="0">
              <a:latin typeface="Century Gothic" panose="020B0502020202020204" pitchFamily="34" charset="0"/>
            </a:endParaRPr>
          </a:p>
          <a:p>
            <a:pPr algn="just"/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metode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deskriptif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peneliti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menganalisa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bukti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beserta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literatur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dikumpulkan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internet,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perbandingan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penelitian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sebelumnya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penafsiran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penampilan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hasilnya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kalimat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kalimat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saja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diperkuat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wawancara</a:t>
            </a:r>
            <a:r>
              <a:rPr lang="en-ID" sz="2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metode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deskriptif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peneliti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menganalisa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bukti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beserta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literatur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dikumpulkan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internet,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perbandingan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penelitian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sebelumnya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penafsiran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penampilan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hasilnya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kalimat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kalimat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saja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dan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diperkuat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3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wawancara</a:t>
            </a:r>
            <a:r>
              <a:rPr lang="en-ID" sz="2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id-ID" sz="2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4f7abbb21_0_3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Hasil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6688" y="1238250"/>
            <a:ext cx="11831637" cy="4760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Hasil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penelitian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tugas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akhir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memberikan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gambaran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bahwa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perusahaan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percetakan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lovrinz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menggunakan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media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promosi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Pemanfaatan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akun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dianggap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cukup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strategis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baik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Hasil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analisa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sederhana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menunjukkan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bahwa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digunakan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media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promosi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online, media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komunaksi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media personal selling.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Selain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unggahan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mampu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menaikkan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permintaan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 Data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Perpusnas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menunjukkan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buku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proses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cetak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dicatat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perpusnas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sebanyak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397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2017,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kemudian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465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2018, 559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2019.</a:t>
            </a:r>
            <a:endParaRPr lang="id-ID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Namun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percetakan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buku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mengalami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penurunan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2020. Hal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tersebut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terjadi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akibat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adanya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dampak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wabah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pandemi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covid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2019.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Dimana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saat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semua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sektor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mengalami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tutup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sementara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waktu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tercetak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565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dibandingkan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sebelumnya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Hingga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2021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2022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mengalami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kenaikan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signifikan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menjadi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796 </a:t>
            </a:r>
            <a:r>
              <a:rPr lang="en-US" sz="2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1535.</a:t>
            </a:r>
            <a:endParaRPr lang="id-ID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id-ID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id-ID" sz="2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4f7abbb21_0_7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Pembahasan</a:t>
            </a:r>
            <a:endParaRPr/>
          </a:p>
        </p:txBody>
      </p:sp>
      <p:sp>
        <p:nvSpPr>
          <p:cNvPr id="71" name="Google Shape;71;g104f7abbb21_0_70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perkembanganya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dipercaya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orang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penerbit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. Perusahaan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mencetak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berbagai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kelompok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mampu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pelayanan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cukup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selama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8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tahun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berdiri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.</a:t>
            </a:r>
            <a:endParaRPr lang="id-ID" dirty="0">
              <a:solidFill>
                <a:schemeClr val="tx1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endParaRPr lang="id-ID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Dari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wawancara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mendalam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para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pegawai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didapatkan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bahwa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digunakan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media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termasuk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media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Seluruh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responden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pegawai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3-5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terkait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seberapa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sering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digunakan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. Dari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hal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dilihat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bahwa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intensitas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penggunaan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media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kunci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penentu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penggunaan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Instagram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id-ID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f7abbb21_0_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Temuan Penting Penelitian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6688" y="1238250"/>
            <a:ext cx="11831637" cy="400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D" sz="2400" dirty="0"/>
              <a:t>Data primer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wawancara</a:t>
            </a:r>
            <a:r>
              <a:rPr lang="en-ID" sz="2400" dirty="0"/>
              <a:t> </a:t>
            </a:r>
            <a:r>
              <a:rPr lang="en-ID" sz="2400" dirty="0" err="1"/>
              <a:t>pegawai</a:t>
            </a:r>
            <a:r>
              <a:rPr lang="en-ID" sz="2400" dirty="0"/>
              <a:t> </a:t>
            </a:r>
            <a:r>
              <a:rPr lang="en-ID" sz="2400" dirty="0" err="1"/>
              <a:t>lovrinz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feed </a:t>
            </a:r>
            <a:r>
              <a:rPr lang="en-ID" sz="2400" dirty="0" err="1"/>
              <a:t>Instagram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lovrinz</a:t>
            </a:r>
            <a:r>
              <a:rPr lang="en-ID" sz="2400" dirty="0"/>
              <a:t>. </a:t>
            </a:r>
            <a:r>
              <a:rPr lang="en-ID" sz="2400" dirty="0" err="1"/>
              <a:t>Sedangkan</a:t>
            </a:r>
            <a:r>
              <a:rPr lang="en-ID" sz="2400" dirty="0"/>
              <a:t> data </a:t>
            </a:r>
            <a:r>
              <a:rPr lang="en-ID" sz="2400" dirty="0" err="1"/>
              <a:t>sekundernya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penerbitan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literatur</a:t>
            </a:r>
            <a:r>
              <a:rPr lang="en-ID" sz="2400" dirty="0"/>
              <a:t> lain yang </a:t>
            </a:r>
            <a:r>
              <a:rPr lang="en-ID" sz="2400" dirty="0" err="1"/>
              <a:t>mendukung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 smtClean="0"/>
              <a:t>.</a:t>
            </a:r>
            <a:r>
              <a:rPr lang="id-ID" sz="2400" dirty="0" smtClean="0"/>
              <a:t> </a:t>
            </a:r>
            <a:r>
              <a:rPr lang="en-ID" sz="2400" dirty="0" err="1" smtClean="0"/>
              <a:t>Dalam</a:t>
            </a:r>
            <a:r>
              <a:rPr lang="en-ID" sz="2400" dirty="0" smtClean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informan</a:t>
            </a:r>
            <a:r>
              <a:rPr lang="en-ID" sz="2400" dirty="0"/>
              <a:t> yang </a:t>
            </a:r>
            <a:r>
              <a:rPr lang="en-ID" sz="2400" dirty="0" err="1"/>
              <a:t>dipilih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pegawai</a:t>
            </a:r>
            <a:r>
              <a:rPr lang="en-ID" sz="2400" dirty="0"/>
              <a:t>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bagian</a:t>
            </a:r>
            <a:r>
              <a:rPr lang="en-ID" sz="2400" dirty="0"/>
              <a:t> </a:t>
            </a:r>
            <a:r>
              <a:rPr lang="en-ID" sz="2400" dirty="0" err="1"/>
              <a:t>pegawai</a:t>
            </a:r>
            <a:r>
              <a:rPr lang="en-ID" sz="2400" dirty="0"/>
              <a:t> yang </a:t>
            </a:r>
            <a:r>
              <a:rPr lang="en-ID" sz="2400" dirty="0" err="1"/>
              <a:t>mengetahui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strategi</a:t>
            </a:r>
            <a:r>
              <a:rPr lang="en-ID" sz="2400" dirty="0"/>
              <a:t> </a:t>
            </a:r>
            <a:r>
              <a:rPr lang="en-ID" sz="2400" dirty="0" err="1"/>
              <a:t>penggunaan</a:t>
            </a:r>
            <a:r>
              <a:rPr lang="en-ID" sz="2400" dirty="0"/>
              <a:t> </a:t>
            </a:r>
            <a:r>
              <a:rPr lang="en-ID" sz="2400" dirty="0" err="1"/>
              <a:t>Instagram</a:t>
            </a:r>
            <a:r>
              <a:rPr lang="en-ID" sz="2400" dirty="0"/>
              <a:t> </a:t>
            </a:r>
            <a:r>
              <a:rPr lang="en-ID" sz="2400" dirty="0" err="1"/>
              <a:t>seperti</a:t>
            </a:r>
            <a:r>
              <a:rPr lang="en-ID" sz="2400" dirty="0"/>
              <a:t> owner , marketing team, </a:t>
            </a:r>
            <a:r>
              <a:rPr lang="en-ID" sz="2400" dirty="0" err="1"/>
              <a:t>Instagram</a:t>
            </a:r>
            <a:r>
              <a:rPr lang="en-ID" sz="2400" dirty="0"/>
              <a:t> admin </a:t>
            </a:r>
            <a:r>
              <a:rPr lang="en-ID" sz="2400" dirty="0" err="1"/>
              <a:t>dan</a:t>
            </a:r>
            <a:r>
              <a:rPr lang="en-ID" sz="2400" dirty="0"/>
              <a:t>  manager. </a:t>
            </a:r>
            <a:r>
              <a:rPr lang="en-ID" sz="2400" dirty="0" err="1"/>
              <a:t>Keempat</a:t>
            </a:r>
            <a:r>
              <a:rPr lang="en-ID" sz="2400" dirty="0"/>
              <a:t> </a:t>
            </a:r>
            <a:r>
              <a:rPr lang="en-ID" sz="2400" dirty="0" err="1"/>
              <a:t>kriteria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dipilih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memiliki</a:t>
            </a:r>
            <a:r>
              <a:rPr lang="en-ID" sz="2400" dirty="0"/>
              <a:t> </a:t>
            </a:r>
            <a:r>
              <a:rPr lang="en-ID" sz="2400" dirty="0" err="1"/>
              <a:t>kapabilitas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penggunaan</a:t>
            </a:r>
            <a:r>
              <a:rPr lang="en-ID" sz="2400" dirty="0"/>
              <a:t> </a:t>
            </a:r>
            <a:r>
              <a:rPr lang="en-ID" sz="2400" dirty="0" err="1"/>
              <a:t>Instagram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media </a:t>
            </a:r>
            <a:r>
              <a:rPr lang="en-ID" sz="2400" dirty="0" err="1"/>
              <a:t>promosi</a:t>
            </a:r>
            <a:r>
              <a:rPr lang="en-ID" sz="2400" dirty="0"/>
              <a:t> </a:t>
            </a:r>
            <a:r>
              <a:rPr lang="en-ID" sz="2400" dirty="0" err="1"/>
              <a:t>sekaligus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subjek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. </a:t>
            </a:r>
            <a:r>
              <a:rPr lang="en-ID" sz="2400" dirty="0" err="1"/>
              <a:t>Sedangkan</a:t>
            </a:r>
            <a:r>
              <a:rPr lang="en-ID" sz="2400" dirty="0"/>
              <a:t> </a:t>
            </a:r>
            <a:r>
              <a:rPr lang="en-ID" sz="2400" dirty="0" err="1"/>
              <a:t>objek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Instagram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lovrinz</a:t>
            </a:r>
            <a:r>
              <a:rPr lang="en-ID" sz="2400" dirty="0"/>
              <a:t> publishing </a:t>
            </a:r>
            <a:r>
              <a:rPr lang="en-ID" sz="2400" dirty="0" err="1"/>
              <a:t>beserta</a:t>
            </a:r>
            <a:r>
              <a:rPr lang="en-ID" sz="2400" dirty="0"/>
              <a:t> </a:t>
            </a:r>
            <a:r>
              <a:rPr lang="en-ID" sz="2400" dirty="0" err="1"/>
              <a:t>konten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feed </a:t>
            </a:r>
            <a:r>
              <a:rPr lang="en-ID" sz="2400" dirty="0" err="1"/>
              <a:t>Instagram</a:t>
            </a:r>
            <a:r>
              <a:rPr lang="en-ID" sz="2400" dirty="0"/>
              <a:t>.</a:t>
            </a:r>
            <a:endParaRPr lang="id-ID" sz="2400" dirty="0"/>
          </a:p>
          <a:p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4f7abbb21_0_315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Manfaat Penelitian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65150" lvl="0" indent="-514350" algn="just">
              <a:buFont typeface="+mj-lt"/>
              <a:buAutoNum type="alphaLcParenR"/>
            </a:pP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teoritis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wawasan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media </a:t>
            </a:r>
            <a:r>
              <a:rPr lang="en-US" sz="2400" dirty="0" err="1"/>
              <a:t>Instagram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teoritis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di </a:t>
            </a:r>
            <a:r>
              <a:rPr lang="en-US" sz="2400" dirty="0" err="1"/>
              <a:t>bangku</a:t>
            </a:r>
            <a:r>
              <a:rPr lang="en-US" sz="2400" dirty="0"/>
              <a:t> </a:t>
            </a:r>
            <a:r>
              <a:rPr lang="en-US" sz="2400" dirty="0" err="1"/>
              <a:t>perkuliahan</a:t>
            </a:r>
            <a:r>
              <a:rPr lang="en-US" sz="2400" dirty="0"/>
              <a:t>.</a:t>
            </a:r>
            <a:endParaRPr lang="id-ID" sz="2400" dirty="0"/>
          </a:p>
          <a:p>
            <a:pPr marL="565150" lvl="0" indent="-514350" algn="just">
              <a:buFont typeface="+mj-lt"/>
              <a:buAutoNum type="alphaLcParenR"/>
            </a:pP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praktis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yang </a:t>
            </a:r>
            <a:r>
              <a:rPr lang="en-US" sz="2400" dirty="0" err="1"/>
              <a:t>bermanfaat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mengimplentasikan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media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menggaet</a:t>
            </a:r>
            <a:r>
              <a:rPr lang="en-US" sz="2400" dirty="0"/>
              <a:t> </a:t>
            </a:r>
            <a:r>
              <a:rPr lang="en-US" sz="2400" dirty="0" err="1"/>
              <a:t>audiens</a:t>
            </a:r>
            <a:r>
              <a:rPr lang="en-US" sz="2400" dirty="0"/>
              <a:t>.</a:t>
            </a:r>
            <a:endParaRPr lang="id-ID" sz="2400" dirty="0"/>
          </a:p>
          <a:p>
            <a:pPr marL="565150" lvl="0" indent="-514350" algn="just">
              <a:buFont typeface="+mj-lt"/>
              <a:buAutoNum type="alphaLcParenR"/>
            </a:pP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,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kontributor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mengimplentasikan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media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menggaet</a:t>
            </a:r>
            <a:r>
              <a:rPr lang="en-US" sz="2400" dirty="0"/>
              <a:t> </a:t>
            </a:r>
            <a:r>
              <a:rPr lang="en-US" sz="2400" dirty="0" err="1"/>
              <a:t>audiens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.</a:t>
            </a:r>
            <a:endParaRPr lang="id-ID" sz="2400" dirty="0"/>
          </a:p>
          <a:p>
            <a:pPr marL="565150" lvl="0" indent="-514350" algn="just">
              <a:buFont typeface="+mj-lt"/>
              <a:buAutoNum type="alphaLcParenR"/>
            </a:pP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Penerbit</a:t>
            </a:r>
            <a:r>
              <a:rPr lang="en-US" sz="2400" dirty="0"/>
              <a:t> </a:t>
            </a:r>
            <a:r>
              <a:rPr lang="en-US" sz="2400" dirty="0" err="1"/>
              <a:t>Lovrinz</a:t>
            </a:r>
            <a:r>
              <a:rPr lang="en-US" sz="2400" dirty="0"/>
              <a:t>,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ide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memajukan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instagram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menggaet</a:t>
            </a:r>
            <a:r>
              <a:rPr lang="en-US" sz="2400" dirty="0"/>
              <a:t> </a:t>
            </a:r>
            <a:r>
              <a:rPr lang="en-US" sz="2400" dirty="0" err="1"/>
              <a:t>audiens</a:t>
            </a:r>
            <a:r>
              <a:rPr lang="id-ID" sz="2400" dirty="0"/>
              <a:t>.</a:t>
            </a:r>
          </a:p>
          <a:p>
            <a:pPr marL="565150" indent="-514350" algn="just">
              <a:buFont typeface="+mj-lt"/>
              <a:buAutoNum type="alphaLcParenR"/>
            </a:pPr>
            <a:endParaRPr lang="id-ID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d-ID" dirty="0"/>
              <a:t>Kesimpulan yang diperoleh dari tugas akhir ini setelah dilakukannya </a:t>
            </a:r>
            <a:r>
              <a:rPr lang="en-US" dirty="0" err="1"/>
              <a:t>observasi</a:t>
            </a:r>
            <a:r>
              <a:rPr lang="en-US" dirty="0"/>
              <a:t> data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lovrinz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instagaram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personal </a:t>
            </a:r>
            <a:r>
              <a:rPr lang="en-US" dirty="0" err="1"/>
              <a:t>seling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media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dikuatkan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testimoni</a:t>
            </a:r>
            <a:r>
              <a:rPr lang="en-US" dirty="0"/>
              <a:t>. Serta 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instagram</a:t>
            </a:r>
            <a:r>
              <a:rPr lang="en-US" dirty="0"/>
              <a:t> </a:t>
            </a:r>
            <a:r>
              <a:rPr lang="en-US" dirty="0" err="1"/>
              <a:t>effektif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 </a:t>
            </a:r>
            <a:r>
              <a:rPr lang="en-US" dirty="0" err="1"/>
              <a:t>lovrinz</a:t>
            </a:r>
            <a:r>
              <a:rPr lang="en-US" dirty="0"/>
              <a:t>.</a:t>
            </a:r>
            <a:endParaRPr lang="id-ID" dirty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863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1278</Words>
  <Application>Microsoft Office PowerPoint</Application>
  <PresentationFormat>Widescreen</PresentationFormat>
  <Paragraphs>51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Wingdings</vt:lpstr>
      <vt:lpstr>Century Gothic</vt:lpstr>
      <vt:lpstr>Calibri</vt:lpstr>
      <vt:lpstr>Exo</vt:lpstr>
      <vt:lpstr>Times New Roman</vt:lpstr>
      <vt:lpstr>Office Theme</vt:lpstr>
      <vt:lpstr>Pemanfaatan Instagram Sebagai Media Promosi Penerbit Lovrinz Dalam Akun Instagram</vt:lpstr>
      <vt:lpstr>Pendahuluan</vt:lpstr>
      <vt:lpstr>Pertanyaan Penelitian (Rumusan Masalah)</vt:lpstr>
      <vt:lpstr>Metode</vt:lpstr>
      <vt:lpstr>Hasil</vt:lpstr>
      <vt:lpstr>Pembahasan</vt:lpstr>
      <vt:lpstr>Temuan Penting Penelitian</vt:lpstr>
      <vt:lpstr>Manfaat Penelitian</vt:lpstr>
      <vt:lpstr>Kesimpulan</vt:lpstr>
      <vt:lpstr>Referensi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Pemanfaatan Instagram Sebagai Media Promosi Penerbit Lovrinz Dalam Akun Instagram</dc:title>
  <dc:creator>Umsida</dc:creator>
  <cp:lastModifiedBy>TOSHIBA</cp:lastModifiedBy>
  <cp:revision>7</cp:revision>
  <dcterms:created xsi:type="dcterms:W3CDTF">2020-02-15T07:43:00Z</dcterms:created>
  <dcterms:modified xsi:type="dcterms:W3CDTF">2023-01-10T16:47:55Z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