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embeddedFontLst>
    <p:embeddedFont>
      <p:font typeface="Montserrat Bold" charset="1" panose="00000800000000000000"/>
      <p:regular r:id="rId18"/>
    </p:embeddedFont>
    <p:embeddedFont>
      <p:font typeface="Montserrat" charset="1" panose="0000050000000000000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9.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png" Type="http://schemas.openxmlformats.org/officeDocument/2006/relationships/image"/><Relationship Id="rId4" Target="../media/image32.svg" Type="http://schemas.openxmlformats.org/officeDocument/2006/relationships/image"/><Relationship Id="rId5" Target="../media/image1.png" Type="http://schemas.openxmlformats.org/officeDocument/2006/relationships/image"/><Relationship Id="rId6" Target="../media/image2.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png" Type="http://schemas.openxmlformats.org/officeDocument/2006/relationships/image"/><Relationship Id="rId11" Target="../media/image13.svg" Type="http://schemas.openxmlformats.org/officeDocument/2006/relationships/image"/><Relationship Id="rId12" Target="../media/image14.png" Type="http://schemas.openxmlformats.org/officeDocument/2006/relationships/image"/><Relationship Id="rId2" Target="../media/image4.png" Type="http://schemas.openxmlformats.org/officeDocument/2006/relationships/image"/><Relationship Id="rId3" Target="../media/image5.svg" Type="http://schemas.openxmlformats.org/officeDocument/2006/relationships/image"/><Relationship Id="rId4" Target="../media/image6.png" Type="http://schemas.openxmlformats.org/officeDocument/2006/relationships/image"/><Relationship Id="rId5" Target="../media/image7.sv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 Id="rId8" Target="../media/image10.png" Type="http://schemas.openxmlformats.org/officeDocument/2006/relationships/image"/><Relationship Id="rId9" Target="../media/image11.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png" Type="http://schemas.openxmlformats.org/officeDocument/2006/relationships/image"/><Relationship Id="rId4" Target="../media/image17.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 Id="rId3" Target="../media/image19.svg" Type="http://schemas.openxmlformats.org/officeDocument/2006/relationships/image"/><Relationship Id="rId4" Target="../media/image20.png" Type="http://schemas.openxmlformats.org/officeDocument/2006/relationships/image"/><Relationship Id="rId5" Target="../media/image16.png" Type="http://schemas.openxmlformats.org/officeDocument/2006/relationships/image"/><Relationship Id="rId6" Target="../media/image17.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 Id="rId3" Target="../media/image19.svg" Type="http://schemas.openxmlformats.org/officeDocument/2006/relationships/image"/><Relationship Id="rId4" Target="../media/image21.png" Type="http://schemas.openxmlformats.org/officeDocument/2006/relationships/image"/><Relationship Id="rId5" Target="../media/image1.png" Type="http://schemas.openxmlformats.org/officeDocument/2006/relationships/image"/><Relationship Id="rId6" Target="../media/image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png" Type="http://schemas.openxmlformats.org/officeDocument/2006/relationships/image"/><Relationship Id="rId3" Target="../media/image23.svg" Type="http://schemas.openxmlformats.org/officeDocument/2006/relationships/image"/><Relationship Id="rId4" Target="../media/image24.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 Id="rId3" Target="../media/image26.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png" Type="http://schemas.openxmlformats.org/officeDocument/2006/relationships/image"/><Relationship Id="rId3" Target="../media/image28.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sp>
        <p:nvSpPr>
          <p:cNvPr name="Freeform 5" id="5">
            <a:extLst>
              <a:ext uri="{C183D7F6-B498-43B3-948B-1728B52AA6E4}">
                <adec:decorative xmlns:adec="http://schemas.microsoft.com/office/drawing/2017/decorative" val="1"/>
              </a:ext>
            </a:extLst>
          </p:cNvPr>
          <p:cNvSpPr/>
          <p:nvPr/>
        </p:nvSpPr>
        <p:spPr>
          <a:xfrm flipH="false" flipV="false" rot="0">
            <a:off x="-1631691" y="0"/>
            <a:ext cx="7315200" cy="1582743"/>
          </a:xfrm>
          <a:custGeom>
            <a:avLst/>
            <a:gdLst/>
            <a:ahLst/>
            <a:cxnLst/>
            <a:rect r="r" b="b" t="t" l="l"/>
            <a:pathLst>
              <a:path h="1582743" w="7315200">
                <a:moveTo>
                  <a:pt x="0" y="0"/>
                </a:moveTo>
                <a:lnTo>
                  <a:pt x="7315200" y="0"/>
                </a:lnTo>
                <a:lnTo>
                  <a:pt x="7315200" y="1582743"/>
                </a:lnTo>
                <a:lnTo>
                  <a:pt x="0" y="158274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descr="ilustrasi belajar bersama sama "/>
          <p:cNvSpPr/>
          <p:nvPr/>
        </p:nvSpPr>
        <p:spPr>
          <a:xfrm flipH="false" flipV="false" rot="0">
            <a:off x="10338318" y="2143919"/>
            <a:ext cx="7949682" cy="8143081"/>
          </a:xfrm>
          <a:custGeom>
            <a:avLst/>
            <a:gdLst/>
            <a:ahLst/>
            <a:cxnLst/>
            <a:rect r="r" b="b" t="t" l="l"/>
            <a:pathLst>
              <a:path h="8143081" w="7949682">
                <a:moveTo>
                  <a:pt x="0" y="0"/>
                </a:moveTo>
                <a:lnTo>
                  <a:pt x="7949682" y="0"/>
                </a:lnTo>
                <a:lnTo>
                  <a:pt x="7949682" y="8143081"/>
                </a:lnTo>
                <a:lnTo>
                  <a:pt x="0" y="8143081"/>
                </a:lnTo>
                <a:lnTo>
                  <a:pt x="0" y="0"/>
                </a:lnTo>
                <a:close/>
              </a:path>
            </a:pathLst>
          </a:custGeom>
          <a:blipFill>
            <a:blip r:embed="rId4"/>
            <a:stretch>
              <a:fillRect l="0" t="0" r="0" b="0"/>
            </a:stretch>
          </a:blipFill>
        </p:spPr>
      </p:sp>
      <p:sp>
        <p:nvSpPr>
          <p:cNvPr name="TextBox 7" id="7"/>
          <p:cNvSpPr txBox="true"/>
          <p:nvPr/>
        </p:nvSpPr>
        <p:spPr>
          <a:xfrm rot="0">
            <a:off x="1028700" y="3196637"/>
            <a:ext cx="9860442" cy="2360979"/>
          </a:xfrm>
          <a:prstGeom prst="rect">
            <a:avLst/>
          </a:prstGeom>
        </p:spPr>
        <p:txBody>
          <a:bodyPr anchor="t" rtlCol="false" tIns="0" lIns="0" bIns="0" rIns="0">
            <a:spAutoFit/>
          </a:bodyPr>
          <a:lstStyle/>
          <a:p>
            <a:pPr algn="l">
              <a:lnSpc>
                <a:spcPts val="9520"/>
              </a:lnSpc>
            </a:pPr>
            <a:r>
              <a:rPr lang="en-US" b="true" sz="6800">
                <a:solidFill>
                  <a:srgbClr val="C76324"/>
                </a:solidFill>
                <a:latin typeface="Montserrat Bold"/>
                <a:ea typeface="Montserrat Bold"/>
                <a:cs typeface="Montserrat Bold"/>
                <a:sym typeface="Montserrat Bold"/>
              </a:rPr>
              <a:t>BELAJAR MENGENAL</a:t>
            </a:r>
          </a:p>
          <a:p>
            <a:pPr algn="l">
              <a:lnSpc>
                <a:spcPts val="9520"/>
              </a:lnSpc>
              <a:spcBef>
                <a:spcPct val="0"/>
              </a:spcBef>
            </a:pPr>
            <a:r>
              <a:rPr lang="en-US" b="true" sz="6800">
                <a:solidFill>
                  <a:srgbClr val="C76324"/>
                </a:solidFill>
                <a:latin typeface="Montserrat Bold"/>
                <a:ea typeface="Montserrat Bold"/>
                <a:cs typeface="Montserrat Bold"/>
                <a:sym typeface="Montserrat Bold"/>
              </a:rPr>
              <a:t>TEKS DESKRIPSI</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6105872" y="1283599"/>
            <a:ext cx="11153428" cy="4175426"/>
            <a:chOff x="0" y="0"/>
            <a:chExt cx="2294944" cy="859141"/>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2294944" cy="859141"/>
            </a:xfrm>
            <a:custGeom>
              <a:avLst/>
              <a:gdLst/>
              <a:ahLst/>
              <a:cxnLst/>
              <a:rect r="r" b="b" t="t" l="l"/>
              <a:pathLst>
                <a:path h="859141" w="2294944">
                  <a:moveTo>
                    <a:pt x="13557" y="0"/>
                  </a:moveTo>
                  <a:lnTo>
                    <a:pt x="2281387" y="0"/>
                  </a:lnTo>
                  <a:cubicBezTo>
                    <a:pt x="2288874" y="0"/>
                    <a:pt x="2294944" y="6070"/>
                    <a:pt x="2294944" y="13557"/>
                  </a:cubicBezTo>
                  <a:lnTo>
                    <a:pt x="2294944" y="845584"/>
                  </a:lnTo>
                  <a:cubicBezTo>
                    <a:pt x="2294944" y="853071"/>
                    <a:pt x="2288874" y="859141"/>
                    <a:pt x="2281387" y="859141"/>
                  </a:cubicBezTo>
                  <a:lnTo>
                    <a:pt x="13557" y="859141"/>
                  </a:lnTo>
                  <a:cubicBezTo>
                    <a:pt x="6070" y="859141"/>
                    <a:pt x="0" y="853071"/>
                    <a:pt x="0" y="845584"/>
                  </a:cubicBezTo>
                  <a:lnTo>
                    <a:pt x="0" y="13557"/>
                  </a:lnTo>
                  <a:cubicBezTo>
                    <a:pt x="0" y="6070"/>
                    <a:pt x="6070" y="0"/>
                    <a:pt x="13557" y="0"/>
                  </a:cubicBezTo>
                  <a:close/>
                </a:path>
              </a:pathLst>
            </a:custGeom>
            <a:solidFill>
              <a:srgbClr val="FFFFFF"/>
            </a:solidFill>
          </p:spPr>
        </p:sp>
        <p:sp>
          <p:nvSpPr>
            <p:cNvPr name="TextBox 7" id="7"/>
            <p:cNvSpPr txBox="true"/>
            <p:nvPr/>
          </p:nvSpPr>
          <p:spPr>
            <a:xfrm>
              <a:off x="0" y="-38100"/>
              <a:ext cx="2294944" cy="897241"/>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7730887" y="796748"/>
            <a:ext cx="7903398" cy="884265"/>
            <a:chOff x="0" y="0"/>
            <a:chExt cx="1626214" cy="181948"/>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1626214" cy="181948"/>
            </a:xfrm>
            <a:custGeom>
              <a:avLst/>
              <a:gdLst/>
              <a:ahLst/>
              <a:cxnLst/>
              <a:rect r="r" b="b" t="t" l="l"/>
              <a:pathLst>
                <a:path h="181948" w="1626214">
                  <a:moveTo>
                    <a:pt x="19132" y="0"/>
                  </a:moveTo>
                  <a:lnTo>
                    <a:pt x="1607082" y="0"/>
                  </a:lnTo>
                  <a:cubicBezTo>
                    <a:pt x="1617648" y="0"/>
                    <a:pt x="1626214" y="8566"/>
                    <a:pt x="1626214" y="19132"/>
                  </a:cubicBezTo>
                  <a:lnTo>
                    <a:pt x="1626214" y="162815"/>
                  </a:lnTo>
                  <a:cubicBezTo>
                    <a:pt x="1626214" y="167890"/>
                    <a:pt x="1624198" y="172756"/>
                    <a:pt x="1620610" y="176344"/>
                  </a:cubicBezTo>
                  <a:cubicBezTo>
                    <a:pt x="1617022" y="179932"/>
                    <a:pt x="1612156" y="181948"/>
                    <a:pt x="1607082" y="181948"/>
                  </a:cubicBezTo>
                  <a:lnTo>
                    <a:pt x="19132" y="181948"/>
                  </a:lnTo>
                  <a:cubicBezTo>
                    <a:pt x="14058" y="181948"/>
                    <a:pt x="9192" y="179932"/>
                    <a:pt x="5604" y="176344"/>
                  </a:cubicBezTo>
                  <a:cubicBezTo>
                    <a:pt x="2016" y="172756"/>
                    <a:pt x="0" y="167890"/>
                    <a:pt x="0" y="162815"/>
                  </a:cubicBezTo>
                  <a:lnTo>
                    <a:pt x="0" y="19132"/>
                  </a:lnTo>
                  <a:cubicBezTo>
                    <a:pt x="0" y="14058"/>
                    <a:pt x="2016" y="9192"/>
                    <a:pt x="5604" y="5604"/>
                  </a:cubicBezTo>
                  <a:cubicBezTo>
                    <a:pt x="9192" y="2016"/>
                    <a:pt x="14058" y="0"/>
                    <a:pt x="19132" y="0"/>
                  </a:cubicBezTo>
                  <a:close/>
                </a:path>
              </a:pathLst>
            </a:custGeom>
            <a:solidFill>
              <a:srgbClr val="DE9F82"/>
            </a:solidFill>
          </p:spPr>
        </p:sp>
        <p:sp>
          <p:nvSpPr>
            <p:cNvPr name="TextBox 10" id="10"/>
            <p:cNvSpPr txBox="true"/>
            <p:nvPr/>
          </p:nvSpPr>
          <p:spPr>
            <a:xfrm>
              <a:off x="0" y="-38100"/>
              <a:ext cx="1626214" cy="220048"/>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825433" y="5022381"/>
            <a:ext cx="4567579" cy="4567579"/>
            <a:chOff x="0" y="0"/>
            <a:chExt cx="812800" cy="812800"/>
          </a:xfrm>
        </p:grpSpPr>
        <p:sp>
          <p:nvSpPr>
            <p:cNvPr name="Freeform 12" id="12">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F9370"/>
            </a:solidFill>
          </p:spPr>
        </p:sp>
        <p:sp>
          <p:nvSpPr>
            <p:cNvPr name="TextBox 13" id="13"/>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14" id="14" descr="ilustrasi boneka beruang"/>
          <p:cNvSpPr/>
          <p:nvPr/>
        </p:nvSpPr>
        <p:spPr>
          <a:xfrm flipH="false" flipV="false" rot="0">
            <a:off x="825433" y="3916535"/>
            <a:ext cx="4395548" cy="5103684"/>
          </a:xfrm>
          <a:custGeom>
            <a:avLst/>
            <a:gdLst/>
            <a:ahLst/>
            <a:cxnLst/>
            <a:rect r="r" b="b" t="t" l="l"/>
            <a:pathLst>
              <a:path h="5103684" w="4395548">
                <a:moveTo>
                  <a:pt x="0" y="0"/>
                </a:moveTo>
                <a:lnTo>
                  <a:pt x="4395548" y="0"/>
                </a:lnTo>
                <a:lnTo>
                  <a:pt x="4395548" y="5103684"/>
                </a:lnTo>
                <a:lnTo>
                  <a:pt x="0" y="5103684"/>
                </a:lnTo>
                <a:lnTo>
                  <a:pt x="0" y="0"/>
                </a:lnTo>
                <a:close/>
              </a:path>
            </a:pathLst>
          </a:custGeom>
          <a:blipFill>
            <a:blip r:embed="rId2"/>
            <a:stretch>
              <a:fillRect l="0" t="0" r="0" b="0"/>
            </a:stretch>
          </a:blipFill>
        </p:spPr>
      </p:sp>
      <p:grpSp>
        <p:nvGrpSpPr>
          <p:cNvPr name="Group 15" id="15"/>
          <p:cNvGrpSpPr/>
          <p:nvPr/>
        </p:nvGrpSpPr>
        <p:grpSpPr>
          <a:xfrm rot="0">
            <a:off x="6105872" y="5986535"/>
            <a:ext cx="11153428" cy="3100640"/>
            <a:chOff x="0" y="0"/>
            <a:chExt cx="2294944" cy="637992"/>
          </a:xfrm>
        </p:grpSpPr>
        <p:sp>
          <p:nvSpPr>
            <p:cNvPr name="Freeform 16" id="16">
              <a:extLst>
                <a:ext uri="{C183D7F6-B498-43B3-948B-1728B52AA6E4}">
                  <adec:decorative xmlns:adec="http://schemas.microsoft.com/office/drawing/2017/decorative" val="1"/>
                </a:ext>
              </a:extLst>
            </p:cNvPr>
            <p:cNvSpPr/>
            <p:nvPr/>
          </p:nvSpPr>
          <p:spPr>
            <a:xfrm flipH="false" flipV="false" rot="0">
              <a:off x="0" y="0"/>
              <a:ext cx="2294944" cy="637992"/>
            </a:xfrm>
            <a:custGeom>
              <a:avLst/>
              <a:gdLst/>
              <a:ahLst/>
              <a:cxnLst/>
              <a:rect r="r" b="b" t="t" l="l"/>
              <a:pathLst>
                <a:path h="637992" w="2294944">
                  <a:moveTo>
                    <a:pt x="13557" y="0"/>
                  </a:moveTo>
                  <a:lnTo>
                    <a:pt x="2281387" y="0"/>
                  </a:lnTo>
                  <a:cubicBezTo>
                    <a:pt x="2288874" y="0"/>
                    <a:pt x="2294944" y="6070"/>
                    <a:pt x="2294944" y="13557"/>
                  </a:cubicBezTo>
                  <a:lnTo>
                    <a:pt x="2294944" y="624435"/>
                  </a:lnTo>
                  <a:cubicBezTo>
                    <a:pt x="2294944" y="631922"/>
                    <a:pt x="2288874" y="637992"/>
                    <a:pt x="2281387" y="637992"/>
                  </a:cubicBezTo>
                  <a:lnTo>
                    <a:pt x="13557" y="637992"/>
                  </a:lnTo>
                  <a:cubicBezTo>
                    <a:pt x="6070" y="637992"/>
                    <a:pt x="0" y="631922"/>
                    <a:pt x="0" y="624435"/>
                  </a:cubicBezTo>
                  <a:lnTo>
                    <a:pt x="0" y="13557"/>
                  </a:lnTo>
                  <a:cubicBezTo>
                    <a:pt x="0" y="6070"/>
                    <a:pt x="6070" y="0"/>
                    <a:pt x="13557" y="0"/>
                  </a:cubicBezTo>
                  <a:close/>
                </a:path>
              </a:pathLst>
            </a:custGeom>
            <a:solidFill>
              <a:srgbClr val="FFFFFF"/>
            </a:solidFill>
          </p:spPr>
        </p:sp>
        <p:sp>
          <p:nvSpPr>
            <p:cNvPr name="TextBox 17" id="17"/>
            <p:cNvSpPr txBox="true"/>
            <p:nvPr/>
          </p:nvSpPr>
          <p:spPr>
            <a:xfrm>
              <a:off x="0" y="-38100"/>
              <a:ext cx="2294944" cy="676092"/>
            </a:xfrm>
            <a:prstGeom prst="rect">
              <a:avLst/>
            </a:prstGeom>
          </p:spPr>
          <p:txBody>
            <a:bodyPr anchor="ctr" rtlCol="false" tIns="50800" lIns="50800" bIns="50800" rIns="50800"/>
            <a:lstStyle/>
            <a:p>
              <a:pPr algn="ctr">
                <a:lnSpc>
                  <a:spcPts val="2659"/>
                </a:lnSpc>
              </a:pPr>
            </a:p>
          </p:txBody>
        </p:sp>
      </p:grpSp>
      <p:sp>
        <p:nvSpPr>
          <p:cNvPr name="TextBox 18" id="18"/>
          <p:cNvSpPr txBox="true"/>
          <p:nvPr/>
        </p:nvSpPr>
        <p:spPr>
          <a:xfrm rot="0">
            <a:off x="6632957" y="6239615"/>
            <a:ext cx="10099257" cy="2527804"/>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1. Objek</a:t>
            </a:r>
            <a:r>
              <a:rPr lang="en-US" sz="3599">
                <a:solidFill>
                  <a:srgbClr val="000000"/>
                </a:solidFill>
                <a:latin typeface="Montserrat"/>
                <a:ea typeface="Montserrat"/>
                <a:cs typeface="Montserrat"/>
                <a:sym typeface="Montserrat"/>
              </a:rPr>
              <a:t> apa yang dijelaskan?</a:t>
            </a:r>
          </a:p>
          <a:p>
            <a:pPr algn="just">
              <a:lnSpc>
                <a:spcPts val="5039"/>
              </a:lnSpc>
              <a:spcBef>
                <a:spcPct val="0"/>
              </a:spcBef>
            </a:pPr>
            <a:r>
              <a:rPr lang="en-US" sz="3599">
                <a:solidFill>
                  <a:srgbClr val="000000"/>
                </a:solidFill>
                <a:latin typeface="Montserrat"/>
                <a:ea typeface="Montserrat"/>
                <a:cs typeface="Montserrat"/>
                <a:sym typeface="Montserrat"/>
              </a:rPr>
              <a:t>2. Kata sifat apa saja yang ada?</a:t>
            </a:r>
          </a:p>
          <a:p>
            <a:pPr algn="just">
              <a:lnSpc>
                <a:spcPts val="5039"/>
              </a:lnSpc>
              <a:spcBef>
                <a:spcPct val="0"/>
              </a:spcBef>
            </a:pPr>
            <a:r>
              <a:rPr lang="en-US" sz="3599">
                <a:solidFill>
                  <a:srgbClr val="000000"/>
                </a:solidFill>
                <a:latin typeface="Montserrat"/>
                <a:ea typeface="Montserrat"/>
                <a:cs typeface="Montserrat"/>
                <a:sym typeface="Montserrat"/>
              </a:rPr>
              <a:t>3. Indera apa yang digunakan?</a:t>
            </a:r>
          </a:p>
          <a:p>
            <a:pPr algn="just">
              <a:lnSpc>
                <a:spcPts val="5039"/>
              </a:lnSpc>
              <a:spcBef>
                <a:spcPct val="0"/>
              </a:spcBef>
            </a:pPr>
            <a:r>
              <a:rPr lang="en-US" sz="3599">
                <a:solidFill>
                  <a:srgbClr val="000000"/>
                </a:solidFill>
                <a:latin typeface="Montserrat"/>
                <a:ea typeface="Montserrat"/>
                <a:cs typeface="Montserrat"/>
                <a:sym typeface="Montserrat"/>
              </a:rPr>
              <a:t>4. Bagian mana yang merupakan penutup?</a:t>
            </a:r>
          </a:p>
        </p:txBody>
      </p:sp>
      <p:sp>
        <p:nvSpPr>
          <p:cNvPr name="TextBox 19" id="19"/>
          <p:cNvSpPr txBox="true"/>
          <p:nvPr/>
        </p:nvSpPr>
        <p:spPr>
          <a:xfrm rot="0">
            <a:off x="8038556" y="844529"/>
            <a:ext cx="7256930"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BACA TEKS SINGKAT INI:</a:t>
            </a:r>
          </a:p>
        </p:txBody>
      </p:sp>
      <p:sp>
        <p:nvSpPr>
          <p:cNvPr name="TextBox 20" id="20"/>
          <p:cNvSpPr txBox="true"/>
          <p:nvPr/>
        </p:nvSpPr>
        <p:spPr>
          <a:xfrm rot="0">
            <a:off x="6615482" y="1856434"/>
            <a:ext cx="10099257" cy="3165946"/>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"Bonekaku</a:t>
            </a:r>
            <a:r>
              <a:rPr lang="en-US" sz="3599">
                <a:solidFill>
                  <a:srgbClr val="000000"/>
                </a:solidFill>
                <a:latin typeface="Montserrat"/>
                <a:ea typeface="Montserrat"/>
                <a:cs typeface="Montserrat"/>
                <a:sym typeface="Montserrat"/>
              </a:rPr>
              <a:t> bernama Bobo. Bobo berwarna cokelat muda dan sangat lembut. Telinganya panjang dan terkulai ke bawah. Aku suka memeluknya saat tidur karena ia hangat."</a:t>
            </a:r>
          </a:p>
        </p:txBody>
      </p:sp>
      <p:sp>
        <p:nvSpPr>
          <p:cNvPr name="TextBox 21" id="21"/>
          <p:cNvSpPr txBox="true"/>
          <p:nvPr/>
        </p:nvSpPr>
        <p:spPr>
          <a:xfrm rot="0">
            <a:off x="1028700" y="663398"/>
            <a:ext cx="5239862" cy="2361062"/>
          </a:xfrm>
          <a:prstGeom prst="rect">
            <a:avLst/>
          </a:prstGeom>
        </p:spPr>
        <p:txBody>
          <a:bodyPr anchor="t" rtlCol="false" tIns="0" lIns="0" bIns="0" rIns="0">
            <a:spAutoFit/>
          </a:bodyPr>
          <a:lstStyle/>
          <a:p>
            <a:pPr algn="l" marL="0" indent="0" lvl="0">
              <a:lnSpc>
                <a:spcPts val="9520"/>
              </a:lnSpc>
              <a:spcBef>
                <a:spcPct val="0"/>
              </a:spcBef>
            </a:pPr>
            <a:r>
              <a:rPr lang="en-US" b="true" sz="6800">
                <a:solidFill>
                  <a:srgbClr val="C76324"/>
                </a:solidFill>
                <a:latin typeface="Montserrat Bold"/>
                <a:ea typeface="Montserrat Bold"/>
                <a:cs typeface="Montserrat Bold"/>
                <a:sym typeface="Montserrat Bold"/>
              </a:rPr>
              <a:t>LATIHAN SINGKAT</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2486725" y="1515551"/>
            <a:ext cx="13610669" cy="3680502"/>
            <a:chOff x="0" y="0"/>
            <a:chExt cx="2800549" cy="757305"/>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2800549" cy="757305"/>
            </a:xfrm>
            <a:custGeom>
              <a:avLst/>
              <a:gdLst/>
              <a:ahLst/>
              <a:cxnLst/>
              <a:rect r="r" b="b" t="t" l="l"/>
              <a:pathLst>
                <a:path h="757305" w="2800549">
                  <a:moveTo>
                    <a:pt x="11110" y="0"/>
                  </a:moveTo>
                  <a:lnTo>
                    <a:pt x="2789440" y="0"/>
                  </a:lnTo>
                  <a:cubicBezTo>
                    <a:pt x="2792386" y="0"/>
                    <a:pt x="2795212" y="1170"/>
                    <a:pt x="2797295" y="3254"/>
                  </a:cubicBezTo>
                  <a:cubicBezTo>
                    <a:pt x="2799379" y="5337"/>
                    <a:pt x="2800549" y="8163"/>
                    <a:pt x="2800549" y="11110"/>
                  </a:cubicBezTo>
                  <a:lnTo>
                    <a:pt x="2800549" y="746195"/>
                  </a:lnTo>
                  <a:cubicBezTo>
                    <a:pt x="2800549" y="752331"/>
                    <a:pt x="2795575" y="757305"/>
                    <a:pt x="2789440" y="757305"/>
                  </a:cubicBezTo>
                  <a:lnTo>
                    <a:pt x="11110" y="757305"/>
                  </a:lnTo>
                  <a:cubicBezTo>
                    <a:pt x="8163" y="757305"/>
                    <a:pt x="5337" y="756135"/>
                    <a:pt x="3254" y="754051"/>
                  </a:cubicBezTo>
                  <a:cubicBezTo>
                    <a:pt x="1170" y="751968"/>
                    <a:pt x="0" y="749142"/>
                    <a:pt x="0" y="746195"/>
                  </a:cubicBezTo>
                  <a:lnTo>
                    <a:pt x="0" y="11110"/>
                  </a:lnTo>
                  <a:cubicBezTo>
                    <a:pt x="0" y="4974"/>
                    <a:pt x="4974" y="0"/>
                    <a:pt x="11110" y="0"/>
                  </a:cubicBezTo>
                  <a:close/>
                </a:path>
              </a:pathLst>
            </a:custGeom>
            <a:solidFill>
              <a:srgbClr val="FFFFFF"/>
            </a:solidFill>
          </p:spPr>
        </p:sp>
        <p:sp>
          <p:nvSpPr>
            <p:cNvPr name="TextBox 7" id="7"/>
            <p:cNvSpPr txBox="true"/>
            <p:nvPr/>
          </p:nvSpPr>
          <p:spPr>
            <a:xfrm>
              <a:off x="0" y="-38100"/>
              <a:ext cx="2800549" cy="795405"/>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4469751" y="1028700"/>
            <a:ext cx="9644617" cy="884265"/>
            <a:chOff x="0" y="0"/>
            <a:chExt cx="1984489" cy="181948"/>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1984489" cy="181948"/>
            </a:xfrm>
            <a:custGeom>
              <a:avLst/>
              <a:gdLst/>
              <a:ahLst/>
              <a:cxnLst/>
              <a:rect r="r" b="b" t="t" l="l"/>
              <a:pathLst>
                <a:path h="181948" w="1984489">
                  <a:moveTo>
                    <a:pt x="15678" y="0"/>
                  </a:moveTo>
                  <a:lnTo>
                    <a:pt x="1968811" y="0"/>
                  </a:lnTo>
                  <a:cubicBezTo>
                    <a:pt x="1972969" y="0"/>
                    <a:pt x="1976957" y="1652"/>
                    <a:pt x="1979897" y="4592"/>
                  </a:cubicBezTo>
                  <a:cubicBezTo>
                    <a:pt x="1982837" y="7532"/>
                    <a:pt x="1984489" y="11520"/>
                    <a:pt x="1984489" y="15678"/>
                  </a:cubicBezTo>
                  <a:lnTo>
                    <a:pt x="1984489" y="166270"/>
                  </a:lnTo>
                  <a:cubicBezTo>
                    <a:pt x="1984489" y="174928"/>
                    <a:pt x="1977470" y="181948"/>
                    <a:pt x="1968811" y="181948"/>
                  </a:cubicBezTo>
                  <a:lnTo>
                    <a:pt x="15678" y="181948"/>
                  </a:lnTo>
                  <a:cubicBezTo>
                    <a:pt x="11520" y="181948"/>
                    <a:pt x="7532" y="180296"/>
                    <a:pt x="4592" y="177356"/>
                  </a:cubicBezTo>
                  <a:cubicBezTo>
                    <a:pt x="1652" y="174415"/>
                    <a:pt x="0" y="170428"/>
                    <a:pt x="0" y="166270"/>
                  </a:cubicBezTo>
                  <a:lnTo>
                    <a:pt x="0" y="15678"/>
                  </a:lnTo>
                  <a:cubicBezTo>
                    <a:pt x="0" y="11520"/>
                    <a:pt x="1652" y="7532"/>
                    <a:pt x="4592" y="4592"/>
                  </a:cubicBezTo>
                  <a:cubicBezTo>
                    <a:pt x="7532" y="1652"/>
                    <a:pt x="11520" y="0"/>
                    <a:pt x="15678" y="0"/>
                  </a:cubicBezTo>
                  <a:close/>
                </a:path>
              </a:pathLst>
            </a:custGeom>
            <a:solidFill>
              <a:srgbClr val="DE9F82"/>
            </a:solidFill>
          </p:spPr>
        </p:sp>
        <p:sp>
          <p:nvSpPr>
            <p:cNvPr name="TextBox 10" id="10"/>
            <p:cNvSpPr txBox="true"/>
            <p:nvPr/>
          </p:nvSpPr>
          <p:spPr>
            <a:xfrm>
              <a:off x="0" y="-38100"/>
              <a:ext cx="1984489" cy="220048"/>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4845204" y="1076482"/>
            <a:ext cx="8855723"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TUGAS</a:t>
            </a:r>
          </a:p>
        </p:txBody>
      </p:sp>
      <p:sp>
        <p:nvSpPr>
          <p:cNvPr name="TextBox 12" id="12"/>
          <p:cNvSpPr txBox="true"/>
          <p:nvPr/>
        </p:nvSpPr>
        <p:spPr>
          <a:xfrm rot="0">
            <a:off x="2486725" y="2144559"/>
            <a:ext cx="13610669" cy="2527804"/>
          </a:xfrm>
          <a:prstGeom prst="rect">
            <a:avLst/>
          </a:prstGeom>
        </p:spPr>
        <p:txBody>
          <a:bodyPr anchor="t" rtlCol="false" tIns="0" lIns="0" bIns="0" rIns="0">
            <a:spAutoFit/>
          </a:bodyPr>
          <a:lstStyle/>
          <a:p>
            <a:pPr algn="l" marL="777230" indent="-388615" lvl="1">
              <a:lnSpc>
                <a:spcPts val="5039"/>
              </a:lnSpc>
              <a:buAutoNum type="arabicPeriod" startAt="1"/>
            </a:pPr>
            <a:r>
              <a:rPr lang="en-US" sz="3599">
                <a:solidFill>
                  <a:srgbClr val="000000"/>
                </a:solidFill>
                <a:latin typeface="Montserrat"/>
                <a:ea typeface="Montserrat"/>
                <a:cs typeface="Montserrat"/>
                <a:sym typeface="Montserrat"/>
              </a:rPr>
              <a:t> Pilih satu</a:t>
            </a:r>
            <a:r>
              <a:rPr lang="en-US" sz="3599">
                <a:solidFill>
                  <a:srgbClr val="000000"/>
                </a:solidFill>
                <a:latin typeface="Montserrat"/>
                <a:ea typeface="Montserrat"/>
                <a:cs typeface="Montserrat"/>
                <a:sym typeface="Montserrat"/>
              </a:rPr>
              <a:t> objek: Hewan, Teman, Sekolah, atau Mainan.</a:t>
            </a:r>
          </a:p>
          <a:p>
            <a:pPr algn="l" marL="777230" indent="-388615" lvl="1">
              <a:lnSpc>
                <a:spcPts val="5039"/>
              </a:lnSpc>
              <a:buAutoNum type="arabicPeriod" startAt="1"/>
            </a:pPr>
            <a:r>
              <a:rPr lang="en-US" sz="3599">
                <a:solidFill>
                  <a:srgbClr val="000000"/>
                </a:solidFill>
                <a:latin typeface="Montserrat"/>
                <a:ea typeface="Montserrat"/>
                <a:cs typeface="Montserrat"/>
                <a:sym typeface="Montserrat"/>
              </a:rPr>
              <a:t> Tulis minimal 8 kalimat.</a:t>
            </a:r>
          </a:p>
          <a:p>
            <a:pPr algn="l" marL="777230" indent="-388615" lvl="1">
              <a:lnSpc>
                <a:spcPts val="5039"/>
              </a:lnSpc>
              <a:buAutoNum type="arabicPeriod" startAt="1"/>
            </a:pPr>
            <a:r>
              <a:rPr lang="en-US" sz="3599">
                <a:solidFill>
                  <a:srgbClr val="000000"/>
                </a:solidFill>
                <a:latin typeface="Montserrat"/>
                <a:ea typeface="Montserrat"/>
                <a:cs typeface="Montserrat"/>
                <a:sym typeface="Montserrat"/>
              </a:rPr>
              <a:t> Gunakan kata sifat &amp; panca indera.</a:t>
            </a:r>
          </a:p>
          <a:p>
            <a:pPr algn="l" marL="777230" indent="-388615" lvl="1">
              <a:lnSpc>
                <a:spcPts val="5039"/>
              </a:lnSpc>
              <a:buAutoNum type="arabicPeriod" startAt="1"/>
            </a:pPr>
            <a:r>
              <a:rPr lang="en-US" sz="3599">
                <a:solidFill>
                  <a:srgbClr val="000000"/>
                </a:solidFill>
                <a:latin typeface="Montserrat"/>
                <a:ea typeface="Montserrat"/>
                <a:cs typeface="Montserrat"/>
                <a:sym typeface="Montserrat"/>
              </a:rPr>
              <a:t> Tambahkan perasaanmu di akhir.</a:t>
            </a:r>
          </a:p>
        </p:txBody>
      </p:sp>
      <p:grpSp>
        <p:nvGrpSpPr>
          <p:cNvPr name="Group 13" id="13"/>
          <p:cNvGrpSpPr/>
          <p:nvPr/>
        </p:nvGrpSpPr>
        <p:grpSpPr>
          <a:xfrm rot="0">
            <a:off x="2486725" y="5939390"/>
            <a:ext cx="13610669" cy="3318910"/>
            <a:chOff x="0" y="0"/>
            <a:chExt cx="2800549" cy="682903"/>
          </a:xfrm>
        </p:grpSpPr>
        <p:sp>
          <p:nvSpPr>
            <p:cNvPr name="Freeform 14" id="14">
              <a:extLst>
                <a:ext uri="{C183D7F6-B498-43B3-948B-1728B52AA6E4}">
                  <adec:decorative xmlns:adec="http://schemas.microsoft.com/office/drawing/2017/decorative" val="1"/>
                </a:ext>
              </a:extLst>
            </p:cNvPr>
            <p:cNvSpPr/>
            <p:nvPr/>
          </p:nvSpPr>
          <p:spPr>
            <a:xfrm flipH="false" flipV="false" rot="0">
              <a:off x="0" y="0"/>
              <a:ext cx="2800549" cy="682903"/>
            </a:xfrm>
            <a:custGeom>
              <a:avLst/>
              <a:gdLst/>
              <a:ahLst/>
              <a:cxnLst/>
              <a:rect r="r" b="b" t="t" l="l"/>
              <a:pathLst>
                <a:path h="682903" w="2800549">
                  <a:moveTo>
                    <a:pt x="11110" y="0"/>
                  </a:moveTo>
                  <a:lnTo>
                    <a:pt x="2789440" y="0"/>
                  </a:lnTo>
                  <a:cubicBezTo>
                    <a:pt x="2792386" y="0"/>
                    <a:pt x="2795212" y="1170"/>
                    <a:pt x="2797295" y="3254"/>
                  </a:cubicBezTo>
                  <a:cubicBezTo>
                    <a:pt x="2799379" y="5337"/>
                    <a:pt x="2800549" y="8163"/>
                    <a:pt x="2800549" y="11110"/>
                  </a:cubicBezTo>
                  <a:lnTo>
                    <a:pt x="2800549" y="671794"/>
                  </a:lnTo>
                  <a:cubicBezTo>
                    <a:pt x="2800549" y="677929"/>
                    <a:pt x="2795575" y="682903"/>
                    <a:pt x="2789440" y="682903"/>
                  </a:cubicBezTo>
                  <a:lnTo>
                    <a:pt x="11110" y="682903"/>
                  </a:lnTo>
                  <a:cubicBezTo>
                    <a:pt x="8163" y="682903"/>
                    <a:pt x="5337" y="681733"/>
                    <a:pt x="3254" y="679649"/>
                  </a:cubicBezTo>
                  <a:cubicBezTo>
                    <a:pt x="1170" y="677566"/>
                    <a:pt x="0" y="674740"/>
                    <a:pt x="0" y="671794"/>
                  </a:cubicBezTo>
                  <a:lnTo>
                    <a:pt x="0" y="11110"/>
                  </a:lnTo>
                  <a:cubicBezTo>
                    <a:pt x="0" y="4974"/>
                    <a:pt x="4974" y="0"/>
                    <a:pt x="11110" y="0"/>
                  </a:cubicBezTo>
                  <a:close/>
                </a:path>
              </a:pathLst>
            </a:custGeom>
            <a:solidFill>
              <a:srgbClr val="FFFFFF"/>
            </a:solidFill>
          </p:spPr>
        </p:sp>
        <p:sp>
          <p:nvSpPr>
            <p:cNvPr name="TextBox 15" id="15"/>
            <p:cNvSpPr txBox="true"/>
            <p:nvPr/>
          </p:nvSpPr>
          <p:spPr>
            <a:xfrm>
              <a:off x="0" y="-38100"/>
              <a:ext cx="2800549" cy="721003"/>
            </a:xfrm>
            <a:prstGeom prst="rect">
              <a:avLst/>
            </a:prstGeom>
          </p:spPr>
          <p:txBody>
            <a:bodyPr anchor="ctr" rtlCol="false" tIns="50800" lIns="50800" bIns="50800" rIns="50800"/>
            <a:lstStyle/>
            <a:p>
              <a:pPr algn="ctr">
                <a:lnSpc>
                  <a:spcPts val="2659"/>
                </a:lnSpc>
              </a:pPr>
            </a:p>
          </p:txBody>
        </p:sp>
      </p:grpSp>
      <p:sp>
        <p:nvSpPr>
          <p:cNvPr name="TextBox 16" id="16"/>
          <p:cNvSpPr txBox="true"/>
          <p:nvPr/>
        </p:nvSpPr>
        <p:spPr>
          <a:xfrm rot="0">
            <a:off x="3129934" y="6733947"/>
            <a:ext cx="12324251" cy="1889662"/>
          </a:xfrm>
          <a:prstGeom prst="rect">
            <a:avLst/>
          </a:prstGeom>
        </p:spPr>
        <p:txBody>
          <a:bodyPr anchor="t" rtlCol="false" tIns="0" lIns="0" bIns="0" rIns="0">
            <a:spAutoFit/>
          </a:bodyPr>
          <a:lstStyle/>
          <a:p>
            <a:pPr algn="ctr">
              <a:lnSpc>
                <a:spcPts val="5039"/>
              </a:lnSpc>
              <a:spcBef>
                <a:spcPct val="0"/>
              </a:spcBef>
            </a:pPr>
            <a:r>
              <a:rPr lang="en-US" sz="3599">
                <a:solidFill>
                  <a:srgbClr val="000000"/>
                </a:solidFill>
                <a:latin typeface="Montserrat"/>
                <a:ea typeface="Montserrat"/>
                <a:cs typeface="Montserrat"/>
                <a:sym typeface="Montserrat"/>
              </a:rPr>
              <a:t>“Aku memiliki</a:t>
            </a:r>
            <a:r>
              <a:rPr lang="en-US" sz="3599">
                <a:solidFill>
                  <a:srgbClr val="000000"/>
                </a:solidFill>
                <a:latin typeface="Montserrat"/>
                <a:ea typeface="Montserrat"/>
                <a:cs typeface="Montserrat"/>
                <a:sym typeface="Montserrat"/>
              </a:rPr>
              <a:t> mainan kesayangan bernama...”</a:t>
            </a:r>
          </a:p>
          <a:p>
            <a:pPr algn="ctr">
              <a:lnSpc>
                <a:spcPts val="5039"/>
              </a:lnSpc>
              <a:spcBef>
                <a:spcPct val="0"/>
              </a:spcBef>
            </a:pPr>
            <a:r>
              <a:rPr lang="en-US" sz="3599">
                <a:solidFill>
                  <a:srgbClr val="000000"/>
                </a:solidFill>
                <a:latin typeface="Montserrat"/>
                <a:ea typeface="Montserrat"/>
                <a:cs typeface="Montserrat"/>
                <a:sym typeface="Montserrat"/>
              </a:rPr>
              <a:t>“Di sekolahku ada perpustakaan yang...”</a:t>
            </a:r>
          </a:p>
          <a:p>
            <a:pPr algn="ctr">
              <a:lnSpc>
                <a:spcPts val="5039"/>
              </a:lnSpc>
              <a:spcBef>
                <a:spcPct val="0"/>
              </a:spcBef>
            </a:pPr>
            <a:r>
              <a:rPr lang="en-US" sz="3599">
                <a:solidFill>
                  <a:srgbClr val="000000"/>
                </a:solidFill>
                <a:latin typeface="Montserrat"/>
                <a:ea typeface="Montserrat"/>
                <a:cs typeface="Montserrat"/>
                <a:sym typeface="Montserrat"/>
              </a:rPr>
              <a:t>“Teman sebangkuku bernama...”</a:t>
            </a:r>
          </a:p>
        </p:txBody>
      </p:sp>
      <p:grpSp>
        <p:nvGrpSpPr>
          <p:cNvPr name="Group 17" id="17"/>
          <p:cNvGrpSpPr/>
          <p:nvPr/>
        </p:nvGrpSpPr>
        <p:grpSpPr>
          <a:xfrm rot="0">
            <a:off x="4321692" y="5497257"/>
            <a:ext cx="9644617" cy="884265"/>
            <a:chOff x="0" y="0"/>
            <a:chExt cx="1984489" cy="181948"/>
          </a:xfrm>
        </p:grpSpPr>
        <p:sp>
          <p:nvSpPr>
            <p:cNvPr name="Freeform 18" id="18">
              <a:extLst>
                <a:ext uri="{C183D7F6-B498-43B3-948B-1728B52AA6E4}">
                  <adec:decorative xmlns:adec="http://schemas.microsoft.com/office/drawing/2017/decorative" val="1"/>
                </a:ext>
              </a:extLst>
            </p:cNvPr>
            <p:cNvSpPr/>
            <p:nvPr/>
          </p:nvSpPr>
          <p:spPr>
            <a:xfrm flipH="false" flipV="false" rot="0">
              <a:off x="0" y="0"/>
              <a:ext cx="1984489" cy="181948"/>
            </a:xfrm>
            <a:custGeom>
              <a:avLst/>
              <a:gdLst/>
              <a:ahLst/>
              <a:cxnLst/>
              <a:rect r="r" b="b" t="t" l="l"/>
              <a:pathLst>
                <a:path h="181948" w="1984489">
                  <a:moveTo>
                    <a:pt x="15678" y="0"/>
                  </a:moveTo>
                  <a:lnTo>
                    <a:pt x="1968811" y="0"/>
                  </a:lnTo>
                  <a:cubicBezTo>
                    <a:pt x="1972969" y="0"/>
                    <a:pt x="1976957" y="1652"/>
                    <a:pt x="1979897" y="4592"/>
                  </a:cubicBezTo>
                  <a:cubicBezTo>
                    <a:pt x="1982837" y="7532"/>
                    <a:pt x="1984489" y="11520"/>
                    <a:pt x="1984489" y="15678"/>
                  </a:cubicBezTo>
                  <a:lnTo>
                    <a:pt x="1984489" y="166270"/>
                  </a:lnTo>
                  <a:cubicBezTo>
                    <a:pt x="1984489" y="174928"/>
                    <a:pt x="1977470" y="181948"/>
                    <a:pt x="1968811" y="181948"/>
                  </a:cubicBezTo>
                  <a:lnTo>
                    <a:pt x="15678" y="181948"/>
                  </a:lnTo>
                  <a:cubicBezTo>
                    <a:pt x="11520" y="181948"/>
                    <a:pt x="7532" y="180296"/>
                    <a:pt x="4592" y="177356"/>
                  </a:cubicBezTo>
                  <a:cubicBezTo>
                    <a:pt x="1652" y="174415"/>
                    <a:pt x="0" y="170428"/>
                    <a:pt x="0" y="166270"/>
                  </a:cubicBezTo>
                  <a:lnTo>
                    <a:pt x="0" y="15678"/>
                  </a:lnTo>
                  <a:cubicBezTo>
                    <a:pt x="0" y="11520"/>
                    <a:pt x="1652" y="7532"/>
                    <a:pt x="4592" y="4592"/>
                  </a:cubicBezTo>
                  <a:cubicBezTo>
                    <a:pt x="7532" y="1652"/>
                    <a:pt x="11520" y="0"/>
                    <a:pt x="15678" y="0"/>
                  </a:cubicBezTo>
                  <a:close/>
                </a:path>
              </a:pathLst>
            </a:custGeom>
            <a:solidFill>
              <a:srgbClr val="DE9F82"/>
            </a:solidFill>
          </p:spPr>
        </p:sp>
        <p:sp>
          <p:nvSpPr>
            <p:cNvPr name="TextBox 19" id="19"/>
            <p:cNvSpPr txBox="true"/>
            <p:nvPr/>
          </p:nvSpPr>
          <p:spPr>
            <a:xfrm>
              <a:off x="0" y="-38100"/>
              <a:ext cx="1984489" cy="220048"/>
            </a:xfrm>
            <a:prstGeom prst="rect">
              <a:avLst/>
            </a:prstGeom>
          </p:spPr>
          <p:txBody>
            <a:bodyPr anchor="ctr" rtlCol="false" tIns="50800" lIns="50800" bIns="50800" rIns="50800"/>
            <a:lstStyle/>
            <a:p>
              <a:pPr algn="ctr">
                <a:lnSpc>
                  <a:spcPts val="2659"/>
                </a:lnSpc>
              </a:pPr>
            </a:p>
          </p:txBody>
        </p:sp>
      </p:grpSp>
      <p:sp>
        <p:nvSpPr>
          <p:cNvPr name="TextBox 20" id="20"/>
          <p:cNvSpPr txBox="true"/>
          <p:nvPr/>
        </p:nvSpPr>
        <p:spPr>
          <a:xfrm rot="0">
            <a:off x="4697145" y="5545038"/>
            <a:ext cx="8855723"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BANTUAN KALIMAT PEMBUKA:</a:t>
            </a:r>
          </a:p>
        </p:txBody>
      </p:sp>
      <p:sp>
        <p:nvSpPr>
          <p:cNvPr name="Freeform 21" id="21" descr="ilustrasi anak sekolah"/>
          <p:cNvSpPr/>
          <p:nvPr/>
        </p:nvSpPr>
        <p:spPr>
          <a:xfrm flipH="false" flipV="false" rot="0">
            <a:off x="0" y="6018099"/>
            <a:ext cx="3031171" cy="5286950"/>
          </a:xfrm>
          <a:custGeom>
            <a:avLst/>
            <a:gdLst/>
            <a:ahLst/>
            <a:cxnLst/>
            <a:rect r="r" b="b" t="t" l="l"/>
            <a:pathLst>
              <a:path h="5286950" w="3031171">
                <a:moveTo>
                  <a:pt x="0" y="0"/>
                </a:moveTo>
                <a:lnTo>
                  <a:pt x="3031171" y="0"/>
                </a:lnTo>
                <a:lnTo>
                  <a:pt x="3031171" y="5286950"/>
                </a:lnTo>
                <a:lnTo>
                  <a:pt x="0" y="5286950"/>
                </a:lnTo>
                <a:lnTo>
                  <a:pt x="0" y="0"/>
                </a:lnTo>
                <a:close/>
              </a:path>
            </a:pathLst>
          </a:custGeom>
          <a:blipFill>
            <a:blip r:embed="rId2"/>
            <a:stretch>
              <a:fillRect l="0" t="0" r="-99052" b="0"/>
            </a:stretch>
          </a:blipFill>
        </p:spPr>
      </p:sp>
      <p:sp>
        <p:nvSpPr>
          <p:cNvPr name="Freeform 22" id="22" descr="ilustrasi anak sekolah"/>
          <p:cNvSpPr/>
          <p:nvPr/>
        </p:nvSpPr>
        <p:spPr>
          <a:xfrm flipH="false" flipV="false" rot="0">
            <a:off x="15277961" y="6018099"/>
            <a:ext cx="3010039" cy="5286950"/>
          </a:xfrm>
          <a:custGeom>
            <a:avLst/>
            <a:gdLst/>
            <a:ahLst/>
            <a:cxnLst/>
            <a:rect r="r" b="b" t="t" l="l"/>
            <a:pathLst>
              <a:path h="5286950" w="3010039">
                <a:moveTo>
                  <a:pt x="0" y="0"/>
                </a:moveTo>
                <a:lnTo>
                  <a:pt x="3010039" y="0"/>
                </a:lnTo>
                <a:lnTo>
                  <a:pt x="3010039" y="5286950"/>
                </a:lnTo>
                <a:lnTo>
                  <a:pt x="0" y="5286950"/>
                </a:lnTo>
                <a:lnTo>
                  <a:pt x="0" y="0"/>
                </a:lnTo>
                <a:close/>
              </a:path>
            </a:pathLst>
          </a:custGeom>
          <a:blipFill>
            <a:blip r:embed="rId2"/>
            <a:stretch>
              <a:fillRect l="-100449" t="0" r="0" b="0"/>
            </a:stretch>
          </a:blipFill>
        </p:spPr>
      </p:sp>
      <p:sp>
        <p:nvSpPr>
          <p:cNvPr name="Freeform 23" id="23">
            <a:extLst>
              <a:ext uri="{C183D7F6-B498-43B3-948B-1728B52AA6E4}">
                <adec:decorative xmlns:adec="http://schemas.microsoft.com/office/drawing/2017/decorative" val="1"/>
              </a:ext>
            </a:extLst>
          </p:cNvPr>
          <p:cNvSpPr/>
          <p:nvPr/>
        </p:nvSpPr>
        <p:spPr>
          <a:xfrm flipH="false" flipV="false" rot="0">
            <a:off x="-850254" y="791078"/>
            <a:ext cx="2634331" cy="2648779"/>
          </a:xfrm>
          <a:custGeom>
            <a:avLst/>
            <a:gdLst/>
            <a:ahLst/>
            <a:cxnLst/>
            <a:rect r="r" b="b" t="t" l="l"/>
            <a:pathLst>
              <a:path h="2648779" w="2634331">
                <a:moveTo>
                  <a:pt x="0" y="0"/>
                </a:moveTo>
                <a:lnTo>
                  <a:pt x="2634331" y="0"/>
                </a:lnTo>
                <a:lnTo>
                  <a:pt x="2634331" y="2648779"/>
                </a:lnTo>
                <a:lnTo>
                  <a:pt x="0" y="264877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24" id="24">
            <a:extLst>
              <a:ext uri="{C183D7F6-B498-43B3-948B-1728B52AA6E4}">
                <adec:decorative xmlns:adec="http://schemas.microsoft.com/office/drawing/2017/decorative" val="1"/>
              </a:ext>
            </a:extLst>
          </p:cNvPr>
          <p:cNvSpPr/>
          <p:nvPr/>
        </p:nvSpPr>
        <p:spPr>
          <a:xfrm flipH="false" flipV="false" rot="0">
            <a:off x="12768237" y="-294"/>
            <a:ext cx="7315200" cy="1582743"/>
          </a:xfrm>
          <a:custGeom>
            <a:avLst/>
            <a:gdLst/>
            <a:ahLst/>
            <a:cxnLst/>
            <a:rect r="r" b="b" t="t" l="l"/>
            <a:pathLst>
              <a:path h="1582743" w="7315200">
                <a:moveTo>
                  <a:pt x="0" y="0"/>
                </a:moveTo>
                <a:lnTo>
                  <a:pt x="7315200" y="0"/>
                </a:lnTo>
                <a:lnTo>
                  <a:pt x="7315200" y="1582744"/>
                </a:lnTo>
                <a:lnTo>
                  <a:pt x="0" y="158274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sp>
        <p:nvSpPr>
          <p:cNvPr name="Freeform 5" id="5">
            <a:extLst>
              <a:ext uri="{C183D7F6-B498-43B3-948B-1728B52AA6E4}">
                <adec:decorative xmlns:adec="http://schemas.microsoft.com/office/drawing/2017/decorative" val="1"/>
              </a:ext>
            </a:extLst>
          </p:cNvPr>
          <p:cNvSpPr/>
          <p:nvPr/>
        </p:nvSpPr>
        <p:spPr>
          <a:xfrm flipH="false" flipV="false" rot="0">
            <a:off x="-1631691" y="0"/>
            <a:ext cx="7315200" cy="1582743"/>
          </a:xfrm>
          <a:custGeom>
            <a:avLst/>
            <a:gdLst/>
            <a:ahLst/>
            <a:cxnLst/>
            <a:rect r="r" b="b" t="t" l="l"/>
            <a:pathLst>
              <a:path h="1582743" w="7315200">
                <a:moveTo>
                  <a:pt x="0" y="0"/>
                </a:moveTo>
                <a:lnTo>
                  <a:pt x="7315200" y="0"/>
                </a:lnTo>
                <a:lnTo>
                  <a:pt x="7315200" y="1582743"/>
                </a:lnTo>
                <a:lnTo>
                  <a:pt x="0" y="158274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descr="ilustrasi sekelompok anak sedang di bacakan cerita"/>
          <p:cNvSpPr/>
          <p:nvPr/>
        </p:nvSpPr>
        <p:spPr>
          <a:xfrm flipH="false" flipV="false" rot="0">
            <a:off x="10338318" y="2143919"/>
            <a:ext cx="7949682" cy="8143081"/>
          </a:xfrm>
          <a:custGeom>
            <a:avLst/>
            <a:gdLst/>
            <a:ahLst/>
            <a:cxnLst/>
            <a:rect r="r" b="b" t="t" l="l"/>
            <a:pathLst>
              <a:path h="8143081" w="7949682">
                <a:moveTo>
                  <a:pt x="0" y="0"/>
                </a:moveTo>
                <a:lnTo>
                  <a:pt x="7949682" y="0"/>
                </a:lnTo>
                <a:lnTo>
                  <a:pt x="7949682" y="8143081"/>
                </a:lnTo>
                <a:lnTo>
                  <a:pt x="0" y="8143081"/>
                </a:lnTo>
                <a:lnTo>
                  <a:pt x="0" y="0"/>
                </a:lnTo>
                <a:close/>
              </a:path>
            </a:pathLst>
          </a:custGeom>
          <a:blipFill>
            <a:blip r:embed="rId4"/>
            <a:stretch>
              <a:fillRect l="0" t="0" r="0" b="0"/>
            </a:stretch>
          </a:blipFill>
        </p:spPr>
      </p:sp>
      <p:sp>
        <p:nvSpPr>
          <p:cNvPr name="TextBox 7" id="7"/>
          <p:cNvSpPr txBox="true"/>
          <p:nvPr/>
        </p:nvSpPr>
        <p:spPr>
          <a:xfrm rot="0">
            <a:off x="1028700" y="4052937"/>
            <a:ext cx="8861699" cy="1517049"/>
          </a:xfrm>
          <a:prstGeom prst="rect">
            <a:avLst/>
          </a:prstGeom>
        </p:spPr>
        <p:txBody>
          <a:bodyPr anchor="t" rtlCol="false" tIns="0" lIns="0" bIns="0" rIns="0">
            <a:spAutoFit/>
          </a:bodyPr>
          <a:lstStyle/>
          <a:p>
            <a:pPr algn="l">
              <a:lnSpc>
                <a:spcPts val="12459"/>
              </a:lnSpc>
              <a:spcBef>
                <a:spcPct val="0"/>
              </a:spcBef>
            </a:pPr>
            <a:r>
              <a:rPr lang="en-US" b="true" sz="8899">
                <a:solidFill>
                  <a:srgbClr val="C76324"/>
                </a:solidFill>
                <a:latin typeface="Montserrat Bold"/>
                <a:ea typeface="Montserrat Bold"/>
                <a:cs typeface="Montserrat Bold"/>
                <a:sym typeface="Montserrat Bold"/>
              </a:rPr>
              <a:t>TERIMA KASIH</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7929736" y="2731360"/>
            <a:ext cx="8780769" cy="1107446"/>
            <a:chOff x="0" y="0"/>
            <a:chExt cx="1806743" cy="227870"/>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1806743" cy="227870"/>
            </a:xfrm>
            <a:custGeom>
              <a:avLst/>
              <a:gdLst/>
              <a:ahLst/>
              <a:cxnLst/>
              <a:rect r="r" b="b" t="t" l="l"/>
              <a:pathLst>
                <a:path h="227870" w="1806743">
                  <a:moveTo>
                    <a:pt x="17221" y="0"/>
                  </a:moveTo>
                  <a:lnTo>
                    <a:pt x="1789522" y="0"/>
                  </a:lnTo>
                  <a:cubicBezTo>
                    <a:pt x="1799033" y="0"/>
                    <a:pt x="1806743" y="7710"/>
                    <a:pt x="1806743" y="17221"/>
                  </a:cubicBezTo>
                  <a:lnTo>
                    <a:pt x="1806743" y="210649"/>
                  </a:lnTo>
                  <a:cubicBezTo>
                    <a:pt x="1806743" y="220160"/>
                    <a:pt x="1799033" y="227870"/>
                    <a:pt x="1789522" y="227870"/>
                  </a:cubicBezTo>
                  <a:lnTo>
                    <a:pt x="17221" y="227870"/>
                  </a:lnTo>
                  <a:cubicBezTo>
                    <a:pt x="7710" y="227870"/>
                    <a:pt x="0" y="220160"/>
                    <a:pt x="0" y="210649"/>
                  </a:cubicBezTo>
                  <a:lnTo>
                    <a:pt x="0" y="17221"/>
                  </a:lnTo>
                  <a:cubicBezTo>
                    <a:pt x="0" y="7710"/>
                    <a:pt x="7710" y="0"/>
                    <a:pt x="17221" y="0"/>
                  </a:cubicBezTo>
                  <a:close/>
                </a:path>
              </a:pathLst>
            </a:custGeom>
            <a:solidFill>
              <a:srgbClr val="FFFFFF"/>
            </a:solidFill>
          </p:spPr>
        </p:sp>
        <p:sp>
          <p:nvSpPr>
            <p:cNvPr name="TextBox 7" id="7"/>
            <p:cNvSpPr txBox="true"/>
            <p:nvPr/>
          </p:nvSpPr>
          <p:spPr>
            <a:xfrm>
              <a:off x="0" y="-38100"/>
              <a:ext cx="1806743" cy="265970"/>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6291872" y="2731360"/>
            <a:ext cx="1107446" cy="1107446"/>
            <a:chOff x="0" y="0"/>
            <a:chExt cx="812800" cy="812800"/>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9F82"/>
            </a:solidFill>
          </p:spPr>
        </p:sp>
        <p:sp>
          <p:nvSpPr>
            <p:cNvPr name="TextBox 10" id="10"/>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sp>
        <p:nvSpPr>
          <p:cNvPr name="Freeform 11" id="11" descr="ikon tanda tanya"/>
          <p:cNvSpPr/>
          <p:nvPr/>
        </p:nvSpPr>
        <p:spPr>
          <a:xfrm flipH="false" flipV="false" rot="0">
            <a:off x="6719055" y="3078907"/>
            <a:ext cx="253081" cy="412352"/>
          </a:xfrm>
          <a:custGeom>
            <a:avLst/>
            <a:gdLst/>
            <a:ahLst/>
            <a:cxnLst/>
            <a:rect r="r" b="b" t="t" l="l"/>
            <a:pathLst>
              <a:path h="412352" w="253081">
                <a:moveTo>
                  <a:pt x="0" y="0"/>
                </a:moveTo>
                <a:lnTo>
                  <a:pt x="253081" y="0"/>
                </a:lnTo>
                <a:lnTo>
                  <a:pt x="253081" y="412352"/>
                </a:lnTo>
                <a:lnTo>
                  <a:pt x="0" y="41235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12" id="12"/>
          <p:cNvGrpSpPr/>
          <p:nvPr/>
        </p:nvGrpSpPr>
        <p:grpSpPr>
          <a:xfrm rot="0">
            <a:off x="7929736" y="4079027"/>
            <a:ext cx="8780769" cy="1107446"/>
            <a:chOff x="0" y="0"/>
            <a:chExt cx="1806743" cy="227870"/>
          </a:xfrm>
        </p:grpSpPr>
        <p:sp>
          <p:nvSpPr>
            <p:cNvPr name="Freeform 13" id="13">
              <a:extLst>
                <a:ext uri="{C183D7F6-B498-43B3-948B-1728B52AA6E4}">
                  <adec:decorative xmlns:adec="http://schemas.microsoft.com/office/drawing/2017/decorative" val="1"/>
                </a:ext>
              </a:extLst>
            </p:cNvPr>
            <p:cNvSpPr/>
            <p:nvPr/>
          </p:nvSpPr>
          <p:spPr>
            <a:xfrm flipH="false" flipV="false" rot="0">
              <a:off x="0" y="0"/>
              <a:ext cx="1806743" cy="227870"/>
            </a:xfrm>
            <a:custGeom>
              <a:avLst/>
              <a:gdLst/>
              <a:ahLst/>
              <a:cxnLst/>
              <a:rect r="r" b="b" t="t" l="l"/>
              <a:pathLst>
                <a:path h="227870" w="1806743">
                  <a:moveTo>
                    <a:pt x="17221" y="0"/>
                  </a:moveTo>
                  <a:lnTo>
                    <a:pt x="1789522" y="0"/>
                  </a:lnTo>
                  <a:cubicBezTo>
                    <a:pt x="1799033" y="0"/>
                    <a:pt x="1806743" y="7710"/>
                    <a:pt x="1806743" y="17221"/>
                  </a:cubicBezTo>
                  <a:lnTo>
                    <a:pt x="1806743" y="210649"/>
                  </a:lnTo>
                  <a:cubicBezTo>
                    <a:pt x="1806743" y="220160"/>
                    <a:pt x="1799033" y="227870"/>
                    <a:pt x="1789522" y="227870"/>
                  </a:cubicBezTo>
                  <a:lnTo>
                    <a:pt x="17221" y="227870"/>
                  </a:lnTo>
                  <a:cubicBezTo>
                    <a:pt x="7710" y="227870"/>
                    <a:pt x="0" y="220160"/>
                    <a:pt x="0" y="210649"/>
                  </a:cubicBezTo>
                  <a:lnTo>
                    <a:pt x="0" y="17221"/>
                  </a:lnTo>
                  <a:cubicBezTo>
                    <a:pt x="0" y="7710"/>
                    <a:pt x="7710" y="0"/>
                    <a:pt x="17221" y="0"/>
                  </a:cubicBezTo>
                  <a:close/>
                </a:path>
              </a:pathLst>
            </a:custGeom>
            <a:solidFill>
              <a:srgbClr val="FFFFFF"/>
            </a:solidFill>
          </p:spPr>
        </p:sp>
        <p:sp>
          <p:nvSpPr>
            <p:cNvPr name="TextBox 14" id="14"/>
            <p:cNvSpPr txBox="true"/>
            <p:nvPr/>
          </p:nvSpPr>
          <p:spPr>
            <a:xfrm>
              <a:off x="0" y="-38100"/>
              <a:ext cx="1806743" cy="265970"/>
            </a:xfrm>
            <a:prstGeom prst="rect">
              <a:avLst/>
            </a:prstGeom>
          </p:spPr>
          <p:txBody>
            <a:bodyPr anchor="ctr" rtlCol="false" tIns="50800" lIns="50800" bIns="50800" rIns="50800"/>
            <a:lstStyle/>
            <a:p>
              <a:pPr algn="ctr">
                <a:lnSpc>
                  <a:spcPts val="2659"/>
                </a:lnSpc>
              </a:pPr>
            </a:p>
          </p:txBody>
        </p:sp>
      </p:grpSp>
      <p:grpSp>
        <p:nvGrpSpPr>
          <p:cNvPr name="Group 15" id="15"/>
          <p:cNvGrpSpPr/>
          <p:nvPr/>
        </p:nvGrpSpPr>
        <p:grpSpPr>
          <a:xfrm rot="0">
            <a:off x="6291872" y="4079027"/>
            <a:ext cx="1107446" cy="1107446"/>
            <a:chOff x="0" y="0"/>
            <a:chExt cx="812800" cy="812800"/>
          </a:xfrm>
        </p:grpSpPr>
        <p:sp>
          <p:nvSpPr>
            <p:cNvPr name="Freeform 16" id="16">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9F82"/>
            </a:solidFill>
          </p:spPr>
        </p:sp>
        <p:sp>
          <p:nvSpPr>
            <p:cNvPr name="TextBox 17" id="17"/>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sp>
        <p:nvSpPr>
          <p:cNvPr name="Freeform 18" id="18" descr="ikon burger button"/>
          <p:cNvSpPr/>
          <p:nvPr/>
        </p:nvSpPr>
        <p:spPr>
          <a:xfrm flipH="false" flipV="false" rot="0">
            <a:off x="6637732" y="4464570"/>
            <a:ext cx="415727" cy="336361"/>
          </a:xfrm>
          <a:custGeom>
            <a:avLst/>
            <a:gdLst/>
            <a:ahLst/>
            <a:cxnLst/>
            <a:rect r="r" b="b" t="t" l="l"/>
            <a:pathLst>
              <a:path h="336361" w="415727">
                <a:moveTo>
                  <a:pt x="0" y="0"/>
                </a:moveTo>
                <a:lnTo>
                  <a:pt x="415727" y="0"/>
                </a:lnTo>
                <a:lnTo>
                  <a:pt x="415727" y="336361"/>
                </a:lnTo>
                <a:lnTo>
                  <a:pt x="0" y="33636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9" id="19"/>
          <p:cNvGrpSpPr/>
          <p:nvPr/>
        </p:nvGrpSpPr>
        <p:grpSpPr>
          <a:xfrm rot="0">
            <a:off x="7929736" y="5426695"/>
            <a:ext cx="8780769" cy="1107446"/>
            <a:chOff x="0" y="0"/>
            <a:chExt cx="1806743" cy="227870"/>
          </a:xfrm>
        </p:grpSpPr>
        <p:sp>
          <p:nvSpPr>
            <p:cNvPr name="Freeform 20" id="20">
              <a:extLst>
                <a:ext uri="{C183D7F6-B498-43B3-948B-1728B52AA6E4}">
                  <adec:decorative xmlns:adec="http://schemas.microsoft.com/office/drawing/2017/decorative" val="1"/>
                </a:ext>
              </a:extLst>
            </p:cNvPr>
            <p:cNvSpPr/>
            <p:nvPr/>
          </p:nvSpPr>
          <p:spPr>
            <a:xfrm flipH="false" flipV="false" rot="0">
              <a:off x="0" y="0"/>
              <a:ext cx="1806743" cy="227870"/>
            </a:xfrm>
            <a:custGeom>
              <a:avLst/>
              <a:gdLst/>
              <a:ahLst/>
              <a:cxnLst/>
              <a:rect r="r" b="b" t="t" l="l"/>
              <a:pathLst>
                <a:path h="227870" w="1806743">
                  <a:moveTo>
                    <a:pt x="17221" y="0"/>
                  </a:moveTo>
                  <a:lnTo>
                    <a:pt x="1789522" y="0"/>
                  </a:lnTo>
                  <a:cubicBezTo>
                    <a:pt x="1799033" y="0"/>
                    <a:pt x="1806743" y="7710"/>
                    <a:pt x="1806743" y="17221"/>
                  </a:cubicBezTo>
                  <a:lnTo>
                    <a:pt x="1806743" y="210649"/>
                  </a:lnTo>
                  <a:cubicBezTo>
                    <a:pt x="1806743" y="220160"/>
                    <a:pt x="1799033" y="227870"/>
                    <a:pt x="1789522" y="227870"/>
                  </a:cubicBezTo>
                  <a:lnTo>
                    <a:pt x="17221" y="227870"/>
                  </a:lnTo>
                  <a:cubicBezTo>
                    <a:pt x="7710" y="227870"/>
                    <a:pt x="0" y="220160"/>
                    <a:pt x="0" y="210649"/>
                  </a:cubicBezTo>
                  <a:lnTo>
                    <a:pt x="0" y="17221"/>
                  </a:lnTo>
                  <a:cubicBezTo>
                    <a:pt x="0" y="7710"/>
                    <a:pt x="7710" y="0"/>
                    <a:pt x="17221" y="0"/>
                  </a:cubicBezTo>
                  <a:close/>
                </a:path>
              </a:pathLst>
            </a:custGeom>
            <a:solidFill>
              <a:srgbClr val="FFFFFF"/>
            </a:solidFill>
          </p:spPr>
        </p:sp>
        <p:sp>
          <p:nvSpPr>
            <p:cNvPr name="TextBox 21" id="21"/>
            <p:cNvSpPr txBox="true"/>
            <p:nvPr/>
          </p:nvSpPr>
          <p:spPr>
            <a:xfrm>
              <a:off x="0" y="-38100"/>
              <a:ext cx="1806743" cy="265970"/>
            </a:xfrm>
            <a:prstGeom prst="rect">
              <a:avLst/>
            </a:prstGeom>
          </p:spPr>
          <p:txBody>
            <a:bodyPr anchor="ctr" rtlCol="false" tIns="50800" lIns="50800" bIns="50800" rIns="50800"/>
            <a:lstStyle/>
            <a:p>
              <a:pPr algn="ctr">
                <a:lnSpc>
                  <a:spcPts val="2659"/>
                </a:lnSpc>
              </a:pPr>
            </a:p>
          </p:txBody>
        </p:sp>
      </p:grpSp>
      <p:grpSp>
        <p:nvGrpSpPr>
          <p:cNvPr name="Group 22" id="22"/>
          <p:cNvGrpSpPr/>
          <p:nvPr/>
        </p:nvGrpSpPr>
        <p:grpSpPr>
          <a:xfrm rot="0">
            <a:off x="6291872" y="5426695"/>
            <a:ext cx="1107446" cy="1107446"/>
            <a:chOff x="0" y="0"/>
            <a:chExt cx="812800" cy="812800"/>
          </a:xfrm>
        </p:grpSpPr>
        <p:sp>
          <p:nvSpPr>
            <p:cNvPr name="Freeform 23" id="23">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9F82"/>
            </a:solidFill>
          </p:spPr>
        </p:sp>
        <p:sp>
          <p:nvSpPr>
            <p:cNvPr name="TextBox 24" id="24"/>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grpSp>
        <p:nvGrpSpPr>
          <p:cNvPr name="Group 25" id="25"/>
          <p:cNvGrpSpPr/>
          <p:nvPr/>
        </p:nvGrpSpPr>
        <p:grpSpPr>
          <a:xfrm rot="0">
            <a:off x="7929736" y="6774362"/>
            <a:ext cx="8780769" cy="1107446"/>
            <a:chOff x="0" y="0"/>
            <a:chExt cx="1806743" cy="227870"/>
          </a:xfrm>
        </p:grpSpPr>
        <p:sp>
          <p:nvSpPr>
            <p:cNvPr name="Freeform 26" id="26">
              <a:extLst>
                <a:ext uri="{C183D7F6-B498-43B3-948B-1728B52AA6E4}">
                  <adec:decorative xmlns:adec="http://schemas.microsoft.com/office/drawing/2017/decorative" val="1"/>
                </a:ext>
              </a:extLst>
            </p:cNvPr>
            <p:cNvSpPr/>
            <p:nvPr/>
          </p:nvSpPr>
          <p:spPr>
            <a:xfrm flipH="false" flipV="false" rot="0">
              <a:off x="0" y="0"/>
              <a:ext cx="1806743" cy="227870"/>
            </a:xfrm>
            <a:custGeom>
              <a:avLst/>
              <a:gdLst/>
              <a:ahLst/>
              <a:cxnLst/>
              <a:rect r="r" b="b" t="t" l="l"/>
              <a:pathLst>
                <a:path h="227870" w="1806743">
                  <a:moveTo>
                    <a:pt x="17221" y="0"/>
                  </a:moveTo>
                  <a:lnTo>
                    <a:pt x="1789522" y="0"/>
                  </a:lnTo>
                  <a:cubicBezTo>
                    <a:pt x="1799033" y="0"/>
                    <a:pt x="1806743" y="7710"/>
                    <a:pt x="1806743" y="17221"/>
                  </a:cubicBezTo>
                  <a:lnTo>
                    <a:pt x="1806743" y="210649"/>
                  </a:lnTo>
                  <a:cubicBezTo>
                    <a:pt x="1806743" y="220160"/>
                    <a:pt x="1799033" y="227870"/>
                    <a:pt x="1789522" y="227870"/>
                  </a:cubicBezTo>
                  <a:lnTo>
                    <a:pt x="17221" y="227870"/>
                  </a:lnTo>
                  <a:cubicBezTo>
                    <a:pt x="7710" y="227870"/>
                    <a:pt x="0" y="220160"/>
                    <a:pt x="0" y="210649"/>
                  </a:cubicBezTo>
                  <a:lnTo>
                    <a:pt x="0" y="17221"/>
                  </a:lnTo>
                  <a:cubicBezTo>
                    <a:pt x="0" y="7710"/>
                    <a:pt x="7710" y="0"/>
                    <a:pt x="17221" y="0"/>
                  </a:cubicBezTo>
                  <a:close/>
                </a:path>
              </a:pathLst>
            </a:custGeom>
            <a:solidFill>
              <a:srgbClr val="FFFFFF"/>
            </a:solidFill>
          </p:spPr>
        </p:sp>
        <p:sp>
          <p:nvSpPr>
            <p:cNvPr name="TextBox 27" id="27"/>
            <p:cNvSpPr txBox="true"/>
            <p:nvPr/>
          </p:nvSpPr>
          <p:spPr>
            <a:xfrm>
              <a:off x="0" y="-38100"/>
              <a:ext cx="1806743" cy="265970"/>
            </a:xfrm>
            <a:prstGeom prst="rect">
              <a:avLst/>
            </a:prstGeom>
          </p:spPr>
          <p:txBody>
            <a:bodyPr anchor="ctr" rtlCol="false" tIns="50800" lIns="50800" bIns="50800" rIns="50800"/>
            <a:lstStyle/>
            <a:p>
              <a:pPr algn="ctr">
                <a:lnSpc>
                  <a:spcPts val="2659"/>
                </a:lnSpc>
              </a:pPr>
            </a:p>
          </p:txBody>
        </p:sp>
      </p:grpSp>
      <p:grpSp>
        <p:nvGrpSpPr>
          <p:cNvPr name="Group 28" id="28"/>
          <p:cNvGrpSpPr/>
          <p:nvPr/>
        </p:nvGrpSpPr>
        <p:grpSpPr>
          <a:xfrm rot="0">
            <a:off x="6291872" y="6774362"/>
            <a:ext cx="1107446" cy="1107446"/>
            <a:chOff x="0" y="0"/>
            <a:chExt cx="812800" cy="812800"/>
          </a:xfrm>
        </p:grpSpPr>
        <p:sp>
          <p:nvSpPr>
            <p:cNvPr name="Freeform 29" id="29">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9F82"/>
            </a:solidFill>
          </p:spPr>
        </p:sp>
        <p:sp>
          <p:nvSpPr>
            <p:cNvPr name="TextBox 30" id="30"/>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sp>
        <p:nvSpPr>
          <p:cNvPr name="Freeform 31" id="31" descr="ikon telapak kaki hewan"/>
          <p:cNvSpPr/>
          <p:nvPr/>
        </p:nvSpPr>
        <p:spPr>
          <a:xfrm flipH="false" flipV="false" rot="0">
            <a:off x="6614251" y="7092191"/>
            <a:ext cx="462688" cy="438975"/>
          </a:xfrm>
          <a:custGeom>
            <a:avLst/>
            <a:gdLst/>
            <a:ahLst/>
            <a:cxnLst/>
            <a:rect r="r" b="b" t="t" l="l"/>
            <a:pathLst>
              <a:path h="438975" w="462688">
                <a:moveTo>
                  <a:pt x="0" y="0"/>
                </a:moveTo>
                <a:lnTo>
                  <a:pt x="462688" y="0"/>
                </a:lnTo>
                <a:lnTo>
                  <a:pt x="462688" y="438975"/>
                </a:lnTo>
                <a:lnTo>
                  <a:pt x="0" y="43897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32" id="32"/>
          <p:cNvGrpSpPr/>
          <p:nvPr/>
        </p:nvGrpSpPr>
        <p:grpSpPr>
          <a:xfrm rot="0">
            <a:off x="7929736" y="8122029"/>
            <a:ext cx="8780769" cy="1107446"/>
            <a:chOff x="0" y="0"/>
            <a:chExt cx="1806743" cy="227870"/>
          </a:xfrm>
        </p:grpSpPr>
        <p:sp>
          <p:nvSpPr>
            <p:cNvPr name="Freeform 33" id="33">
              <a:extLst>
                <a:ext uri="{C183D7F6-B498-43B3-948B-1728B52AA6E4}">
                  <adec:decorative xmlns:adec="http://schemas.microsoft.com/office/drawing/2017/decorative" val="1"/>
                </a:ext>
              </a:extLst>
            </p:cNvPr>
            <p:cNvSpPr/>
            <p:nvPr/>
          </p:nvSpPr>
          <p:spPr>
            <a:xfrm flipH="false" flipV="false" rot="0">
              <a:off x="0" y="0"/>
              <a:ext cx="1806743" cy="227870"/>
            </a:xfrm>
            <a:custGeom>
              <a:avLst/>
              <a:gdLst/>
              <a:ahLst/>
              <a:cxnLst/>
              <a:rect r="r" b="b" t="t" l="l"/>
              <a:pathLst>
                <a:path h="227870" w="1806743">
                  <a:moveTo>
                    <a:pt x="17221" y="0"/>
                  </a:moveTo>
                  <a:lnTo>
                    <a:pt x="1789522" y="0"/>
                  </a:lnTo>
                  <a:cubicBezTo>
                    <a:pt x="1799033" y="0"/>
                    <a:pt x="1806743" y="7710"/>
                    <a:pt x="1806743" y="17221"/>
                  </a:cubicBezTo>
                  <a:lnTo>
                    <a:pt x="1806743" y="210649"/>
                  </a:lnTo>
                  <a:cubicBezTo>
                    <a:pt x="1806743" y="220160"/>
                    <a:pt x="1799033" y="227870"/>
                    <a:pt x="1789522" y="227870"/>
                  </a:cubicBezTo>
                  <a:lnTo>
                    <a:pt x="17221" y="227870"/>
                  </a:lnTo>
                  <a:cubicBezTo>
                    <a:pt x="7710" y="227870"/>
                    <a:pt x="0" y="220160"/>
                    <a:pt x="0" y="210649"/>
                  </a:cubicBezTo>
                  <a:lnTo>
                    <a:pt x="0" y="17221"/>
                  </a:lnTo>
                  <a:cubicBezTo>
                    <a:pt x="0" y="7710"/>
                    <a:pt x="7710" y="0"/>
                    <a:pt x="17221" y="0"/>
                  </a:cubicBezTo>
                  <a:close/>
                </a:path>
              </a:pathLst>
            </a:custGeom>
            <a:solidFill>
              <a:srgbClr val="FFFFFF"/>
            </a:solidFill>
          </p:spPr>
        </p:sp>
        <p:sp>
          <p:nvSpPr>
            <p:cNvPr name="TextBox 34" id="34"/>
            <p:cNvSpPr txBox="true"/>
            <p:nvPr/>
          </p:nvSpPr>
          <p:spPr>
            <a:xfrm>
              <a:off x="0" y="-38100"/>
              <a:ext cx="1806743" cy="265970"/>
            </a:xfrm>
            <a:prstGeom prst="rect">
              <a:avLst/>
            </a:prstGeom>
          </p:spPr>
          <p:txBody>
            <a:bodyPr anchor="ctr" rtlCol="false" tIns="50800" lIns="50800" bIns="50800" rIns="50800"/>
            <a:lstStyle/>
            <a:p>
              <a:pPr algn="ctr">
                <a:lnSpc>
                  <a:spcPts val="2659"/>
                </a:lnSpc>
              </a:pPr>
            </a:p>
          </p:txBody>
        </p:sp>
      </p:grpSp>
      <p:grpSp>
        <p:nvGrpSpPr>
          <p:cNvPr name="Group 35" id="35"/>
          <p:cNvGrpSpPr/>
          <p:nvPr/>
        </p:nvGrpSpPr>
        <p:grpSpPr>
          <a:xfrm rot="0">
            <a:off x="6291872" y="8122029"/>
            <a:ext cx="1107446" cy="1107446"/>
            <a:chOff x="0" y="0"/>
            <a:chExt cx="812800" cy="812800"/>
          </a:xfrm>
        </p:grpSpPr>
        <p:sp>
          <p:nvSpPr>
            <p:cNvPr name="Freeform 36" id="36">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E9F82"/>
            </a:solidFill>
          </p:spPr>
        </p:sp>
        <p:sp>
          <p:nvSpPr>
            <p:cNvPr name="TextBox 37" id="37"/>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sp>
        <p:nvSpPr>
          <p:cNvPr name="Freeform 38" id="38" descr="ikon pensil"/>
          <p:cNvSpPr/>
          <p:nvPr/>
        </p:nvSpPr>
        <p:spPr>
          <a:xfrm flipH="false" flipV="false" rot="0">
            <a:off x="6644531" y="8474688"/>
            <a:ext cx="402128" cy="402128"/>
          </a:xfrm>
          <a:custGeom>
            <a:avLst/>
            <a:gdLst/>
            <a:ahLst/>
            <a:cxnLst/>
            <a:rect r="r" b="b" t="t" l="l"/>
            <a:pathLst>
              <a:path h="402128" w="402128">
                <a:moveTo>
                  <a:pt x="0" y="0"/>
                </a:moveTo>
                <a:lnTo>
                  <a:pt x="402128" y="0"/>
                </a:lnTo>
                <a:lnTo>
                  <a:pt x="402128" y="402129"/>
                </a:lnTo>
                <a:lnTo>
                  <a:pt x="0" y="40212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39" id="39" descr="ikon bohlam"/>
          <p:cNvSpPr/>
          <p:nvPr/>
        </p:nvSpPr>
        <p:spPr>
          <a:xfrm flipH="false" flipV="false" rot="0">
            <a:off x="6578855" y="5709959"/>
            <a:ext cx="533481" cy="540918"/>
          </a:xfrm>
          <a:custGeom>
            <a:avLst/>
            <a:gdLst/>
            <a:ahLst/>
            <a:cxnLst/>
            <a:rect r="r" b="b" t="t" l="l"/>
            <a:pathLst>
              <a:path h="540918" w="533481">
                <a:moveTo>
                  <a:pt x="0" y="0"/>
                </a:moveTo>
                <a:lnTo>
                  <a:pt x="533481" y="0"/>
                </a:lnTo>
                <a:lnTo>
                  <a:pt x="533481" y="540918"/>
                </a:lnTo>
                <a:lnTo>
                  <a:pt x="0" y="54091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grpSp>
        <p:nvGrpSpPr>
          <p:cNvPr name="Group 40" id="40"/>
          <p:cNvGrpSpPr/>
          <p:nvPr/>
        </p:nvGrpSpPr>
        <p:grpSpPr>
          <a:xfrm rot="-5400000">
            <a:off x="671416" y="3534235"/>
            <a:ext cx="5699866" cy="4985298"/>
            <a:chOff x="0" y="0"/>
            <a:chExt cx="1125899" cy="984750"/>
          </a:xfrm>
        </p:grpSpPr>
        <p:sp>
          <p:nvSpPr>
            <p:cNvPr name="Freeform 41" id="41">
              <a:extLst>
                <a:ext uri="{C183D7F6-B498-43B3-948B-1728B52AA6E4}">
                  <adec:decorative xmlns:adec="http://schemas.microsoft.com/office/drawing/2017/decorative" val="1"/>
                </a:ext>
              </a:extLst>
            </p:cNvPr>
            <p:cNvSpPr/>
            <p:nvPr/>
          </p:nvSpPr>
          <p:spPr>
            <a:xfrm flipH="false" flipV="false" rot="0">
              <a:off x="0" y="0"/>
              <a:ext cx="1125899" cy="984750"/>
            </a:xfrm>
            <a:custGeom>
              <a:avLst/>
              <a:gdLst/>
              <a:ahLst/>
              <a:cxnLst/>
              <a:rect r="r" b="b" t="t" l="l"/>
              <a:pathLst>
                <a:path h="984750" w="1125899">
                  <a:moveTo>
                    <a:pt x="25467" y="0"/>
                  </a:moveTo>
                  <a:lnTo>
                    <a:pt x="901891" y="0"/>
                  </a:lnTo>
                  <a:cubicBezTo>
                    <a:pt x="1030968" y="0"/>
                    <a:pt x="1125899" y="220444"/>
                    <a:pt x="1125899" y="492375"/>
                  </a:cubicBezTo>
                  <a:cubicBezTo>
                    <a:pt x="1125899" y="764306"/>
                    <a:pt x="1030968" y="984750"/>
                    <a:pt x="901891" y="984750"/>
                  </a:cubicBezTo>
                  <a:lnTo>
                    <a:pt x="25467" y="984750"/>
                  </a:lnTo>
                  <a:cubicBezTo>
                    <a:pt x="11402" y="984750"/>
                    <a:pt x="0" y="973348"/>
                    <a:pt x="0" y="959283"/>
                  </a:cubicBezTo>
                  <a:lnTo>
                    <a:pt x="0" y="25467"/>
                  </a:lnTo>
                  <a:cubicBezTo>
                    <a:pt x="0" y="11402"/>
                    <a:pt x="11402" y="0"/>
                    <a:pt x="25467" y="0"/>
                  </a:cubicBezTo>
                  <a:close/>
                </a:path>
              </a:pathLst>
            </a:custGeom>
            <a:solidFill>
              <a:srgbClr val="DE9F82"/>
            </a:solidFill>
          </p:spPr>
        </p:sp>
        <p:sp>
          <p:nvSpPr>
            <p:cNvPr name="TextBox 42" id="42"/>
            <p:cNvSpPr txBox="true"/>
            <p:nvPr/>
          </p:nvSpPr>
          <p:spPr>
            <a:xfrm>
              <a:off x="25400" y="-38100"/>
              <a:ext cx="897299" cy="1022850"/>
            </a:xfrm>
            <a:prstGeom prst="rect">
              <a:avLst/>
            </a:prstGeom>
          </p:spPr>
          <p:txBody>
            <a:bodyPr anchor="ctr" rtlCol="false" tIns="50800" lIns="50800" bIns="50800" rIns="50800"/>
            <a:lstStyle/>
            <a:p>
              <a:pPr algn="ctr">
                <a:lnSpc>
                  <a:spcPts val="2659"/>
                </a:lnSpc>
              </a:pPr>
            </a:p>
          </p:txBody>
        </p:sp>
      </p:grpSp>
      <p:sp>
        <p:nvSpPr>
          <p:cNvPr name="Freeform 43" id="43" descr="ilustrasi anak sekolahan sedang mengobrol"/>
          <p:cNvSpPr/>
          <p:nvPr/>
        </p:nvSpPr>
        <p:spPr>
          <a:xfrm flipH="false" flipV="false" rot="0">
            <a:off x="1245719" y="4285381"/>
            <a:ext cx="4551260" cy="4591435"/>
          </a:xfrm>
          <a:custGeom>
            <a:avLst/>
            <a:gdLst/>
            <a:ahLst/>
            <a:cxnLst/>
            <a:rect r="r" b="b" t="t" l="l"/>
            <a:pathLst>
              <a:path h="4591435" w="4551260">
                <a:moveTo>
                  <a:pt x="0" y="0"/>
                </a:moveTo>
                <a:lnTo>
                  <a:pt x="4551260" y="0"/>
                </a:lnTo>
                <a:lnTo>
                  <a:pt x="4551260" y="4591436"/>
                </a:lnTo>
                <a:lnTo>
                  <a:pt x="0" y="4591436"/>
                </a:lnTo>
                <a:lnTo>
                  <a:pt x="0" y="0"/>
                </a:lnTo>
                <a:close/>
              </a:path>
            </a:pathLst>
          </a:custGeom>
          <a:blipFill>
            <a:blip r:embed="rId12"/>
            <a:stretch>
              <a:fillRect l="0" t="0" r="0" b="0"/>
            </a:stretch>
          </a:blipFill>
        </p:spPr>
      </p:sp>
      <p:sp>
        <p:nvSpPr>
          <p:cNvPr name="TextBox 44" id="44"/>
          <p:cNvSpPr txBox="true"/>
          <p:nvPr/>
        </p:nvSpPr>
        <p:spPr>
          <a:xfrm rot="0">
            <a:off x="8365345" y="2945057"/>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Apa</a:t>
            </a:r>
            <a:r>
              <a:rPr lang="en-US" sz="3600">
                <a:solidFill>
                  <a:srgbClr val="000000"/>
                </a:solidFill>
                <a:latin typeface="Montserrat"/>
                <a:ea typeface="Montserrat"/>
                <a:cs typeface="Montserrat"/>
                <a:sym typeface="Montserrat"/>
              </a:rPr>
              <a:t> itu teks deskripsi</a:t>
            </a:r>
          </a:p>
        </p:txBody>
      </p:sp>
      <p:sp>
        <p:nvSpPr>
          <p:cNvPr name="TextBox 45" id="45"/>
          <p:cNvSpPr txBox="true"/>
          <p:nvPr/>
        </p:nvSpPr>
        <p:spPr>
          <a:xfrm rot="0">
            <a:off x="8365345" y="4292725"/>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C</a:t>
            </a:r>
            <a:r>
              <a:rPr lang="en-US" sz="3600">
                <a:solidFill>
                  <a:srgbClr val="000000"/>
                </a:solidFill>
                <a:latin typeface="Montserrat"/>
                <a:ea typeface="Montserrat"/>
                <a:cs typeface="Montserrat"/>
                <a:sym typeface="Montserrat"/>
              </a:rPr>
              <a:t>iri-ciri teks deskripsi</a:t>
            </a:r>
          </a:p>
        </p:txBody>
      </p:sp>
      <p:sp>
        <p:nvSpPr>
          <p:cNvPr name="TextBox 46" id="46"/>
          <p:cNvSpPr txBox="true"/>
          <p:nvPr/>
        </p:nvSpPr>
        <p:spPr>
          <a:xfrm rot="0">
            <a:off x="8365345" y="6988059"/>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Contoh</a:t>
            </a:r>
            <a:r>
              <a:rPr lang="en-US" sz="3600">
                <a:solidFill>
                  <a:srgbClr val="000000"/>
                </a:solidFill>
                <a:latin typeface="Montserrat"/>
                <a:ea typeface="Montserrat"/>
                <a:cs typeface="Montserrat"/>
                <a:sym typeface="Montserrat"/>
              </a:rPr>
              <a:t> teks deskripsi</a:t>
            </a:r>
          </a:p>
        </p:txBody>
      </p:sp>
      <p:sp>
        <p:nvSpPr>
          <p:cNvPr name="TextBox 47" id="47"/>
          <p:cNvSpPr txBox="true"/>
          <p:nvPr/>
        </p:nvSpPr>
        <p:spPr>
          <a:xfrm rot="0">
            <a:off x="8365345" y="5640392"/>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Baga</a:t>
            </a:r>
            <a:r>
              <a:rPr lang="en-US" sz="3600">
                <a:solidFill>
                  <a:srgbClr val="000000"/>
                </a:solidFill>
                <a:latin typeface="Montserrat"/>
                <a:ea typeface="Montserrat"/>
                <a:cs typeface="Montserrat"/>
                <a:sym typeface="Montserrat"/>
              </a:rPr>
              <a:t>imana bentuk teks deskripsi</a:t>
            </a:r>
          </a:p>
        </p:txBody>
      </p:sp>
      <p:sp>
        <p:nvSpPr>
          <p:cNvPr name="TextBox 48" id="48"/>
          <p:cNvSpPr txBox="true"/>
          <p:nvPr/>
        </p:nvSpPr>
        <p:spPr>
          <a:xfrm rot="0">
            <a:off x="8365345" y="8335727"/>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Menul</a:t>
            </a:r>
            <a:r>
              <a:rPr lang="en-US" sz="3600">
                <a:solidFill>
                  <a:srgbClr val="000000"/>
                </a:solidFill>
                <a:latin typeface="Montserrat"/>
                <a:ea typeface="Montserrat"/>
                <a:cs typeface="Montserrat"/>
                <a:sym typeface="Montserrat"/>
              </a:rPr>
              <a:t>is teks deskripsi sendiri</a:t>
            </a:r>
          </a:p>
        </p:txBody>
      </p:sp>
      <p:sp>
        <p:nvSpPr>
          <p:cNvPr name="TextBox 49" id="49"/>
          <p:cNvSpPr txBox="true"/>
          <p:nvPr/>
        </p:nvSpPr>
        <p:spPr>
          <a:xfrm rot="0">
            <a:off x="1577495" y="895350"/>
            <a:ext cx="15400110" cy="1160805"/>
          </a:xfrm>
          <a:prstGeom prst="rect">
            <a:avLst/>
          </a:prstGeom>
        </p:spPr>
        <p:txBody>
          <a:bodyPr anchor="t" rtlCol="false" tIns="0" lIns="0" bIns="0" rIns="0">
            <a:spAutoFit/>
          </a:bodyPr>
          <a:lstStyle/>
          <a:p>
            <a:pPr algn="l" marL="0" indent="0" lvl="0">
              <a:lnSpc>
                <a:spcPts val="9520"/>
              </a:lnSpc>
              <a:spcBef>
                <a:spcPct val="0"/>
              </a:spcBef>
            </a:pPr>
            <a:r>
              <a:rPr lang="en-US" b="true" sz="6800" strike="noStrike" u="none">
                <a:solidFill>
                  <a:srgbClr val="C76324"/>
                </a:solidFill>
                <a:latin typeface="Montserrat Bold"/>
                <a:ea typeface="Montserrat Bold"/>
                <a:cs typeface="Montserrat Bold"/>
                <a:sym typeface="Montserrat Bold"/>
              </a:rPr>
              <a:t>APA YANG AKAN KITA PELAJARI?</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8188704" y="2772454"/>
            <a:ext cx="9070596" cy="4001319"/>
            <a:chOff x="0" y="0"/>
            <a:chExt cx="1866378" cy="823317"/>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1866378" cy="823317"/>
            </a:xfrm>
            <a:custGeom>
              <a:avLst/>
              <a:gdLst/>
              <a:ahLst/>
              <a:cxnLst/>
              <a:rect r="r" b="b" t="t" l="l"/>
              <a:pathLst>
                <a:path h="823317" w="1866378">
                  <a:moveTo>
                    <a:pt x="16670" y="0"/>
                  </a:moveTo>
                  <a:lnTo>
                    <a:pt x="1849707" y="0"/>
                  </a:lnTo>
                  <a:cubicBezTo>
                    <a:pt x="1858914" y="0"/>
                    <a:pt x="1866378" y="7464"/>
                    <a:pt x="1866378" y="16670"/>
                  </a:cubicBezTo>
                  <a:lnTo>
                    <a:pt x="1866378" y="806646"/>
                  </a:lnTo>
                  <a:cubicBezTo>
                    <a:pt x="1866378" y="811068"/>
                    <a:pt x="1864621" y="815308"/>
                    <a:pt x="1861495" y="818434"/>
                  </a:cubicBezTo>
                  <a:cubicBezTo>
                    <a:pt x="1858369" y="821560"/>
                    <a:pt x="1854129" y="823317"/>
                    <a:pt x="1849707" y="823317"/>
                  </a:cubicBezTo>
                  <a:lnTo>
                    <a:pt x="16670" y="823317"/>
                  </a:lnTo>
                  <a:cubicBezTo>
                    <a:pt x="12249" y="823317"/>
                    <a:pt x="8009" y="821560"/>
                    <a:pt x="4883" y="818434"/>
                  </a:cubicBezTo>
                  <a:cubicBezTo>
                    <a:pt x="1756" y="815308"/>
                    <a:pt x="0" y="811068"/>
                    <a:pt x="0" y="806646"/>
                  </a:cubicBezTo>
                  <a:lnTo>
                    <a:pt x="0" y="16670"/>
                  </a:lnTo>
                  <a:cubicBezTo>
                    <a:pt x="0" y="12249"/>
                    <a:pt x="1756" y="8009"/>
                    <a:pt x="4883" y="4883"/>
                  </a:cubicBezTo>
                  <a:cubicBezTo>
                    <a:pt x="8009" y="1756"/>
                    <a:pt x="12249" y="0"/>
                    <a:pt x="16670" y="0"/>
                  </a:cubicBezTo>
                  <a:close/>
                </a:path>
              </a:pathLst>
            </a:custGeom>
            <a:solidFill>
              <a:srgbClr val="FFFFFF"/>
            </a:solidFill>
          </p:spPr>
        </p:sp>
        <p:sp>
          <p:nvSpPr>
            <p:cNvPr name="TextBox 7" id="7"/>
            <p:cNvSpPr txBox="true"/>
            <p:nvPr/>
          </p:nvSpPr>
          <p:spPr>
            <a:xfrm>
              <a:off x="0" y="-38100"/>
              <a:ext cx="1866378" cy="861417"/>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5400000">
            <a:off x="1119241" y="3522728"/>
            <a:ext cx="6485846" cy="4985298"/>
            <a:chOff x="0" y="0"/>
            <a:chExt cx="1281155" cy="984750"/>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1281155" cy="984750"/>
            </a:xfrm>
            <a:custGeom>
              <a:avLst/>
              <a:gdLst/>
              <a:ahLst/>
              <a:cxnLst/>
              <a:rect r="r" b="b" t="t" l="l"/>
              <a:pathLst>
                <a:path h="984750" w="1281155">
                  <a:moveTo>
                    <a:pt x="22381" y="0"/>
                  </a:moveTo>
                  <a:lnTo>
                    <a:pt x="1053546" y="0"/>
                  </a:lnTo>
                  <a:cubicBezTo>
                    <a:pt x="1186224" y="0"/>
                    <a:pt x="1281155" y="220444"/>
                    <a:pt x="1281155" y="492375"/>
                  </a:cubicBezTo>
                  <a:cubicBezTo>
                    <a:pt x="1281155" y="764306"/>
                    <a:pt x="1186224" y="984750"/>
                    <a:pt x="1053546" y="984750"/>
                  </a:cubicBezTo>
                  <a:lnTo>
                    <a:pt x="22381" y="984750"/>
                  </a:lnTo>
                  <a:cubicBezTo>
                    <a:pt x="16445" y="984750"/>
                    <a:pt x="10753" y="982392"/>
                    <a:pt x="6555" y="978195"/>
                  </a:cubicBezTo>
                  <a:cubicBezTo>
                    <a:pt x="2358" y="973998"/>
                    <a:pt x="0" y="968305"/>
                    <a:pt x="0" y="962369"/>
                  </a:cubicBezTo>
                  <a:lnTo>
                    <a:pt x="0" y="22381"/>
                  </a:lnTo>
                  <a:cubicBezTo>
                    <a:pt x="0" y="10020"/>
                    <a:pt x="10020" y="0"/>
                    <a:pt x="22381" y="0"/>
                  </a:cubicBezTo>
                  <a:close/>
                </a:path>
              </a:pathLst>
            </a:custGeom>
            <a:solidFill>
              <a:srgbClr val="DE9F82"/>
            </a:solidFill>
          </p:spPr>
        </p:sp>
        <p:sp>
          <p:nvSpPr>
            <p:cNvPr name="TextBox 10" id="10"/>
            <p:cNvSpPr txBox="true"/>
            <p:nvPr/>
          </p:nvSpPr>
          <p:spPr>
            <a:xfrm>
              <a:off x="25400" y="-38100"/>
              <a:ext cx="1052555" cy="1022850"/>
            </a:xfrm>
            <a:prstGeom prst="rect">
              <a:avLst/>
            </a:prstGeom>
          </p:spPr>
          <p:txBody>
            <a:bodyPr anchor="ctr" rtlCol="false" tIns="50800" lIns="50800" bIns="50800" rIns="50800"/>
            <a:lstStyle/>
            <a:p>
              <a:pPr algn="ctr">
                <a:lnSpc>
                  <a:spcPts val="2659"/>
                </a:lnSpc>
              </a:pPr>
            </a:p>
          </p:txBody>
        </p:sp>
      </p:grpSp>
      <p:sp>
        <p:nvSpPr>
          <p:cNvPr name="Freeform 11" id="11" descr="ilustrasi seorang wanita sedang mempotret foto"/>
          <p:cNvSpPr/>
          <p:nvPr/>
        </p:nvSpPr>
        <p:spPr>
          <a:xfrm flipH="false" flipV="false" rot="0">
            <a:off x="1993026" y="3488712"/>
            <a:ext cx="4738274" cy="5769588"/>
          </a:xfrm>
          <a:custGeom>
            <a:avLst/>
            <a:gdLst/>
            <a:ahLst/>
            <a:cxnLst/>
            <a:rect r="r" b="b" t="t" l="l"/>
            <a:pathLst>
              <a:path h="5769588" w="4738274">
                <a:moveTo>
                  <a:pt x="0" y="0"/>
                </a:moveTo>
                <a:lnTo>
                  <a:pt x="4738275" y="0"/>
                </a:lnTo>
                <a:lnTo>
                  <a:pt x="4738275" y="5769588"/>
                </a:lnTo>
                <a:lnTo>
                  <a:pt x="0" y="5769588"/>
                </a:lnTo>
                <a:lnTo>
                  <a:pt x="0" y="0"/>
                </a:lnTo>
                <a:close/>
              </a:path>
            </a:pathLst>
          </a:custGeom>
          <a:blipFill>
            <a:blip r:embed="rId2"/>
            <a:stretch>
              <a:fillRect l="0" t="0" r="0" b="0"/>
            </a:stretch>
          </a:blipFill>
        </p:spPr>
      </p:sp>
      <p:sp>
        <p:nvSpPr>
          <p:cNvPr name="TextBox 12" id="12"/>
          <p:cNvSpPr txBox="true"/>
          <p:nvPr/>
        </p:nvSpPr>
        <p:spPr>
          <a:xfrm rot="0">
            <a:off x="8795346" y="3156803"/>
            <a:ext cx="7857313" cy="3165946"/>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T</a:t>
            </a:r>
            <a:r>
              <a:rPr lang="en-US" sz="3599">
                <a:solidFill>
                  <a:srgbClr val="000000"/>
                </a:solidFill>
                <a:latin typeface="Montserrat"/>
                <a:ea typeface="Montserrat"/>
                <a:cs typeface="Montserrat"/>
                <a:sym typeface="Montserrat"/>
              </a:rPr>
              <a:t>eks deskripsi adalah teks yang menggambarkan suatu objek dengan sangat jelas. dari Warna, bentuk, ukuran, bau, suara, rasa, dan suasana.</a:t>
            </a:r>
          </a:p>
        </p:txBody>
      </p:sp>
      <p:sp>
        <p:nvSpPr>
          <p:cNvPr name="TextBox 13" id="13"/>
          <p:cNvSpPr txBox="true"/>
          <p:nvPr/>
        </p:nvSpPr>
        <p:spPr>
          <a:xfrm rot="0">
            <a:off x="2204070" y="895350"/>
            <a:ext cx="13879861" cy="1160805"/>
          </a:xfrm>
          <a:prstGeom prst="rect">
            <a:avLst/>
          </a:prstGeom>
        </p:spPr>
        <p:txBody>
          <a:bodyPr anchor="t" rtlCol="false" tIns="0" lIns="0" bIns="0" rIns="0">
            <a:spAutoFit/>
          </a:bodyPr>
          <a:lstStyle/>
          <a:p>
            <a:pPr algn="ctr" marL="0" indent="0" lvl="0">
              <a:lnSpc>
                <a:spcPts val="9520"/>
              </a:lnSpc>
              <a:spcBef>
                <a:spcPct val="0"/>
              </a:spcBef>
            </a:pPr>
            <a:r>
              <a:rPr lang="en-US" b="true" sz="6800">
                <a:solidFill>
                  <a:srgbClr val="C76324"/>
                </a:solidFill>
                <a:latin typeface="Montserrat Bold"/>
                <a:ea typeface="Montserrat Bold"/>
                <a:cs typeface="Montserrat Bold"/>
                <a:sym typeface="Montserrat Bold"/>
              </a:rPr>
              <a:t>PEN</a:t>
            </a:r>
            <a:r>
              <a:rPr lang="en-US" b="true" sz="6800" strike="noStrike" u="none">
                <a:solidFill>
                  <a:srgbClr val="C76324"/>
                </a:solidFill>
                <a:latin typeface="Montserrat Bold"/>
                <a:ea typeface="Montserrat Bold"/>
                <a:cs typeface="Montserrat Bold"/>
                <a:sym typeface="Montserrat Bold"/>
              </a:rPr>
              <a:t>G</a:t>
            </a:r>
            <a:r>
              <a:rPr lang="en-US" b="true" sz="6800" strike="noStrike" u="none">
                <a:solidFill>
                  <a:srgbClr val="C76324"/>
                </a:solidFill>
                <a:latin typeface="Montserrat Bold"/>
                <a:ea typeface="Montserrat Bold"/>
                <a:cs typeface="Montserrat Bold"/>
                <a:sym typeface="Montserrat Bold"/>
              </a:rPr>
              <a:t>E</a:t>
            </a:r>
            <a:r>
              <a:rPr lang="en-US" b="true" sz="6800" strike="noStrike" u="none">
                <a:solidFill>
                  <a:srgbClr val="C76324"/>
                </a:solidFill>
                <a:latin typeface="Montserrat Bold"/>
                <a:ea typeface="Montserrat Bold"/>
                <a:cs typeface="Montserrat Bold"/>
                <a:sym typeface="Montserrat Bold"/>
              </a:rPr>
              <a:t>R</a:t>
            </a:r>
            <a:r>
              <a:rPr lang="en-US" b="true" sz="6800" strike="noStrike" u="none">
                <a:solidFill>
                  <a:srgbClr val="C76324"/>
                </a:solidFill>
                <a:latin typeface="Montserrat Bold"/>
                <a:ea typeface="Montserrat Bold"/>
                <a:cs typeface="Montserrat Bold"/>
                <a:sym typeface="Montserrat Bold"/>
              </a:rPr>
              <a:t>TI</a:t>
            </a:r>
            <a:r>
              <a:rPr lang="en-US" b="true" sz="6800" strike="noStrike" u="none">
                <a:solidFill>
                  <a:srgbClr val="C76324"/>
                </a:solidFill>
                <a:latin typeface="Montserrat Bold"/>
                <a:ea typeface="Montserrat Bold"/>
                <a:cs typeface="Montserrat Bold"/>
                <a:sym typeface="Montserrat Bold"/>
              </a:rPr>
              <a:t>A</a:t>
            </a:r>
            <a:r>
              <a:rPr lang="en-US" b="true" sz="6800" strike="noStrike" u="none">
                <a:solidFill>
                  <a:srgbClr val="C76324"/>
                </a:solidFill>
                <a:latin typeface="Montserrat Bold"/>
                <a:ea typeface="Montserrat Bold"/>
                <a:cs typeface="Montserrat Bold"/>
                <a:sym typeface="Montserrat Bold"/>
              </a:rPr>
              <a:t>N TEKS</a:t>
            </a:r>
            <a:r>
              <a:rPr lang="en-US" b="true" sz="6800" strike="noStrike" u="none">
                <a:solidFill>
                  <a:srgbClr val="C76324"/>
                </a:solidFill>
                <a:latin typeface="Montserrat Bold"/>
                <a:ea typeface="Montserrat Bold"/>
                <a:cs typeface="Montserrat Bold"/>
                <a:sym typeface="Montserrat Bold"/>
              </a:rPr>
              <a:t> </a:t>
            </a:r>
            <a:r>
              <a:rPr lang="en-US" b="true" sz="6800" strike="noStrike" u="none">
                <a:solidFill>
                  <a:srgbClr val="C76324"/>
                </a:solidFill>
                <a:latin typeface="Montserrat Bold"/>
                <a:ea typeface="Montserrat Bold"/>
                <a:cs typeface="Montserrat Bold"/>
                <a:sym typeface="Montserrat Bold"/>
              </a:rPr>
              <a:t>D</a:t>
            </a:r>
            <a:r>
              <a:rPr lang="en-US" b="true" sz="6800" strike="noStrike" u="none">
                <a:solidFill>
                  <a:srgbClr val="C76324"/>
                </a:solidFill>
                <a:latin typeface="Montserrat Bold"/>
                <a:ea typeface="Montserrat Bold"/>
                <a:cs typeface="Montserrat Bold"/>
                <a:sym typeface="Montserrat Bold"/>
              </a:rPr>
              <a:t>E</a:t>
            </a:r>
            <a:r>
              <a:rPr lang="en-US" b="true" sz="6800" strike="noStrike" u="none">
                <a:solidFill>
                  <a:srgbClr val="C76324"/>
                </a:solidFill>
                <a:latin typeface="Montserrat Bold"/>
                <a:ea typeface="Montserrat Bold"/>
                <a:cs typeface="Montserrat Bold"/>
                <a:sym typeface="Montserrat Bold"/>
              </a:rPr>
              <a:t>SKRIPSI</a:t>
            </a:r>
          </a:p>
        </p:txBody>
      </p:sp>
      <p:grpSp>
        <p:nvGrpSpPr>
          <p:cNvPr name="Group 14" id="14"/>
          <p:cNvGrpSpPr/>
          <p:nvPr/>
        </p:nvGrpSpPr>
        <p:grpSpPr>
          <a:xfrm rot="0">
            <a:off x="8188704" y="7066690"/>
            <a:ext cx="9070596" cy="2191610"/>
            <a:chOff x="0" y="0"/>
            <a:chExt cx="1866378" cy="450948"/>
          </a:xfrm>
        </p:grpSpPr>
        <p:sp>
          <p:nvSpPr>
            <p:cNvPr name="Freeform 15" id="15">
              <a:extLst>
                <a:ext uri="{C183D7F6-B498-43B3-948B-1728B52AA6E4}">
                  <adec:decorative xmlns:adec="http://schemas.microsoft.com/office/drawing/2017/decorative" val="1"/>
                </a:ext>
              </a:extLst>
            </p:cNvPr>
            <p:cNvSpPr/>
            <p:nvPr/>
          </p:nvSpPr>
          <p:spPr>
            <a:xfrm flipH="false" flipV="false" rot="0">
              <a:off x="0" y="0"/>
              <a:ext cx="1866378" cy="450948"/>
            </a:xfrm>
            <a:custGeom>
              <a:avLst/>
              <a:gdLst/>
              <a:ahLst/>
              <a:cxnLst/>
              <a:rect r="r" b="b" t="t" l="l"/>
              <a:pathLst>
                <a:path h="450948" w="1866378">
                  <a:moveTo>
                    <a:pt x="16670" y="0"/>
                  </a:moveTo>
                  <a:lnTo>
                    <a:pt x="1849707" y="0"/>
                  </a:lnTo>
                  <a:cubicBezTo>
                    <a:pt x="1858914" y="0"/>
                    <a:pt x="1866378" y="7464"/>
                    <a:pt x="1866378" y="16670"/>
                  </a:cubicBezTo>
                  <a:lnTo>
                    <a:pt x="1866378" y="434278"/>
                  </a:lnTo>
                  <a:cubicBezTo>
                    <a:pt x="1866378" y="443485"/>
                    <a:pt x="1858914" y="450948"/>
                    <a:pt x="1849707" y="450948"/>
                  </a:cubicBezTo>
                  <a:lnTo>
                    <a:pt x="16670" y="450948"/>
                  </a:lnTo>
                  <a:cubicBezTo>
                    <a:pt x="12249" y="450948"/>
                    <a:pt x="8009" y="449192"/>
                    <a:pt x="4883" y="446066"/>
                  </a:cubicBezTo>
                  <a:cubicBezTo>
                    <a:pt x="1756" y="442940"/>
                    <a:pt x="0" y="438699"/>
                    <a:pt x="0" y="434278"/>
                  </a:cubicBezTo>
                  <a:lnTo>
                    <a:pt x="0" y="16670"/>
                  </a:lnTo>
                  <a:cubicBezTo>
                    <a:pt x="0" y="12249"/>
                    <a:pt x="1756" y="8009"/>
                    <a:pt x="4883" y="4883"/>
                  </a:cubicBezTo>
                  <a:cubicBezTo>
                    <a:pt x="8009" y="1756"/>
                    <a:pt x="12249" y="0"/>
                    <a:pt x="16670" y="0"/>
                  </a:cubicBezTo>
                  <a:close/>
                </a:path>
              </a:pathLst>
            </a:custGeom>
            <a:solidFill>
              <a:srgbClr val="FFFFFF"/>
            </a:solidFill>
          </p:spPr>
        </p:sp>
        <p:sp>
          <p:nvSpPr>
            <p:cNvPr name="TextBox 16" id="16"/>
            <p:cNvSpPr txBox="true"/>
            <p:nvPr/>
          </p:nvSpPr>
          <p:spPr>
            <a:xfrm>
              <a:off x="0" y="-38100"/>
              <a:ext cx="1866378" cy="489048"/>
            </a:xfrm>
            <a:prstGeom prst="rect">
              <a:avLst/>
            </a:prstGeom>
          </p:spPr>
          <p:txBody>
            <a:bodyPr anchor="ctr" rtlCol="false" tIns="50800" lIns="50800" bIns="50800" rIns="50800"/>
            <a:lstStyle/>
            <a:p>
              <a:pPr algn="ctr">
                <a:lnSpc>
                  <a:spcPts val="2659"/>
                </a:lnSpc>
              </a:pPr>
            </a:p>
          </p:txBody>
        </p:sp>
      </p:grpSp>
      <p:sp>
        <p:nvSpPr>
          <p:cNvPr name="Freeform 17" id="17" descr="ilustrasi bintang"/>
          <p:cNvSpPr/>
          <p:nvPr/>
        </p:nvSpPr>
        <p:spPr>
          <a:xfrm flipH="false" flipV="false" rot="0">
            <a:off x="15941477" y="7718624"/>
            <a:ext cx="2201409" cy="2057400"/>
          </a:xfrm>
          <a:custGeom>
            <a:avLst/>
            <a:gdLst/>
            <a:ahLst/>
            <a:cxnLst/>
            <a:rect r="r" b="b" t="t" l="l"/>
            <a:pathLst>
              <a:path h="2057400" w="2201409">
                <a:moveTo>
                  <a:pt x="0" y="0"/>
                </a:moveTo>
                <a:lnTo>
                  <a:pt x="2201409" y="0"/>
                </a:lnTo>
                <a:lnTo>
                  <a:pt x="2201409" y="2057400"/>
                </a:lnTo>
                <a:lnTo>
                  <a:pt x="0" y="20574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8" id="18"/>
          <p:cNvSpPr txBox="true"/>
          <p:nvPr/>
        </p:nvSpPr>
        <p:spPr>
          <a:xfrm rot="0">
            <a:off x="8663046" y="7184327"/>
            <a:ext cx="7857313" cy="1889662"/>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Menulis t</a:t>
            </a:r>
            <a:r>
              <a:rPr lang="en-US" sz="3599">
                <a:solidFill>
                  <a:srgbClr val="000000"/>
                </a:solidFill>
                <a:latin typeface="Montserrat"/>
                <a:ea typeface="Montserrat"/>
                <a:cs typeface="Montserrat"/>
                <a:sym typeface="Montserrat"/>
              </a:rPr>
              <a:t>eks deskripsi sama seperti memfoto benda dengan kata-kata.</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8188704" y="1982915"/>
            <a:ext cx="9070596" cy="5121092"/>
            <a:chOff x="0" y="0"/>
            <a:chExt cx="1866378" cy="1053723"/>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1866378" cy="1053723"/>
            </a:xfrm>
            <a:custGeom>
              <a:avLst/>
              <a:gdLst/>
              <a:ahLst/>
              <a:cxnLst/>
              <a:rect r="r" b="b" t="t" l="l"/>
              <a:pathLst>
                <a:path h="1053723" w="1866378">
                  <a:moveTo>
                    <a:pt x="16670" y="0"/>
                  </a:moveTo>
                  <a:lnTo>
                    <a:pt x="1849707" y="0"/>
                  </a:lnTo>
                  <a:cubicBezTo>
                    <a:pt x="1858914" y="0"/>
                    <a:pt x="1866378" y="7464"/>
                    <a:pt x="1866378" y="16670"/>
                  </a:cubicBezTo>
                  <a:lnTo>
                    <a:pt x="1866378" y="1037052"/>
                  </a:lnTo>
                  <a:cubicBezTo>
                    <a:pt x="1866378" y="1041473"/>
                    <a:pt x="1864621" y="1045714"/>
                    <a:pt x="1861495" y="1048840"/>
                  </a:cubicBezTo>
                  <a:cubicBezTo>
                    <a:pt x="1858369" y="1051966"/>
                    <a:pt x="1854129" y="1053723"/>
                    <a:pt x="1849707" y="1053723"/>
                  </a:cubicBezTo>
                  <a:lnTo>
                    <a:pt x="16670" y="1053723"/>
                  </a:lnTo>
                  <a:cubicBezTo>
                    <a:pt x="12249" y="1053723"/>
                    <a:pt x="8009" y="1051966"/>
                    <a:pt x="4883" y="1048840"/>
                  </a:cubicBezTo>
                  <a:cubicBezTo>
                    <a:pt x="1756" y="1045714"/>
                    <a:pt x="0" y="1041473"/>
                    <a:pt x="0" y="1037052"/>
                  </a:cubicBezTo>
                  <a:lnTo>
                    <a:pt x="0" y="16670"/>
                  </a:lnTo>
                  <a:cubicBezTo>
                    <a:pt x="0" y="12249"/>
                    <a:pt x="1756" y="8009"/>
                    <a:pt x="4883" y="4883"/>
                  </a:cubicBezTo>
                  <a:cubicBezTo>
                    <a:pt x="8009" y="1756"/>
                    <a:pt x="12249" y="0"/>
                    <a:pt x="16670" y="0"/>
                  </a:cubicBezTo>
                  <a:close/>
                </a:path>
              </a:pathLst>
            </a:custGeom>
            <a:solidFill>
              <a:srgbClr val="FFFFFF"/>
            </a:solidFill>
          </p:spPr>
        </p:sp>
        <p:sp>
          <p:nvSpPr>
            <p:cNvPr name="TextBox 7" id="7"/>
            <p:cNvSpPr txBox="true"/>
            <p:nvPr/>
          </p:nvSpPr>
          <p:spPr>
            <a:xfrm>
              <a:off x="0" y="-38100"/>
              <a:ext cx="1866378" cy="1091823"/>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9368750" y="1496064"/>
            <a:ext cx="6710503" cy="884265"/>
            <a:chOff x="0" y="0"/>
            <a:chExt cx="1380762" cy="181948"/>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1380762" cy="181948"/>
            </a:xfrm>
            <a:custGeom>
              <a:avLst/>
              <a:gdLst/>
              <a:ahLst/>
              <a:cxnLst/>
              <a:rect r="r" b="b" t="t" l="l"/>
              <a:pathLst>
                <a:path h="181948" w="1380762">
                  <a:moveTo>
                    <a:pt x="22533" y="0"/>
                  </a:moveTo>
                  <a:lnTo>
                    <a:pt x="1358229" y="0"/>
                  </a:lnTo>
                  <a:cubicBezTo>
                    <a:pt x="1370674" y="0"/>
                    <a:pt x="1380762" y="10088"/>
                    <a:pt x="1380762" y="22533"/>
                  </a:cubicBezTo>
                  <a:lnTo>
                    <a:pt x="1380762" y="159414"/>
                  </a:lnTo>
                  <a:cubicBezTo>
                    <a:pt x="1380762" y="171859"/>
                    <a:pt x="1370674" y="181948"/>
                    <a:pt x="1358229" y="181948"/>
                  </a:cubicBezTo>
                  <a:lnTo>
                    <a:pt x="22533" y="181948"/>
                  </a:lnTo>
                  <a:cubicBezTo>
                    <a:pt x="10088" y="181948"/>
                    <a:pt x="0" y="171859"/>
                    <a:pt x="0" y="159414"/>
                  </a:cubicBezTo>
                  <a:lnTo>
                    <a:pt x="0" y="22533"/>
                  </a:lnTo>
                  <a:cubicBezTo>
                    <a:pt x="0" y="10088"/>
                    <a:pt x="10088" y="0"/>
                    <a:pt x="22533" y="0"/>
                  </a:cubicBezTo>
                  <a:close/>
                </a:path>
              </a:pathLst>
            </a:custGeom>
            <a:solidFill>
              <a:srgbClr val="DE9F82"/>
            </a:solidFill>
          </p:spPr>
        </p:sp>
        <p:sp>
          <p:nvSpPr>
            <p:cNvPr name="TextBox 10" id="10"/>
            <p:cNvSpPr txBox="true"/>
            <p:nvPr/>
          </p:nvSpPr>
          <p:spPr>
            <a:xfrm>
              <a:off x="0" y="-38100"/>
              <a:ext cx="1380762" cy="220048"/>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9700830" y="1543845"/>
            <a:ext cx="6046344"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DESKRIPSI KUCING</a:t>
            </a:r>
          </a:p>
        </p:txBody>
      </p:sp>
      <p:sp>
        <p:nvSpPr>
          <p:cNvPr name="TextBox 12" id="12"/>
          <p:cNvSpPr txBox="true"/>
          <p:nvPr/>
        </p:nvSpPr>
        <p:spPr>
          <a:xfrm rot="0">
            <a:off x="8795346" y="2749748"/>
            <a:ext cx="7857313" cy="3804088"/>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“K</a:t>
            </a:r>
            <a:r>
              <a:rPr lang="en-US" sz="3599">
                <a:solidFill>
                  <a:srgbClr val="000000"/>
                </a:solidFill>
                <a:latin typeface="Montserrat"/>
                <a:ea typeface="Montserrat"/>
                <a:cs typeface="Montserrat"/>
                <a:sym typeface="Montserrat"/>
              </a:rPr>
              <a:t>ucing ini berbulu cokelat keemasan. Matanya bulat dan hijau seperti marble. Kumisnya panjang dan tubuhnya kecil. Ketika berjalan, ekornya bergerak ke kanan dan ke kiri.”</a:t>
            </a:r>
          </a:p>
        </p:txBody>
      </p:sp>
      <p:sp>
        <p:nvSpPr>
          <p:cNvPr name="Freeform 13" id="13">
            <a:extLst>
              <a:ext uri="{C183D7F6-B498-43B3-948B-1728B52AA6E4}">
                <adec:decorative xmlns:adec="http://schemas.microsoft.com/office/drawing/2017/decorative" val="1"/>
              </a:ext>
            </a:extLst>
          </p:cNvPr>
          <p:cNvSpPr/>
          <p:nvPr/>
        </p:nvSpPr>
        <p:spPr>
          <a:xfrm flipH="false" flipV="false" rot="0">
            <a:off x="1028700" y="4414998"/>
            <a:ext cx="6756452" cy="4746408"/>
          </a:xfrm>
          <a:custGeom>
            <a:avLst/>
            <a:gdLst/>
            <a:ahLst/>
            <a:cxnLst/>
            <a:rect r="r" b="b" t="t" l="l"/>
            <a:pathLst>
              <a:path h="4746408" w="6756452">
                <a:moveTo>
                  <a:pt x="0" y="0"/>
                </a:moveTo>
                <a:lnTo>
                  <a:pt x="6756452" y="0"/>
                </a:lnTo>
                <a:lnTo>
                  <a:pt x="6756452" y="4746408"/>
                </a:lnTo>
                <a:lnTo>
                  <a:pt x="0" y="474640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4" id="14" descr="ilustrasi seekor kucing coklat"/>
          <p:cNvSpPr/>
          <p:nvPr/>
        </p:nvSpPr>
        <p:spPr>
          <a:xfrm flipH="false" flipV="false" rot="0">
            <a:off x="1028700" y="3825919"/>
            <a:ext cx="6345128" cy="4560561"/>
          </a:xfrm>
          <a:custGeom>
            <a:avLst/>
            <a:gdLst/>
            <a:ahLst/>
            <a:cxnLst/>
            <a:rect r="r" b="b" t="t" l="l"/>
            <a:pathLst>
              <a:path h="4560561" w="6345128">
                <a:moveTo>
                  <a:pt x="0" y="0"/>
                </a:moveTo>
                <a:lnTo>
                  <a:pt x="6345128" y="0"/>
                </a:lnTo>
                <a:lnTo>
                  <a:pt x="6345128" y="4560561"/>
                </a:lnTo>
                <a:lnTo>
                  <a:pt x="0" y="4560561"/>
                </a:lnTo>
                <a:lnTo>
                  <a:pt x="0" y="0"/>
                </a:lnTo>
                <a:close/>
              </a:path>
            </a:pathLst>
          </a:custGeom>
          <a:blipFill>
            <a:blip r:embed="rId4"/>
            <a:stretch>
              <a:fillRect l="0" t="0" r="0" b="0"/>
            </a:stretch>
          </a:blipFill>
        </p:spPr>
      </p:sp>
      <p:grpSp>
        <p:nvGrpSpPr>
          <p:cNvPr name="Group 15" id="15"/>
          <p:cNvGrpSpPr/>
          <p:nvPr/>
        </p:nvGrpSpPr>
        <p:grpSpPr>
          <a:xfrm rot="0">
            <a:off x="8188704" y="7514660"/>
            <a:ext cx="9070596" cy="1743640"/>
            <a:chOff x="0" y="0"/>
            <a:chExt cx="1866378" cy="358774"/>
          </a:xfrm>
        </p:grpSpPr>
        <p:sp>
          <p:nvSpPr>
            <p:cNvPr name="Freeform 16" id="16">
              <a:extLst>
                <a:ext uri="{C183D7F6-B498-43B3-948B-1728B52AA6E4}">
                  <adec:decorative xmlns:adec="http://schemas.microsoft.com/office/drawing/2017/decorative" val="1"/>
                </a:ext>
              </a:extLst>
            </p:cNvPr>
            <p:cNvSpPr/>
            <p:nvPr/>
          </p:nvSpPr>
          <p:spPr>
            <a:xfrm flipH="false" flipV="false" rot="0">
              <a:off x="0" y="0"/>
              <a:ext cx="1866378" cy="358774"/>
            </a:xfrm>
            <a:custGeom>
              <a:avLst/>
              <a:gdLst/>
              <a:ahLst/>
              <a:cxnLst/>
              <a:rect r="r" b="b" t="t" l="l"/>
              <a:pathLst>
                <a:path h="358774" w="1866378">
                  <a:moveTo>
                    <a:pt x="16670" y="0"/>
                  </a:moveTo>
                  <a:lnTo>
                    <a:pt x="1849707" y="0"/>
                  </a:lnTo>
                  <a:cubicBezTo>
                    <a:pt x="1858914" y="0"/>
                    <a:pt x="1866378" y="7464"/>
                    <a:pt x="1866378" y="16670"/>
                  </a:cubicBezTo>
                  <a:lnTo>
                    <a:pt x="1866378" y="342103"/>
                  </a:lnTo>
                  <a:cubicBezTo>
                    <a:pt x="1866378" y="346525"/>
                    <a:pt x="1864621" y="350765"/>
                    <a:pt x="1861495" y="353891"/>
                  </a:cubicBezTo>
                  <a:cubicBezTo>
                    <a:pt x="1858369" y="357017"/>
                    <a:pt x="1854129" y="358774"/>
                    <a:pt x="1849707" y="358774"/>
                  </a:cubicBezTo>
                  <a:lnTo>
                    <a:pt x="16670" y="358774"/>
                  </a:lnTo>
                  <a:cubicBezTo>
                    <a:pt x="12249" y="358774"/>
                    <a:pt x="8009" y="357017"/>
                    <a:pt x="4883" y="353891"/>
                  </a:cubicBezTo>
                  <a:cubicBezTo>
                    <a:pt x="1756" y="350765"/>
                    <a:pt x="0" y="346525"/>
                    <a:pt x="0" y="342103"/>
                  </a:cubicBezTo>
                  <a:lnTo>
                    <a:pt x="0" y="16670"/>
                  </a:lnTo>
                  <a:cubicBezTo>
                    <a:pt x="0" y="12249"/>
                    <a:pt x="1756" y="8009"/>
                    <a:pt x="4883" y="4883"/>
                  </a:cubicBezTo>
                  <a:cubicBezTo>
                    <a:pt x="8009" y="1756"/>
                    <a:pt x="12249" y="0"/>
                    <a:pt x="16670" y="0"/>
                  </a:cubicBezTo>
                  <a:close/>
                </a:path>
              </a:pathLst>
            </a:custGeom>
            <a:solidFill>
              <a:srgbClr val="FFFFFF"/>
            </a:solidFill>
          </p:spPr>
        </p:sp>
        <p:sp>
          <p:nvSpPr>
            <p:cNvPr name="TextBox 17" id="17"/>
            <p:cNvSpPr txBox="true"/>
            <p:nvPr/>
          </p:nvSpPr>
          <p:spPr>
            <a:xfrm>
              <a:off x="0" y="-38100"/>
              <a:ext cx="1866378" cy="396874"/>
            </a:xfrm>
            <a:prstGeom prst="rect">
              <a:avLst/>
            </a:prstGeom>
          </p:spPr>
          <p:txBody>
            <a:bodyPr anchor="ctr" rtlCol="false" tIns="50800" lIns="50800" bIns="50800" rIns="50800"/>
            <a:lstStyle/>
            <a:p>
              <a:pPr algn="ctr">
                <a:lnSpc>
                  <a:spcPts val="2659"/>
                </a:lnSpc>
              </a:pPr>
            </a:p>
          </p:txBody>
        </p:sp>
      </p:grpSp>
      <p:sp>
        <p:nvSpPr>
          <p:cNvPr name="TextBox 18" id="18"/>
          <p:cNvSpPr txBox="true"/>
          <p:nvPr/>
        </p:nvSpPr>
        <p:spPr>
          <a:xfrm rot="0">
            <a:off x="8663046" y="7632296"/>
            <a:ext cx="7857313" cy="1251520"/>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Bukan hanya menyebut</a:t>
            </a:r>
            <a:r>
              <a:rPr lang="en-US" sz="3599">
                <a:solidFill>
                  <a:srgbClr val="000000"/>
                </a:solidFill>
                <a:latin typeface="Montserrat"/>
                <a:ea typeface="Montserrat"/>
                <a:cs typeface="Montserrat"/>
                <a:sym typeface="Montserrat"/>
              </a:rPr>
              <a:t> “kucing” tapi menjelaskan ciri-cirinya.</a:t>
            </a:r>
          </a:p>
        </p:txBody>
      </p:sp>
      <p:sp>
        <p:nvSpPr>
          <p:cNvPr name="Freeform 19" id="19" descr="ilustrasi segerombolan bintang"/>
          <p:cNvSpPr/>
          <p:nvPr/>
        </p:nvSpPr>
        <p:spPr>
          <a:xfrm flipH="false" flipV="false" rot="0">
            <a:off x="16086591" y="7781630"/>
            <a:ext cx="2201409" cy="2057400"/>
          </a:xfrm>
          <a:custGeom>
            <a:avLst/>
            <a:gdLst/>
            <a:ahLst/>
            <a:cxnLst/>
            <a:rect r="r" b="b" t="t" l="l"/>
            <a:pathLst>
              <a:path h="2057400" w="2201409">
                <a:moveTo>
                  <a:pt x="0" y="0"/>
                </a:moveTo>
                <a:lnTo>
                  <a:pt x="2201409" y="0"/>
                </a:lnTo>
                <a:lnTo>
                  <a:pt x="2201409"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0" id="20"/>
          <p:cNvSpPr txBox="true"/>
          <p:nvPr/>
        </p:nvSpPr>
        <p:spPr>
          <a:xfrm rot="0">
            <a:off x="1078557" y="895350"/>
            <a:ext cx="6706595" cy="2361062"/>
          </a:xfrm>
          <a:prstGeom prst="rect">
            <a:avLst/>
          </a:prstGeom>
        </p:spPr>
        <p:txBody>
          <a:bodyPr anchor="t" rtlCol="false" tIns="0" lIns="0" bIns="0" rIns="0">
            <a:spAutoFit/>
          </a:bodyPr>
          <a:lstStyle/>
          <a:p>
            <a:pPr algn="l" marL="0" indent="0" lvl="0">
              <a:lnSpc>
                <a:spcPts val="9520"/>
              </a:lnSpc>
              <a:spcBef>
                <a:spcPct val="0"/>
              </a:spcBef>
            </a:pPr>
            <a:r>
              <a:rPr lang="en-US" b="true" sz="6800">
                <a:solidFill>
                  <a:srgbClr val="C76324"/>
                </a:solidFill>
                <a:latin typeface="Montserrat Bold"/>
                <a:ea typeface="Montserrat Bold"/>
                <a:cs typeface="Montserrat Bold"/>
                <a:sym typeface="Montserrat Bold"/>
              </a:rPr>
              <a:t>CONTOH </a:t>
            </a:r>
            <a:r>
              <a:rPr lang="en-US" b="true" sz="6800" strike="noStrike" u="none">
                <a:solidFill>
                  <a:srgbClr val="C76324"/>
                </a:solidFill>
                <a:latin typeface="Montserrat Bold"/>
                <a:ea typeface="Montserrat Bold"/>
                <a:cs typeface="Montserrat Bold"/>
                <a:sym typeface="Montserrat Bold"/>
              </a:rPr>
              <a:t>TEKS</a:t>
            </a:r>
            <a:r>
              <a:rPr lang="en-US" b="true" sz="6800" strike="noStrike" u="none">
                <a:solidFill>
                  <a:srgbClr val="C76324"/>
                </a:solidFill>
                <a:latin typeface="Montserrat Bold"/>
                <a:ea typeface="Montserrat Bold"/>
                <a:cs typeface="Montserrat Bold"/>
                <a:sym typeface="Montserrat Bold"/>
              </a:rPr>
              <a:t> </a:t>
            </a:r>
            <a:r>
              <a:rPr lang="en-US" b="true" sz="6800" strike="noStrike" u="none">
                <a:solidFill>
                  <a:srgbClr val="C76324"/>
                </a:solidFill>
                <a:latin typeface="Montserrat Bold"/>
                <a:ea typeface="Montserrat Bold"/>
                <a:cs typeface="Montserrat Bold"/>
                <a:sym typeface="Montserrat Bold"/>
              </a:rPr>
              <a:t>D</a:t>
            </a:r>
            <a:r>
              <a:rPr lang="en-US" b="true" sz="6800" strike="noStrike" u="none">
                <a:solidFill>
                  <a:srgbClr val="C76324"/>
                </a:solidFill>
                <a:latin typeface="Montserrat Bold"/>
                <a:ea typeface="Montserrat Bold"/>
                <a:cs typeface="Montserrat Bold"/>
                <a:sym typeface="Montserrat Bold"/>
              </a:rPr>
              <a:t>E</a:t>
            </a:r>
            <a:r>
              <a:rPr lang="en-US" b="true" sz="6800" strike="noStrike" u="none">
                <a:solidFill>
                  <a:srgbClr val="C76324"/>
                </a:solidFill>
                <a:latin typeface="Montserrat Bold"/>
                <a:ea typeface="Montserrat Bold"/>
                <a:cs typeface="Montserrat Bold"/>
                <a:sym typeface="Montserrat Bold"/>
              </a:rPr>
              <a:t>SKRIPSI</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1102560" y="4137208"/>
            <a:ext cx="6516566" cy="5121092"/>
            <a:chOff x="0" y="0"/>
            <a:chExt cx="1340857" cy="1053723"/>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1340857" cy="1053723"/>
            </a:xfrm>
            <a:custGeom>
              <a:avLst/>
              <a:gdLst/>
              <a:ahLst/>
              <a:cxnLst/>
              <a:rect r="r" b="b" t="t" l="l"/>
              <a:pathLst>
                <a:path h="1053723" w="1340857">
                  <a:moveTo>
                    <a:pt x="23204" y="0"/>
                  </a:moveTo>
                  <a:lnTo>
                    <a:pt x="1317653" y="0"/>
                  </a:lnTo>
                  <a:cubicBezTo>
                    <a:pt x="1323807" y="0"/>
                    <a:pt x="1329709" y="2445"/>
                    <a:pt x="1334061" y="6796"/>
                  </a:cubicBezTo>
                  <a:cubicBezTo>
                    <a:pt x="1338412" y="11148"/>
                    <a:pt x="1340857" y="17050"/>
                    <a:pt x="1340857" y="23204"/>
                  </a:cubicBezTo>
                  <a:lnTo>
                    <a:pt x="1340857" y="1030519"/>
                  </a:lnTo>
                  <a:cubicBezTo>
                    <a:pt x="1340857" y="1036673"/>
                    <a:pt x="1338412" y="1042575"/>
                    <a:pt x="1334061" y="1046926"/>
                  </a:cubicBezTo>
                  <a:cubicBezTo>
                    <a:pt x="1329709" y="1051278"/>
                    <a:pt x="1323807" y="1053723"/>
                    <a:pt x="1317653" y="1053723"/>
                  </a:cubicBezTo>
                  <a:lnTo>
                    <a:pt x="23204" y="1053723"/>
                  </a:lnTo>
                  <a:cubicBezTo>
                    <a:pt x="17050" y="1053723"/>
                    <a:pt x="11148" y="1051278"/>
                    <a:pt x="6796" y="1046926"/>
                  </a:cubicBezTo>
                  <a:cubicBezTo>
                    <a:pt x="2445" y="1042575"/>
                    <a:pt x="0" y="1036673"/>
                    <a:pt x="0" y="1030519"/>
                  </a:cubicBezTo>
                  <a:lnTo>
                    <a:pt x="0" y="23204"/>
                  </a:lnTo>
                  <a:cubicBezTo>
                    <a:pt x="0" y="17050"/>
                    <a:pt x="2445" y="11148"/>
                    <a:pt x="6796" y="6796"/>
                  </a:cubicBezTo>
                  <a:cubicBezTo>
                    <a:pt x="11148" y="2445"/>
                    <a:pt x="17050" y="0"/>
                    <a:pt x="23204" y="0"/>
                  </a:cubicBezTo>
                  <a:close/>
                </a:path>
              </a:pathLst>
            </a:custGeom>
            <a:solidFill>
              <a:srgbClr val="FFFFFF"/>
            </a:solidFill>
          </p:spPr>
        </p:sp>
        <p:sp>
          <p:nvSpPr>
            <p:cNvPr name="TextBox 7" id="7"/>
            <p:cNvSpPr txBox="true"/>
            <p:nvPr/>
          </p:nvSpPr>
          <p:spPr>
            <a:xfrm>
              <a:off x="0" y="-38100"/>
              <a:ext cx="1340857" cy="1091823"/>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950338" y="3650358"/>
            <a:ext cx="4821010" cy="884265"/>
            <a:chOff x="0" y="0"/>
            <a:chExt cx="991977" cy="181948"/>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991977" cy="181948"/>
            </a:xfrm>
            <a:custGeom>
              <a:avLst/>
              <a:gdLst/>
              <a:ahLst/>
              <a:cxnLst/>
              <a:rect r="r" b="b" t="t" l="l"/>
              <a:pathLst>
                <a:path h="181948" w="991977">
                  <a:moveTo>
                    <a:pt x="31365" y="0"/>
                  </a:moveTo>
                  <a:lnTo>
                    <a:pt x="960613" y="0"/>
                  </a:lnTo>
                  <a:cubicBezTo>
                    <a:pt x="977935" y="0"/>
                    <a:pt x="991977" y="14042"/>
                    <a:pt x="991977" y="31365"/>
                  </a:cubicBezTo>
                  <a:lnTo>
                    <a:pt x="991977" y="150583"/>
                  </a:lnTo>
                  <a:cubicBezTo>
                    <a:pt x="991977" y="158901"/>
                    <a:pt x="988673" y="166879"/>
                    <a:pt x="982791" y="172761"/>
                  </a:cubicBezTo>
                  <a:cubicBezTo>
                    <a:pt x="976909" y="178643"/>
                    <a:pt x="968931" y="181948"/>
                    <a:pt x="960613" y="181948"/>
                  </a:cubicBezTo>
                  <a:lnTo>
                    <a:pt x="31365" y="181948"/>
                  </a:lnTo>
                  <a:cubicBezTo>
                    <a:pt x="23046" y="181948"/>
                    <a:pt x="15069" y="178643"/>
                    <a:pt x="9186" y="172761"/>
                  </a:cubicBezTo>
                  <a:cubicBezTo>
                    <a:pt x="3304" y="166879"/>
                    <a:pt x="0" y="158901"/>
                    <a:pt x="0" y="150583"/>
                  </a:cubicBezTo>
                  <a:lnTo>
                    <a:pt x="0" y="31365"/>
                  </a:lnTo>
                  <a:cubicBezTo>
                    <a:pt x="0" y="23046"/>
                    <a:pt x="3304" y="15069"/>
                    <a:pt x="9186" y="9186"/>
                  </a:cubicBezTo>
                  <a:cubicBezTo>
                    <a:pt x="15069" y="3304"/>
                    <a:pt x="23046" y="0"/>
                    <a:pt x="31365" y="0"/>
                  </a:cubicBezTo>
                  <a:close/>
                </a:path>
              </a:pathLst>
            </a:custGeom>
            <a:solidFill>
              <a:srgbClr val="DE9F82"/>
            </a:solidFill>
          </p:spPr>
        </p:sp>
        <p:sp>
          <p:nvSpPr>
            <p:cNvPr name="TextBox 10" id="10"/>
            <p:cNvSpPr txBox="true"/>
            <p:nvPr/>
          </p:nvSpPr>
          <p:spPr>
            <a:xfrm>
              <a:off x="0" y="-38100"/>
              <a:ext cx="991977" cy="220048"/>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1863651" y="3698139"/>
            <a:ext cx="4994385"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TUJUAN UTAMA</a:t>
            </a:r>
          </a:p>
        </p:txBody>
      </p:sp>
      <p:sp>
        <p:nvSpPr>
          <p:cNvPr name="TextBox 12" id="12"/>
          <p:cNvSpPr txBox="true"/>
          <p:nvPr/>
        </p:nvSpPr>
        <p:spPr>
          <a:xfrm rot="0">
            <a:off x="1538389" y="4904042"/>
            <a:ext cx="5644909" cy="3804088"/>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Me</a:t>
            </a:r>
            <a:r>
              <a:rPr lang="en-US" sz="3599">
                <a:solidFill>
                  <a:srgbClr val="000000"/>
                </a:solidFill>
                <a:latin typeface="Montserrat"/>
                <a:ea typeface="Montserrat"/>
                <a:cs typeface="Montserrat"/>
                <a:sym typeface="Montserrat"/>
              </a:rPr>
              <a:t>nggambarkan objek dengan jelas agar pembaca merasa seolah melihat, memegang, mendengar, atau mencium objeknya.</a:t>
            </a:r>
          </a:p>
        </p:txBody>
      </p:sp>
      <p:grpSp>
        <p:nvGrpSpPr>
          <p:cNvPr name="Group 13" id="13"/>
          <p:cNvGrpSpPr/>
          <p:nvPr/>
        </p:nvGrpSpPr>
        <p:grpSpPr>
          <a:xfrm rot="0">
            <a:off x="8351980" y="4137208"/>
            <a:ext cx="7055891" cy="5121092"/>
            <a:chOff x="0" y="0"/>
            <a:chExt cx="1451829" cy="1053723"/>
          </a:xfrm>
        </p:grpSpPr>
        <p:sp>
          <p:nvSpPr>
            <p:cNvPr name="Freeform 14" id="14">
              <a:extLst>
                <a:ext uri="{C183D7F6-B498-43B3-948B-1728B52AA6E4}">
                  <adec:decorative xmlns:adec="http://schemas.microsoft.com/office/drawing/2017/decorative" val="1"/>
                </a:ext>
              </a:extLst>
            </p:cNvPr>
            <p:cNvSpPr/>
            <p:nvPr/>
          </p:nvSpPr>
          <p:spPr>
            <a:xfrm flipH="false" flipV="false" rot="0">
              <a:off x="0" y="0"/>
              <a:ext cx="1451829" cy="1053723"/>
            </a:xfrm>
            <a:custGeom>
              <a:avLst/>
              <a:gdLst/>
              <a:ahLst/>
              <a:cxnLst/>
              <a:rect r="r" b="b" t="t" l="l"/>
              <a:pathLst>
                <a:path h="1053723" w="1451829">
                  <a:moveTo>
                    <a:pt x="21430" y="0"/>
                  </a:moveTo>
                  <a:lnTo>
                    <a:pt x="1430399" y="0"/>
                  </a:lnTo>
                  <a:cubicBezTo>
                    <a:pt x="1442235" y="0"/>
                    <a:pt x="1451829" y="9595"/>
                    <a:pt x="1451829" y="21430"/>
                  </a:cubicBezTo>
                  <a:lnTo>
                    <a:pt x="1451829" y="1032292"/>
                  </a:lnTo>
                  <a:cubicBezTo>
                    <a:pt x="1451829" y="1044128"/>
                    <a:pt x="1442235" y="1053723"/>
                    <a:pt x="1430399" y="1053723"/>
                  </a:cubicBezTo>
                  <a:lnTo>
                    <a:pt x="21430" y="1053723"/>
                  </a:lnTo>
                  <a:cubicBezTo>
                    <a:pt x="9595" y="1053723"/>
                    <a:pt x="0" y="1044128"/>
                    <a:pt x="0" y="1032292"/>
                  </a:cubicBezTo>
                  <a:lnTo>
                    <a:pt x="0" y="21430"/>
                  </a:lnTo>
                  <a:cubicBezTo>
                    <a:pt x="0" y="9595"/>
                    <a:pt x="9595" y="0"/>
                    <a:pt x="21430" y="0"/>
                  </a:cubicBezTo>
                  <a:close/>
                </a:path>
              </a:pathLst>
            </a:custGeom>
            <a:solidFill>
              <a:srgbClr val="FFFFFF"/>
            </a:solidFill>
          </p:spPr>
        </p:sp>
        <p:sp>
          <p:nvSpPr>
            <p:cNvPr name="TextBox 15" id="15"/>
            <p:cNvSpPr txBox="true"/>
            <p:nvPr/>
          </p:nvSpPr>
          <p:spPr>
            <a:xfrm>
              <a:off x="0" y="-38100"/>
              <a:ext cx="1451829" cy="1091823"/>
            </a:xfrm>
            <a:prstGeom prst="rect">
              <a:avLst/>
            </a:prstGeom>
          </p:spPr>
          <p:txBody>
            <a:bodyPr anchor="ctr" rtlCol="false" tIns="50800" lIns="50800" bIns="50800" rIns="50800"/>
            <a:lstStyle/>
            <a:p>
              <a:pPr algn="ctr">
                <a:lnSpc>
                  <a:spcPts val="2659"/>
                </a:lnSpc>
              </a:pPr>
            </a:p>
          </p:txBody>
        </p:sp>
      </p:grpSp>
      <p:grpSp>
        <p:nvGrpSpPr>
          <p:cNvPr name="Group 16" id="16"/>
          <p:cNvGrpSpPr/>
          <p:nvPr/>
        </p:nvGrpSpPr>
        <p:grpSpPr>
          <a:xfrm rot="0">
            <a:off x="9269921" y="3650358"/>
            <a:ext cx="5220007" cy="884265"/>
            <a:chOff x="0" y="0"/>
            <a:chExt cx="1074076" cy="181948"/>
          </a:xfrm>
        </p:grpSpPr>
        <p:sp>
          <p:nvSpPr>
            <p:cNvPr name="Freeform 17" id="17">
              <a:extLst>
                <a:ext uri="{C183D7F6-B498-43B3-948B-1728B52AA6E4}">
                  <adec:decorative xmlns:adec="http://schemas.microsoft.com/office/drawing/2017/decorative" val="1"/>
                </a:ext>
              </a:extLst>
            </p:cNvPr>
            <p:cNvSpPr/>
            <p:nvPr/>
          </p:nvSpPr>
          <p:spPr>
            <a:xfrm flipH="false" flipV="false" rot="0">
              <a:off x="0" y="0"/>
              <a:ext cx="1074076" cy="181948"/>
            </a:xfrm>
            <a:custGeom>
              <a:avLst/>
              <a:gdLst/>
              <a:ahLst/>
              <a:cxnLst/>
              <a:rect r="r" b="b" t="t" l="l"/>
              <a:pathLst>
                <a:path h="181948" w="1074076">
                  <a:moveTo>
                    <a:pt x="28967" y="0"/>
                  </a:moveTo>
                  <a:lnTo>
                    <a:pt x="1045108" y="0"/>
                  </a:lnTo>
                  <a:cubicBezTo>
                    <a:pt x="1052791" y="0"/>
                    <a:pt x="1060159" y="3052"/>
                    <a:pt x="1065591" y="8484"/>
                  </a:cubicBezTo>
                  <a:cubicBezTo>
                    <a:pt x="1071024" y="13917"/>
                    <a:pt x="1074076" y="21285"/>
                    <a:pt x="1074076" y="28967"/>
                  </a:cubicBezTo>
                  <a:lnTo>
                    <a:pt x="1074076" y="152980"/>
                  </a:lnTo>
                  <a:cubicBezTo>
                    <a:pt x="1074076" y="168979"/>
                    <a:pt x="1061107" y="181948"/>
                    <a:pt x="1045108" y="181948"/>
                  </a:cubicBezTo>
                  <a:lnTo>
                    <a:pt x="28967" y="181948"/>
                  </a:lnTo>
                  <a:cubicBezTo>
                    <a:pt x="12969" y="181948"/>
                    <a:pt x="0" y="168979"/>
                    <a:pt x="0" y="152980"/>
                  </a:cubicBezTo>
                  <a:lnTo>
                    <a:pt x="0" y="28967"/>
                  </a:lnTo>
                  <a:cubicBezTo>
                    <a:pt x="0" y="12969"/>
                    <a:pt x="12969" y="0"/>
                    <a:pt x="28967" y="0"/>
                  </a:cubicBezTo>
                  <a:close/>
                </a:path>
              </a:pathLst>
            </a:custGeom>
            <a:solidFill>
              <a:srgbClr val="DE9F82"/>
            </a:solidFill>
          </p:spPr>
        </p:sp>
        <p:sp>
          <p:nvSpPr>
            <p:cNvPr name="TextBox 18" id="18"/>
            <p:cNvSpPr txBox="true"/>
            <p:nvPr/>
          </p:nvSpPr>
          <p:spPr>
            <a:xfrm>
              <a:off x="0" y="-38100"/>
              <a:ext cx="1074076" cy="220048"/>
            </a:xfrm>
            <a:prstGeom prst="rect">
              <a:avLst/>
            </a:prstGeom>
          </p:spPr>
          <p:txBody>
            <a:bodyPr anchor="ctr" rtlCol="false" tIns="50800" lIns="50800" bIns="50800" rIns="50800"/>
            <a:lstStyle/>
            <a:p>
              <a:pPr algn="ctr">
                <a:lnSpc>
                  <a:spcPts val="2659"/>
                </a:lnSpc>
              </a:pPr>
            </a:p>
          </p:txBody>
        </p:sp>
      </p:grpSp>
      <p:sp>
        <p:nvSpPr>
          <p:cNvPr name="TextBox 19" id="19"/>
          <p:cNvSpPr txBox="true"/>
          <p:nvPr/>
        </p:nvSpPr>
        <p:spPr>
          <a:xfrm rot="0">
            <a:off x="9200016" y="3698139"/>
            <a:ext cx="5359818"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CONTOH SINGKAT</a:t>
            </a:r>
          </a:p>
        </p:txBody>
      </p:sp>
      <p:sp>
        <p:nvSpPr>
          <p:cNvPr name="TextBox 20" id="20"/>
          <p:cNvSpPr txBox="true"/>
          <p:nvPr/>
        </p:nvSpPr>
        <p:spPr>
          <a:xfrm rot="0">
            <a:off x="8823878" y="4904042"/>
            <a:ext cx="6112094" cy="3804088"/>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K</a:t>
            </a:r>
            <a:r>
              <a:rPr lang="en-US" sz="3599">
                <a:solidFill>
                  <a:srgbClr val="000000"/>
                </a:solidFill>
                <a:latin typeface="Montserrat"/>
                <a:ea typeface="Montserrat"/>
                <a:cs typeface="Montserrat"/>
                <a:sym typeface="Montserrat"/>
              </a:rPr>
              <a:t>alau kita menulis deskripsi tentang sekolah, orang lain yang belum pernah ke sekolah kita bisa mem-bayangkannya dengan jelas.</a:t>
            </a:r>
          </a:p>
        </p:txBody>
      </p:sp>
      <p:sp>
        <p:nvSpPr>
          <p:cNvPr name="Freeform 21" id="21">
            <a:extLst>
              <a:ext uri="{C183D7F6-B498-43B3-948B-1728B52AA6E4}">
                <adec:decorative xmlns:adec="http://schemas.microsoft.com/office/drawing/2017/decorative" val="1"/>
              </a:ext>
            </a:extLst>
          </p:cNvPr>
          <p:cNvSpPr/>
          <p:nvPr/>
        </p:nvSpPr>
        <p:spPr>
          <a:xfrm flipH="false" flipV="false" rot="-10800000">
            <a:off x="15758680" y="8483047"/>
            <a:ext cx="3432121" cy="2411065"/>
          </a:xfrm>
          <a:custGeom>
            <a:avLst/>
            <a:gdLst/>
            <a:ahLst/>
            <a:cxnLst/>
            <a:rect r="r" b="b" t="t" l="l"/>
            <a:pathLst>
              <a:path h="2411065" w="3432121">
                <a:moveTo>
                  <a:pt x="0" y="0"/>
                </a:moveTo>
                <a:lnTo>
                  <a:pt x="3432121" y="0"/>
                </a:lnTo>
                <a:lnTo>
                  <a:pt x="3432121" y="2411065"/>
                </a:lnTo>
                <a:lnTo>
                  <a:pt x="0" y="241106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22" id="22" descr="ilustrasis seorang anak laki-laki sedang bingung"/>
          <p:cNvSpPr/>
          <p:nvPr/>
        </p:nvSpPr>
        <p:spPr>
          <a:xfrm flipH="false" flipV="false" rot="0">
            <a:off x="15754356" y="4610506"/>
            <a:ext cx="3440769" cy="5932360"/>
          </a:xfrm>
          <a:custGeom>
            <a:avLst/>
            <a:gdLst/>
            <a:ahLst/>
            <a:cxnLst/>
            <a:rect r="r" b="b" t="t" l="l"/>
            <a:pathLst>
              <a:path h="5932360" w="3440769">
                <a:moveTo>
                  <a:pt x="0" y="0"/>
                </a:moveTo>
                <a:lnTo>
                  <a:pt x="3440769" y="0"/>
                </a:lnTo>
                <a:lnTo>
                  <a:pt x="3440769" y="5932360"/>
                </a:lnTo>
                <a:lnTo>
                  <a:pt x="0" y="5932360"/>
                </a:lnTo>
                <a:lnTo>
                  <a:pt x="0" y="0"/>
                </a:lnTo>
                <a:close/>
              </a:path>
            </a:pathLst>
          </a:custGeom>
          <a:blipFill>
            <a:blip r:embed="rId4"/>
            <a:stretch>
              <a:fillRect l="0" t="0" r="0" b="0"/>
            </a:stretch>
          </a:blipFill>
        </p:spPr>
      </p:sp>
      <p:sp>
        <p:nvSpPr>
          <p:cNvPr name="TextBox 23" id="23"/>
          <p:cNvSpPr txBox="true"/>
          <p:nvPr/>
        </p:nvSpPr>
        <p:spPr>
          <a:xfrm rot="0">
            <a:off x="1102560" y="895350"/>
            <a:ext cx="11388931" cy="2361062"/>
          </a:xfrm>
          <a:prstGeom prst="rect">
            <a:avLst/>
          </a:prstGeom>
        </p:spPr>
        <p:txBody>
          <a:bodyPr anchor="t" rtlCol="false" tIns="0" lIns="0" bIns="0" rIns="0">
            <a:spAutoFit/>
          </a:bodyPr>
          <a:lstStyle/>
          <a:p>
            <a:pPr algn="l">
              <a:lnSpc>
                <a:spcPts val="9520"/>
              </a:lnSpc>
            </a:pPr>
            <a:r>
              <a:rPr lang="en-US" sz="6800" b="true">
                <a:solidFill>
                  <a:srgbClr val="C76324"/>
                </a:solidFill>
                <a:latin typeface="Montserrat Bold"/>
                <a:ea typeface="Montserrat Bold"/>
                <a:cs typeface="Montserrat Bold"/>
                <a:sym typeface="Montserrat Bold"/>
              </a:rPr>
              <a:t>TUJUAN DARI </a:t>
            </a:r>
          </a:p>
          <a:p>
            <a:pPr algn="l" marL="0" indent="0" lvl="0">
              <a:lnSpc>
                <a:spcPts val="9520"/>
              </a:lnSpc>
              <a:spcBef>
                <a:spcPct val="0"/>
              </a:spcBef>
            </a:pPr>
            <a:r>
              <a:rPr lang="en-US" b="true" sz="6800" strike="noStrike" u="none">
                <a:solidFill>
                  <a:srgbClr val="C76324"/>
                </a:solidFill>
                <a:latin typeface="Montserrat Bold"/>
                <a:ea typeface="Montserrat Bold"/>
                <a:cs typeface="Montserrat Bold"/>
                <a:sym typeface="Montserrat Bold"/>
              </a:rPr>
              <a:t>TEKS DESKRIPSI</a:t>
            </a:r>
          </a:p>
        </p:txBody>
      </p:sp>
      <p:sp>
        <p:nvSpPr>
          <p:cNvPr name="Freeform 24" id="24">
            <a:extLst>
              <a:ext uri="{C183D7F6-B498-43B3-948B-1728B52AA6E4}">
                <adec:decorative xmlns:adec="http://schemas.microsoft.com/office/drawing/2017/decorative" val="1"/>
              </a:ext>
            </a:extLst>
          </p:cNvPr>
          <p:cNvSpPr/>
          <p:nvPr/>
        </p:nvSpPr>
        <p:spPr>
          <a:xfrm flipH="false" flipV="false" rot="0">
            <a:off x="11879925" y="0"/>
            <a:ext cx="7315200" cy="1582743"/>
          </a:xfrm>
          <a:custGeom>
            <a:avLst/>
            <a:gdLst/>
            <a:ahLst/>
            <a:cxnLst/>
            <a:rect r="r" b="b" t="t" l="l"/>
            <a:pathLst>
              <a:path h="1582743" w="7315200">
                <a:moveTo>
                  <a:pt x="0" y="0"/>
                </a:moveTo>
                <a:lnTo>
                  <a:pt x="7315200" y="0"/>
                </a:lnTo>
                <a:lnTo>
                  <a:pt x="7315200" y="1582743"/>
                </a:lnTo>
                <a:lnTo>
                  <a:pt x="0" y="158274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1781605" y="8150854"/>
            <a:ext cx="3587750" cy="1107446"/>
            <a:chOff x="0" y="0"/>
            <a:chExt cx="738220" cy="227870"/>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738220" cy="227870"/>
            </a:xfrm>
            <a:custGeom>
              <a:avLst/>
              <a:gdLst/>
              <a:ahLst/>
              <a:cxnLst/>
              <a:rect r="r" b="b" t="t" l="l"/>
              <a:pathLst>
                <a:path h="227870" w="738220">
                  <a:moveTo>
                    <a:pt x="42146" y="0"/>
                  </a:moveTo>
                  <a:lnTo>
                    <a:pt x="696074" y="0"/>
                  </a:lnTo>
                  <a:cubicBezTo>
                    <a:pt x="707252" y="0"/>
                    <a:pt x="717972" y="4440"/>
                    <a:pt x="725876" y="12344"/>
                  </a:cubicBezTo>
                  <a:cubicBezTo>
                    <a:pt x="733780" y="20248"/>
                    <a:pt x="738220" y="30968"/>
                    <a:pt x="738220" y="42146"/>
                  </a:cubicBezTo>
                  <a:lnTo>
                    <a:pt x="738220" y="185724"/>
                  </a:lnTo>
                  <a:cubicBezTo>
                    <a:pt x="738220" y="196901"/>
                    <a:pt x="733780" y="207621"/>
                    <a:pt x="725876" y="215525"/>
                  </a:cubicBezTo>
                  <a:cubicBezTo>
                    <a:pt x="717972" y="223429"/>
                    <a:pt x="707252" y="227870"/>
                    <a:pt x="696074" y="227870"/>
                  </a:cubicBezTo>
                  <a:lnTo>
                    <a:pt x="42146" y="227870"/>
                  </a:lnTo>
                  <a:cubicBezTo>
                    <a:pt x="30968" y="227870"/>
                    <a:pt x="20248" y="223429"/>
                    <a:pt x="12344" y="215525"/>
                  </a:cubicBezTo>
                  <a:cubicBezTo>
                    <a:pt x="4440" y="207621"/>
                    <a:pt x="0" y="196901"/>
                    <a:pt x="0" y="185724"/>
                  </a:cubicBezTo>
                  <a:lnTo>
                    <a:pt x="0" y="42146"/>
                  </a:lnTo>
                  <a:cubicBezTo>
                    <a:pt x="0" y="30968"/>
                    <a:pt x="4440" y="20248"/>
                    <a:pt x="12344" y="12344"/>
                  </a:cubicBezTo>
                  <a:cubicBezTo>
                    <a:pt x="20248" y="4440"/>
                    <a:pt x="30968" y="0"/>
                    <a:pt x="42146" y="0"/>
                  </a:cubicBezTo>
                  <a:close/>
                </a:path>
              </a:pathLst>
            </a:custGeom>
            <a:solidFill>
              <a:srgbClr val="FFFFFF"/>
            </a:solidFill>
          </p:spPr>
        </p:sp>
        <p:sp>
          <p:nvSpPr>
            <p:cNvPr name="TextBox 7" id="7"/>
            <p:cNvSpPr txBox="true"/>
            <p:nvPr/>
          </p:nvSpPr>
          <p:spPr>
            <a:xfrm>
              <a:off x="0" y="-38100"/>
              <a:ext cx="738220" cy="265970"/>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226833" y="8146662"/>
            <a:ext cx="1107446" cy="1107446"/>
            <a:chOff x="0" y="0"/>
            <a:chExt cx="812800" cy="812800"/>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10" id="10"/>
            <p:cNvSpPr txBox="true"/>
            <p:nvPr/>
          </p:nvSpPr>
          <p:spPr>
            <a:xfrm>
              <a:off x="76200" y="38100"/>
              <a:ext cx="660400" cy="698500"/>
            </a:xfrm>
            <a:prstGeom prst="rect">
              <a:avLst/>
            </a:prstGeom>
          </p:spPr>
          <p:txBody>
            <a:bodyPr anchor="ctr" rtlCol="false" tIns="50800" lIns="50800" bIns="50800" rIns="50800"/>
            <a:lstStyle/>
            <a:p>
              <a:pPr algn="ctr">
                <a:lnSpc>
                  <a:spcPts val="2659"/>
                </a:lnSpc>
                <a:spcBef>
                  <a:spcPct val="0"/>
                </a:spcBef>
              </a:pPr>
            </a:p>
          </p:txBody>
        </p:sp>
      </p:grpSp>
      <p:sp>
        <p:nvSpPr>
          <p:cNvPr name="Freeform 11" id="11" descr="ikon silang"/>
          <p:cNvSpPr/>
          <p:nvPr/>
        </p:nvSpPr>
        <p:spPr>
          <a:xfrm flipH="false" flipV="false" rot="0">
            <a:off x="1226833" y="8146662"/>
            <a:ext cx="1109542" cy="1109542"/>
          </a:xfrm>
          <a:custGeom>
            <a:avLst/>
            <a:gdLst/>
            <a:ahLst/>
            <a:cxnLst/>
            <a:rect r="r" b="b" t="t" l="l"/>
            <a:pathLst>
              <a:path h="1109542" w="1109542">
                <a:moveTo>
                  <a:pt x="0" y="0"/>
                </a:moveTo>
                <a:lnTo>
                  <a:pt x="1109543" y="0"/>
                </a:lnTo>
                <a:lnTo>
                  <a:pt x="1109543" y="1109542"/>
                </a:lnTo>
                <a:lnTo>
                  <a:pt x="0" y="110954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12" id="12"/>
          <p:cNvSpPr txBox="true"/>
          <p:nvPr/>
        </p:nvSpPr>
        <p:spPr>
          <a:xfrm rot="0">
            <a:off x="2656272" y="8364551"/>
            <a:ext cx="2713082"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I</a:t>
            </a:r>
            <a:r>
              <a:rPr lang="en-US" sz="3600">
                <a:solidFill>
                  <a:srgbClr val="000000"/>
                </a:solidFill>
                <a:latin typeface="Montserrat"/>
                <a:ea typeface="Montserrat"/>
                <a:cs typeface="Montserrat"/>
                <a:sym typeface="Montserrat"/>
              </a:rPr>
              <a:t>ni</a:t>
            </a:r>
            <a:r>
              <a:rPr lang="en-US" sz="3600">
                <a:solidFill>
                  <a:srgbClr val="000000"/>
                </a:solidFill>
                <a:latin typeface="Montserrat"/>
                <a:ea typeface="Montserrat"/>
                <a:cs typeface="Montserrat"/>
                <a:sym typeface="Montserrat"/>
              </a:rPr>
              <a:t> taman.</a:t>
            </a:r>
          </a:p>
        </p:txBody>
      </p:sp>
      <p:sp>
        <p:nvSpPr>
          <p:cNvPr name="TextBox 13" id="13"/>
          <p:cNvSpPr txBox="true"/>
          <p:nvPr/>
        </p:nvSpPr>
        <p:spPr>
          <a:xfrm rot="0">
            <a:off x="3318123" y="895350"/>
            <a:ext cx="11906304" cy="1160805"/>
          </a:xfrm>
          <a:prstGeom prst="rect">
            <a:avLst/>
          </a:prstGeom>
        </p:spPr>
        <p:txBody>
          <a:bodyPr anchor="t" rtlCol="false" tIns="0" lIns="0" bIns="0" rIns="0">
            <a:spAutoFit/>
          </a:bodyPr>
          <a:lstStyle/>
          <a:p>
            <a:pPr algn="l" marL="0" indent="0" lvl="0">
              <a:lnSpc>
                <a:spcPts val="9520"/>
              </a:lnSpc>
              <a:spcBef>
                <a:spcPct val="0"/>
              </a:spcBef>
            </a:pPr>
            <a:r>
              <a:rPr lang="en-US" b="true" sz="6800">
                <a:solidFill>
                  <a:srgbClr val="C76324"/>
                </a:solidFill>
                <a:latin typeface="Montserrat Bold"/>
                <a:ea typeface="Montserrat Bold"/>
                <a:cs typeface="Montserrat Bold"/>
                <a:sym typeface="Montserrat Bold"/>
              </a:rPr>
              <a:t>CIRI-CIRI</a:t>
            </a:r>
            <a:r>
              <a:rPr lang="en-US" b="true" sz="6800" strike="noStrike" u="none">
                <a:solidFill>
                  <a:srgbClr val="C76324"/>
                </a:solidFill>
                <a:latin typeface="Montserrat Bold"/>
                <a:ea typeface="Montserrat Bold"/>
                <a:cs typeface="Montserrat Bold"/>
                <a:sym typeface="Montserrat Bold"/>
              </a:rPr>
              <a:t> </a:t>
            </a:r>
            <a:r>
              <a:rPr lang="en-US" b="true" sz="6800" strike="noStrike" u="none">
                <a:solidFill>
                  <a:srgbClr val="C76324"/>
                </a:solidFill>
                <a:latin typeface="Montserrat Bold"/>
                <a:ea typeface="Montserrat Bold"/>
                <a:cs typeface="Montserrat Bold"/>
                <a:sym typeface="Montserrat Bold"/>
              </a:rPr>
              <a:t>TE</a:t>
            </a:r>
            <a:r>
              <a:rPr lang="en-US" b="true" sz="6800" strike="noStrike" u="none">
                <a:solidFill>
                  <a:srgbClr val="C76324"/>
                </a:solidFill>
                <a:latin typeface="Montserrat Bold"/>
                <a:ea typeface="Montserrat Bold"/>
                <a:cs typeface="Montserrat Bold"/>
                <a:sym typeface="Montserrat Bold"/>
              </a:rPr>
              <a:t>K</a:t>
            </a:r>
            <a:r>
              <a:rPr lang="en-US" b="true" sz="6800" strike="noStrike" u="none">
                <a:solidFill>
                  <a:srgbClr val="C76324"/>
                </a:solidFill>
                <a:latin typeface="Montserrat Bold"/>
                <a:ea typeface="Montserrat Bold"/>
                <a:cs typeface="Montserrat Bold"/>
                <a:sym typeface="Montserrat Bold"/>
              </a:rPr>
              <a:t>S</a:t>
            </a:r>
            <a:r>
              <a:rPr lang="en-US" b="true" sz="6800" strike="noStrike" u="none">
                <a:solidFill>
                  <a:srgbClr val="C76324"/>
                </a:solidFill>
                <a:latin typeface="Montserrat Bold"/>
                <a:ea typeface="Montserrat Bold"/>
                <a:cs typeface="Montserrat Bold"/>
                <a:sym typeface="Montserrat Bold"/>
              </a:rPr>
              <a:t> </a:t>
            </a:r>
            <a:r>
              <a:rPr lang="en-US" b="true" sz="6800" strike="noStrike" u="none">
                <a:solidFill>
                  <a:srgbClr val="C76324"/>
                </a:solidFill>
                <a:latin typeface="Montserrat Bold"/>
                <a:ea typeface="Montserrat Bold"/>
                <a:cs typeface="Montserrat Bold"/>
                <a:sym typeface="Montserrat Bold"/>
              </a:rPr>
              <a:t>D</a:t>
            </a:r>
            <a:r>
              <a:rPr lang="en-US" b="true" sz="6800" strike="noStrike" u="none">
                <a:solidFill>
                  <a:srgbClr val="C76324"/>
                </a:solidFill>
                <a:latin typeface="Montserrat Bold"/>
                <a:ea typeface="Montserrat Bold"/>
                <a:cs typeface="Montserrat Bold"/>
                <a:sym typeface="Montserrat Bold"/>
              </a:rPr>
              <a:t>E</a:t>
            </a:r>
            <a:r>
              <a:rPr lang="en-US" b="true" sz="6800" strike="noStrike" u="none">
                <a:solidFill>
                  <a:srgbClr val="C76324"/>
                </a:solidFill>
                <a:latin typeface="Montserrat Bold"/>
                <a:ea typeface="Montserrat Bold"/>
                <a:cs typeface="Montserrat Bold"/>
                <a:sym typeface="Montserrat Bold"/>
              </a:rPr>
              <a:t>SK</a:t>
            </a:r>
            <a:r>
              <a:rPr lang="en-US" b="true" sz="6800" strike="noStrike" u="none">
                <a:solidFill>
                  <a:srgbClr val="C76324"/>
                </a:solidFill>
                <a:latin typeface="Montserrat Bold"/>
                <a:ea typeface="Montserrat Bold"/>
                <a:cs typeface="Montserrat Bold"/>
                <a:sym typeface="Montserrat Bold"/>
              </a:rPr>
              <a:t>RI</a:t>
            </a:r>
            <a:r>
              <a:rPr lang="en-US" b="true" sz="6800" strike="noStrike" u="none">
                <a:solidFill>
                  <a:srgbClr val="C76324"/>
                </a:solidFill>
                <a:latin typeface="Montserrat Bold"/>
                <a:ea typeface="Montserrat Bold"/>
                <a:cs typeface="Montserrat Bold"/>
                <a:sym typeface="Montserrat Bold"/>
              </a:rPr>
              <a:t>PSI</a:t>
            </a:r>
          </a:p>
        </p:txBody>
      </p:sp>
      <p:grpSp>
        <p:nvGrpSpPr>
          <p:cNvPr name="Group 14" id="14"/>
          <p:cNvGrpSpPr/>
          <p:nvPr/>
        </p:nvGrpSpPr>
        <p:grpSpPr>
          <a:xfrm rot="0">
            <a:off x="3677830" y="2568276"/>
            <a:ext cx="12570203" cy="1107446"/>
            <a:chOff x="0" y="0"/>
            <a:chExt cx="2586462" cy="227870"/>
          </a:xfrm>
        </p:grpSpPr>
        <p:sp>
          <p:nvSpPr>
            <p:cNvPr name="Freeform 15" id="15">
              <a:extLst>
                <a:ext uri="{C183D7F6-B498-43B3-948B-1728B52AA6E4}">
                  <adec:decorative xmlns:adec="http://schemas.microsoft.com/office/drawing/2017/decorative" val="1"/>
                </a:ext>
              </a:extLst>
            </p:cNvPr>
            <p:cNvSpPr/>
            <p:nvPr/>
          </p:nvSpPr>
          <p:spPr>
            <a:xfrm flipH="false" flipV="false" rot="0">
              <a:off x="0" y="0"/>
              <a:ext cx="2586462" cy="227870"/>
            </a:xfrm>
            <a:custGeom>
              <a:avLst/>
              <a:gdLst/>
              <a:ahLst/>
              <a:cxnLst/>
              <a:rect r="r" b="b" t="t" l="l"/>
              <a:pathLst>
                <a:path h="227870" w="2586462">
                  <a:moveTo>
                    <a:pt x="12029" y="0"/>
                  </a:moveTo>
                  <a:lnTo>
                    <a:pt x="2574433" y="0"/>
                  </a:lnTo>
                  <a:cubicBezTo>
                    <a:pt x="2581076" y="0"/>
                    <a:pt x="2586462" y="5386"/>
                    <a:pt x="2586462" y="12029"/>
                  </a:cubicBezTo>
                  <a:lnTo>
                    <a:pt x="2586462" y="215840"/>
                  </a:lnTo>
                  <a:cubicBezTo>
                    <a:pt x="2586462" y="222484"/>
                    <a:pt x="2581076" y="227870"/>
                    <a:pt x="2574433" y="227870"/>
                  </a:cubicBezTo>
                  <a:lnTo>
                    <a:pt x="12029" y="227870"/>
                  </a:lnTo>
                  <a:cubicBezTo>
                    <a:pt x="5386" y="227870"/>
                    <a:pt x="0" y="222484"/>
                    <a:pt x="0" y="215840"/>
                  </a:cubicBezTo>
                  <a:lnTo>
                    <a:pt x="0" y="12029"/>
                  </a:lnTo>
                  <a:cubicBezTo>
                    <a:pt x="0" y="5386"/>
                    <a:pt x="5386" y="0"/>
                    <a:pt x="12029" y="0"/>
                  </a:cubicBezTo>
                  <a:close/>
                </a:path>
              </a:pathLst>
            </a:custGeom>
            <a:solidFill>
              <a:srgbClr val="FFFFFF"/>
            </a:solidFill>
          </p:spPr>
        </p:sp>
        <p:sp>
          <p:nvSpPr>
            <p:cNvPr name="TextBox 16" id="16"/>
            <p:cNvSpPr txBox="true"/>
            <p:nvPr/>
          </p:nvSpPr>
          <p:spPr>
            <a:xfrm>
              <a:off x="0" y="-38100"/>
              <a:ext cx="2586462" cy="265970"/>
            </a:xfrm>
            <a:prstGeom prst="rect">
              <a:avLst/>
            </a:prstGeom>
          </p:spPr>
          <p:txBody>
            <a:bodyPr anchor="ctr" rtlCol="false" tIns="50800" lIns="50800" bIns="50800" rIns="50800"/>
            <a:lstStyle/>
            <a:p>
              <a:pPr algn="ctr">
                <a:lnSpc>
                  <a:spcPts val="2659"/>
                </a:lnSpc>
              </a:pPr>
            </a:p>
          </p:txBody>
        </p:sp>
      </p:grpSp>
      <p:grpSp>
        <p:nvGrpSpPr>
          <p:cNvPr name="Group 17" id="17"/>
          <p:cNvGrpSpPr/>
          <p:nvPr/>
        </p:nvGrpSpPr>
        <p:grpSpPr>
          <a:xfrm rot="0">
            <a:off x="3677830" y="3915943"/>
            <a:ext cx="12570203" cy="1107446"/>
            <a:chOff x="0" y="0"/>
            <a:chExt cx="2586462" cy="227870"/>
          </a:xfrm>
        </p:grpSpPr>
        <p:sp>
          <p:nvSpPr>
            <p:cNvPr name="Freeform 18" id="18">
              <a:extLst>
                <a:ext uri="{C183D7F6-B498-43B3-948B-1728B52AA6E4}">
                  <adec:decorative xmlns:adec="http://schemas.microsoft.com/office/drawing/2017/decorative" val="1"/>
                </a:ext>
              </a:extLst>
            </p:cNvPr>
            <p:cNvSpPr/>
            <p:nvPr/>
          </p:nvSpPr>
          <p:spPr>
            <a:xfrm flipH="false" flipV="false" rot="0">
              <a:off x="0" y="0"/>
              <a:ext cx="2586462" cy="227870"/>
            </a:xfrm>
            <a:custGeom>
              <a:avLst/>
              <a:gdLst/>
              <a:ahLst/>
              <a:cxnLst/>
              <a:rect r="r" b="b" t="t" l="l"/>
              <a:pathLst>
                <a:path h="227870" w="2586462">
                  <a:moveTo>
                    <a:pt x="12029" y="0"/>
                  </a:moveTo>
                  <a:lnTo>
                    <a:pt x="2574433" y="0"/>
                  </a:lnTo>
                  <a:cubicBezTo>
                    <a:pt x="2581076" y="0"/>
                    <a:pt x="2586462" y="5386"/>
                    <a:pt x="2586462" y="12029"/>
                  </a:cubicBezTo>
                  <a:lnTo>
                    <a:pt x="2586462" y="215840"/>
                  </a:lnTo>
                  <a:cubicBezTo>
                    <a:pt x="2586462" y="222484"/>
                    <a:pt x="2581076" y="227870"/>
                    <a:pt x="2574433" y="227870"/>
                  </a:cubicBezTo>
                  <a:lnTo>
                    <a:pt x="12029" y="227870"/>
                  </a:lnTo>
                  <a:cubicBezTo>
                    <a:pt x="5386" y="227870"/>
                    <a:pt x="0" y="222484"/>
                    <a:pt x="0" y="215840"/>
                  </a:cubicBezTo>
                  <a:lnTo>
                    <a:pt x="0" y="12029"/>
                  </a:lnTo>
                  <a:cubicBezTo>
                    <a:pt x="0" y="5386"/>
                    <a:pt x="5386" y="0"/>
                    <a:pt x="12029" y="0"/>
                  </a:cubicBezTo>
                  <a:close/>
                </a:path>
              </a:pathLst>
            </a:custGeom>
            <a:solidFill>
              <a:srgbClr val="FFFFFF"/>
            </a:solidFill>
          </p:spPr>
        </p:sp>
        <p:sp>
          <p:nvSpPr>
            <p:cNvPr name="TextBox 19" id="19"/>
            <p:cNvSpPr txBox="true"/>
            <p:nvPr/>
          </p:nvSpPr>
          <p:spPr>
            <a:xfrm>
              <a:off x="0" y="-38100"/>
              <a:ext cx="2586462" cy="265970"/>
            </a:xfrm>
            <a:prstGeom prst="rect">
              <a:avLst/>
            </a:prstGeom>
          </p:spPr>
          <p:txBody>
            <a:bodyPr anchor="ctr" rtlCol="false" tIns="50800" lIns="50800" bIns="50800" rIns="50800"/>
            <a:lstStyle/>
            <a:p>
              <a:pPr algn="ctr">
                <a:lnSpc>
                  <a:spcPts val="2659"/>
                </a:lnSpc>
              </a:pPr>
            </a:p>
          </p:txBody>
        </p:sp>
      </p:grpSp>
      <p:grpSp>
        <p:nvGrpSpPr>
          <p:cNvPr name="Group 20" id="20"/>
          <p:cNvGrpSpPr/>
          <p:nvPr/>
        </p:nvGrpSpPr>
        <p:grpSpPr>
          <a:xfrm rot="0">
            <a:off x="3677830" y="5263610"/>
            <a:ext cx="12570203" cy="1107446"/>
            <a:chOff x="0" y="0"/>
            <a:chExt cx="2586462" cy="227870"/>
          </a:xfrm>
        </p:grpSpPr>
        <p:sp>
          <p:nvSpPr>
            <p:cNvPr name="Freeform 21" id="21">
              <a:extLst>
                <a:ext uri="{C183D7F6-B498-43B3-948B-1728B52AA6E4}">
                  <adec:decorative xmlns:adec="http://schemas.microsoft.com/office/drawing/2017/decorative" val="1"/>
                </a:ext>
              </a:extLst>
            </p:cNvPr>
            <p:cNvSpPr/>
            <p:nvPr/>
          </p:nvSpPr>
          <p:spPr>
            <a:xfrm flipH="false" flipV="false" rot="0">
              <a:off x="0" y="0"/>
              <a:ext cx="2586462" cy="227870"/>
            </a:xfrm>
            <a:custGeom>
              <a:avLst/>
              <a:gdLst/>
              <a:ahLst/>
              <a:cxnLst/>
              <a:rect r="r" b="b" t="t" l="l"/>
              <a:pathLst>
                <a:path h="227870" w="2586462">
                  <a:moveTo>
                    <a:pt x="12029" y="0"/>
                  </a:moveTo>
                  <a:lnTo>
                    <a:pt x="2574433" y="0"/>
                  </a:lnTo>
                  <a:cubicBezTo>
                    <a:pt x="2581076" y="0"/>
                    <a:pt x="2586462" y="5386"/>
                    <a:pt x="2586462" y="12029"/>
                  </a:cubicBezTo>
                  <a:lnTo>
                    <a:pt x="2586462" y="215840"/>
                  </a:lnTo>
                  <a:cubicBezTo>
                    <a:pt x="2586462" y="222484"/>
                    <a:pt x="2581076" y="227870"/>
                    <a:pt x="2574433" y="227870"/>
                  </a:cubicBezTo>
                  <a:lnTo>
                    <a:pt x="12029" y="227870"/>
                  </a:lnTo>
                  <a:cubicBezTo>
                    <a:pt x="5386" y="227870"/>
                    <a:pt x="0" y="222484"/>
                    <a:pt x="0" y="215840"/>
                  </a:cubicBezTo>
                  <a:lnTo>
                    <a:pt x="0" y="12029"/>
                  </a:lnTo>
                  <a:cubicBezTo>
                    <a:pt x="0" y="5386"/>
                    <a:pt x="5386" y="0"/>
                    <a:pt x="12029" y="0"/>
                  </a:cubicBezTo>
                  <a:close/>
                </a:path>
              </a:pathLst>
            </a:custGeom>
            <a:solidFill>
              <a:srgbClr val="FFFFFF"/>
            </a:solidFill>
          </p:spPr>
        </p:sp>
        <p:sp>
          <p:nvSpPr>
            <p:cNvPr name="TextBox 22" id="22"/>
            <p:cNvSpPr txBox="true"/>
            <p:nvPr/>
          </p:nvSpPr>
          <p:spPr>
            <a:xfrm>
              <a:off x="0" y="-38100"/>
              <a:ext cx="2586462" cy="265970"/>
            </a:xfrm>
            <a:prstGeom prst="rect">
              <a:avLst/>
            </a:prstGeom>
          </p:spPr>
          <p:txBody>
            <a:bodyPr anchor="ctr" rtlCol="false" tIns="50800" lIns="50800" bIns="50800" rIns="50800"/>
            <a:lstStyle/>
            <a:p>
              <a:pPr algn="ctr">
                <a:lnSpc>
                  <a:spcPts val="2659"/>
                </a:lnSpc>
              </a:pPr>
            </a:p>
          </p:txBody>
        </p:sp>
      </p:grpSp>
      <p:grpSp>
        <p:nvGrpSpPr>
          <p:cNvPr name="Group 23" id="23"/>
          <p:cNvGrpSpPr/>
          <p:nvPr/>
        </p:nvGrpSpPr>
        <p:grpSpPr>
          <a:xfrm rot="0">
            <a:off x="3677830" y="6611278"/>
            <a:ext cx="12570203" cy="1107446"/>
            <a:chOff x="0" y="0"/>
            <a:chExt cx="2586462" cy="227870"/>
          </a:xfrm>
        </p:grpSpPr>
        <p:sp>
          <p:nvSpPr>
            <p:cNvPr name="Freeform 24" id="24">
              <a:extLst>
                <a:ext uri="{C183D7F6-B498-43B3-948B-1728B52AA6E4}">
                  <adec:decorative xmlns:adec="http://schemas.microsoft.com/office/drawing/2017/decorative" val="1"/>
                </a:ext>
              </a:extLst>
            </p:cNvPr>
            <p:cNvSpPr/>
            <p:nvPr/>
          </p:nvSpPr>
          <p:spPr>
            <a:xfrm flipH="false" flipV="false" rot="0">
              <a:off x="0" y="0"/>
              <a:ext cx="2586462" cy="227870"/>
            </a:xfrm>
            <a:custGeom>
              <a:avLst/>
              <a:gdLst/>
              <a:ahLst/>
              <a:cxnLst/>
              <a:rect r="r" b="b" t="t" l="l"/>
              <a:pathLst>
                <a:path h="227870" w="2586462">
                  <a:moveTo>
                    <a:pt x="12029" y="0"/>
                  </a:moveTo>
                  <a:lnTo>
                    <a:pt x="2574433" y="0"/>
                  </a:lnTo>
                  <a:cubicBezTo>
                    <a:pt x="2581076" y="0"/>
                    <a:pt x="2586462" y="5386"/>
                    <a:pt x="2586462" y="12029"/>
                  </a:cubicBezTo>
                  <a:lnTo>
                    <a:pt x="2586462" y="215840"/>
                  </a:lnTo>
                  <a:cubicBezTo>
                    <a:pt x="2586462" y="222484"/>
                    <a:pt x="2581076" y="227870"/>
                    <a:pt x="2574433" y="227870"/>
                  </a:cubicBezTo>
                  <a:lnTo>
                    <a:pt x="12029" y="227870"/>
                  </a:lnTo>
                  <a:cubicBezTo>
                    <a:pt x="5386" y="227870"/>
                    <a:pt x="0" y="222484"/>
                    <a:pt x="0" y="215840"/>
                  </a:cubicBezTo>
                  <a:lnTo>
                    <a:pt x="0" y="12029"/>
                  </a:lnTo>
                  <a:cubicBezTo>
                    <a:pt x="0" y="5386"/>
                    <a:pt x="5386" y="0"/>
                    <a:pt x="12029" y="0"/>
                  </a:cubicBezTo>
                  <a:close/>
                </a:path>
              </a:pathLst>
            </a:custGeom>
            <a:solidFill>
              <a:srgbClr val="FFFFFF"/>
            </a:solidFill>
          </p:spPr>
        </p:sp>
        <p:sp>
          <p:nvSpPr>
            <p:cNvPr name="TextBox 25" id="25"/>
            <p:cNvSpPr txBox="true"/>
            <p:nvPr/>
          </p:nvSpPr>
          <p:spPr>
            <a:xfrm>
              <a:off x="0" y="-38100"/>
              <a:ext cx="2586462" cy="265970"/>
            </a:xfrm>
            <a:prstGeom prst="rect">
              <a:avLst/>
            </a:prstGeom>
          </p:spPr>
          <p:txBody>
            <a:bodyPr anchor="ctr" rtlCol="false" tIns="50800" lIns="50800" bIns="50800" rIns="50800"/>
            <a:lstStyle/>
            <a:p>
              <a:pPr algn="ctr">
                <a:lnSpc>
                  <a:spcPts val="2659"/>
                </a:lnSpc>
              </a:pPr>
            </a:p>
          </p:txBody>
        </p:sp>
      </p:grpSp>
      <p:sp>
        <p:nvSpPr>
          <p:cNvPr name="Freeform 26" id="26" descr="ikon centang"/>
          <p:cNvSpPr/>
          <p:nvPr/>
        </p:nvSpPr>
        <p:spPr>
          <a:xfrm flipH="false" flipV="false" rot="0">
            <a:off x="2039966" y="2568276"/>
            <a:ext cx="1107446" cy="1107446"/>
          </a:xfrm>
          <a:custGeom>
            <a:avLst/>
            <a:gdLst/>
            <a:ahLst/>
            <a:cxnLst/>
            <a:rect r="r" b="b" t="t" l="l"/>
            <a:pathLst>
              <a:path h="1107446" w="1107446">
                <a:moveTo>
                  <a:pt x="0" y="0"/>
                </a:moveTo>
                <a:lnTo>
                  <a:pt x="1107447" y="0"/>
                </a:lnTo>
                <a:lnTo>
                  <a:pt x="1107447" y="1107446"/>
                </a:lnTo>
                <a:lnTo>
                  <a:pt x="0" y="1107446"/>
                </a:lnTo>
                <a:lnTo>
                  <a:pt x="0" y="0"/>
                </a:lnTo>
                <a:close/>
              </a:path>
            </a:pathLst>
          </a:custGeom>
          <a:blipFill>
            <a:blip r:embed="rId4"/>
            <a:stretch>
              <a:fillRect l="0" t="0" r="0" b="0"/>
            </a:stretch>
          </a:blipFill>
        </p:spPr>
      </p:sp>
      <p:sp>
        <p:nvSpPr>
          <p:cNvPr name="TextBox 27" id="27"/>
          <p:cNvSpPr txBox="true"/>
          <p:nvPr/>
        </p:nvSpPr>
        <p:spPr>
          <a:xfrm rot="0">
            <a:off x="4113440" y="2781973"/>
            <a:ext cx="10448739"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Menjelaskan benda</a:t>
            </a:r>
            <a:r>
              <a:rPr lang="en-US" sz="3600">
                <a:solidFill>
                  <a:srgbClr val="000000"/>
                </a:solidFill>
                <a:latin typeface="Montserrat"/>
                <a:ea typeface="Montserrat"/>
                <a:cs typeface="Montserrat"/>
                <a:sym typeface="Montserrat"/>
              </a:rPr>
              <a:t> / hewan / tempat / orang</a:t>
            </a:r>
          </a:p>
        </p:txBody>
      </p:sp>
      <p:sp>
        <p:nvSpPr>
          <p:cNvPr name="TextBox 28" id="28"/>
          <p:cNvSpPr txBox="true"/>
          <p:nvPr/>
        </p:nvSpPr>
        <p:spPr>
          <a:xfrm rot="0">
            <a:off x="4113440" y="4129640"/>
            <a:ext cx="11926464"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Menggunakan</a:t>
            </a:r>
            <a:r>
              <a:rPr lang="en-US" sz="3600">
                <a:solidFill>
                  <a:srgbClr val="000000"/>
                </a:solidFill>
                <a:latin typeface="Montserrat"/>
                <a:ea typeface="Montserrat"/>
                <a:cs typeface="Montserrat"/>
                <a:sym typeface="Montserrat"/>
              </a:rPr>
              <a:t> kata sifat (indah, besar, wangi, lucu)</a:t>
            </a:r>
          </a:p>
        </p:txBody>
      </p:sp>
      <p:sp>
        <p:nvSpPr>
          <p:cNvPr name="TextBox 29" id="29"/>
          <p:cNvSpPr txBox="true"/>
          <p:nvPr/>
        </p:nvSpPr>
        <p:spPr>
          <a:xfrm rot="0">
            <a:off x="4113440" y="6824975"/>
            <a:ext cx="11655895"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Detail, buka</a:t>
            </a:r>
            <a:r>
              <a:rPr lang="en-US" sz="3600">
                <a:solidFill>
                  <a:srgbClr val="000000"/>
                </a:solidFill>
                <a:latin typeface="Montserrat"/>
                <a:ea typeface="Montserrat"/>
                <a:cs typeface="Montserrat"/>
                <a:sym typeface="Montserrat"/>
              </a:rPr>
              <a:t>n sekadar</a:t>
            </a:r>
            <a:r>
              <a:rPr lang="en-US" sz="3600">
                <a:solidFill>
                  <a:srgbClr val="000000"/>
                </a:solidFill>
                <a:latin typeface="Montserrat"/>
                <a:ea typeface="Montserrat"/>
                <a:cs typeface="Montserrat"/>
                <a:sym typeface="Montserrat"/>
              </a:rPr>
              <a:t> menyebutkan nama objek</a:t>
            </a:r>
          </a:p>
        </p:txBody>
      </p:sp>
      <p:sp>
        <p:nvSpPr>
          <p:cNvPr name="TextBox 30" id="30"/>
          <p:cNvSpPr txBox="true"/>
          <p:nvPr/>
        </p:nvSpPr>
        <p:spPr>
          <a:xfrm rot="0">
            <a:off x="4113440" y="5477308"/>
            <a:ext cx="7909550"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Menggunakan p</a:t>
            </a:r>
            <a:r>
              <a:rPr lang="en-US" sz="3600">
                <a:solidFill>
                  <a:srgbClr val="000000"/>
                </a:solidFill>
                <a:latin typeface="Montserrat"/>
                <a:ea typeface="Montserrat"/>
                <a:cs typeface="Montserrat"/>
                <a:sym typeface="Montserrat"/>
              </a:rPr>
              <a:t>anca indera</a:t>
            </a:r>
          </a:p>
        </p:txBody>
      </p:sp>
      <p:sp>
        <p:nvSpPr>
          <p:cNvPr name="Freeform 31" id="31" descr="ikon centang"/>
          <p:cNvSpPr/>
          <p:nvPr/>
        </p:nvSpPr>
        <p:spPr>
          <a:xfrm flipH="false" flipV="false" rot="0">
            <a:off x="2039966" y="3915943"/>
            <a:ext cx="1107446" cy="1107446"/>
          </a:xfrm>
          <a:custGeom>
            <a:avLst/>
            <a:gdLst/>
            <a:ahLst/>
            <a:cxnLst/>
            <a:rect r="r" b="b" t="t" l="l"/>
            <a:pathLst>
              <a:path h="1107446" w="1107446">
                <a:moveTo>
                  <a:pt x="0" y="0"/>
                </a:moveTo>
                <a:lnTo>
                  <a:pt x="1107447" y="0"/>
                </a:lnTo>
                <a:lnTo>
                  <a:pt x="1107447" y="1107447"/>
                </a:lnTo>
                <a:lnTo>
                  <a:pt x="0" y="1107447"/>
                </a:lnTo>
                <a:lnTo>
                  <a:pt x="0" y="0"/>
                </a:lnTo>
                <a:close/>
              </a:path>
            </a:pathLst>
          </a:custGeom>
          <a:blipFill>
            <a:blip r:embed="rId4"/>
            <a:stretch>
              <a:fillRect l="0" t="0" r="0" b="0"/>
            </a:stretch>
          </a:blipFill>
        </p:spPr>
      </p:sp>
      <p:sp>
        <p:nvSpPr>
          <p:cNvPr name="Freeform 32" id="32" descr="ikon centang"/>
          <p:cNvSpPr/>
          <p:nvPr/>
        </p:nvSpPr>
        <p:spPr>
          <a:xfrm flipH="false" flipV="false" rot="0">
            <a:off x="2039966" y="5263610"/>
            <a:ext cx="1107446" cy="1107446"/>
          </a:xfrm>
          <a:custGeom>
            <a:avLst/>
            <a:gdLst/>
            <a:ahLst/>
            <a:cxnLst/>
            <a:rect r="r" b="b" t="t" l="l"/>
            <a:pathLst>
              <a:path h="1107446" w="1107446">
                <a:moveTo>
                  <a:pt x="0" y="0"/>
                </a:moveTo>
                <a:lnTo>
                  <a:pt x="1107447" y="0"/>
                </a:lnTo>
                <a:lnTo>
                  <a:pt x="1107447" y="1107447"/>
                </a:lnTo>
                <a:lnTo>
                  <a:pt x="0" y="1107447"/>
                </a:lnTo>
                <a:lnTo>
                  <a:pt x="0" y="0"/>
                </a:lnTo>
                <a:close/>
              </a:path>
            </a:pathLst>
          </a:custGeom>
          <a:blipFill>
            <a:blip r:embed="rId4"/>
            <a:stretch>
              <a:fillRect l="0" t="0" r="0" b="0"/>
            </a:stretch>
          </a:blipFill>
        </p:spPr>
      </p:sp>
      <p:sp>
        <p:nvSpPr>
          <p:cNvPr name="Freeform 33" id="33" descr="ikon centang"/>
          <p:cNvSpPr/>
          <p:nvPr/>
        </p:nvSpPr>
        <p:spPr>
          <a:xfrm flipH="false" flipV="false" rot="0">
            <a:off x="2039966" y="6611278"/>
            <a:ext cx="1107446" cy="1107446"/>
          </a:xfrm>
          <a:custGeom>
            <a:avLst/>
            <a:gdLst/>
            <a:ahLst/>
            <a:cxnLst/>
            <a:rect r="r" b="b" t="t" l="l"/>
            <a:pathLst>
              <a:path h="1107446" w="1107446">
                <a:moveTo>
                  <a:pt x="0" y="0"/>
                </a:moveTo>
                <a:lnTo>
                  <a:pt x="1107447" y="0"/>
                </a:lnTo>
                <a:lnTo>
                  <a:pt x="1107447" y="1107446"/>
                </a:lnTo>
                <a:lnTo>
                  <a:pt x="0" y="1107446"/>
                </a:lnTo>
                <a:lnTo>
                  <a:pt x="0" y="0"/>
                </a:lnTo>
                <a:close/>
              </a:path>
            </a:pathLst>
          </a:custGeom>
          <a:blipFill>
            <a:blip r:embed="rId4"/>
            <a:stretch>
              <a:fillRect l="0" t="0" r="0" b="0"/>
            </a:stretch>
          </a:blipFill>
        </p:spPr>
      </p:sp>
      <p:grpSp>
        <p:nvGrpSpPr>
          <p:cNvPr name="Group 34" id="34"/>
          <p:cNvGrpSpPr/>
          <p:nvPr/>
        </p:nvGrpSpPr>
        <p:grpSpPr>
          <a:xfrm rot="0">
            <a:off x="6452849" y="8147710"/>
            <a:ext cx="10608318" cy="1107446"/>
            <a:chOff x="0" y="0"/>
            <a:chExt cx="2182781" cy="227870"/>
          </a:xfrm>
        </p:grpSpPr>
        <p:sp>
          <p:nvSpPr>
            <p:cNvPr name="Freeform 35" id="35">
              <a:extLst>
                <a:ext uri="{C183D7F6-B498-43B3-948B-1728B52AA6E4}">
                  <adec:decorative xmlns:adec="http://schemas.microsoft.com/office/drawing/2017/decorative" val="1"/>
                </a:ext>
              </a:extLst>
            </p:cNvPr>
            <p:cNvSpPr/>
            <p:nvPr/>
          </p:nvSpPr>
          <p:spPr>
            <a:xfrm flipH="false" flipV="false" rot="0">
              <a:off x="0" y="0"/>
              <a:ext cx="2182781" cy="227870"/>
            </a:xfrm>
            <a:custGeom>
              <a:avLst/>
              <a:gdLst/>
              <a:ahLst/>
              <a:cxnLst/>
              <a:rect r="r" b="b" t="t" l="l"/>
              <a:pathLst>
                <a:path h="227870" w="2182781">
                  <a:moveTo>
                    <a:pt x="14254" y="0"/>
                  </a:moveTo>
                  <a:lnTo>
                    <a:pt x="2168528" y="0"/>
                  </a:lnTo>
                  <a:cubicBezTo>
                    <a:pt x="2176400" y="0"/>
                    <a:pt x="2182781" y="6382"/>
                    <a:pt x="2182781" y="14254"/>
                  </a:cubicBezTo>
                  <a:lnTo>
                    <a:pt x="2182781" y="213616"/>
                  </a:lnTo>
                  <a:cubicBezTo>
                    <a:pt x="2182781" y="217396"/>
                    <a:pt x="2181280" y="221022"/>
                    <a:pt x="2178607" y="223695"/>
                  </a:cubicBezTo>
                  <a:cubicBezTo>
                    <a:pt x="2175933" y="226368"/>
                    <a:pt x="2172308" y="227870"/>
                    <a:pt x="2168528" y="227870"/>
                  </a:cubicBezTo>
                  <a:lnTo>
                    <a:pt x="14254" y="227870"/>
                  </a:lnTo>
                  <a:cubicBezTo>
                    <a:pt x="10473" y="227870"/>
                    <a:pt x="6848" y="226368"/>
                    <a:pt x="4175" y="223695"/>
                  </a:cubicBezTo>
                  <a:cubicBezTo>
                    <a:pt x="1502" y="221022"/>
                    <a:pt x="0" y="217396"/>
                    <a:pt x="0" y="213616"/>
                  </a:cubicBezTo>
                  <a:lnTo>
                    <a:pt x="0" y="14254"/>
                  </a:lnTo>
                  <a:cubicBezTo>
                    <a:pt x="0" y="10473"/>
                    <a:pt x="1502" y="6848"/>
                    <a:pt x="4175" y="4175"/>
                  </a:cubicBezTo>
                  <a:cubicBezTo>
                    <a:pt x="6848" y="1502"/>
                    <a:pt x="10473" y="0"/>
                    <a:pt x="14254" y="0"/>
                  </a:cubicBezTo>
                  <a:close/>
                </a:path>
              </a:pathLst>
            </a:custGeom>
            <a:solidFill>
              <a:srgbClr val="FFFFFF"/>
            </a:solidFill>
          </p:spPr>
        </p:sp>
        <p:sp>
          <p:nvSpPr>
            <p:cNvPr name="TextBox 36" id="36"/>
            <p:cNvSpPr txBox="true"/>
            <p:nvPr/>
          </p:nvSpPr>
          <p:spPr>
            <a:xfrm>
              <a:off x="0" y="-38100"/>
              <a:ext cx="2182781" cy="265970"/>
            </a:xfrm>
            <a:prstGeom prst="rect">
              <a:avLst/>
            </a:prstGeom>
          </p:spPr>
          <p:txBody>
            <a:bodyPr anchor="ctr" rtlCol="false" tIns="50800" lIns="50800" bIns="50800" rIns="50800"/>
            <a:lstStyle/>
            <a:p>
              <a:pPr algn="ctr">
                <a:lnSpc>
                  <a:spcPts val="2659"/>
                </a:lnSpc>
              </a:pPr>
            </a:p>
          </p:txBody>
        </p:sp>
      </p:grpSp>
      <p:sp>
        <p:nvSpPr>
          <p:cNvPr name="TextBox 37" id="37"/>
          <p:cNvSpPr txBox="true"/>
          <p:nvPr/>
        </p:nvSpPr>
        <p:spPr>
          <a:xfrm rot="0">
            <a:off x="7332362" y="8361407"/>
            <a:ext cx="9728804"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Taman i</a:t>
            </a:r>
            <a:r>
              <a:rPr lang="en-US" sz="3600">
                <a:solidFill>
                  <a:srgbClr val="000000"/>
                </a:solidFill>
                <a:latin typeface="Montserrat"/>
                <a:ea typeface="Montserrat"/>
                <a:cs typeface="Montserrat"/>
                <a:sym typeface="Montserrat"/>
              </a:rPr>
              <a:t>ni</a:t>
            </a:r>
            <a:r>
              <a:rPr lang="en-US" sz="3600">
                <a:solidFill>
                  <a:srgbClr val="000000"/>
                </a:solidFill>
                <a:latin typeface="Montserrat"/>
                <a:ea typeface="Montserrat"/>
                <a:cs typeface="Montserrat"/>
                <a:sym typeface="Montserrat"/>
              </a:rPr>
              <a:t> penuh bunga berwarna-warni.</a:t>
            </a:r>
          </a:p>
        </p:txBody>
      </p:sp>
      <p:sp>
        <p:nvSpPr>
          <p:cNvPr name="Freeform 38" id="38" descr="ikon centang"/>
          <p:cNvSpPr/>
          <p:nvPr/>
        </p:nvSpPr>
        <p:spPr>
          <a:xfrm flipH="false" flipV="false" rot="0">
            <a:off x="5899126" y="8149806"/>
            <a:ext cx="1107446" cy="1107446"/>
          </a:xfrm>
          <a:custGeom>
            <a:avLst/>
            <a:gdLst/>
            <a:ahLst/>
            <a:cxnLst/>
            <a:rect r="r" b="b" t="t" l="l"/>
            <a:pathLst>
              <a:path h="1107446" w="1107446">
                <a:moveTo>
                  <a:pt x="0" y="0"/>
                </a:moveTo>
                <a:lnTo>
                  <a:pt x="1107446" y="0"/>
                </a:lnTo>
                <a:lnTo>
                  <a:pt x="1107446" y="1107446"/>
                </a:lnTo>
                <a:lnTo>
                  <a:pt x="0" y="1107446"/>
                </a:lnTo>
                <a:lnTo>
                  <a:pt x="0" y="0"/>
                </a:lnTo>
                <a:close/>
              </a:path>
            </a:pathLst>
          </a:custGeom>
          <a:blipFill>
            <a:blip r:embed="rId4"/>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2560006" y="895350"/>
            <a:ext cx="13167989" cy="1160846"/>
          </a:xfrm>
          <a:prstGeom prst="rect">
            <a:avLst/>
          </a:prstGeom>
        </p:spPr>
        <p:txBody>
          <a:bodyPr anchor="t" rtlCol="false" tIns="0" lIns="0" bIns="0" rIns="0">
            <a:spAutoFit/>
          </a:bodyPr>
          <a:lstStyle/>
          <a:p>
            <a:pPr algn="ctr" marL="0" indent="0" lvl="0">
              <a:lnSpc>
                <a:spcPts val="9520"/>
              </a:lnSpc>
              <a:spcBef>
                <a:spcPct val="0"/>
              </a:spcBef>
            </a:pPr>
            <a:r>
              <a:rPr lang="en-US" b="true" sz="6800">
                <a:solidFill>
                  <a:srgbClr val="C76324"/>
                </a:solidFill>
                <a:latin typeface="Montserrat Bold"/>
                <a:ea typeface="Montserrat Bold"/>
                <a:cs typeface="Montserrat Bold"/>
                <a:sym typeface="Montserrat Bold"/>
              </a:rPr>
              <a:t>ST</a:t>
            </a:r>
            <a:r>
              <a:rPr lang="en-US" b="true" sz="6800" strike="noStrike" u="none">
                <a:solidFill>
                  <a:srgbClr val="C76324"/>
                </a:solidFill>
                <a:latin typeface="Montserrat Bold"/>
                <a:ea typeface="Montserrat Bold"/>
                <a:cs typeface="Montserrat Bold"/>
                <a:sym typeface="Montserrat Bold"/>
              </a:rPr>
              <a:t>RUKT</a:t>
            </a:r>
            <a:r>
              <a:rPr lang="en-US" b="true" sz="6800" strike="noStrike" u="none">
                <a:solidFill>
                  <a:srgbClr val="C76324"/>
                </a:solidFill>
                <a:latin typeface="Montserrat Bold"/>
                <a:ea typeface="Montserrat Bold"/>
                <a:cs typeface="Montserrat Bold"/>
                <a:sym typeface="Montserrat Bold"/>
              </a:rPr>
              <a:t>UR </a:t>
            </a:r>
            <a:r>
              <a:rPr lang="en-US" b="true" sz="6800" strike="noStrike" u="none">
                <a:solidFill>
                  <a:srgbClr val="C76324"/>
                </a:solidFill>
                <a:latin typeface="Montserrat Bold"/>
                <a:ea typeface="Montserrat Bold"/>
                <a:cs typeface="Montserrat Bold"/>
                <a:sym typeface="Montserrat Bold"/>
              </a:rPr>
              <a:t>TEKS DESKRIPSI</a:t>
            </a:r>
          </a:p>
        </p:txBody>
      </p:sp>
      <p:graphicFrame>
        <p:nvGraphicFramePr>
          <p:cNvPr name="Table 6" id="6"/>
          <p:cNvGraphicFramePr>
            <a:graphicFrameLocks noGrp="true"/>
          </p:cNvGraphicFramePr>
          <p:nvPr/>
        </p:nvGraphicFramePr>
        <p:xfrm>
          <a:off x="675942" y="2654002"/>
          <a:ext cx="16936117" cy="6604298"/>
        </p:xfrm>
        <a:graphic>
          <a:graphicData uri="http://schemas.openxmlformats.org/drawingml/2006/table">
            <a:tbl>
              <a:tblPr/>
              <a:tblGrid>
                <a:gridCol w="5009613"/>
                <a:gridCol w="4274036"/>
                <a:gridCol w="7652468"/>
              </a:tblGrid>
              <a:tr h="1122679">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DE9F82"/>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DE9F82"/>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DE9F82"/>
                    </a:solidFill>
                  </a:tcPr>
                </a:tc>
              </a:tr>
              <a:tr h="1840754">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r>
              <a:tr h="1629777">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r>
              <a:tr h="2011089">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c>
                  <a:txBody>
                    <a:bodyPr anchor="t" rtlCol="false"/>
                    <a:lstStyle/>
                    <a:p>
                      <a:pPr algn="ctr">
                        <a:lnSpc>
                          <a:spcPts val="2100"/>
                        </a:lnSpc>
                        <a:defRPr/>
                      </a:pPr>
                      <a:endParaRPr lang="en-US" sz="1100"/>
                    </a:p>
                  </a:txBody>
                  <a:tcPr marL="190500" marR="190500" marT="190500" marB="190500" anchor="ctr">
                    <a:lnL cmpd="sng" algn="ctr" cap="flat" w="0">
                      <a:solidFill>
                        <a:srgbClr val="FFD699"/>
                      </a:solidFill>
                      <a:prstDash val="solid"/>
                      <a:round/>
                      <a:headEnd type="none" w="med" len="med"/>
                      <a:tailEnd type="none" w="med" len="med"/>
                    </a:lnL>
                    <a:lnR cmpd="sng" algn="ctr" cap="flat" w="0">
                      <a:solidFill>
                        <a:srgbClr val="FFD699"/>
                      </a:solidFill>
                      <a:prstDash val="solid"/>
                      <a:round/>
                      <a:headEnd type="none" w="med" len="med"/>
                      <a:tailEnd type="none" w="med" len="med"/>
                    </a:lnR>
                    <a:lnT cmpd="sng" algn="ctr" cap="flat" w="0">
                      <a:solidFill>
                        <a:srgbClr val="FFD699"/>
                      </a:solidFill>
                      <a:prstDash val="solid"/>
                      <a:round/>
                      <a:headEnd type="none" w="med" len="med"/>
                      <a:tailEnd type="none" w="med" len="med"/>
                    </a:lnT>
                    <a:lnB cmpd="sng" algn="ctr" cap="flat" w="0">
                      <a:solidFill>
                        <a:srgbClr val="FFD699"/>
                      </a:solidFill>
                      <a:prstDash val="solid"/>
                      <a:round/>
                      <a:headEnd type="none" w="med" len="med"/>
                      <a:tailEnd type="none" w="med" len="med"/>
                    </a:lnB>
                    <a:solidFill>
                      <a:srgbClr val="FFFFFF"/>
                    </a:solidFill>
                  </a:tcPr>
                </a:tc>
              </a:tr>
            </a:tbl>
          </a:graphicData>
        </a:graphic>
      </p:graphicFrame>
      <p:sp>
        <p:nvSpPr>
          <p:cNvPr name="TextBox 7" id="7"/>
          <p:cNvSpPr txBox="true"/>
          <p:nvPr/>
        </p:nvSpPr>
        <p:spPr>
          <a:xfrm rot="0">
            <a:off x="1020074" y="2750810"/>
            <a:ext cx="4179858"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BAGIAN</a:t>
            </a:r>
          </a:p>
        </p:txBody>
      </p:sp>
      <p:sp>
        <p:nvSpPr>
          <p:cNvPr name="TextBox 8" id="8"/>
          <p:cNvSpPr txBox="true"/>
          <p:nvPr/>
        </p:nvSpPr>
        <p:spPr>
          <a:xfrm rot="0">
            <a:off x="5978289" y="2750810"/>
            <a:ext cx="3831204" cy="712420"/>
          </a:xfrm>
          <a:prstGeom prst="rect">
            <a:avLst/>
          </a:prstGeom>
        </p:spPr>
        <p:txBody>
          <a:bodyPr anchor="t" rtlCol="false" tIns="0" lIns="0" bIns="0" rIns="0">
            <a:spAutoFit/>
          </a:bodyPr>
          <a:lstStyle/>
          <a:p>
            <a:pPr algn="l">
              <a:lnSpc>
                <a:spcPts val="5880"/>
              </a:lnSpc>
              <a:spcBef>
                <a:spcPct val="0"/>
              </a:spcBef>
            </a:pPr>
            <a:r>
              <a:rPr lang="en-US" b="true" sz="4200">
                <a:solidFill>
                  <a:srgbClr val="FFFFFF"/>
                </a:solidFill>
                <a:latin typeface="Montserrat Bold"/>
                <a:ea typeface="Montserrat Bold"/>
                <a:cs typeface="Montserrat Bold"/>
                <a:sym typeface="Montserrat Bold"/>
              </a:rPr>
              <a:t>PENJELASAN</a:t>
            </a:r>
          </a:p>
        </p:txBody>
      </p:sp>
      <p:sp>
        <p:nvSpPr>
          <p:cNvPr name="TextBox 9" id="9"/>
          <p:cNvSpPr txBox="true"/>
          <p:nvPr/>
        </p:nvSpPr>
        <p:spPr>
          <a:xfrm rot="0">
            <a:off x="11915358" y="2750810"/>
            <a:ext cx="4648032"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Co</a:t>
            </a:r>
            <a:r>
              <a:rPr lang="en-US" b="true" sz="4200">
                <a:solidFill>
                  <a:srgbClr val="FFFFFF"/>
                </a:solidFill>
                <a:latin typeface="Montserrat Bold"/>
                <a:ea typeface="Montserrat Bold"/>
                <a:cs typeface="Montserrat Bold"/>
                <a:sym typeface="Montserrat Bold"/>
              </a:rPr>
              <a:t>NTOH</a:t>
            </a:r>
          </a:p>
        </p:txBody>
      </p:sp>
      <p:sp>
        <p:nvSpPr>
          <p:cNvPr name="TextBox 10" id="10"/>
          <p:cNvSpPr txBox="true"/>
          <p:nvPr/>
        </p:nvSpPr>
        <p:spPr>
          <a:xfrm rot="0">
            <a:off x="1028700" y="4143745"/>
            <a:ext cx="2895691"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Identifikas</a:t>
            </a:r>
            <a:r>
              <a:rPr lang="en-US" sz="3600">
                <a:solidFill>
                  <a:srgbClr val="000000"/>
                </a:solidFill>
                <a:latin typeface="Montserrat"/>
                <a:ea typeface="Montserrat"/>
                <a:cs typeface="Montserrat"/>
                <a:sym typeface="Montserrat"/>
              </a:rPr>
              <a:t>i</a:t>
            </a:r>
          </a:p>
        </p:txBody>
      </p:sp>
      <p:sp>
        <p:nvSpPr>
          <p:cNvPr name="TextBox 11" id="11"/>
          <p:cNvSpPr txBox="true"/>
          <p:nvPr/>
        </p:nvSpPr>
        <p:spPr>
          <a:xfrm rot="0">
            <a:off x="1028700" y="5914172"/>
            <a:ext cx="4207109"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Deskripsi bag</a:t>
            </a:r>
            <a:r>
              <a:rPr lang="en-US" sz="3600">
                <a:solidFill>
                  <a:srgbClr val="000000"/>
                </a:solidFill>
                <a:latin typeface="Montserrat"/>
                <a:ea typeface="Montserrat"/>
                <a:cs typeface="Montserrat"/>
                <a:sym typeface="Montserrat"/>
              </a:rPr>
              <a:t>ian</a:t>
            </a:r>
          </a:p>
        </p:txBody>
      </p:sp>
      <p:sp>
        <p:nvSpPr>
          <p:cNvPr name="TextBox 12" id="12"/>
          <p:cNvSpPr txBox="true"/>
          <p:nvPr/>
        </p:nvSpPr>
        <p:spPr>
          <a:xfrm rot="0">
            <a:off x="1028700" y="7726814"/>
            <a:ext cx="4427571"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Penutup (ops</a:t>
            </a:r>
            <a:r>
              <a:rPr lang="en-US" sz="3600">
                <a:solidFill>
                  <a:srgbClr val="000000"/>
                </a:solidFill>
                <a:latin typeface="Montserrat"/>
                <a:ea typeface="Montserrat"/>
                <a:cs typeface="Montserrat"/>
                <a:sym typeface="Montserrat"/>
              </a:rPr>
              <a:t>ional)</a:t>
            </a:r>
          </a:p>
        </p:txBody>
      </p:sp>
      <p:sp>
        <p:nvSpPr>
          <p:cNvPr name="TextBox 13" id="13"/>
          <p:cNvSpPr txBox="true"/>
          <p:nvPr/>
        </p:nvSpPr>
        <p:spPr>
          <a:xfrm rot="0">
            <a:off x="6138104" y="4098025"/>
            <a:ext cx="3086634" cy="1251519"/>
          </a:xfrm>
          <a:prstGeom prst="rect">
            <a:avLst/>
          </a:prstGeom>
        </p:spPr>
        <p:txBody>
          <a:bodyPr anchor="t" rtlCol="false" tIns="0" lIns="0" bIns="0" rIns="0">
            <a:spAutoFit/>
          </a:bodyPr>
          <a:lstStyle/>
          <a:p>
            <a:pPr algn="just">
              <a:lnSpc>
                <a:spcPts val="5040"/>
              </a:lnSpc>
            </a:pPr>
            <a:r>
              <a:rPr lang="en-US" sz="3600">
                <a:solidFill>
                  <a:srgbClr val="000000"/>
                </a:solidFill>
                <a:latin typeface="Montserrat"/>
                <a:ea typeface="Montserrat"/>
                <a:cs typeface="Montserrat"/>
                <a:sym typeface="Montserrat"/>
              </a:rPr>
              <a:t>Pengenalan </a:t>
            </a:r>
          </a:p>
          <a:p>
            <a:pPr algn="just">
              <a:lnSpc>
                <a:spcPts val="5040"/>
              </a:lnSpc>
              <a:spcBef>
                <a:spcPct val="0"/>
              </a:spcBef>
            </a:pPr>
            <a:r>
              <a:rPr lang="en-US" sz="3600">
                <a:solidFill>
                  <a:srgbClr val="000000"/>
                </a:solidFill>
                <a:latin typeface="Montserrat"/>
                <a:ea typeface="Montserrat"/>
                <a:cs typeface="Montserrat"/>
                <a:sym typeface="Montserrat"/>
              </a:rPr>
              <a:t>objek</a:t>
            </a:r>
          </a:p>
        </p:txBody>
      </p:sp>
      <p:sp>
        <p:nvSpPr>
          <p:cNvPr name="TextBox 14" id="14"/>
          <p:cNvSpPr txBox="true"/>
          <p:nvPr/>
        </p:nvSpPr>
        <p:spPr>
          <a:xfrm rot="0">
            <a:off x="6138104" y="5913321"/>
            <a:ext cx="3637105" cy="1251519"/>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Menjelaskan ciri-ciri</a:t>
            </a:r>
          </a:p>
        </p:txBody>
      </p:sp>
      <p:sp>
        <p:nvSpPr>
          <p:cNvPr name="TextBox 15" id="15"/>
          <p:cNvSpPr txBox="true"/>
          <p:nvPr/>
        </p:nvSpPr>
        <p:spPr>
          <a:xfrm rot="0">
            <a:off x="6138104" y="7681094"/>
            <a:ext cx="3521641" cy="613377"/>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Kesan penulis</a:t>
            </a:r>
          </a:p>
        </p:txBody>
      </p:sp>
      <p:sp>
        <p:nvSpPr>
          <p:cNvPr name="TextBox 16" id="16"/>
          <p:cNvSpPr txBox="true"/>
          <p:nvPr/>
        </p:nvSpPr>
        <p:spPr>
          <a:xfrm rot="0">
            <a:off x="10574079" y="4052305"/>
            <a:ext cx="6202396" cy="1251519"/>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“Aku mempunyai taman sekolah yang indah.”</a:t>
            </a:r>
          </a:p>
        </p:txBody>
      </p:sp>
      <p:sp>
        <p:nvSpPr>
          <p:cNvPr name="TextBox 17" id="17"/>
          <p:cNvSpPr txBox="true"/>
          <p:nvPr/>
        </p:nvSpPr>
        <p:spPr>
          <a:xfrm rot="0">
            <a:off x="10489584" y="5867601"/>
            <a:ext cx="6416958" cy="1251519"/>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“Ada bunga merah, kuning, ungu, pohon hijau tinggi…”</a:t>
            </a:r>
          </a:p>
        </p:txBody>
      </p:sp>
      <p:sp>
        <p:nvSpPr>
          <p:cNvPr name="TextBox 18" id="18"/>
          <p:cNvSpPr txBox="true"/>
          <p:nvPr/>
        </p:nvSpPr>
        <p:spPr>
          <a:xfrm rot="0">
            <a:off x="10574079" y="7681094"/>
            <a:ext cx="6782868" cy="1251519"/>
          </a:xfrm>
          <a:prstGeom prst="rect">
            <a:avLst/>
          </a:prstGeom>
        </p:spPr>
        <p:txBody>
          <a:bodyPr anchor="t" rtlCol="false" tIns="0" lIns="0" bIns="0" rIns="0">
            <a:spAutoFit/>
          </a:bodyPr>
          <a:lstStyle/>
          <a:p>
            <a:pPr algn="l">
              <a:lnSpc>
                <a:spcPts val="5040"/>
              </a:lnSpc>
              <a:spcBef>
                <a:spcPct val="0"/>
              </a:spcBef>
            </a:pPr>
            <a:r>
              <a:rPr lang="en-US" sz="3600">
                <a:solidFill>
                  <a:srgbClr val="000000"/>
                </a:solidFill>
                <a:latin typeface="Montserrat"/>
                <a:ea typeface="Montserrat"/>
                <a:cs typeface="Montserrat"/>
                <a:sym typeface="Montserrat"/>
              </a:rPr>
              <a:t>“Taman itu membuatku merasa tenang dan bahagia.”</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5656347" y="2819700"/>
            <a:ext cx="12038319" cy="6875505"/>
            <a:chOff x="0" y="0"/>
            <a:chExt cx="2477020" cy="1414713"/>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2477020" cy="1414713"/>
            </a:xfrm>
            <a:custGeom>
              <a:avLst/>
              <a:gdLst/>
              <a:ahLst/>
              <a:cxnLst/>
              <a:rect r="r" b="b" t="t" l="l"/>
              <a:pathLst>
                <a:path h="1414713" w="2477020">
                  <a:moveTo>
                    <a:pt x="12561" y="0"/>
                  </a:moveTo>
                  <a:lnTo>
                    <a:pt x="2464460" y="0"/>
                  </a:lnTo>
                  <a:cubicBezTo>
                    <a:pt x="2467791" y="0"/>
                    <a:pt x="2470986" y="1323"/>
                    <a:pt x="2473341" y="3679"/>
                  </a:cubicBezTo>
                  <a:cubicBezTo>
                    <a:pt x="2475697" y="6035"/>
                    <a:pt x="2477020" y="9229"/>
                    <a:pt x="2477020" y="12561"/>
                  </a:cubicBezTo>
                  <a:lnTo>
                    <a:pt x="2477020" y="1402152"/>
                  </a:lnTo>
                  <a:cubicBezTo>
                    <a:pt x="2477020" y="1409089"/>
                    <a:pt x="2471397" y="1414713"/>
                    <a:pt x="2464460" y="1414713"/>
                  </a:cubicBezTo>
                  <a:lnTo>
                    <a:pt x="12561" y="1414713"/>
                  </a:lnTo>
                  <a:cubicBezTo>
                    <a:pt x="9229" y="1414713"/>
                    <a:pt x="6035" y="1413390"/>
                    <a:pt x="3679" y="1411034"/>
                  </a:cubicBezTo>
                  <a:cubicBezTo>
                    <a:pt x="1323" y="1408678"/>
                    <a:pt x="0" y="1405484"/>
                    <a:pt x="0" y="1402152"/>
                  </a:cubicBezTo>
                  <a:lnTo>
                    <a:pt x="0" y="12561"/>
                  </a:lnTo>
                  <a:cubicBezTo>
                    <a:pt x="0" y="9229"/>
                    <a:pt x="1323" y="6035"/>
                    <a:pt x="3679" y="3679"/>
                  </a:cubicBezTo>
                  <a:cubicBezTo>
                    <a:pt x="6035" y="1323"/>
                    <a:pt x="9229" y="0"/>
                    <a:pt x="12561" y="0"/>
                  </a:cubicBezTo>
                  <a:close/>
                </a:path>
              </a:pathLst>
            </a:custGeom>
            <a:solidFill>
              <a:srgbClr val="FFFFFF"/>
            </a:solidFill>
          </p:spPr>
        </p:sp>
        <p:sp>
          <p:nvSpPr>
            <p:cNvPr name="TextBox 7" id="7"/>
            <p:cNvSpPr txBox="true"/>
            <p:nvPr/>
          </p:nvSpPr>
          <p:spPr>
            <a:xfrm>
              <a:off x="0" y="-38100"/>
              <a:ext cx="2477020" cy="1452813"/>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6836393" y="2332849"/>
            <a:ext cx="6710503" cy="884265"/>
            <a:chOff x="0" y="0"/>
            <a:chExt cx="1380762" cy="181948"/>
          </a:xfrm>
        </p:grpSpPr>
        <p:sp>
          <p:nvSpPr>
            <p:cNvPr name="Freeform 9" id="9">
              <a:extLst>
                <a:ext uri="{C183D7F6-B498-43B3-948B-1728B52AA6E4}">
                  <adec:decorative xmlns:adec="http://schemas.microsoft.com/office/drawing/2017/decorative" val="1"/>
                </a:ext>
              </a:extLst>
            </p:cNvPr>
            <p:cNvSpPr/>
            <p:nvPr/>
          </p:nvSpPr>
          <p:spPr>
            <a:xfrm flipH="false" flipV="false" rot="0">
              <a:off x="0" y="0"/>
              <a:ext cx="1380762" cy="181948"/>
            </a:xfrm>
            <a:custGeom>
              <a:avLst/>
              <a:gdLst/>
              <a:ahLst/>
              <a:cxnLst/>
              <a:rect r="r" b="b" t="t" l="l"/>
              <a:pathLst>
                <a:path h="181948" w="1380762">
                  <a:moveTo>
                    <a:pt x="22533" y="0"/>
                  </a:moveTo>
                  <a:lnTo>
                    <a:pt x="1358229" y="0"/>
                  </a:lnTo>
                  <a:cubicBezTo>
                    <a:pt x="1370674" y="0"/>
                    <a:pt x="1380762" y="10088"/>
                    <a:pt x="1380762" y="22533"/>
                  </a:cubicBezTo>
                  <a:lnTo>
                    <a:pt x="1380762" y="159414"/>
                  </a:lnTo>
                  <a:cubicBezTo>
                    <a:pt x="1380762" y="171859"/>
                    <a:pt x="1370674" y="181948"/>
                    <a:pt x="1358229" y="181948"/>
                  </a:cubicBezTo>
                  <a:lnTo>
                    <a:pt x="22533" y="181948"/>
                  </a:lnTo>
                  <a:cubicBezTo>
                    <a:pt x="10088" y="181948"/>
                    <a:pt x="0" y="171859"/>
                    <a:pt x="0" y="159414"/>
                  </a:cubicBezTo>
                  <a:lnTo>
                    <a:pt x="0" y="22533"/>
                  </a:lnTo>
                  <a:cubicBezTo>
                    <a:pt x="0" y="10088"/>
                    <a:pt x="10088" y="0"/>
                    <a:pt x="22533" y="0"/>
                  </a:cubicBezTo>
                  <a:close/>
                </a:path>
              </a:pathLst>
            </a:custGeom>
            <a:solidFill>
              <a:srgbClr val="DE9F82"/>
            </a:solidFill>
          </p:spPr>
        </p:sp>
        <p:sp>
          <p:nvSpPr>
            <p:cNvPr name="TextBox 10" id="10"/>
            <p:cNvSpPr txBox="true"/>
            <p:nvPr/>
          </p:nvSpPr>
          <p:spPr>
            <a:xfrm>
              <a:off x="0" y="-38100"/>
              <a:ext cx="1380762" cy="220048"/>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7168473" y="2380631"/>
            <a:ext cx="6046344"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FFFFFF"/>
                </a:solidFill>
                <a:latin typeface="Montserrat Bold"/>
                <a:ea typeface="Montserrat Bold"/>
                <a:cs typeface="Montserrat Bold"/>
                <a:sym typeface="Montserrat Bold"/>
              </a:rPr>
              <a:t>TAMAN SEKOLAHKU</a:t>
            </a:r>
          </a:p>
        </p:txBody>
      </p:sp>
      <p:sp>
        <p:nvSpPr>
          <p:cNvPr name="TextBox 12" id="12"/>
          <p:cNvSpPr txBox="true"/>
          <p:nvPr/>
        </p:nvSpPr>
        <p:spPr>
          <a:xfrm rot="0">
            <a:off x="6262989" y="3577009"/>
            <a:ext cx="10900512" cy="5718513"/>
          </a:xfrm>
          <a:prstGeom prst="rect">
            <a:avLst/>
          </a:prstGeom>
        </p:spPr>
        <p:txBody>
          <a:bodyPr anchor="t" rtlCol="false" tIns="0" lIns="0" bIns="0" rIns="0">
            <a:spAutoFit/>
          </a:bodyPr>
          <a:lstStyle/>
          <a:p>
            <a:pPr algn="just">
              <a:lnSpc>
                <a:spcPts val="5039"/>
              </a:lnSpc>
              <a:spcBef>
                <a:spcPct val="0"/>
              </a:spcBef>
            </a:pPr>
            <a:r>
              <a:rPr lang="en-US" sz="3599">
                <a:solidFill>
                  <a:srgbClr val="000000"/>
                </a:solidFill>
                <a:latin typeface="Montserrat"/>
                <a:ea typeface="Montserrat"/>
                <a:cs typeface="Montserrat"/>
                <a:sym typeface="Montserrat"/>
              </a:rPr>
              <a:t>Taman sekolahku</a:t>
            </a:r>
            <a:r>
              <a:rPr lang="en-US" sz="3599">
                <a:solidFill>
                  <a:srgbClr val="000000"/>
                </a:solidFill>
                <a:latin typeface="Montserrat"/>
                <a:ea typeface="Montserrat"/>
                <a:cs typeface="Montserrat"/>
                <a:sym typeface="Montserrat"/>
              </a:rPr>
              <a:t> berada di depan kelas. Banyak bunga berwarna merah, kuning, dan ungu. Rumputnya hijau dan lembut saat diinjak. Pohon besar di tengah taman membuat suasana sejuk. Di sana juga ada bangku kayu untuk duduk. Saat istirahat, aku suka membaca di taman karena udaranya segar. Aku sangat menyukai taman sekolahku karena membuatku merasa tenang.</a:t>
            </a:r>
          </a:p>
        </p:txBody>
      </p:sp>
      <p:sp>
        <p:nvSpPr>
          <p:cNvPr name="Freeform 13" id="13" descr="ilustrasi taman"/>
          <p:cNvSpPr/>
          <p:nvPr/>
        </p:nvSpPr>
        <p:spPr>
          <a:xfrm flipH="true" flipV="false" rot="0">
            <a:off x="-4540489" y="569012"/>
            <a:ext cx="11931580" cy="11931580"/>
          </a:xfrm>
          <a:custGeom>
            <a:avLst/>
            <a:gdLst/>
            <a:ahLst/>
            <a:cxnLst/>
            <a:rect r="r" b="b" t="t" l="l"/>
            <a:pathLst>
              <a:path h="11931580" w="11931580">
                <a:moveTo>
                  <a:pt x="11931581" y="0"/>
                </a:moveTo>
                <a:lnTo>
                  <a:pt x="0" y="0"/>
                </a:lnTo>
                <a:lnTo>
                  <a:pt x="0" y="11931580"/>
                </a:lnTo>
                <a:lnTo>
                  <a:pt x="11931581" y="11931580"/>
                </a:lnTo>
                <a:lnTo>
                  <a:pt x="11931581" y="0"/>
                </a:lnTo>
                <a:close/>
              </a:path>
            </a:pathLst>
          </a:custGeom>
          <a:blipFill>
            <a:blip r:embed="rId2">
              <a:extLst>
                <a:ext uri="{96DAC541-7B7A-43D3-8B79-37D633B846F1}">
                  <asvg:svgBlip xmlns:asvg="http://schemas.microsoft.com/office/drawing/2016/SVG/main" r:embed="rId3"/>
                </a:ext>
              </a:extLst>
            </a:blip>
            <a:stretch>
              <a:fillRect l="-7471" t="-7298" r="-7471" b="-7643"/>
            </a:stretch>
          </a:blipFill>
        </p:spPr>
      </p:sp>
      <p:sp>
        <p:nvSpPr>
          <p:cNvPr name="TextBox 14" id="14"/>
          <p:cNvSpPr txBox="true"/>
          <p:nvPr/>
        </p:nvSpPr>
        <p:spPr>
          <a:xfrm rot="0">
            <a:off x="1028700" y="556911"/>
            <a:ext cx="17006236" cy="1160846"/>
          </a:xfrm>
          <a:prstGeom prst="rect">
            <a:avLst/>
          </a:prstGeom>
        </p:spPr>
        <p:txBody>
          <a:bodyPr anchor="t" rtlCol="false" tIns="0" lIns="0" bIns="0" rIns="0">
            <a:spAutoFit/>
          </a:bodyPr>
          <a:lstStyle/>
          <a:p>
            <a:pPr algn="l" marL="0" indent="0" lvl="0">
              <a:lnSpc>
                <a:spcPts val="9520"/>
              </a:lnSpc>
              <a:spcBef>
                <a:spcPct val="0"/>
              </a:spcBef>
            </a:pPr>
            <a:r>
              <a:rPr lang="en-US" b="true" sz="6800">
                <a:solidFill>
                  <a:srgbClr val="C76324"/>
                </a:solidFill>
                <a:latin typeface="Montserrat Bold"/>
                <a:ea typeface="Montserrat Bold"/>
                <a:cs typeface="Montserrat Bold"/>
                <a:sym typeface="Montserrat Bold"/>
              </a:rPr>
              <a:t>CONTOH</a:t>
            </a:r>
            <a:r>
              <a:rPr lang="en-US" b="true" sz="6800" strike="noStrike" u="none">
                <a:solidFill>
                  <a:srgbClr val="C76324"/>
                </a:solidFill>
                <a:latin typeface="Montserrat Bold"/>
                <a:ea typeface="Montserrat Bold"/>
                <a:cs typeface="Montserrat Bold"/>
                <a:sym typeface="Montserrat Bold"/>
              </a:rPr>
              <a:t> TEKS DESKRIPSI LENGKAP</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BF1DE"/>
        </a:solidFill>
      </p:bgPr>
    </p:bg>
    <p:spTree>
      <p:nvGrpSpPr>
        <p:cNvPr id="1" name=""/>
        <p:cNvGrpSpPr/>
        <p:nvPr/>
      </p:nvGrpSpPr>
      <p:grpSpPr>
        <a:xfrm>
          <a:off x="0" y="0"/>
          <a:ext cx="0" cy="0"/>
          <a:chOff x="0" y="0"/>
          <a:chExt cx="0" cy="0"/>
        </a:xfrm>
      </p:grpSpPr>
      <p:grpSp>
        <p:nvGrpSpPr>
          <p:cNvPr name="Group 2" id="2"/>
          <p:cNvGrpSpPr/>
          <p:nvPr/>
        </p:nvGrpSpPr>
        <p:grpSpPr>
          <a:xfrm rot="0">
            <a:off x="-910635" y="8247989"/>
            <a:ext cx="20109270" cy="3086100"/>
            <a:chOff x="0" y="0"/>
            <a:chExt cx="5296269" cy="812800"/>
          </a:xfrm>
        </p:grpSpPr>
        <p:sp>
          <p:nvSpPr>
            <p:cNvPr name="Freeform 3" id="3">
              <a:extLst>
                <a:ext uri="{C183D7F6-B498-43B3-948B-1728B52AA6E4}">
                  <adec:decorative xmlns:adec="http://schemas.microsoft.com/office/drawing/2017/decorative" val="1"/>
                </a:ext>
              </a:extLst>
            </p:cNvPr>
            <p:cNvSpPr/>
            <p:nvPr/>
          </p:nvSpPr>
          <p:spPr>
            <a:xfrm flipH="false" flipV="false" rot="0">
              <a:off x="0" y="0"/>
              <a:ext cx="5296269" cy="812800"/>
            </a:xfrm>
            <a:custGeom>
              <a:avLst/>
              <a:gdLst/>
              <a:ahLst/>
              <a:cxnLst/>
              <a:rect r="r" b="b" t="t" l="l"/>
              <a:pathLst>
                <a:path h="812800" w="5296269">
                  <a:moveTo>
                    <a:pt x="0" y="0"/>
                  </a:moveTo>
                  <a:lnTo>
                    <a:pt x="5296269" y="0"/>
                  </a:lnTo>
                  <a:lnTo>
                    <a:pt x="5296269" y="812800"/>
                  </a:lnTo>
                  <a:lnTo>
                    <a:pt x="0" y="812800"/>
                  </a:lnTo>
                  <a:close/>
                </a:path>
              </a:pathLst>
            </a:custGeom>
            <a:solidFill>
              <a:srgbClr val="F9DA88"/>
            </a:solidFill>
          </p:spPr>
        </p:sp>
        <p:sp>
          <p:nvSpPr>
            <p:cNvPr name="TextBox 4" id="4"/>
            <p:cNvSpPr txBox="true"/>
            <p:nvPr/>
          </p:nvSpPr>
          <p:spPr>
            <a:xfrm>
              <a:off x="0" y="-38100"/>
              <a:ext cx="5296269" cy="850900"/>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640882" y="3563850"/>
            <a:ext cx="17006236" cy="6046693"/>
            <a:chOff x="0" y="0"/>
            <a:chExt cx="4479009" cy="1592545"/>
          </a:xfrm>
        </p:grpSpPr>
        <p:sp>
          <p:nvSpPr>
            <p:cNvPr name="Freeform 6" id="6">
              <a:extLst>
                <a:ext uri="{C183D7F6-B498-43B3-948B-1728B52AA6E4}">
                  <adec:decorative xmlns:adec="http://schemas.microsoft.com/office/drawing/2017/decorative" val="1"/>
                </a:ext>
              </a:extLst>
            </p:cNvPr>
            <p:cNvSpPr/>
            <p:nvPr/>
          </p:nvSpPr>
          <p:spPr>
            <a:xfrm flipH="false" flipV="false" rot="0">
              <a:off x="0" y="0"/>
              <a:ext cx="4479009" cy="1592545"/>
            </a:xfrm>
            <a:custGeom>
              <a:avLst/>
              <a:gdLst/>
              <a:ahLst/>
              <a:cxnLst/>
              <a:rect r="r" b="b" t="t" l="l"/>
              <a:pathLst>
                <a:path h="1592545" w="4479009">
                  <a:moveTo>
                    <a:pt x="0" y="0"/>
                  </a:moveTo>
                  <a:lnTo>
                    <a:pt x="4479009" y="0"/>
                  </a:lnTo>
                  <a:lnTo>
                    <a:pt x="4479009" y="1592545"/>
                  </a:lnTo>
                  <a:lnTo>
                    <a:pt x="0" y="1592545"/>
                  </a:lnTo>
                  <a:close/>
                </a:path>
              </a:pathLst>
            </a:custGeom>
            <a:solidFill>
              <a:srgbClr val="FFFFFF"/>
            </a:solidFill>
          </p:spPr>
        </p:sp>
        <p:sp>
          <p:nvSpPr>
            <p:cNvPr name="TextBox 7" id="7"/>
            <p:cNvSpPr txBox="true"/>
            <p:nvPr/>
          </p:nvSpPr>
          <p:spPr>
            <a:xfrm>
              <a:off x="0" y="-38100"/>
              <a:ext cx="4479009" cy="1630645"/>
            </a:xfrm>
            <a:prstGeom prst="rect">
              <a:avLst/>
            </a:prstGeom>
          </p:spPr>
          <p:txBody>
            <a:bodyPr anchor="ctr" rtlCol="false" tIns="50800" lIns="50800" bIns="50800" rIns="50800"/>
            <a:lstStyle/>
            <a:p>
              <a:pPr algn="ctr">
                <a:lnSpc>
                  <a:spcPts val="2659"/>
                </a:lnSpc>
              </a:pPr>
            </a:p>
          </p:txBody>
        </p:sp>
      </p:grpSp>
      <p:sp>
        <p:nvSpPr>
          <p:cNvPr name="AutoShape 8" id="8">
            <a:extLst>
              <a:ext uri="{C183D7F6-B498-43B3-948B-1728B52AA6E4}">
                <adec:decorative xmlns:adec="http://schemas.microsoft.com/office/drawing/2017/decorative" val="1"/>
              </a:ext>
            </a:extLst>
          </p:cNvPr>
          <p:cNvSpPr/>
          <p:nvPr/>
        </p:nvSpPr>
        <p:spPr>
          <a:xfrm>
            <a:off x="1028700" y="4316442"/>
            <a:ext cx="16230600" cy="0"/>
          </a:xfrm>
          <a:prstGeom prst="line">
            <a:avLst/>
          </a:prstGeom>
          <a:ln cap="flat" w="38100">
            <a:solidFill>
              <a:srgbClr val="000000"/>
            </a:solidFill>
            <a:prstDash val="solid"/>
            <a:headEnd type="none" len="sm" w="sm"/>
            <a:tailEnd type="none" len="sm" w="sm"/>
          </a:ln>
        </p:spPr>
      </p:sp>
      <p:grpSp>
        <p:nvGrpSpPr>
          <p:cNvPr name="Group 9" id="9"/>
          <p:cNvGrpSpPr/>
          <p:nvPr/>
        </p:nvGrpSpPr>
        <p:grpSpPr>
          <a:xfrm rot="0">
            <a:off x="2687755" y="4160939"/>
            <a:ext cx="311006" cy="311006"/>
            <a:chOff x="0" y="0"/>
            <a:chExt cx="812800" cy="812800"/>
          </a:xfrm>
        </p:grpSpPr>
        <p:sp>
          <p:nvSpPr>
            <p:cNvPr name="Freeform 10" id="10">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76324"/>
            </a:solidFill>
          </p:spPr>
        </p:sp>
        <p:sp>
          <p:nvSpPr>
            <p:cNvPr name="TextBox 11" id="11"/>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12" id="12"/>
          <p:cNvGrpSpPr/>
          <p:nvPr/>
        </p:nvGrpSpPr>
        <p:grpSpPr>
          <a:xfrm rot="0">
            <a:off x="5838927" y="4160939"/>
            <a:ext cx="311006" cy="311006"/>
            <a:chOff x="0" y="0"/>
            <a:chExt cx="812800" cy="812800"/>
          </a:xfrm>
        </p:grpSpPr>
        <p:sp>
          <p:nvSpPr>
            <p:cNvPr name="Freeform 13" id="13">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76324"/>
            </a:solidFill>
          </p:spPr>
        </p:sp>
        <p:sp>
          <p:nvSpPr>
            <p:cNvPr name="TextBox 14" id="1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15" id="15"/>
          <p:cNvGrpSpPr/>
          <p:nvPr/>
        </p:nvGrpSpPr>
        <p:grpSpPr>
          <a:xfrm rot="0">
            <a:off x="8990098" y="4160939"/>
            <a:ext cx="311006" cy="311006"/>
            <a:chOff x="0" y="0"/>
            <a:chExt cx="812800" cy="812800"/>
          </a:xfrm>
        </p:grpSpPr>
        <p:sp>
          <p:nvSpPr>
            <p:cNvPr name="Freeform 16" id="16">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76324"/>
            </a:solidFill>
          </p:spPr>
        </p:sp>
        <p:sp>
          <p:nvSpPr>
            <p:cNvPr name="TextBox 17" id="17"/>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18" id="18"/>
          <p:cNvGrpSpPr/>
          <p:nvPr/>
        </p:nvGrpSpPr>
        <p:grpSpPr>
          <a:xfrm rot="0">
            <a:off x="12141270" y="4160939"/>
            <a:ext cx="311006" cy="311006"/>
            <a:chOff x="0" y="0"/>
            <a:chExt cx="812800" cy="812800"/>
          </a:xfrm>
        </p:grpSpPr>
        <p:sp>
          <p:nvSpPr>
            <p:cNvPr name="Freeform 19" id="19">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76324"/>
            </a:solidFill>
          </p:spPr>
        </p:sp>
        <p:sp>
          <p:nvSpPr>
            <p:cNvPr name="TextBox 20" id="20"/>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21" id="21"/>
          <p:cNvGrpSpPr/>
          <p:nvPr/>
        </p:nvGrpSpPr>
        <p:grpSpPr>
          <a:xfrm rot="0">
            <a:off x="15292442" y="4160939"/>
            <a:ext cx="311006" cy="311006"/>
            <a:chOff x="0" y="0"/>
            <a:chExt cx="812800" cy="812800"/>
          </a:xfrm>
        </p:grpSpPr>
        <p:sp>
          <p:nvSpPr>
            <p:cNvPr name="Freeform 22" id="22">
              <a:extLst>
                <a:ext uri="{C183D7F6-B498-43B3-948B-1728B52AA6E4}">
                  <adec:decorative xmlns:adec="http://schemas.microsoft.com/office/drawing/2017/decorative" val="1"/>
                </a:ext>
              </a:extLst>
            </p:cNvPr>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76324"/>
            </a:solidFill>
          </p:spPr>
        </p:sp>
        <p:sp>
          <p:nvSpPr>
            <p:cNvPr name="TextBox 23" id="23"/>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24" id="24" descr="ilustrasi sekelompok anak sekolahan"/>
          <p:cNvSpPr/>
          <p:nvPr/>
        </p:nvSpPr>
        <p:spPr>
          <a:xfrm flipH="false" flipV="false" rot="0">
            <a:off x="10190274" y="1350248"/>
            <a:ext cx="7315200" cy="2213602"/>
          </a:xfrm>
          <a:custGeom>
            <a:avLst/>
            <a:gdLst/>
            <a:ahLst/>
            <a:cxnLst/>
            <a:rect r="r" b="b" t="t" l="l"/>
            <a:pathLst>
              <a:path h="2213602" w="7315200">
                <a:moveTo>
                  <a:pt x="0" y="0"/>
                </a:moveTo>
                <a:lnTo>
                  <a:pt x="7315200" y="0"/>
                </a:lnTo>
                <a:lnTo>
                  <a:pt x="7315200" y="2213602"/>
                </a:lnTo>
                <a:lnTo>
                  <a:pt x="0" y="2213602"/>
                </a:lnTo>
                <a:lnTo>
                  <a:pt x="0" y="0"/>
                </a:lnTo>
                <a:close/>
              </a:path>
            </a:pathLst>
          </a:custGeom>
          <a:blipFill>
            <a:blip r:embed="rId2">
              <a:extLst>
                <a:ext uri="{96DAC541-7B7A-43D3-8B79-37D633B846F1}">
                  <asvg:svgBlip xmlns:asvg="http://schemas.microsoft.com/office/drawing/2016/SVG/main" r:embed="rId3"/>
                </a:ext>
              </a:extLst>
            </a:blip>
            <a:stretch>
              <a:fillRect l="0" t="0" r="0" b="-54768"/>
            </a:stretch>
          </a:blipFill>
        </p:spPr>
      </p:sp>
      <p:sp>
        <p:nvSpPr>
          <p:cNvPr name="TextBox 25" id="25"/>
          <p:cNvSpPr txBox="true"/>
          <p:nvPr/>
        </p:nvSpPr>
        <p:spPr>
          <a:xfrm rot="0">
            <a:off x="640882" y="793212"/>
            <a:ext cx="9549391" cy="2361062"/>
          </a:xfrm>
          <a:prstGeom prst="rect">
            <a:avLst/>
          </a:prstGeom>
        </p:spPr>
        <p:txBody>
          <a:bodyPr anchor="t" rtlCol="false" tIns="0" lIns="0" bIns="0" rIns="0">
            <a:spAutoFit/>
          </a:bodyPr>
          <a:lstStyle/>
          <a:p>
            <a:pPr algn="l" marL="0" indent="0" lvl="0">
              <a:lnSpc>
                <a:spcPts val="9520"/>
              </a:lnSpc>
              <a:spcBef>
                <a:spcPct val="0"/>
              </a:spcBef>
            </a:pPr>
            <a:r>
              <a:rPr lang="en-US" b="true" sz="6800">
                <a:solidFill>
                  <a:srgbClr val="C76324"/>
                </a:solidFill>
                <a:latin typeface="Montserrat Bold"/>
                <a:ea typeface="Montserrat Bold"/>
                <a:cs typeface="Montserrat Bold"/>
                <a:sym typeface="Montserrat Bold"/>
              </a:rPr>
              <a:t>L</a:t>
            </a:r>
            <a:r>
              <a:rPr lang="en-US" b="true" sz="6800" strike="noStrike" u="none">
                <a:solidFill>
                  <a:srgbClr val="C76324"/>
                </a:solidFill>
                <a:latin typeface="Montserrat Bold"/>
                <a:ea typeface="Montserrat Bold"/>
                <a:cs typeface="Montserrat Bold"/>
                <a:sym typeface="Montserrat Bold"/>
              </a:rPr>
              <a:t>ANGKAH MENULIS TEKS DESKRIPSI</a:t>
            </a:r>
          </a:p>
        </p:txBody>
      </p:sp>
      <p:sp>
        <p:nvSpPr>
          <p:cNvPr name="TextBox 26" id="26"/>
          <p:cNvSpPr txBox="true"/>
          <p:nvPr/>
        </p:nvSpPr>
        <p:spPr>
          <a:xfrm rot="0">
            <a:off x="1050663" y="4671970"/>
            <a:ext cx="3576432" cy="679424"/>
          </a:xfrm>
          <a:prstGeom prst="rect">
            <a:avLst/>
          </a:prstGeom>
        </p:spPr>
        <p:txBody>
          <a:bodyPr anchor="t" rtlCol="false" tIns="0" lIns="0" bIns="0" rIns="0">
            <a:spAutoFit/>
          </a:bodyPr>
          <a:lstStyle/>
          <a:p>
            <a:pPr algn="l" marL="0" indent="0" lvl="0">
              <a:lnSpc>
                <a:spcPts val="5600"/>
              </a:lnSpc>
              <a:spcBef>
                <a:spcPct val="0"/>
              </a:spcBef>
            </a:pPr>
            <a:r>
              <a:rPr lang="en-US" b="true" sz="4000" strike="noStrike" u="none">
                <a:solidFill>
                  <a:srgbClr val="CF9370"/>
                </a:solidFill>
                <a:latin typeface="Montserrat Bold"/>
                <a:ea typeface="Montserrat Bold"/>
                <a:cs typeface="Montserrat Bold"/>
                <a:sym typeface="Montserrat Bold"/>
              </a:rPr>
              <a:t>PILIH OBJEK</a:t>
            </a:r>
          </a:p>
        </p:txBody>
      </p:sp>
      <p:sp>
        <p:nvSpPr>
          <p:cNvPr name="TextBox 27" id="27"/>
          <p:cNvSpPr txBox="true"/>
          <p:nvPr/>
        </p:nvSpPr>
        <p:spPr>
          <a:xfrm rot="0">
            <a:off x="1433275" y="5834637"/>
            <a:ext cx="2811207" cy="1889661"/>
          </a:xfrm>
          <a:prstGeom prst="rect">
            <a:avLst/>
          </a:prstGeom>
        </p:spPr>
        <p:txBody>
          <a:bodyPr anchor="t" rtlCol="false" tIns="0" lIns="0" bIns="0" rIns="0">
            <a:spAutoFit/>
          </a:bodyPr>
          <a:lstStyle/>
          <a:p>
            <a:pPr algn="ctr">
              <a:lnSpc>
                <a:spcPts val="5040"/>
              </a:lnSpc>
              <a:spcBef>
                <a:spcPct val="0"/>
              </a:spcBef>
            </a:pPr>
            <a:r>
              <a:rPr lang="en-US" sz="3600">
                <a:solidFill>
                  <a:srgbClr val="000000"/>
                </a:solidFill>
                <a:latin typeface="Montserrat"/>
                <a:ea typeface="Montserrat"/>
                <a:cs typeface="Montserrat"/>
                <a:sym typeface="Montserrat"/>
              </a:rPr>
              <a:t>Tentukan apa yang mau ditulis</a:t>
            </a:r>
          </a:p>
        </p:txBody>
      </p:sp>
      <p:sp>
        <p:nvSpPr>
          <p:cNvPr name="TextBox 28" id="28"/>
          <p:cNvSpPr txBox="true"/>
          <p:nvPr/>
        </p:nvSpPr>
        <p:spPr>
          <a:xfrm rot="0">
            <a:off x="4911443" y="4671970"/>
            <a:ext cx="2767282"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CF9370"/>
                </a:solidFill>
                <a:latin typeface="Montserrat Bold"/>
                <a:ea typeface="Montserrat Bold"/>
                <a:cs typeface="Montserrat Bold"/>
                <a:sym typeface="Montserrat Bold"/>
              </a:rPr>
              <a:t>AMATI</a:t>
            </a:r>
          </a:p>
        </p:txBody>
      </p:sp>
      <p:sp>
        <p:nvSpPr>
          <p:cNvPr name="TextBox 29" id="29"/>
          <p:cNvSpPr txBox="true"/>
          <p:nvPr/>
        </p:nvSpPr>
        <p:spPr>
          <a:xfrm rot="0">
            <a:off x="4889481" y="5851197"/>
            <a:ext cx="2811207" cy="2527803"/>
          </a:xfrm>
          <a:prstGeom prst="rect">
            <a:avLst/>
          </a:prstGeom>
        </p:spPr>
        <p:txBody>
          <a:bodyPr anchor="t" rtlCol="false" tIns="0" lIns="0" bIns="0" rIns="0">
            <a:spAutoFit/>
          </a:bodyPr>
          <a:lstStyle/>
          <a:p>
            <a:pPr algn="ctr">
              <a:lnSpc>
                <a:spcPts val="5040"/>
              </a:lnSpc>
              <a:spcBef>
                <a:spcPct val="0"/>
              </a:spcBef>
            </a:pPr>
            <a:r>
              <a:rPr lang="en-US" sz="3600">
                <a:solidFill>
                  <a:srgbClr val="000000"/>
                </a:solidFill>
                <a:latin typeface="Montserrat"/>
                <a:ea typeface="Montserrat"/>
                <a:cs typeface="Montserrat"/>
                <a:sym typeface="Montserrat"/>
              </a:rPr>
              <a:t>Perhatikan detailnya dengan seksama</a:t>
            </a:r>
          </a:p>
        </p:txBody>
      </p:sp>
      <p:sp>
        <p:nvSpPr>
          <p:cNvPr name="TextBox 30" id="30"/>
          <p:cNvSpPr txBox="true"/>
          <p:nvPr/>
        </p:nvSpPr>
        <p:spPr>
          <a:xfrm rot="0">
            <a:off x="7985036" y="4671970"/>
            <a:ext cx="2767282" cy="679424"/>
          </a:xfrm>
          <a:prstGeom prst="rect">
            <a:avLst/>
          </a:prstGeom>
        </p:spPr>
        <p:txBody>
          <a:bodyPr anchor="t" rtlCol="false" tIns="0" lIns="0" bIns="0" rIns="0">
            <a:spAutoFit/>
          </a:bodyPr>
          <a:lstStyle/>
          <a:p>
            <a:pPr algn="ctr">
              <a:lnSpc>
                <a:spcPts val="5600"/>
              </a:lnSpc>
              <a:spcBef>
                <a:spcPct val="0"/>
              </a:spcBef>
            </a:pPr>
            <a:r>
              <a:rPr lang="en-US" b="true" sz="4000">
                <a:solidFill>
                  <a:srgbClr val="CF9370"/>
                </a:solidFill>
                <a:latin typeface="Montserrat Bold"/>
                <a:ea typeface="Montserrat Bold"/>
                <a:cs typeface="Montserrat Bold"/>
                <a:sym typeface="Montserrat Bold"/>
              </a:rPr>
              <a:t>TULIS CIRI</a:t>
            </a:r>
          </a:p>
        </p:txBody>
      </p:sp>
      <p:sp>
        <p:nvSpPr>
          <p:cNvPr name="TextBox 31" id="31"/>
          <p:cNvSpPr txBox="true"/>
          <p:nvPr/>
        </p:nvSpPr>
        <p:spPr>
          <a:xfrm rot="0">
            <a:off x="7963074" y="5834637"/>
            <a:ext cx="2811207" cy="2527803"/>
          </a:xfrm>
          <a:prstGeom prst="rect">
            <a:avLst/>
          </a:prstGeom>
        </p:spPr>
        <p:txBody>
          <a:bodyPr anchor="t" rtlCol="false" tIns="0" lIns="0" bIns="0" rIns="0">
            <a:spAutoFit/>
          </a:bodyPr>
          <a:lstStyle/>
          <a:p>
            <a:pPr algn="ctr" marL="0" indent="0" lvl="0">
              <a:lnSpc>
                <a:spcPts val="5040"/>
              </a:lnSpc>
              <a:spcBef>
                <a:spcPct val="0"/>
              </a:spcBef>
            </a:pPr>
            <a:r>
              <a:rPr lang="en-US" sz="3600" strike="noStrike" u="none">
                <a:solidFill>
                  <a:srgbClr val="000000"/>
                </a:solidFill>
                <a:latin typeface="Montserrat"/>
                <a:ea typeface="Montserrat"/>
                <a:cs typeface="Montserrat"/>
                <a:sym typeface="Montserrat"/>
              </a:rPr>
              <a:t>Catat warna, bentuk, dan rasanya</a:t>
            </a:r>
          </a:p>
        </p:txBody>
      </p:sp>
      <p:sp>
        <p:nvSpPr>
          <p:cNvPr name="TextBox 32" id="32"/>
          <p:cNvSpPr txBox="true"/>
          <p:nvPr/>
        </p:nvSpPr>
        <p:spPr>
          <a:xfrm rot="0">
            <a:off x="11058629" y="4671970"/>
            <a:ext cx="2767282"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CF9370"/>
                </a:solidFill>
                <a:latin typeface="Montserrat Bold"/>
                <a:ea typeface="Montserrat Bold"/>
                <a:cs typeface="Montserrat Bold"/>
                <a:sym typeface="Montserrat Bold"/>
              </a:rPr>
              <a:t>SUSUN</a:t>
            </a:r>
          </a:p>
        </p:txBody>
      </p:sp>
      <p:sp>
        <p:nvSpPr>
          <p:cNvPr name="TextBox 33" id="33"/>
          <p:cNvSpPr txBox="true"/>
          <p:nvPr/>
        </p:nvSpPr>
        <p:spPr>
          <a:xfrm rot="0">
            <a:off x="11036667" y="5851197"/>
            <a:ext cx="2811207" cy="3165945"/>
          </a:xfrm>
          <a:prstGeom prst="rect">
            <a:avLst/>
          </a:prstGeom>
        </p:spPr>
        <p:txBody>
          <a:bodyPr anchor="t" rtlCol="false" tIns="0" lIns="0" bIns="0" rIns="0">
            <a:spAutoFit/>
          </a:bodyPr>
          <a:lstStyle/>
          <a:p>
            <a:pPr algn="ctr" marL="0" indent="0" lvl="0">
              <a:lnSpc>
                <a:spcPts val="5040"/>
              </a:lnSpc>
              <a:spcBef>
                <a:spcPct val="0"/>
              </a:spcBef>
            </a:pPr>
            <a:r>
              <a:rPr lang="en-US" sz="3600" strike="noStrike" u="none">
                <a:solidFill>
                  <a:srgbClr val="000000"/>
                </a:solidFill>
                <a:latin typeface="Montserrat"/>
                <a:ea typeface="Montserrat"/>
                <a:cs typeface="Montserrat"/>
                <a:sym typeface="Montserrat"/>
              </a:rPr>
              <a:t>Buat paragraf dari awal sampai akhir</a:t>
            </a:r>
          </a:p>
        </p:txBody>
      </p:sp>
      <p:sp>
        <p:nvSpPr>
          <p:cNvPr name="TextBox 34" id="34"/>
          <p:cNvSpPr txBox="true"/>
          <p:nvPr/>
        </p:nvSpPr>
        <p:spPr>
          <a:xfrm rot="0">
            <a:off x="14330561" y="4671970"/>
            <a:ext cx="2708439" cy="712420"/>
          </a:xfrm>
          <a:prstGeom prst="rect">
            <a:avLst/>
          </a:prstGeom>
        </p:spPr>
        <p:txBody>
          <a:bodyPr anchor="t" rtlCol="false" tIns="0" lIns="0" bIns="0" rIns="0">
            <a:spAutoFit/>
          </a:bodyPr>
          <a:lstStyle/>
          <a:p>
            <a:pPr algn="ctr">
              <a:lnSpc>
                <a:spcPts val="5880"/>
              </a:lnSpc>
              <a:spcBef>
                <a:spcPct val="0"/>
              </a:spcBef>
            </a:pPr>
            <a:r>
              <a:rPr lang="en-US" b="true" sz="4200">
                <a:solidFill>
                  <a:srgbClr val="CF9370"/>
                </a:solidFill>
                <a:latin typeface="Montserrat Bold"/>
                <a:ea typeface="Montserrat Bold"/>
                <a:cs typeface="Montserrat Bold"/>
                <a:sym typeface="Montserrat Bold"/>
              </a:rPr>
              <a:t>PERIKSA</a:t>
            </a:r>
          </a:p>
        </p:txBody>
      </p:sp>
      <p:sp>
        <p:nvSpPr>
          <p:cNvPr name="TextBox 35" id="35"/>
          <p:cNvSpPr txBox="true"/>
          <p:nvPr/>
        </p:nvSpPr>
        <p:spPr>
          <a:xfrm rot="0">
            <a:off x="14110260" y="5851197"/>
            <a:ext cx="3149040" cy="1889661"/>
          </a:xfrm>
          <a:prstGeom prst="rect">
            <a:avLst/>
          </a:prstGeom>
        </p:spPr>
        <p:txBody>
          <a:bodyPr anchor="t" rtlCol="false" tIns="0" lIns="0" bIns="0" rIns="0">
            <a:spAutoFit/>
          </a:bodyPr>
          <a:lstStyle/>
          <a:p>
            <a:pPr algn="ctr" marL="0" indent="0" lvl="0">
              <a:lnSpc>
                <a:spcPts val="5040"/>
              </a:lnSpc>
              <a:spcBef>
                <a:spcPct val="0"/>
              </a:spcBef>
            </a:pPr>
            <a:r>
              <a:rPr lang="en-US" sz="3600" strike="noStrike" u="none">
                <a:solidFill>
                  <a:srgbClr val="000000"/>
                </a:solidFill>
                <a:latin typeface="Montserrat"/>
                <a:ea typeface="Montserrat"/>
                <a:cs typeface="Montserrat"/>
                <a:sym typeface="Montserrat"/>
              </a:rPr>
              <a:t>Cek ejaan dan tanda baca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DAHAvxEYudA</dc:identifier>
  <dcterms:modified xsi:type="dcterms:W3CDTF">2011-08-01T06:04:30Z</dcterms:modified>
  <cp:revision>1</cp:revision>
  <dc:title>Presentasi Mengenal Teks Deskripsi dalam Gaya Ilustrasi Kuning</dc:title>
</cp:coreProperties>
</file>