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6" r:id="rId7"/>
    <p:sldId id="267" r:id="rId8"/>
    <p:sldId id="261" r:id="rId9"/>
    <p:sldId id="262" r:id="rId10"/>
    <p:sldId id="263" r:id="rId11"/>
    <p:sldId id="264" r:id="rId12"/>
    <p:sldId id="268" r:id="rId13"/>
    <p:sldId id="269" r:id="rId14"/>
    <p:sldId id="265" r:id="rId15"/>
  </p:sldIdLst>
  <p:sldSz cx="12192000" cy="6858000"/>
  <p:notesSz cx="9144000" cy="6858000"/>
  <p:embeddedFontLst>
    <p:embeddedFont>
      <p:font typeface="Exo" charset="0"/>
      <p:regular r:id="rId17"/>
      <p:bold r:id="rId18"/>
      <p:italic r:id="rId19"/>
      <p:boldItalic r:id="rId20"/>
    </p:embeddedFont>
    <p:embeddedFont>
      <p:font typeface="Century Gothic" pitchFamily="34" charset="0"/>
      <p:regular r:id="rId21"/>
      <p:bold r:id="rId22"/>
      <p:italic r:id="rId23"/>
      <p:boldItalic r:id="rId24"/>
    </p:embeddedFont>
    <p:embeddedFont>
      <p:font typeface="Calibri"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120" y="-870"/>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4f7abbb21_0_3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4f7abbb21_0_3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4f7abbb21_0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104f7abbb21_0_0: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g104f7abbb21_0_0: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pPr marL="0" lvl="0" indent="0" algn="r" rtl="0">
                <a:lnSpc>
                  <a:spcPct val="100000"/>
                </a:lnSpc>
                <a:spcBef>
                  <a:spcPts val="0"/>
                </a:spcBef>
                <a:spcAft>
                  <a:spcPts val="0"/>
                </a:spcAft>
                <a:buClr>
                  <a:srgbClr val="000000"/>
                </a:buClr>
                <a:buSzPts val="1400"/>
                <a:buFont typeface="Arial"/>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727522" y="1204687"/>
            <a:ext cx="10169078" cy="1995714"/>
          </a:xfrm>
          <a:prstGeom prst="rect">
            <a:avLst/>
          </a:prstGeom>
          <a:noFill/>
          <a:ln>
            <a:noFill/>
          </a:ln>
        </p:spPr>
        <p:txBody>
          <a:bodyPr spcFirstLastPara="1" wrap="square" lIns="91425" tIns="45700" rIns="91425" bIns="45700" anchor="b" anchorCtr="0">
            <a:normAutofit/>
          </a:bodyPr>
          <a:lstStyle/>
          <a:p>
            <a:pPr lvl="0"/>
            <a:r>
              <a:rPr lang="id-ID" sz="3600" dirty="0" smtClean="0"/>
              <a:t>Pengaruh Model Reading Guide terhadap Kemampuan Membaca Pemahaman Peserta Didik di Sekolah Dasar</a:t>
            </a:r>
            <a:endParaRPr sz="3600">
              <a:latin typeface="Exo"/>
              <a:ea typeface="Exo"/>
              <a:cs typeface="Exo"/>
              <a:sym typeface="Exo"/>
            </a:endParaRPr>
          </a:p>
        </p:txBody>
      </p:sp>
      <p:sp>
        <p:nvSpPr>
          <p:cNvPr id="41" name="Google Shape;41;p1"/>
          <p:cNvSpPr txBox="1">
            <a:spLocks noGrp="1"/>
          </p:cNvSpPr>
          <p:nvPr>
            <p:ph type="subTitle" idx="1"/>
          </p:nvPr>
        </p:nvSpPr>
        <p:spPr>
          <a:xfrm>
            <a:off x="1714500" y="3693695"/>
            <a:ext cx="8763000" cy="10850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dirty="0" err="1">
                <a:solidFill>
                  <a:srgbClr val="F2F2F2"/>
                </a:solidFill>
                <a:latin typeface="Exo"/>
                <a:ea typeface="Exo"/>
                <a:cs typeface="Exo"/>
                <a:sym typeface="Exo"/>
              </a:rPr>
              <a:t>Oleh</a:t>
            </a:r>
            <a:r>
              <a:rPr lang="en-US" dirty="0">
                <a:solidFill>
                  <a:srgbClr val="F2F2F2"/>
                </a:solidFill>
                <a:latin typeface="Exo"/>
                <a:ea typeface="Exo"/>
                <a:cs typeface="Exo"/>
                <a:sym typeface="Exo"/>
              </a:rPr>
              <a:t>:</a:t>
            </a:r>
            <a:endParaRPr/>
          </a:p>
          <a:p>
            <a:pPr marL="0" lvl="0" indent="0" algn="ctr" rtl="0">
              <a:lnSpc>
                <a:spcPct val="90000"/>
              </a:lnSpc>
              <a:spcBef>
                <a:spcPts val="1000"/>
              </a:spcBef>
              <a:spcAft>
                <a:spcPts val="0"/>
              </a:spcAft>
              <a:buClr>
                <a:schemeClr val="lt1"/>
              </a:buClr>
              <a:buSzPts val="2400"/>
              <a:buNone/>
            </a:pPr>
            <a:r>
              <a:rPr lang="en-US" dirty="0" err="1" smtClean="0"/>
              <a:t>Kharin</a:t>
            </a:r>
            <a:r>
              <a:rPr lang="en-US" dirty="0" smtClean="0"/>
              <a:t> </a:t>
            </a:r>
            <a:r>
              <a:rPr lang="en-US" dirty="0" err="1" smtClean="0"/>
              <a:t>Nur</a:t>
            </a:r>
            <a:r>
              <a:rPr lang="en-US" dirty="0" smtClean="0"/>
              <a:t> </a:t>
            </a:r>
            <a:r>
              <a:rPr lang="en-US" dirty="0" err="1" smtClean="0"/>
              <a:t>Rahma</a:t>
            </a:r>
            <a:r>
              <a:rPr lang="en-US" dirty="0" smtClean="0"/>
              <a:t> </a:t>
            </a:r>
            <a:endParaRPr/>
          </a:p>
          <a:p>
            <a:pPr marL="0" lvl="0" indent="0"/>
            <a:r>
              <a:rPr lang="id-ID" dirty="0" smtClean="0"/>
              <a:t>Vevy Liansari </a:t>
            </a:r>
            <a:endParaRPr/>
          </a:p>
          <a:p>
            <a:pPr marL="0" lvl="0" indent="0" algn="ctr" rtl="0">
              <a:lnSpc>
                <a:spcPct val="90000"/>
              </a:lnSpc>
              <a:spcBef>
                <a:spcPts val="1000"/>
              </a:spcBef>
              <a:spcAft>
                <a:spcPts val="0"/>
              </a:spcAft>
              <a:buClr>
                <a:schemeClr val="lt1"/>
              </a:buClr>
              <a:buSzPts val="2400"/>
              <a:buNone/>
            </a:pPr>
            <a:r>
              <a:rPr lang="en-US" dirty="0" err="1"/>
              <a:t>Progam</a:t>
            </a:r>
            <a:r>
              <a:rPr lang="en-US" dirty="0"/>
              <a:t> </a:t>
            </a:r>
            <a:r>
              <a:rPr lang="en-US" dirty="0" err="1" smtClean="0"/>
              <a:t>Studi</a:t>
            </a:r>
            <a:r>
              <a:rPr lang="en-US" dirty="0" smtClean="0"/>
              <a:t> </a:t>
            </a:r>
            <a:r>
              <a:rPr lang="en-US" dirty="0" err="1" smtClean="0"/>
              <a:t>Pendidikan</a:t>
            </a:r>
            <a:r>
              <a:rPr lang="en-US" dirty="0" smtClean="0"/>
              <a:t> Guru </a:t>
            </a:r>
            <a:r>
              <a:rPr lang="en-US" dirty="0" err="1" smtClean="0"/>
              <a:t>Sekolah</a:t>
            </a:r>
            <a:r>
              <a:rPr lang="en-US" dirty="0" smtClean="0"/>
              <a:t> </a:t>
            </a:r>
            <a:r>
              <a:rPr lang="en-US" dirty="0" err="1" smtClean="0"/>
              <a:t>Dasar</a:t>
            </a:r>
            <a:endParaRPr/>
          </a:p>
          <a:p>
            <a:pPr marL="0" lvl="0" indent="0" algn="ctr" rtl="0">
              <a:lnSpc>
                <a:spcPct val="90000"/>
              </a:lnSpc>
              <a:spcBef>
                <a:spcPts val="1000"/>
              </a:spcBef>
              <a:spcAft>
                <a:spcPts val="0"/>
              </a:spcAft>
              <a:buClr>
                <a:srgbClr val="F2F2F2"/>
              </a:buClr>
              <a:buSzPts val="2400"/>
              <a:buNone/>
            </a:pPr>
            <a:r>
              <a:rPr lang="en-US" dirty="0" err="1">
                <a:solidFill>
                  <a:srgbClr val="F2F2F2"/>
                </a:solidFill>
                <a:latin typeface="Exo"/>
                <a:ea typeface="Exo"/>
                <a:cs typeface="Exo"/>
                <a:sym typeface="Exo"/>
              </a:rPr>
              <a:t>Universitas</a:t>
            </a:r>
            <a:r>
              <a:rPr lang="en-US" dirty="0">
                <a:solidFill>
                  <a:srgbClr val="F2F2F2"/>
                </a:solidFill>
                <a:latin typeface="Exo"/>
                <a:ea typeface="Exo"/>
                <a:cs typeface="Exo"/>
                <a:sym typeface="Exo"/>
              </a:rPr>
              <a:t> </a:t>
            </a:r>
            <a:r>
              <a:rPr lang="en-US" dirty="0" err="1">
                <a:solidFill>
                  <a:srgbClr val="F2F2F2"/>
                </a:solidFill>
                <a:latin typeface="Exo"/>
                <a:ea typeface="Exo"/>
                <a:cs typeface="Exo"/>
                <a:sym typeface="Exo"/>
              </a:rPr>
              <a:t>Muhammadiyah</a:t>
            </a:r>
            <a:r>
              <a:rPr lang="en-US" dirty="0">
                <a:solidFill>
                  <a:srgbClr val="F2F2F2"/>
                </a:solidFill>
                <a:latin typeface="Exo"/>
                <a:ea typeface="Exo"/>
                <a:cs typeface="Exo"/>
                <a:sym typeface="Exo"/>
              </a:rPr>
              <a:t> </a:t>
            </a:r>
            <a:r>
              <a:rPr lang="en-US" dirty="0" err="1">
                <a:solidFill>
                  <a:srgbClr val="F2F2F2"/>
                </a:solidFill>
                <a:latin typeface="Exo"/>
                <a:ea typeface="Exo"/>
                <a:cs typeface="Exo"/>
                <a:sym typeface="Exo"/>
              </a:rPr>
              <a:t>Sidoarjo</a:t>
            </a:r>
            <a:r>
              <a:rPr lang="en-US" dirty="0">
                <a:solidFill>
                  <a:srgbClr val="F2F2F2"/>
                </a:solidFill>
                <a:latin typeface="Exo"/>
                <a:ea typeface="Exo"/>
                <a:cs typeface="Exo"/>
                <a:sym typeface="Exo"/>
              </a:rPr>
              <a:t> </a:t>
            </a:r>
            <a:endParaRPr>
              <a:solidFill>
                <a:srgbClr val="F2F2F2"/>
              </a:solidFill>
              <a:latin typeface="Exo"/>
              <a:ea typeface="Exo"/>
              <a:cs typeface="Exo"/>
              <a:sym typeface="Exo"/>
            </a:endParaRPr>
          </a:p>
          <a:p>
            <a:pPr marL="0" lvl="0" indent="0" algn="ctr" rtl="0">
              <a:lnSpc>
                <a:spcPct val="90000"/>
              </a:lnSpc>
              <a:spcBef>
                <a:spcPts val="1000"/>
              </a:spcBef>
              <a:spcAft>
                <a:spcPts val="0"/>
              </a:spcAft>
              <a:buClr>
                <a:srgbClr val="F2F2F2"/>
              </a:buClr>
              <a:buSzPts val="2400"/>
              <a:buNone/>
            </a:pPr>
            <a:r>
              <a:rPr lang="en-US" dirty="0" err="1" smtClean="0">
                <a:solidFill>
                  <a:srgbClr val="F2F2F2"/>
                </a:solidFill>
              </a:rPr>
              <a:t>Februari</a:t>
            </a:r>
            <a:r>
              <a:rPr lang="en-US" dirty="0" smtClean="0">
                <a:solidFill>
                  <a:srgbClr val="F2F2F2"/>
                </a:solidFill>
              </a:rPr>
              <a:t>, 2026</a:t>
            </a:r>
            <a:endParaRPr>
              <a:solidFill>
                <a:srgbClr val="F2F2F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04f7abbb21_0_315"/>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smtClean="0"/>
              <a:t>Kesimpulan</a:t>
            </a:r>
            <a:endParaRPr/>
          </a:p>
        </p:txBody>
      </p:sp>
      <p:sp>
        <p:nvSpPr>
          <p:cNvPr id="84" name="Google Shape;84;g104f7abbb21_0_315"/>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fontScale="92500" lnSpcReduction="10000"/>
          </a:bodyPr>
          <a:lstStyle/>
          <a:p>
            <a:pPr lvl="0" indent="-228600">
              <a:buNone/>
            </a:pPr>
            <a:r>
              <a:rPr lang="id-ID" dirty="0" smtClean="0"/>
              <a:t>Berdasarkan hasil penelitian yang telah dilakukan, dapat disimpulkan bahwa penerapan model pembelajaran </a:t>
            </a:r>
            <a:r>
              <a:rPr lang="id-ID" b="1" dirty="0" smtClean="0"/>
              <a:t>Reading Guide</a:t>
            </a:r>
            <a:r>
              <a:rPr lang="id-ID" dirty="0" smtClean="0"/>
              <a:t> memberikan pengaruh positif dan signifikan terhadap kemampuan membaca pemahaman peserta didik kelas V. Hal ini ditunjukkan dari peningkatan nilai rata-rata peserta didik dari </a:t>
            </a:r>
            <a:r>
              <a:rPr lang="id-ID" b="1" dirty="0" smtClean="0"/>
              <a:t>67,6 pada pretest menjadi 79,9 pada posttest</a:t>
            </a:r>
            <a:r>
              <a:rPr lang="id-ID" dirty="0" smtClean="0"/>
              <a:t> setelah penerapan model pembelajaran tersebut. Hasil uji statistik menggunakan </a:t>
            </a:r>
            <a:r>
              <a:rPr lang="id-ID" b="1" dirty="0" smtClean="0"/>
              <a:t>paired samples t-test</a:t>
            </a:r>
            <a:r>
              <a:rPr lang="id-ID" dirty="0" smtClean="0"/>
              <a:t> juga menunjukkan nilai signifikansi </a:t>
            </a:r>
            <a:r>
              <a:rPr lang="id-ID" b="1" dirty="0" smtClean="0"/>
              <a:t>p &lt; 0,001</a:t>
            </a:r>
            <a:r>
              <a:rPr lang="id-ID" dirty="0" smtClean="0"/>
              <a:t>, yang berarti terdapat perbedaan yang signifikan antara kemampuan membaca pemahaman sebelum dan sesudah perlakuan. Dengan demikian, model </a:t>
            </a:r>
            <a:r>
              <a:rPr lang="id-ID" b="1" dirty="0" smtClean="0"/>
              <a:t>Reading Guide</a:t>
            </a:r>
            <a:r>
              <a:rPr lang="id-ID" dirty="0" smtClean="0"/>
              <a:t> dapat dijadikan sebagai salah satu alternatif strategi pembelajaran yang efektif untuk membantu peserta didik memahami isi bacaan secara lebih terarah serta meningkatkan hasil belajar dalam pembelajaran membaca di sekolah dasar.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Referensi</a:t>
            </a:r>
            <a:endParaRPr/>
          </a:p>
        </p:txBody>
      </p:sp>
      <p:sp>
        <p:nvSpPr>
          <p:cNvPr id="90" name="Google Shape;90;g104f7abbb21_0_61"/>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fontScale="62500" lnSpcReduction="20000"/>
          </a:bodyPr>
          <a:lstStyle/>
          <a:p>
            <a:pPr lvl="0" indent="-228600">
              <a:buNone/>
            </a:pPr>
            <a:r>
              <a:rPr lang="id-ID" dirty="0" smtClean="0"/>
              <a:t>[1] E. I. Sari, C. Wiarsih, dan D. Bramasta, “Strategi guru dalam meningkatkan keterampilan membaca pemahaman pada peserta didik di kelas IV sekolah dasar,” Jurnal Educatio, hlm. 74–82, 2021. </a:t>
            </a:r>
            <a:endParaRPr lang="en-US" dirty="0" smtClean="0"/>
          </a:p>
          <a:p>
            <a:pPr lvl="0" indent="-228600">
              <a:buNone/>
            </a:pPr>
            <a:r>
              <a:rPr lang="id-ID" dirty="0" smtClean="0"/>
              <a:t>[</a:t>
            </a:r>
            <a:r>
              <a:rPr lang="id-ID" dirty="0" smtClean="0"/>
              <a:t>2] M. Ndriyati dan Margihati, “Peningkatan hasil belajar melalui model pembelajaran reading guide pada mata pelajaran Pendidikan Pancasila di kelas X MAN 1 Banyumas,” Jurnal Inovasi Karya Ilmiah Guru, hlm. 27–33, 2024. </a:t>
            </a:r>
            <a:endParaRPr lang="en-US" dirty="0" smtClean="0"/>
          </a:p>
          <a:p>
            <a:pPr lvl="0" indent="-228600">
              <a:buNone/>
            </a:pPr>
            <a:r>
              <a:rPr lang="id-ID" dirty="0" smtClean="0"/>
              <a:t>[</a:t>
            </a:r>
            <a:r>
              <a:rPr lang="id-ID" dirty="0" smtClean="0"/>
              <a:t>3] A. P. Bungsu dan F. Dafit, “Pelaksanaan literasi membaca di sekolah dasar,” Jurnal Pedagogi dan Pembelajaran, hlm. 522–527, 2021. </a:t>
            </a:r>
            <a:endParaRPr lang="en-US" dirty="0" smtClean="0"/>
          </a:p>
          <a:p>
            <a:pPr lvl="0" indent="-228600">
              <a:buNone/>
            </a:pPr>
            <a:r>
              <a:rPr lang="id-ID" dirty="0" smtClean="0"/>
              <a:t>[</a:t>
            </a:r>
            <a:r>
              <a:rPr lang="id-ID" dirty="0" smtClean="0"/>
              <a:t>4] S. N. Yoga, “Implementasi reading guide terhadap prestasi belajar pada siswa sekolah dasar,” Jurnal Sustainable, hlm. 240–244, 2022. </a:t>
            </a:r>
            <a:endParaRPr lang="en-US" dirty="0" smtClean="0"/>
          </a:p>
          <a:p>
            <a:pPr lvl="0" indent="-228600">
              <a:buNone/>
            </a:pPr>
            <a:r>
              <a:rPr lang="id-ID" dirty="0" smtClean="0"/>
              <a:t>[</a:t>
            </a:r>
            <a:r>
              <a:rPr lang="id-ID" dirty="0" smtClean="0"/>
              <a:t>5] E. Fajriati, “Pengaruh metode reading guide terhadap kemampuan membaca pemahaman kelas V di SDN 09 Metro Pusat,” Skripsi, 2025. </a:t>
            </a:r>
            <a:endParaRPr lang="en-US" dirty="0" smtClean="0"/>
          </a:p>
          <a:p>
            <a:pPr lvl="0" indent="-228600">
              <a:buNone/>
            </a:pPr>
            <a:r>
              <a:rPr lang="id-ID" dirty="0" smtClean="0"/>
              <a:t>[</a:t>
            </a:r>
            <a:r>
              <a:rPr lang="id-ID" dirty="0" smtClean="0"/>
              <a:t>6] B. Arifin et al., “Integrasi penguatan pendidikan karakter dalam pembelajaran berbasis literasi digital pada peserta didik sekolah dasar,” Innovative: Journal of Social Science Research, hlm. 13547–13555, 2024</a:t>
            </a:r>
            <a:r>
              <a:rPr lang="id-ID" dirty="0" smtClean="0"/>
              <a:t>.</a:t>
            </a:r>
            <a:endParaRPr lang="en-US" dirty="0" smtClean="0"/>
          </a:p>
          <a:p>
            <a:pPr lvl="0" indent="-228600">
              <a:buNone/>
            </a:pPr>
            <a:r>
              <a:rPr lang="id-ID" dirty="0" smtClean="0"/>
              <a:t> </a:t>
            </a:r>
            <a:r>
              <a:rPr lang="id-ID" dirty="0" smtClean="0"/>
              <a:t>[7] A. E. Zuhari, N. Djumhana, dan E. Mulyasari, “Penerapan metode guide reading untuk meningkatkan kemampuan membaca pemahaman siswa kelas IV SD,” Jurnal Pendidikan Guru Sekolah Dasar, hlm. 1–21, 2018</a:t>
            </a:r>
            <a:r>
              <a:rPr lang="id-ID" dirty="0" smtClean="0"/>
              <a:t>.</a:t>
            </a:r>
            <a:endParaRPr lang="en-US" dirty="0" smtClean="0"/>
          </a:p>
          <a:p>
            <a:pPr lvl="0" indent="-228600">
              <a:buNone/>
            </a:pPr>
            <a:r>
              <a:rPr lang="id-ID" dirty="0" smtClean="0"/>
              <a:t> </a:t>
            </a:r>
            <a:r>
              <a:rPr lang="id-ID" dirty="0" smtClean="0"/>
              <a:t>[8] A. N. Bowo, “Small group discussion berbasis reading guide untuk peningkatan keaktifan dan hasil belajar PKn siswa MTs,” Academy of Education Journal, hlm. 4–21, 2015.</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Referensi</a:t>
            </a:r>
            <a:endParaRPr/>
          </a:p>
        </p:txBody>
      </p:sp>
      <p:sp>
        <p:nvSpPr>
          <p:cNvPr id="90" name="Google Shape;90;g104f7abbb21_0_61"/>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fontScale="62500" lnSpcReduction="20000"/>
          </a:bodyPr>
          <a:lstStyle/>
          <a:p>
            <a:pPr lvl="0" indent="-228600">
              <a:buNone/>
            </a:pPr>
            <a:r>
              <a:rPr lang="id-ID" dirty="0" smtClean="0"/>
              <a:t>[9] R. Anderson, “The role of the reader in reading comprehension,” dalam Handbook of Reading Research, New York: Longman, 2003. </a:t>
            </a:r>
            <a:endParaRPr lang="en-US" dirty="0" smtClean="0"/>
          </a:p>
          <a:p>
            <a:pPr lvl="0" indent="-228600">
              <a:buNone/>
            </a:pPr>
            <a:r>
              <a:rPr lang="id-ID" dirty="0" smtClean="0"/>
              <a:t>[</a:t>
            </a:r>
            <a:r>
              <a:rPr lang="id-ID" dirty="0" smtClean="0"/>
              <a:t>10] A. Pratama, “Strategi pembelajaran berdiferensiasi untuk meningkatkan kemampuan literasi membaca pemahaman siswa,” Jurnal Didaktika Pendidikan Dasar, hlm. 605–626, 2022. </a:t>
            </a:r>
            <a:endParaRPr lang="en-US" dirty="0" smtClean="0"/>
          </a:p>
          <a:p>
            <a:pPr lvl="0" indent="-228600">
              <a:buNone/>
            </a:pPr>
            <a:r>
              <a:rPr lang="id-ID" dirty="0" smtClean="0"/>
              <a:t>[</a:t>
            </a:r>
            <a:r>
              <a:rPr lang="id-ID" dirty="0" smtClean="0"/>
              <a:t>11] I. N. Aeni dan I. Marzuki, “Metode pembelajaran reading guide untuk meningkatkan kemampuan literasi peserta didik di SDN Tlogorejo,” Jurnal Papeda, hlm. 141–147, 2023. </a:t>
            </a:r>
            <a:endParaRPr lang="en-US" dirty="0" smtClean="0"/>
          </a:p>
          <a:p>
            <a:pPr lvl="0" indent="-228600">
              <a:buNone/>
            </a:pPr>
            <a:r>
              <a:rPr lang="id-ID" dirty="0" smtClean="0"/>
              <a:t>[</a:t>
            </a:r>
            <a:r>
              <a:rPr lang="id-ID" dirty="0" smtClean="0"/>
              <a:t>12] Y. N. HSB, “Penerapan model pembelajaran reading guide dalam meningkatkan kemampuan memahami isi bacaan pada siswa kelas IV MIN 1 Banda Aceh,” Skripsi, 2018. </a:t>
            </a:r>
            <a:endParaRPr lang="en-US" dirty="0" smtClean="0"/>
          </a:p>
          <a:p>
            <a:pPr lvl="0" indent="-228600">
              <a:buNone/>
            </a:pPr>
            <a:r>
              <a:rPr lang="id-ID" dirty="0" smtClean="0"/>
              <a:t>[</a:t>
            </a:r>
            <a:r>
              <a:rPr lang="id-ID" dirty="0" smtClean="0"/>
              <a:t>13] S. M. P. Sari et al., “Upaya meningkatkan hasil belajar mata pelajaran IPS melalui strategi reading guide siswa kelas V di SDN 1 Plumbon Kabupaten Cirebon,” Action Research Journal Indonesia, hlm. 36–46, 2023. </a:t>
            </a:r>
            <a:endParaRPr lang="en-US" dirty="0" smtClean="0"/>
          </a:p>
          <a:p>
            <a:pPr lvl="0" indent="-228600">
              <a:buNone/>
            </a:pPr>
            <a:r>
              <a:rPr lang="id-ID" dirty="0" smtClean="0"/>
              <a:t>[</a:t>
            </a:r>
            <a:r>
              <a:rPr lang="id-ID" dirty="0" smtClean="0"/>
              <a:t>14] Sugiyono, Metode Penelitian Kuantitatif, Kualitatif, dan R&amp;D, Bandung: Alfabeta, 2024. </a:t>
            </a:r>
            <a:endParaRPr lang="en-US" dirty="0" smtClean="0"/>
          </a:p>
          <a:p>
            <a:pPr lvl="0" indent="-228600">
              <a:buNone/>
            </a:pPr>
            <a:r>
              <a:rPr lang="id-ID" dirty="0" smtClean="0"/>
              <a:t>[</a:t>
            </a:r>
            <a:r>
              <a:rPr lang="id-ID" dirty="0" smtClean="0"/>
              <a:t>15] R. Hutasuhut, “Penerapan reading guide dalam meningkatkan kemampuan pemahaman isi teks wacana di kelas IV SD Negeri 0119 Banjar Raja,” Student Research Journal, hlm. 283–294, 2023. </a:t>
            </a:r>
            <a:endParaRPr lang="en-US" dirty="0" smtClean="0"/>
          </a:p>
          <a:p>
            <a:pPr lvl="0" indent="-228600">
              <a:buNone/>
            </a:pPr>
            <a:r>
              <a:rPr lang="id-ID" dirty="0" smtClean="0"/>
              <a:t>[</a:t>
            </a:r>
            <a:r>
              <a:rPr lang="id-ID" dirty="0" smtClean="0"/>
              <a:t>16] M. I. Daulay dan N. Nurmalina, “Pengembangan media komik untuk meningkatkan keterampilan membaca pemahaman siswa kelas IV SDN 41 Pekanbaru,” Jurnal Onoma, hlm. 24–34, 2021. </a:t>
            </a: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Referensi</a:t>
            </a:r>
            <a:endParaRPr/>
          </a:p>
        </p:txBody>
      </p:sp>
      <p:sp>
        <p:nvSpPr>
          <p:cNvPr id="90" name="Google Shape;90;g104f7abbb21_0_61"/>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lvl="0" indent="-228600">
              <a:buNone/>
            </a:pPr>
            <a:r>
              <a:rPr lang="id-ID" dirty="0" smtClean="0"/>
              <a:t>[18] S. Anjani, N. Dantes, dan Artawan, “Pengaruh implementasi gerakan literasi sekolah terhadap minat baca dan kemampuan membaca pemahaman siswa,” Jurnal Pendidikan Dasar Indonesia, hlm. 74–83, 2019</a:t>
            </a:r>
            <a:r>
              <a:rPr lang="id-ID" dirty="0" smtClean="0"/>
              <a:t>.</a:t>
            </a:r>
            <a:endParaRPr lang="en-US" dirty="0" smtClean="0"/>
          </a:p>
          <a:p>
            <a:pPr lvl="0" indent="-228600">
              <a:buNone/>
            </a:pPr>
            <a:r>
              <a:rPr lang="id-ID" dirty="0" smtClean="0"/>
              <a:t>[19] S. A. Frans et al., “Kemampuan membaca pemahaman siswa sekolah dasar,” Journal of Theology and Christian Education, hlm. 54–68, 2023</a:t>
            </a:r>
            <a:r>
              <a:rPr lang="id-ID" dirty="0" smtClean="0"/>
              <a:t>.</a:t>
            </a:r>
            <a:endParaRPr lang="en-US" dirty="0" smtClean="0"/>
          </a:p>
          <a:p>
            <a:pPr lvl="0" indent="-228600">
              <a:buNone/>
            </a:pPr>
            <a:r>
              <a:rPr lang="id-ID" dirty="0" smtClean="0"/>
              <a:t> </a:t>
            </a:r>
            <a:r>
              <a:rPr lang="id-ID" dirty="0" smtClean="0"/>
              <a:t>[20] S. F. Muliawanti et al., “Analisis kemampuan membaca pemahaman siswa kelas III sekolah dasar,” Jurnal Cakrawala Pendas, hlm. 860–869, 2022.</a:t>
            </a: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Pendahuluan</a:t>
            </a:r>
            <a:endParaRPr/>
          </a:p>
        </p:txBody>
      </p:sp>
      <p:sp>
        <p:nvSpPr>
          <p:cNvPr id="47" name="Google Shape;47;g104f7abbb21_0_30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lnSpcReduction="10000"/>
          </a:bodyPr>
          <a:lstStyle/>
          <a:p>
            <a:pPr lvl="0" indent="-228600" algn="just">
              <a:buNone/>
            </a:pPr>
            <a:r>
              <a:rPr lang="en-US" dirty="0" smtClean="0"/>
              <a:t>		</a:t>
            </a:r>
            <a:r>
              <a:rPr lang="id-ID" dirty="0" smtClean="0"/>
              <a:t>Kemampuan </a:t>
            </a:r>
            <a:r>
              <a:rPr lang="id-ID" dirty="0" smtClean="0"/>
              <a:t>membaca pemahaman merupakan keterampilan dasar yang penting bagi peserta didik sekolah dasar karena sebagian besar materi pembelajaran disajikan dalam bentuk teks. Namun, dalam praktiknya masih banyak siswa yang mengalami kesulitan memahami isi bacaan. Hal ini disebabkan oleh penggunaan model pembelajaran yang kurang variatif sehingga siswa kurang aktif dalam proses membaca. Oleh karena itu, diperlukan model pembelajaran yang dapat membantu siswa memahami bacaan secara lebih terarah. Salah satu model yang dapat digunakan adalah </a:t>
            </a:r>
            <a:r>
              <a:rPr lang="id-ID" b="1" dirty="0" smtClean="0"/>
              <a:t>Reading Guide</a:t>
            </a:r>
            <a:r>
              <a:rPr lang="id-ID" dirty="0" smtClean="0"/>
              <a:t>, yaitu model pembelajaran yang menggunakan panduan pertanyaan untuk membantu siswa memahami isi bacaan secara sistematis.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04f7abbb21_0_297"/>
          <p:cNvSpPr txBox="1">
            <a:spLocks noGrp="1"/>
          </p:cNvSpPr>
          <p:nvPr>
            <p:ph type="title"/>
          </p:nvPr>
        </p:nvSpPr>
        <p:spPr>
          <a:xfrm>
            <a:off x="166758" y="6761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Pertanyaan Penelitian (Rumusan Masalah)</a:t>
            </a:r>
            <a:endParaRPr/>
          </a:p>
        </p:txBody>
      </p:sp>
      <p:sp>
        <p:nvSpPr>
          <p:cNvPr id="6" name="Rectangle 5"/>
          <p:cNvSpPr/>
          <p:nvPr/>
        </p:nvSpPr>
        <p:spPr>
          <a:xfrm>
            <a:off x="1524000" y="2197894"/>
            <a:ext cx="9296400" cy="1938992"/>
          </a:xfrm>
          <a:prstGeom prst="rect">
            <a:avLst/>
          </a:prstGeom>
        </p:spPr>
        <p:txBody>
          <a:bodyPr wrap="square">
            <a:spAutoFit/>
          </a:bodyPr>
          <a:lstStyle/>
          <a:p>
            <a:pPr>
              <a:buFont typeface="Wingdings" pitchFamily="2" charset="2"/>
              <a:buChar char="Ø"/>
            </a:pPr>
            <a:r>
              <a:rPr lang="id-ID" sz="2000" dirty="0" smtClean="0"/>
              <a:t>Bagaimana kemampuan membaca pemahaman peserta didik kelas V sebelum penerapan model pembelajaran </a:t>
            </a:r>
            <a:r>
              <a:rPr lang="id-ID" sz="2000" b="1" dirty="0" smtClean="0"/>
              <a:t>Reading </a:t>
            </a:r>
            <a:r>
              <a:rPr lang="id-ID" sz="2000" b="1" dirty="0" smtClean="0"/>
              <a:t>Guide</a:t>
            </a:r>
            <a:r>
              <a:rPr lang="id-ID" sz="2000" dirty="0" smtClean="0"/>
              <a:t>?</a:t>
            </a:r>
            <a:endParaRPr lang="en-US" sz="2000" dirty="0" smtClean="0"/>
          </a:p>
          <a:p>
            <a:pPr>
              <a:buFont typeface="Wingdings" pitchFamily="2" charset="2"/>
              <a:buChar char="Ø"/>
            </a:pPr>
            <a:r>
              <a:rPr lang="id-ID" sz="2000" dirty="0" smtClean="0"/>
              <a:t>Bagaimana </a:t>
            </a:r>
            <a:r>
              <a:rPr lang="id-ID" sz="2000" dirty="0" smtClean="0"/>
              <a:t>kemampuan membaca pemahaman peserta didik kelas V setelah penerapan model pembelajaran </a:t>
            </a:r>
            <a:r>
              <a:rPr lang="id-ID" sz="2000" b="1" dirty="0" smtClean="0"/>
              <a:t>Reading </a:t>
            </a:r>
            <a:r>
              <a:rPr lang="id-ID" sz="2000" b="1" dirty="0" smtClean="0"/>
              <a:t>Guide</a:t>
            </a:r>
            <a:r>
              <a:rPr lang="id-ID" sz="2000" dirty="0" smtClean="0"/>
              <a:t>?</a:t>
            </a:r>
            <a:endParaRPr lang="en-US" sz="2000" dirty="0" smtClean="0"/>
          </a:p>
          <a:p>
            <a:pPr>
              <a:buFont typeface="Wingdings" pitchFamily="2" charset="2"/>
              <a:buChar char="Ø"/>
            </a:pPr>
            <a:r>
              <a:rPr lang="id-ID" sz="2000" dirty="0" smtClean="0"/>
              <a:t>Apakah </a:t>
            </a:r>
            <a:r>
              <a:rPr lang="id-ID" sz="2000" dirty="0" smtClean="0"/>
              <a:t>terdapat pengaruh penerapan model pembelajaran </a:t>
            </a:r>
            <a:r>
              <a:rPr lang="id-ID" sz="2000" b="1" dirty="0" smtClean="0"/>
              <a:t>Reading Guide</a:t>
            </a:r>
            <a:r>
              <a:rPr lang="id-ID" sz="2000" dirty="0" smtClean="0"/>
              <a:t> terhadap kemampuan membaca pemahaman peserta didik kelas </a:t>
            </a:r>
            <a:r>
              <a:rPr lang="id-ID" sz="2000" dirty="0" smtClean="0"/>
              <a:t>V</a:t>
            </a:r>
            <a:r>
              <a:rPr lang="en-US" sz="2000" dirty="0" smtClean="0"/>
              <a:t>?</a:t>
            </a:r>
            <a:endParaRPr lang="id-ID"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Metode</a:t>
            </a:r>
            <a:endParaRPr/>
          </a:p>
        </p:txBody>
      </p:sp>
      <p:sp>
        <p:nvSpPr>
          <p:cNvPr id="59" name="Google Shape;59;g104f7abbb21_0_303"/>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lvl="0" indent="-228600">
              <a:buNone/>
            </a:pPr>
            <a:r>
              <a:rPr lang="id-ID" dirty="0" smtClean="0"/>
              <a:t>Penelitian ini menggunakan pendekatan kuantitatif dengan desain </a:t>
            </a:r>
            <a:r>
              <a:rPr lang="id-ID" b="1" dirty="0" smtClean="0"/>
              <a:t>pre-experimental One Group Pretest–Posttest</a:t>
            </a:r>
            <a:r>
              <a:rPr lang="id-ID" dirty="0" smtClean="0"/>
              <a:t>. Penelitian dilakukan pada 23 siswa kelas V SDN Gedangan 1 Kabupaten Sidoarjo. Data dikumpulkan melalui tes membaca pemahaman sebelum dan sesudah penerapan model Reading Guide. Data yang diperoleh dianalisis menggunakan statistik deskriptif serta uji hipotesis </a:t>
            </a:r>
            <a:r>
              <a:rPr lang="id-ID" b="1" dirty="0" smtClean="0"/>
              <a:t>paired sample </a:t>
            </a:r>
            <a:r>
              <a:rPr lang="id-ID" b="1" dirty="0" smtClean="0"/>
              <a:t>t-test</a:t>
            </a:r>
            <a:r>
              <a:rPr lang="en-US" b="1" dirty="0" smtClean="0"/>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Hasil</a:t>
            </a:r>
            <a:endParaRPr/>
          </a:p>
        </p:txBody>
      </p:sp>
      <p:sp>
        <p:nvSpPr>
          <p:cNvPr id="65" name="Google Shape;65;g104f7abbb21_0_3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lnSpcReduction="10000"/>
          </a:bodyPr>
          <a:lstStyle/>
          <a:p>
            <a:pPr lvl="0" indent="-228600">
              <a:buNone/>
            </a:pPr>
            <a:endParaRPr lang="en-US" dirty="0" smtClean="0"/>
          </a:p>
          <a:p>
            <a:pPr lvl="0" indent="-228600">
              <a:buNone/>
            </a:pPr>
            <a:endParaRPr lang="en-US" dirty="0" smtClean="0"/>
          </a:p>
          <a:p>
            <a:pPr lvl="0" indent="-228600">
              <a:buNone/>
            </a:pPr>
            <a:endParaRPr lang="en-US" dirty="0" smtClean="0"/>
          </a:p>
          <a:p>
            <a:pPr lvl="0" indent="-228600">
              <a:buNone/>
            </a:pPr>
            <a:endParaRPr lang="en-US" dirty="0" smtClean="0"/>
          </a:p>
          <a:p>
            <a:pPr lvl="0" indent="-228600">
              <a:buNone/>
            </a:pPr>
            <a:r>
              <a:rPr lang="id-ID" dirty="0" smtClean="0"/>
              <a:t>Mengacu </a:t>
            </a:r>
            <a:r>
              <a:rPr lang="id-ID" dirty="0" smtClean="0"/>
              <a:t>pada Tabel 1, diketahui bahwa nilai rata-rata </a:t>
            </a:r>
            <a:r>
              <a:rPr lang="id-ID" b="1" dirty="0" smtClean="0"/>
              <a:t>pretest</a:t>
            </a:r>
            <a:r>
              <a:rPr lang="id-ID" dirty="0" smtClean="0"/>
              <a:t> siswa sebelum diberikan perlakuan sebesar </a:t>
            </a:r>
            <a:r>
              <a:rPr lang="id-ID" b="1" dirty="0" smtClean="0"/>
              <a:t>67,6</a:t>
            </a:r>
            <a:r>
              <a:rPr lang="id-ID" dirty="0" smtClean="0"/>
              <a:t> dengan nilai median </a:t>
            </a:r>
            <a:r>
              <a:rPr lang="id-ID" b="1" dirty="0" smtClean="0"/>
              <a:t>70</a:t>
            </a:r>
            <a:r>
              <a:rPr lang="id-ID" dirty="0" smtClean="0"/>
              <a:t>. Standar deviasi pada tahap pretest sebesar </a:t>
            </a:r>
            <a:r>
              <a:rPr lang="id-ID" b="1" dirty="0" smtClean="0"/>
              <a:t>9,87</a:t>
            </a:r>
            <a:r>
              <a:rPr lang="id-ID" dirty="0" smtClean="0"/>
              <a:t>, yang menunjukkan adanya variasi kemampuan awal membaca pemahaman di antara siswa. Nilai </a:t>
            </a:r>
            <a:r>
              <a:rPr lang="id-ID" b="1" dirty="0" smtClean="0"/>
              <a:t>standar error sebesar 2,06</a:t>
            </a:r>
            <a:r>
              <a:rPr lang="id-ID" dirty="0" smtClean="0"/>
              <a:t> menunjukkan tingkat kesalahan pengukuran yang relatif kecil sehingga data yang diperoleh dapat dianggap cukup representatif.</a:t>
            </a:r>
            <a:endParaRPr/>
          </a:p>
        </p:txBody>
      </p:sp>
      <p:graphicFrame>
        <p:nvGraphicFramePr>
          <p:cNvPr id="4" name="Table 3"/>
          <p:cNvGraphicFramePr>
            <a:graphicFrameLocks noGrp="1"/>
          </p:cNvGraphicFramePr>
          <p:nvPr/>
        </p:nvGraphicFramePr>
        <p:xfrm>
          <a:off x="2133600" y="1828800"/>
          <a:ext cx="8128002" cy="1112520"/>
        </p:xfrm>
        <a:graphic>
          <a:graphicData uri="http://schemas.openxmlformats.org/drawingml/2006/table">
            <a:tbl>
              <a:tblPr firstRow="1" bandRow="1">
                <a:tableStyleId>{5C22544A-7EE6-4342-B048-85BDC9FD1C3A}</a:tableStyleId>
              </a:tblPr>
              <a:tblGrid>
                <a:gridCol w="1354667"/>
                <a:gridCol w="1354667"/>
                <a:gridCol w="1354667"/>
                <a:gridCol w="1354667"/>
                <a:gridCol w="1354667"/>
                <a:gridCol w="1354667"/>
              </a:tblGrid>
              <a:tr h="370840">
                <a:tc>
                  <a:txBody>
                    <a:bodyPr/>
                    <a:lstStyle/>
                    <a:p>
                      <a:pPr algn="ctr"/>
                      <a:r>
                        <a:rPr lang="en-US" dirty="0" err="1" smtClean="0"/>
                        <a:t>Tes</a:t>
                      </a:r>
                      <a:endParaRPr lang="id-ID" dirty="0"/>
                    </a:p>
                  </a:txBody>
                  <a:tcPr/>
                </a:tc>
                <a:tc>
                  <a:txBody>
                    <a:bodyPr/>
                    <a:lstStyle/>
                    <a:p>
                      <a:pPr algn="ctr"/>
                      <a:r>
                        <a:rPr lang="en-US" dirty="0" smtClean="0"/>
                        <a:t>N</a:t>
                      </a:r>
                      <a:endParaRPr lang="id-ID" dirty="0"/>
                    </a:p>
                  </a:txBody>
                  <a:tcPr/>
                </a:tc>
                <a:tc>
                  <a:txBody>
                    <a:bodyPr/>
                    <a:lstStyle/>
                    <a:p>
                      <a:pPr algn="ctr"/>
                      <a:r>
                        <a:rPr lang="en-US" dirty="0" smtClean="0"/>
                        <a:t>Mean</a:t>
                      </a:r>
                      <a:endParaRPr lang="id-ID" dirty="0"/>
                    </a:p>
                  </a:txBody>
                  <a:tcPr/>
                </a:tc>
                <a:tc>
                  <a:txBody>
                    <a:bodyPr/>
                    <a:lstStyle/>
                    <a:p>
                      <a:pPr algn="ctr"/>
                      <a:r>
                        <a:rPr lang="en-US" dirty="0" smtClean="0"/>
                        <a:t>Median </a:t>
                      </a:r>
                      <a:endParaRPr lang="id-ID" dirty="0"/>
                    </a:p>
                  </a:txBody>
                  <a:tcPr/>
                </a:tc>
                <a:tc>
                  <a:txBody>
                    <a:bodyPr/>
                    <a:lstStyle/>
                    <a:p>
                      <a:pPr algn="ctr"/>
                      <a:r>
                        <a:rPr lang="en-US" dirty="0" smtClean="0"/>
                        <a:t>SD</a:t>
                      </a:r>
                      <a:endParaRPr lang="id-ID" dirty="0"/>
                    </a:p>
                  </a:txBody>
                  <a:tcPr/>
                </a:tc>
                <a:tc>
                  <a:txBody>
                    <a:bodyPr/>
                    <a:lstStyle/>
                    <a:p>
                      <a:pPr algn="ctr"/>
                      <a:r>
                        <a:rPr lang="en-US" dirty="0" smtClean="0"/>
                        <a:t>SE</a:t>
                      </a:r>
                      <a:endParaRPr lang="id-ID" dirty="0"/>
                    </a:p>
                  </a:txBody>
                  <a:tcPr/>
                </a:tc>
              </a:tr>
              <a:tr h="370840">
                <a:tc>
                  <a:txBody>
                    <a:bodyPr/>
                    <a:lstStyle/>
                    <a:p>
                      <a:pPr algn="ctr"/>
                      <a:r>
                        <a:rPr lang="en-US" dirty="0" smtClean="0"/>
                        <a:t>Pre-Test</a:t>
                      </a:r>
                      <a:endParaRPr lang="id-ID" dirty="0"/>
                    </a:p>
                  </a:txBody>
                  <a:tcPr/>
                </a:tc>
                <a:tc>
                  <a:txBody>
                    <a:bodyPr/>
                    <a:lstStyle/>
                    <a:p>
                      <a:pPr algn="ctr"/>
                      <a:r>
                        <a:rPr lang="en-US" dirty="0" smtClean="0"/>
                        <a:t>23</a:t>
                      </a:r>
                      <a:endParaRPr lang="id-ID" dirty="0"/>
                    </a:p>
                  </a:txBody>
                  <a:tcPr/>
                </a:tc>
                <a:tc>
                  <a:txBody>
                    <a:bodyPr/>
                    <a:lstStyle/>
                    <a:p>
                      <a:pPr algn="ctr"/>
                      <a:r>
                        <a:rPr lang="en-US" dirty="0" smtClean="0"/>
                        <a:t>67,6</a:t>
                      </a:r>
                      <a:endParaRPr lang="id-ID" dirty="0"/>
                    </a:p>
                  </a:txBody>
                  <a:tcPr/>
                </a:tc>
                <a:tc>
                  <a:txBody>
                    <a:bodyPr/>
                    <a:lstStyle/>
                    <a:p>
                      <a:pPr algn="ctr"/>
                      <a:r>
                        <a:rPr lang="en-US" dirty="0" smtClean="0"/>
                        <a:t>70</a:t>
                      </a:r>
                      <a:endParaRPr lang="id-ID" dirty="0"/>
                    </a:p>
                  </a:txBody>
                  <a:tcPr/>
                </a:tc>
                <a:tc>
                  <a:txBody>
                    <a:bodyPr/>
                    <a:lstStyle/>
                    <a:p>
                      <a:pPr algn="ctr"/>
                      <a:r>
                        <a:rPr lang="en-US" dirty="0" smtClean="0"/>
                        <a:t>9,87</a:t>
                      </a:r>
                      <a:endParaRPr lang="id-ID" dirty="0"/>
                    </a:p>
                  </a:txBody>
                  <a:tcPr/>
                </a:tc>
                <a:tc>
                  <a:txBody>
                    <a:bodyPr/>
                    <a:lstStyle/>
                    <a:p>
                      <a:pPr algn="ctr"/>
                      <a:r>
                        <a:rPr lang="en-US" dirty="0" smtClean="0"/>
                        <a:t>2,06</a:t>
                      </a:r>
                      <a:endParaRPr lang="id-ID" dirty="0"/>
                    </a:p>
                  </a:txBody>
                  <a:tcPr/>
                </a:tc>
              </a:tr>
              <a:tr h="370840">
                <a:tc>
                  <a:txBody>
                    <a:bodyPr/>
                    <a:lstStyle/>
                    <a:p>
                      <a:pPr algn="ctr"/>
                      <a:r>
                        <a:rPr lang="en-US" dirty="0" smtClean="0"/>
                        <a:t>Post-Test</a:t>
                      </a:r>
                      <a:endParaRPr lang="id-ID" dirty="0"/>
                    </a:p>
                  </a:txBody>
                  <a:tcPr/>
                </a:tc>
                <a:tc>
                  <a:txBody>
                    <a:bodyPr/>
                    <a:lstStyle/>
                    <a:p>
                      <a:pPr algn="ctr"/>
                      <a:r>
                        <a:rPr lang="en-US" dirty="0" smtClean="0"/>
                        <a:t>23</a:t>
                      </a:r>
                      <a:endParaRPr lang="id-ID" dirty="0"/>
                    </a:p>
                  </a:txBody>
                  <a:tcPr/>
                </a:tc>
                <a:tc>
                  <a:txBody>
                    <a:bodyPr/>
                    <a:lstStyle/>
                    <a:p>
                      <a:pPr algn="ctr"/>
                      <a:r>
                        <a:rPr lang="en-US" dirty="0" smtClean="0"/>
                        <a:t>79,9</a:t>
                      </a:r>
                      <a:endParaRPr lang="id-ID" dirty="0"/>
                    </a:p>
                  </a:txBody>
                  <a:tcPr/>
                </a:tc>
                <a:tc>
                  <a:txBody>
                    <a:bodyPr/>
                    <a:lstStyle/>
                    <a:p>
                      <a:pPr algn="ctr"/>
                      <a:r>
                        <a:rPr lang="en-US" dirty="0" smtClean="0"/>
                        <a:t>80</a:t>
                      </a:r>
                      <a:endParaRPr lang="id-ID" dirty="0"/>
                    </a:p>
                  </a:txBody>
                  <a:tcPr/>
                </a:tc>
                <a:tc>
                  <a:txBody>
                    <a:bodyPr/>
                    <a:lstStyle/>
                    <a:p>
                      <a:pPr algn="ctr"/>
                      <a:r>
                        <a:rPr lang="en-US" dirty="0" smtClean="0"/>
                        <a:t>9,07</a:t>
                      </a:r>
                      <a:endParaRPr lang="id-ID" dirty="0"/>
                    </a:p>
                  </a:txBody>
                  <a:tcPr/>
                </a:tc>
                <a:tc>
                  <a:txBody>
                    <a:bodyPr/>
                    <a:lstStyle/>
                    <a:p>
                      <a:pPr algn="ctr"/>
                      <a:r>
                        <a:rPr lang="en-US" dirty="0" smtClean="0"/>
                        <a:t>1,89</a:t>
                      </a:r>
                      <a:endParaRPr lang="id-ID"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Hasil</a:t>
            </a:r>
            <a:endParaRPr/>
          </a:p>
        </p:txBody>
      </p:sp>
      <p:sp>
        <p:nvSpPr>
          <p:cNvPr id="65" name="Google Shape;65;g104f7abbb21_0_3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fontScale="92500" lnSpcReduction="10000"/>
          </a:bodyPr>
          <a:lstStyle/>
          <a:p>
            <a:pPr lvl="0" indent="-228600">
              <a:buNone/>
            </a:pPr>
            <a:endParaRPr lang="en-US" dirty="0" smtClean="0"/>
          </a:p>
          <a:p>
            <a:pPr lvl="0" indent="-228600">
              <a:buNone/>
            </a:pPr>
            <a:endParaRPr lang="en-US" dirty="0" smtClean="0"/>
          </a:p>
          <a:p>
            <a:pPr lvl="0" indent="-228600">
              <a:buNone/>
            </a:pPr>
            <a:endParaRPr lang="en-US" dirty="0" smtClean="0"/>
          </a:p>
          <a:p>
            <a:pPr lvl="0" indent="-228600">
              <a:buNone/>
            </a:pPr>
            <a:endParaRPr lang="en-US" dirty="0" smtClean="0"/>
          </a:p>
          <a:p>
            <a:pPr lvl="0" indent="-228600">
              <a:buNone/>
            </a:pPr>
            <a:r>
              <a:rPr lang="id-ID" dirty="0" smtClean="0"/>
              <a:t>hasil uji normalitas pada Tabel 2, diperoleh nilai </a:t>
            </a:r>
            <a:r>
              <a:rPr lang="id-ID" b="1" dirty="0" smtClean="0"/>
              <a:t>W sebesar 0,954</a:t>
            </a:r>
            <a:r>
              <a:rPr lang="id-ID" dirty="0" smtClean="0"/>
              <a:t> dengan </a:t>
            </a:r>
            <a:r>
              <a:rPr lang="id-ID" b="1" dirty="0" smtClean="0"/>
              <a:t>p = 0,352</a:t>
            </a:r>
            <a:r>
              <a:rPr lang="id-ID" dirty="0" smtClean="0"/>
              <a:t>. Nilai p yang lebih besar dari tingkat signifikansi </a:t>
            </a:r>
            <a:r>
              <a:rPr lang="el-GR" b="1" dirty="0" smtClean="0"/>
              <a:t>α = 0,05</a:t>
            </a:r>
            <a:r>
              <a:rPr lang="el-GR" dirty="0" smtClean="0"/>
              <a:t> </a:t>
            </a:r>
            <a:r>
              <a:rPr lang="id-ID" dirty="0" smtClean="0"/>
              <a:t>menunjukkan bahwa data selisih antara nilai </a:t>
            </a:r>
            <a:r>
              <a:rPr lang="id-ID" b="1" dirty="0" smtClean="0"/>
              <a:t>pretest dan posttest</a:t>
            </a:r>
            <a:r>
              <a:rPr lang="id-ID" dirty="0" smtClean="0"/>
              <a:t> berdistribusi normal. Hal ini berarti tidak terdapat alasan untuk menolak hipotesis bahwa data berasal dari populasi yang berdistribusi normal. Dengan demikian, asumsi normalitas telah terpenuhi sehingga analisis menggunakan </a:t>
            </a:r>
            <a:r>
              <a:rPr lang="id-ID" b="1" dirty="0" smtClean="0"/>
              <a:t>paired samples t-test</a:t>
            </a:r>
            <a:r>
              <a:rPr lang="id-ID" dirty="0" smtClean="0"/>
              <a:t> dapat dilakukan dan hasilnya dapat dianggap valid serta dapat dipercaya.</a:t>
            </a:r>
            <a:endParaRPr/>
          </a:p>
        </p:txBody>
      </p:sp>
      <p:graphicFrame>
        <p:nvGraphicFramePr>
          <p:cNvPr id="5" name="Table 4"/>
          <p:cNvGraphicFramePr>
            <a:graphicFrameLocks noGrp="1"/>
          </p:cNvGraphicFramePr>
          <p:nvPr/>
        </p:nvGraphicFramePr>
        <p:xfrm>
          <a:off x="2133600" y="1905000"/>
          <a:ext cx="8127999" cy="74168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pPr algn="ctr"/>
                      <a:r>
                        <a:rPr lang="en-US" dirty="0" smtClean="0"/>
                        <a:t>Data</a:t>
                      </a:r>
                      <a:endParaRPr lang="id-ID" dirty="0"/>
                    </a:p>
                  </a:txBody>
                  <a:tcPr/>
                </a:tc>
                <a:tc>
                  <a:txBody>
                    <a:bodyPr/>
                    <a:lstStyle/>
                    <a:p>
                      <a:pPr algn="ctr"/>
                      <a:r>
                        <a:rPr lang="en-US" dirty="0" smtClean="0"/>
                        <a:t> W</a:t>
                      </a:r>
                      <a:endParaRPr lang="id-ID" dirty="0"/>
                    </a:p>
                  </a:txBody>
                  <a:tcPr/>
                </a:tc>
                <a:tc>
                  <a:txBody>
                    <a:bodyPr/>
                    <a:lstStyle/>
                    <a:p>
                      <a:pPr algn="ctr"/>
                      <a:r>
                        <a:rPr lang="en-US" dirty="0" smtClean="0"/>
                        <a:t>P</a:t>
                      </a:r>
                      <a:endParaRPr lang="id-ID" dirty="0"/>
                    </a:p>
                  </a:txBody>
                  <a:tcPr/>
                </a:tc>
              </a:tr>
              <a:tr h="370840">
                <a:tc>
                  <a:txBody>
                    <a:bodyPr/>
                    <a:lstStyle/>
                    <a:p>
                      <a:pPr algn="ctr"/>
                      <a:r>
                        <a:rPr lang="en-US" dirty="0" smtClean="0"/>
                        <a:t>Pretest - Posttest</a:t>
                      </a:r>
                      <a:endParaRPr lang="id-ID" dirty="0"/>
                    </a:p>
                  </a:txBody>
                  <a:tcPr/>
                </a:tc>
                <a:tc>
                  <a:txBody>
                    <a:bodyPr/>
                    <a:lstStyle/>
                    <a:p>
                      <a:pPr algn="ctr"/>
                      <a:r>
                        <a:rPr lang="en-US" dirty="0" smtClean="0"/>
                        <a:t>0,954</a:t>
                      </a:r>
                      <a:endParaRPr lang="id-ID" dirty="0"/>
                    </a:p>
                  </a:txBody>
                  <a:tcPr/>
                </a:tc>
                <a:tc>
                  <a:txBody>
                    <a:bodyPr/>
                    <a:lstStyle/>
                    <a:p>
                      <a:pPr algn="ctr"/>
                      <a:r>
                        <a:rPr lang="en-US" dirty="0" smtClean="0"/>
                        <a:t>0,352</a:t>
                      </a:r>
                      <a:endParaRPr lang="id-ID"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Hasil</a:t>
            </a:r>
            <a:endParaRPr/>
          </a:p>
        </p:txBody>
      </p:sp>
      <p:sp>
        <p:nvSpPr>
          <p:cNvPr id="65" name="Google Shape;65;g104f7abbb21_0_3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lnSpcReduction="10000"/>
          </a:bodyPr>
          <a:lstStyle/>
          <a:p>
            <a:pPr lvl="0" indent="-228600">
              <a:buNone/>
            </a:pPr>
            <a:endParaRPr lang="en-US" dirty="0" smtClean="0"/>
          </a:p>
          <a:p>
            <a:pPr lvl="0" indent="-228600">
              <a:buNone/>
            </a:pPr>
            <a:endParaRPr lang="en-US" dirty="0" smtClean="0"/>
          </a:p>
          <a:p>
            <a:pPr lvl="0" indent="-228600">
              <a:buNone/>
            </a:pPr>
            <a:endParaRPr lang="en-US" dirty="0" smtClean="0"/>
          </a:p>
          <a:p>
            <a:pPr lvl="0" indent="-228600">
              <a:buNone/>
            </a:pPr>
            <a:endParaRPr lang="en-US" dirty="0" smtClean="0"/>
          </a:p>
          <a:p>
            <a:pPr lvl="0" indent="-228600">
              <a:buNone/>
            </a:pPr>
            <a:r>
              <a:rPr lang="id-ID" dirty="0" smtClean="0"/>
              <a:t>Setelah asumsi normalitas terpenuhi, uji hipotesis dilakukan menggunakan </a:t>
            </a:r>
            <a:r>
              <a:rPr lang="id-ID" b="1" dirty="0" smtClean="0"/>
              <a:t>paired samples t-test</a:t>
            </a:r>
            <a:r>
              <a:rPr lang="id-ID" dirty="0" smtClean="0"/>
              <a:t> untuk mengetahui perbedaan antara nilai pretest dan posttest. Hasil uji menunjukkan nilai </a:t>
            </a:r>
            <a:r>
              <a:rPr lang="id-ID" b="1" dirty="0" smtClean="0"/>
              <a:t>t = -7,55</a:t>
            </a:r>
            <a:r>
              <a:rPr lang="id-ID" dirty="0" smtClean="0"/>
              <a:t> dengan </a:t>
            </a:r>
            <a:r>
              <a:rPr lang="id-ID" b="1" dirty="0" smtClean="0"/>
              <a:t>df = 22</a:t>
            </a:r>
            <a:r>
              <a:rPr lang="id-ID" dirty="0" smtClean="0"/>
              <a:t> dan </a:t>
            </a:r>
            <a:r>
              <a:rPr lang="id-ID" b="1" dirty="0" smtClean="0"/>
              <a:t>p &lt; 0,001</a:t>
            </a:r>
            <a:r>
              <a:rPr lang="id-ID" dirty="0" smtClean="0"/>
              <a:t>, yang berarti terdapat perbedaan yang signifikan antara kedua nilai tersebut. Selisih rata-rata (</a:t>
            </a:r>
            <a:r>
              <a:rPr lang="id-ID" b="1" dirty="0" smtClean="0"/>
              <a:t>mean difference</a:t>
            </a:r>
            <a:r>
              <a:rPr lang="id-ID" dirty="0" smtClean="0"/>
              <a:t>) sebesar </a:t>
            </a:r>
            <a:r>
              <a:rPr lang="id-ID" b="1" dirty="0" smtClean="0"/>
              <a:t>-12,3</a:t>
            </a:r>
            <a:r>
              <a:rPr lang="id-ID" dirty="0" smtClean="0"/>
              <a:t> menunjukkan adanya peningkatan kemampuan membaca pemahaman setelah penerapan model </a:t>
            </a:r>
            <a:r>
              <a:rPr lang="id-ID" b="1" dirty="0" smtClean="0"/>
              <a:t>Reading Guide</a:t>
            </a:r>
            <a:r>
              <a:rPr lang="id-ID" dirty="0" smtClean="0"/>
              <a:t>.</a:t>
            </a:r>
            <a:endParaRPr/>
          </a:p>
        </p:txBody>
      </p:sp>
      <p:graphicFrame>
        <p:nvGraphicFramePr>
          <p:cNvPr id="7" name="Table 6"/>
          <p:cNvGraphicFramePr>
            <a:graphicFrameLocks noGrp="1"/>
          </p:cNvGraphicFramePr>
          <p:nvPr/>
        </p:nvGraphicFramePr>
        <p:xfrm>
          <a:off x="2133600" y="1905000"/>
          <a:ext cx="8128000" cy="124968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gridCol w="1016000"/>
                <a:gridCol w="1016000"/>
              </a:tblGrid>
              <a:tr h="370840">
                <a:tc>
                  <a:txBody>
                    <a:bodyPr/>
                    <a:lstStyle/>
                    <a:p>
                      <a:pPr algn="ctr"/>
                      <a:r>
                        <a:rPr lang="en-US" dirty="0" err="1" smtClean="0"/>
                        <a:t>Variabel</a:t>
                      </a:r>
                      <a:endParaRPr lang="id-ID" dirty="0"/>
                    </a:p>
                  </a:txBody>
                  <a:tcPr/>
                </a:tc>
                <a:tc>
                  <a:txBody>
                    <a:bodyPr/>
                    <a:lstStyle/>
                    <a:p>
                      <a:pPr algn="ctr"/>
                      <a:r>
                        <a:rPr lang="en-US" dirty="0" smtClean="0"/>
                        <a:t>t</a:t>
                      </a:r>
                      <a:endParaRPr lang="id-ID" dirty="0"/>
                    </a:p>
                  </a:txBody>
                  <a:tcPr/>
                </a:tc>
                <a:tc>
                  <a:txBody>
                    <a:bodyPr/>
                    <a:lstStyle/>
                    <a:p>
                      <a:pPr algn="ctr"/>
                      <a:r>
                        <a:rPr lang="en-US" dirty="0" err="1" smtClean="0"/>
                        <a:t>df</a:t>
                      </a:r>
                      <a:endParaRPr lang="id-ID" dirty="0"/>
                    </a:p>
                  </a:txBody>
                  <a:tcPr/>
                </a:tc>
                <a:tc>
                  <a:txBody>
                    <a:bodyPr/>
                    <a:lstStyle/>
                    <a:p>
                      <a:pPr algn="ctr"/>
                      <a:r>
                        <a:rPr lang="en-US" dirty="0" smtClean="0"/>
                        <a:t>p</a:t>
                      </a:r>
                      <a:endParaRPr lang="id-ID" dirty="0"/>
                    </a:p>
                  </a:txBody>
                  <a:tcPr/>
                </a:tc>
                <a:tc>
                  <a:txBody>
                    <a:bodyPr/>
                    <a:lstStyle/>
                    <a:p>
                      <a:pPr algn="ctr"/>
                      <a:r>
                        <a:rPr lang="en-US" dirty="0" smtClean="0"/>
                        <a:t>Mean Difference</a:t>
                      </a:r>
                      <a:endParaRPr lang="id-ID" dirty="0"/>
                    </a:p>
                  </a:txBody>
                  <a:tcPr/>
                </a:tc>
                <a:tc>
                  <a:txBody>
                    <a:bodyPr/>
                    <a:lstStyle/>
                    <a:p>
                      <a:pPr algn="ctr"/>
                      <a:r>
                        <a:rPr lang="en-US" dirty="0" smtClean="0"/>
                        <a:t>SE Difference</a:t>
                      </a:r>
                      <a:endParaRPr lang="id-ID" dirty="0"/>
                    </a:p>
                  </a:txBody>
                  <a:tcPr/>
                </a:tc>
                <a:tc>
                  <a:txBody>
                    <a:bodyPr/>
                    <a:lstStyle/>
                    <a:p>
                      <a:pPr algn="ctr"/>
                      <a:r>
                        <a:rPr lang="en-US" dirty="0" smtClean="0"/>
                        <a:t>95% CI Lower</a:t>
                      </a:r>
                      <a:endParaRPr lang="id-ID" dirty="0"/>
                    </a:p>
                  </a:txBody>
                  <a:tcPr/>
                </a:tc>
                <a:tc>
                  <a:txBody>
                    <a:bodyPr/>
                    <a:lstStyle/>
                    <a:p>
                      <a:pPr algn="ctr"/>
                      <a:r>
                        <a:rPr lang="en-US" dirty="0" smtClean="0"/>
                        <a:t>95% CI Upper</a:t>
                      </a:r>
                      <a:endParaRPr lang="id-ID" dirty="0"/>
                    </a:p>
                  </a:txBody>
                  <a:tcPr/>
                </a:tc>
              </a:tr>
              <a:tr h="370840">
                <a:tc>
                  <a:txBody>
                    <a:bodyPr/>
                    <a:lstStyle/>
                    <a:p>
                      <a:pPr algn="ctr"/>
                      <a:r>
                        <a:rPr lang="en-US" dirty="0" smtClean="0"/>
                        <a:t>Pretest-Posttest</a:t>
                      </a:r>
                      <a:endParaRPr lang="id-ID" dirty="0"/>
                    </a:p>
                  </a:txBody>
                  <a:tcPr/>
                </a:tc>
                <a:tc>
                  <a:txBody>
                    <a:bodyPr/>
                    <a:lstStyle/>
                    <a:p>
                      <a:pPr algn="ctr"/>
                      <a:r>
                        <a:rPr lang="en-US" dirty="0" smtClean="0"/>
                        <a:t>-,55</a:t>
                      </a:r>
                      <a:endParaRPr lang="id-ID" dirty="0"/>
                    </a:p>
                  </a:txBody>
                  <a:tcPr/>
                </a:tc>
                <a:tc>
                  <a:txBody>
                    <a:bodyPr/>
                    <a:lstStyle/>
                    <a:p>
                      <a:pPr algn="ctr"/>
                      <a:r>
                        <a:rPr lang="en-US" dirty="0" smtClean="0"/>
                        <a:t>222</a:t>
                      </a:r>
                      <a:endParaRPr lang="id-ID" dirty="0"/>
                    </a:p>
                  </a:txBody>
                  <a:tcPr/>
                </a:tc>
                <a:tc>
                  <a:txBody>
                    <a:bodyPr/>
                    <a:lstStyle/>
                    <a:p>
                      <a:pPr algn="ctr"/>
                      <a:r>
                        <a:rPr lang="en-US" dirty="0" smtClean="0"/>
                        <a:t>&lt;0,001</a:t>
                      </a:r>
                      <a:endParaRPr lang="id-ID" dirty="0"/>
                    </a:p>
                  </a:txBody>
                  <a:tcPr/>
                </a:tc>
                <a:tc>
                  <a:txBody>
                    <a:bodyPr/>
                    <a:lstStyle/>
                    <a:p>
                      <a:pPr algn="ctr"/>
                      <a:r>
                        <a:rPr lang="en-US" dirty="0" smtClean="0"/>
                        <a:t>-12.3</a:t>
                      </a:r>
                      <a:endParaRPr lang="id-ID" dirty="0"/>
                    </a:p>
                  </a:txBody>
                  <a:tcPr/>
                </a:tc>
                <a:tc>
                  <a:txBody>
                    <a:bodyPr/>
                    <a:lstStyle/>
                    <a:p>
                      <a:pPr algn="ctr"/>
                      <a:r>
                        <a:rPr lang="en-US" dirty="0" smtClean="0"/>
                        <a:t>1,63</a:t>
                      </a:r>
                      <a:endParaRPr lang="id-ID" dirty="0"/>
                    </a:p>
                  </a:txBody>
                  <a:tcPr/>
                </a:tc>
                <a:tc>
                  <a:txBody>
                    <a:bodyPr/>
                    <a:lstStyle/>
                    <a:p>
                      <a:pPr algn="ctr"/>
                      <a:r>
                        <a:rPr lang="en-US" dirty="0" smtClean="0"/>
                        <a:t>-15,7</a:t>
                      </a:r>
                      <a:endParaRPr lang="id-ID" dirty="0"/>
                    </a:p>
                  </a:txBody>
                  <a:tcPr/>
                </a:tc>
                <a:tc>
                  <a:txBody>
                    <a:bodyPr/>
                    <a:lstStyle/>
                    <a:p>
                      <a:pPr algn="ctr"/>
                      <a:r>
                        <a:rPr lang="en-US" dirty="0" smtClean="0"/>
                        <a:t>-8,93</a:t>
                      </a:r>
                      <a:endParaRPr lang="id-ID" dirty="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Pembahasan</a:t>
            </a:r>
            <a:endParaRPr/>
          </a:p>
        </p:txBody>
      </p:sp>
      <p:sp>
        <p:nvSpPr>
          <p:cNvPr id="71" name="Google Shape;71;g104f7abbb21_0_70"/>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lvl="0" indent="-228600">
              <a:buNone/>
            </a:pPr>
            <a:r>
              <a:rPr lang="id-ID" sz="2500" dirty="0" smtClean="0"/>
              <a:t>Hasil penelitian menunjukkan adanya peningkatan kemampuan membaca pemahaman setelah penerapan model Reading Guide. Nilai rata-rata </a:t>
            </a:r>
            <a:r>
              <a:rPr lang="id-ID" sz="2500" b="1" dirty="0" smtClean="0"/>
              <a:t>pretest sebesar 67,6</a:t>
            </a:r>
            <a:r>
              <a:rPr lang="id-ID" sz="2500" dirty="0" smtClean="0"/>
              <a:t> meningkat menjadi </a:t>
            </a:r>
            <a:r>
              <a:rPr lang="id-ID" sz="2500" b="1" dirty="0" smtClean="0"/>
              <a:t>79,9 pada posttest</a:t>
            </a:r>
            <a:r>
              <a:rPr lang="id-ID" sz="2500" dirty="0" smtClean="0"/>
              <a:t> dengan peningkatan sebesar </a:t>
            </a:r>
            <a:r>
              <a:rPr lang="id-ID" sz="2500" b="1" dirty="0" smtClean="0"/>
              <a:t>12,3 poin</a:t>
            </a:r>
            <a:r>
              <a:rPr lang="id-ID" sz="2500" dirty="0" smtClean="0"/>
              <a:t>. Hasil uji </a:t>
            </a:r>
            <a:r>
              <a:rPr lang="id-ID" sz="2500" b="1" dirty="0" smtClean="0"/>
              <a:t>paired sample t-test</a:t>
            </a:r>
            <a:r>
              <a:rPr lang="id-ID" sz="2500" dirty="0" smtClean="0"/>
              <a:t> menunjukkan nilai </a:t>
            </a:r>
            <a:r>
              <a:rPr lang="id-ID" sz="2500" b="1" dirty="0" smtClean="0"/>
              <a:t>t = -7,55 dengan p &lt; 0,001</a:t>
            </a:r>
            <a:r>
              <a:rPr lang="id-ID" sz="2500" dirty="0" smtClean="0"/>
              <a:t>, yang berarti terdapat perbedaan signifikan antara nilai pretest dan posttest.</a:t>
            </a:r>
            <a:endParaRPr lang="en-US" sz="2500" dirty="0" smtClean="0"/>
          </a:p>
          <a:p>
            <a:pPr lvl="0" indent="-228600">
              <a:buNone/>
            </a:pPr>
            <a:r>
              <a:rPr lang="id-ID" sz="2500" dirty="0" smtClean="0"/>
              <a:t>Penerapan </a:t>
            </a:r>
            <a:r>
              <a:rPr lang="id-ID" sz="2500" dirty="0" smtClean="0"/>
              <a:t>model Reading Guide membantu siswa memahami isi bacaan melalui panduan pertanyaan yang terstruktur. Melalui model ini, siswa lebih fokus dalam menemukan ide pokok, memahami informasi penting, dan menyimpulkan isi bacaan. Selain itu, model ini juga meningkatkan keaktifan siswa dalam proses pembelajaran membaca sehingga pembelajaran menjadi lebih efektif.</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104f7abbb21_0_0"/>
          <p:cNvSpPr txBox="1">
            <a:spLocks noGrp="1"/>
          </p:cNvSpPr>
          <p:nvPr>
            <p:ph type="title"/>
          </p:nvPr>
        </p:nvSpPr>
        <p:spPr>
          <a:xfrm>
            <a:off x="166758" y="11333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dirty="0" err="1" smtClean="0"/>
              <a:t>Manfaat</a:t>
            </a:r>
            <a:r>
              <a:rPr lang="en-US" dirty="0" smtClean="0"/>
              <a:t> </a:t>
            </a:r>
            <a:r>
              <a:rPr lang="en-US" dirty="0" err="1" smtClean="0"/>
              <a:t>Penelitian</a:t>
            </a:r>
            <a:endParaRPr/>
          </a:p>
        </p:txBody>
      </p:sp>
      <p:sp>
        <p:nvSpPr>
          <p:cNvPr id="78" name="Google Shape;78;g104f7abbb21_0_0"/>
          <p:cNvSpPr txBox="1">
            <a:spLocks noGrp="1"/>
          </p:cNvSpPr>
          <p:nvPr>
            <p:ph type="body" idx="1"/>
          </p:nvPr>
        </p:nvSpPr>
        <p:spPr>
          <a:xfrm>
            <a:off x="166758" y="1238732"/>
            <a:ext cx="11830800" cy="5089800"/>
          </a:xfrm>
          <a:prstGeom prst="rect">
            <a:avLst/>
          </a:prstGeom>
          <a:noFill/>
          <a:ln>
            <a:noFill/>
          </a:ln>
        </p:spPr>
        <p:txBody>
          <a:bodyPr spcFirstLastPara="1" wrap="square" lIns="91425" tIns="45700" rIns="91425" bIns="45700" anchor="t" anchorCtr="0">
            <a:normAutofit/>
          </a:bodyPr>
          <a:lstStyle/>
          <a:p>
            <a:pPr marL="0" lvl="0" indent="0">
              <a:buNone/>
            </a:pPr>
            <a:r>
              <a:rPr lang="id-ID" b="1" dirty="0" smtClean="0"/>
              <a:t>Manfaat dari penelitian ini adalah</a:t>
            </a:r>
            <a:r>
              <a:rPr lang="id-ID" dirty="0" smtClean="0"/>
              <a:t> memberikan alternatif model pembelajaran yang dapat digunakan guru untuk meningkatkan kemampuan membaca pemahaman peserta didik. Penerapan model </a:t>
            </a:r>
            <a:r>
              <a:rPr lang="id-ID" b="1" dirty="0" smtClean="0"/>
              <a:t>Reading Guide</a:t>
            </a:r>
            <a:r>
              <a:rPr lang="id-ID" dirty="0" smtClean="0"/>
              <a:t> juga membantu siswa memahami isi bacaan secara lebih terarah sehingga dapat meningkatkan hasil belajar dan keaktifan dalam proses pembelajaran.</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1374</Words>
  <PresentationFormat>Custom</PresentationFormat>
  <Paragraphs>104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Exo</vt:lpstr>
      <vt:lpstr>Century Gothic</vt:lpstr>
      <vt:lpstr>Wingdings</vt:lpstr>
      <vt:lpstr>Calibri</vt:lpstr>
      <vt:lpstr>Office Theme</vt:lpstr>
      <vt:lpstr>Pengaruh Model Reading Guide terhadap Kemampuan Membaca Pemahaman Peserta Didik di Sekolah Dasar</vt:lpstr>
      <vt:lpstr>Pendahuluan</vt:lpstr>
      <vt:lpstr>Pertanyaan Penelitian (Rumusan Masalah)</vt:lpstr>
      <vt:lpstr>Metode</vt:lpstr>
      <vt:lpstr>Hasil</vt:lpstr>
      <vt:lpstr>Hasil</vt:lpstr>
      <vt:lpstr>Hasil</vt:lpstr>
      <vt:lpstr>Pembahasan</vt:lpstr>
      <vt:lpstr>Manfaat Penelitian</vt:lpstr>
      <vt:lpstr>Kesimpulan</vt:lpstr>
      <vt:lpstr>Referensi</vt:lpstr>
      <vt:lpstr>Referensi</vt:lpstr>
      <vt:lpstr>Referensi</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Pengaruh Model Reading Guide terhadap Kemampuan Membaca Pemahaman Peserta Didik di Sekolah Dasar</dc:title>
  <dc:creator>Umsida</dc:creator>
  <cp:lastModifiedBy>Nano maya</cp:lastModifiedBy>
  <cp:revision>6</cp:revision>
  <dcterms:created xsi:type="dcterms:W3CDTF">2020-02-15T07:43:00Z</dcterms:created>
  <dcterms:modified xsi:type="dcterms:W3CDTF">2026-03-09T23:10:50Z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