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7" r:id="rId2"/>
    <p:sldId id="258" r:id="rId3"/>
    <p:sldId id="259" r:id="rId4"/>
    <p:sldId id="266" r:id="rId5"/>
    <p:sldId id="267" r:id="rId6"/>
    <p:sldId id="270" r:id="rId7"/>
    <p:sldId id="276" r:id="rId8"/>
    <p:sldId id="277" r:id="rId9"/>
    <p:sldId id="273" r:id="rId10"/>
    <p:sldId id="269" r:id="rId11"/>
    <p:sldId id="279" r:id="rId12"/>
    <p:sldId id="282" r:id="rId13"/>
    <p:sldId id="283" r:id="rId14"/>
    <p:sldId id="284" r:id="rId15"/>
    <p:sldId id="28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897B93-D7ED-4862-A5D2-2F9EF7E30A34}" type="datetimeFigureOut">
              <a:rPr lang="en-ID" smtClean="0"/>
              <a:t>22/02/2026</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C19A19-42CC-48F3-AC18-0AA27F42F42C}" type="slidenum">
              <a:rPr lang="en-ID" smtClean="0"/>
              <a:t>‹#›</a:t>
            </a:fld>
            <a:endParaRPr lang="en-ID"/>
          </a:p>
        </p:txBody>
      </p:sp>
    </p:spTree>
    <p:extLst>
      <p:ext uri="{BB962C8B-B14F-4D97-AF65-F5344CB8AC3E}">
        <p14:creationId xmlns:p14="http://schemas.microsoft.com/office/powerpoint/2010/main" val="34474330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1:notes"/>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 name="Google Shape;38;p1: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12369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726651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gradFill>
          <a:gsLst>
            <a:gs pos="0">
              <a:srgbClr val="0A2246"/>
            </a:gs>
            <a:gs pos="100000">
              <a:srgbClr val="1D4886"/>
            </a:gs>
          </a:gsLst>
          <a:lin ang="5400000" scaled="0"/>
        </a:gradFill>
        <a:effectLst/>
      </p:bgPr>
    </p:bg>
    <p:spTree>
      <p:nvGrpSpPr>
        <p:cNvPr id="1" name="Shape 15"/>
        <p:cNvGrpSpPr/>
        <p:nvPr/>
      </p:nvGrpSpPr>
      <p:grpSpPr>
        <a:xfrm>
          <a:off x="0" y="0"/>
          <a:ext cx="0" cy="0"/>
          <a:chOff x="0" y="0"/>
          <a:chExt cx="0" cy="0"/>
        </a:xfrm>
      </p:grpSpPr>
      <p:pic>
        <p:nvPicPr>
          <p:cNvPr id="16" name="Google Shape;16;p25"/>
          <p:cNvPicPr preferRelativeResize="0"/>
          <p:nvPr/>
        </p:nvPicPr>
        <p:blipFill rotWithShape="1">
          <a:blip r:embed="rId2">
            <a:alphaModFix amt="60000"/>
          </a:blip>
          <a:srcRect l="46601" t="2654" r="7599"/>
          <a:stretch/>
        </p:blipFill>
        <p:spPr>
          <a:xfrm>
            <a:off x="-1" y="3509963"/>
            <a:ext cx="3146679" cy="3358083"/>
          </a:xfrm>
          <a:prstGeom prst="rect">
            <a:avLst/>
          </a:prstGeom>
          <a:noFill/>
          <a:ln>
            <a:noFill/>
          </a:ln>
        </p:spPr>
      </p:pic>
      <p:pic>
        <p:nvPicPr>
          <p:cNvPr id="17" name="Google Shape;17;p25"/>
          <p:cNvPicPr preferRelativeResize="0"/>
          <p:nvPr/>
        </p:nvPicPr>
        <p:blipFill rotWithShape="1">
          <a:blip r:embed="rId3">
            <a:alphaModFix/>
          </a:blip>
          <a:srcRect l="21878" t="94162" r="21683" b="1155"/>
          <a:stretch/>
        </p:blipFill>
        <p:spPr>
          <a:xfrm>
            <a:off x="3510723" y="6456981"/>
            <a:ext cx="5170554" cy="321506"/>
          </a:xfrm>
          <a:prstGeom prst="rect">
            <a:avLst/>
          </a:prstGeom>
          <a:noFill/>
          <a:ln>
            <a:noFill/>
          </a:ln>
        </p:spPr>
      </p:pic>
      <p:sp>
        <p:nvSpPr>
          <p:cNvPr id="18" name="Google Shape;18;p25"/>
          <p:cNvSpPr txBox="1">
            <a:spLocks noGrp="1"/>
          </p:cNvSpPr>
          <p:nvPr>
            <p:ph type="ctrTitle"/>
          </p:nvPr>
        </p:nvSpPr>
        <p:spPr>
          <a:xfrm>
            <a:off x="914400" y="1537252"/>
            <a:ext cx="10363200" cy="197271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6000"/>
              <a:buFont typeface="Exo"/>
              <a:buNone/>
              <a:defRPr sz="6000">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5"/>
          <p:cNvSpPr txBox="1">
            <a:spLocks noGrp="1"/>
          </p:cNvSpPr>
          <p:nvPr>
            <p:ph type="subTitle" idx="1"/>
          </p:nvPr>
        </p:nvSpPr>
        <p:spPr>
          <a:xfrm>
            <a:off x="1524000" y="3750365"/>
            <a:ext cx="9144000" cy="1507435"/>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lt1"/>
              </a:buClr>
              <a:buSzPts val="2400"/>
              <a:buNone/>
              <a:defRPr sz="2400">
                <a:solidFill>
                  <a:schemeClr val="lt1"/>
                </a:solidFill>
                <a:latin typeface="Exo"/>
                <a:ea typeface="Exo"/>
                <a:cs typeface="Exo"/>
                <a:sym typeface="Exo"/>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25"/>
          <p:cNvSpPr txBox="1">
            <a:spLocks noGrp="1"/>
          </p:cNvSpPr>
          <p:nvPr>
            <p:ph type="dt" idx="10"/>
          </p:nvPr>
        </p:nvSpPr>
        <p:spPr>
          <a:xfrm>
            <a:off x="767523" y="5653019"/>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25"/>
          <p:cNvSpPr txBox="1">
            <a:spLocks noGrp="1"/>
          </p:cNvSpPr>
          <p:nvPr>
            <p:ph type="ftr" idx="11"/>
          </p:nvPr>
        </p:nvSpPr>
        <p:spPr>
          <a:xfrm>
            <a:off x="4038600" y="5653019"/>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25"/>
          <p:cNvSpPr txBox="1">
            <a:spLocks noGrp="1"/>
          </p:cNvSpPr>
          <p:nvPr>
            <p:ph type="sldNum" idx="12"/>
          </p:nvPr>
        </p:nvSpPr>
        <p:spPr>
          <a:xfrm>
            <a:off x="8681277" y="5653019"/>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 name="Google Shape;23;p25"/>
          <p:cNvSpPr txBox="1"/>
          <p:nvPr/>
        </p:nvSpPr>
        <p:spPr>
          <a:xfrm>
            <a:off x="6852481" y="465853"/>
            <a:ext cx="2419627"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0" i="0" u="none" strike="noStrike" cap="none">
                <a:solidFill>
                  <a:srgbClr val="FFC000"/>
                </a:solidFill>
                <a:latin typeface="Exo"/>
                <a:ea typeface="Exo"/>
                <a:cs typeface="Exo"/>
                <a:sym typeface="Exo"/>
              </a:rPr>
              <a:t>UNIVERSITAS MUHAMMADIYAH SIDOARJO</a:t>
            </a:r>
            <a:endParaRPr sz="1400" b="0" i="0" u="none" strike="noStrike" cap="none">
              <a:solidFill>
                <a:srgbClr val="000000"/>
              </a:solidFill>
              <a:latin typeface="Arial"/>
              <a:ea typeface="Arial"/>
              <a:cs typeface="Arial"/>
              <a:sym typeface="Arial"/>
            </a:endParaRPr>
          </a:p>
        </p:txBody>
      </p:sp>
      <p:pic>
        <p:nvPicPr>
          <p:cNvPr id="24" name="Google Shape;24;p25"/>
          <p:cNvPicPr preferRelativeResize="0"/>
          <p:nvPr/>
        </p:nvPicPr>
        <p:blipFill rotWithShape="1">
          <a:blip r:embed="rId4">
            <a:alphaModFix/>
          </a:blip>
          <a:srcRect/>
          <a:stretch/>
        </p:blipFill>
        <p:spPr>
          <a:xfrm>
            <a:off x="9575247" y="226794"/>
            <a:ext cx="2187844" cy="1005222"/>
          </a:xfrm>
          <a:prstGeom prst="rect">
            <a:avLst/>
          </a:prstGeom>
          <a:noFill/>
          <a:ln>
            <a:noFill/>
          </a:ln>
        </p:spPr>
      </p:pic>
      <p:cxnSp>
        <p:nvCxnSpPr>
          <p:cNvPr id="25" name="Google Shape;25;p25"/>
          <p:cNvCxnSpPr/>
          <p:nvPr/>
        </p:nvCxnSpPr>
        <p:spPr>
          <a:xfrm>
            <a:off x="9372600" y="465853"/>
            <a:ext cx="0" cy="830997"/>
          </a:xfrm>
          <a:prstGeom prst="straightConnector1">
            <a:avLst/>
          </a:prstGeom>
          <a:noFill/>
          <a:ln w="28575" cap="flat" cmpd="sng">
            <a:solidFill>
              <a:srgbClr val="FFC000"/>
            </a:solidFill>
            <a:prstDash val="solid"/>
            <a:miter lim="800000"/>
            <a:headEnd type="none" w="sm" len="sm"/>
            <a:tailEnd type="none" w="sm" len="sm"/>
          </a:ln>
        </p:spPr>
      </p:cxnSp>
    </p:spTree>
    <p:extLst>
      <p:ext uri="{BB962C8B-B14F-4D97-AF65-F5344CB8AC3E}">
        <p14:creationId xmlns:p14="http://schemas.microsoft.com/office/powerpoint/2010/main" val="3442049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6"/>
        <p:cNvGrpSpPr/>
        <p:nvPr/>
      </p:nvGrpSpPr>
      <p:grpSpPr>
        <a:xfrm>
          <a:off x="0" y="0"/>
          <a:ext cx="0" cy="0"/>
          <a:chOff x="0" y="0"/>
          <a:chExt cx="0" cy="0"/>
        </a:xfrm>
      </p:grpSpPr>
      <p:pic>
        <p:nvPicPr>
          <p:cNvPr id="27" name="Google Shape;27;p26"/>
          <p:cNvPicPr preferRelativeResize="0"/>
          <p:nvPr/>
        </p:nvPicPr>
        <p:blipFill rotWithShape="1">
          <a:blip r:embed="rId2">
            <a:alphaModFix/>
          </a:blip>
          <a:srcRect t="23661"/>
          <a:stretch/>
        </p:blipFill>
        <p:spPr>
          <a:xfrm>
            <a:off x="144674" y="314231"/>
            <a:ext cx="11830877" cy="6466395"/>
          </a:xfrm>
          <a:prstGeom prst="rect">
            <a:avLst/>
          </a:prstGeom>
          <a:noFill/>
          <a:ln>
            <a:noFill/>
          </a:ln>
        </p:spPr>
      </p:pic>
      <p:sp>
        <p:nvSpPr>
          <p:cNvPr id="28" name="Google Shape;28;p26"/>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4400"/>
              <a:buFont typeface="Exo"/>
              <a:buNone/>
              <a:defRPr>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26"/>
          <p:cNvSpPr txBox="1">
            <a:spLocks noGrp="1"/>
          </p:cNvSpPr>
          <p:nvPr>
            <p:ph type="dt" idx="10"/>
          </p:nvPr>
        </p:nvSpPr>
        <p:spPr>
          <a:xfrm>
            <a:off x="10323511" y="6341719"/>
            <a:ext cx="117937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6"/>
          <p:cNvSpPr txBox="1">
            <a:spLocks noGrp="1"/>
          </p:cNvSpPr>
          <p:nvPr>
            <p:ph type="ftr" idx="11"/>
          </p:nvPr>
        </p:nvSpPr>
        <p:spPr>
          <a:xfrm>
            <a:off x="4024796" y="5963342"/>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26"/>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Century Gothic"/>
                <a:ea typeface="Century Gothic"/>
                <a:cs typeface="Century Gothic"/>
                <a:sym typeface="Century Gothic"/>
              </a:defRPr>
            </a:lvl1pPr>
            <a:lvl2pPr marL="914400" lvl="1" indent="-381000" algn="l">
              <a:lnSpc>
                <a:spcPct val="90000"/>
              </a:lnSpc>
              <a:spcBef>
                <a:spcPts val="500"/>
              </a:spcBef>
              <a:spcAft>
                <a:spcPts val="0"/>
              </a:spcAft>
              <a:buClr>
                <a:schemeClr val="dk1"/>
              </a:buClr>
              <a:buSzPts val="2400"/>
              <a:buChar char="•"/>
              <a:defRPr>
                <a:latin typeface="Century Gothic"/>
                <a:ea typeface="Century Gothic"/>
                <a:cs typeface="Century Gothic"/>
                <a:sym typeface="Century Gothic"/>
              </a:defRPr>
            </a:lvl2pPr>
            <a:lvl3pPr marL="1371600" lvl="2" indent="-355600" algn="l">
              <a:lnSpc>
                <a:spcPct val="90000"/>
              </a:lnSpc>
              <a:spcBef>
                <a:spcPts val="500"/>
              </a:spcBef>
              <a:spcAft>
                <a:spcPts val="0"/>
              </a:spcAft>
              <a:buClr>
                <a:schemeClr val="dk1"/>
              </a:buClr>
              <a:buSzPts val="2000"/>
              <a:buChar char="•"/>
              <a:defRPr>
                <a:latin typeface="Century Gothic"/>
                <a:ea typeface="Century Gothic"/>
                <a:cs typeface="Century Gothic"/>
                <a:sym typeface="Century Gothic"/>
              </a:defRPr>
            </a:lvl3pPr>
            <a:lvl4pPr marL="1828800" lvl="3" indent="-3429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4pPr>
            <a:lvl5pPr marL="2286000" lvl="4" indent="-3429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26"/>
          <p:cNvSpPr txBox="1"/>
          <p:nvPr/>
        </p:nvSpPr>
        <p:spPr>
          <a:xfrm>
            <a:off x="11427239" y="6332228"/>
            <a:ext cx="522356"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888888"/>
                </a:solidFill>
                <a:latin typeface="Calibri"/>
                <a:ea typeface="Calibri"/>
                <a:cs typeface="Calibri"/>
                <a:sym typeface="Calibri"/>
              </a:rPr>
              <a:t>‹#›</a:t>
            </a:fld>
            <a:endParaRPr sz="1200" b="0" i="0" u="none" strike="noStrike" cap="none">
              <a:solidFill>
                <a:srgbClr val="888888"/>
              </a:solidFill>
              <a:latin typeface="Calibri"/>
              <a:ea typeface="Calibri"/>
              <a:cs typeface="Calibri"/>
              <a:sym typeface="Calibri"/>
            </a:endParaRPr>
          </a:p>
        </p:txBody>
      </p:sp>
      <p:pic>
        <p:nvPicPr>
          <p:cNvPr id="33" name="Google Shape;33;p26"/>
          <p:cNvPicPr preferRelativeResize="0"/>
          <p:nvPr/>
        </p:nvPicPr>
        <p:blipFill rotWithShape="1">
          <a:blip r:embed="rId3">
            <a:alphaModFix/>
          </a:blip>
          <a:srcRect l="47997" t="2654" r="7599"/>
          <a:stretch/>
        </p:blipFill>
        <p:spPr>
          <a:xfrm flipH="1">
            <a:off x="10198953" y="4248292"/>
            <a:ext cx="1993047" cy="2538961"/>
          </a:xfrm>
          <a:prstGeom prst="rect">
            <a:avLst/>
          </a:prstGeom>
          <a:noFill/>
          <a:ln>
            <a:noFill/>
          </a:ln>
        </p:spPr>
      </p:pic>
    </p:spTree>
    <p:extLst>
      <p:ext uri="{BB962C8B-B14F-4D97-AF65-F5344CB8AC3E}">
        <p14:creationId xmlns:p14="http://schemas.microsoft.com/office/powerpoint/2010/main" val="37570649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bg>
      <p:bgPr>
        <a:solidFill>
          <a:srgbClr val="0A2246"/>
        </a:solidFill>
        <a:effectLst/>
      </p:bgPr>
    </p:bg>
    <p:spTree>
      <p:nvGrpSpPr>
        <p:cNvPr id="1" name="Shape 34"/>
        <p:cNvGrpSpPr/>
        <p:nvPr/>
      </p:nvGrpSpPr>
      <p:grpSpPr>
        <a:xfrm>
          <a:off x="0" y="0"/>
          <a:ext cx="0" cy="0"/>
          <a:chOff x="0" y="0"/>
          <a:chExt cx="0" cy="0"/>
        </a:xfrm>
      </p:grpSpPr>
      <p:pic>
        <p:nvPicPr>
          <p:cNvPr id="35" name="Google Shape;35;p27"/>
          <p:cNvPicPr preferRelativeResize="0"/>
          <p:nvPr/>
        </p:nvPicPr>
        <p:blipFill rotWithShape="1">
          <a:blip r:embed="rId2">
            <a:alphaModFix/>
          </a:blip>
          <a:srcRect/>
          <a:stretch/>
        </p:blipFill>
        <p:spPr>
          <a:xfrm>
            <a:off x="4106779" y="2515037"/>
            <a:ext cx="3978442" cy="1827926"/>
          </a:xfrm>
          <a:prstGeom prst="rect">
            <a:avLst/>
          </a:prstGeom>
          <a:noFill/>
          <a:ln>
            <a:noFill/>
          </a:ln>
        </p:spPr>
      </p:pic>
    </p:spTree>
    <p:extLst>
      <p:ext uri="{BB962C8B-B14F-4D97-AF65-F5344CB8AC3E}">
        <p14:creationId xmlns:p14="http://schemas.microsoft.com/office/powerpoint/2010/main" val="29664029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4"/>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Exo"/>
              <a:buNone/>
              <a:defRPr sz="4400" b="0" i="0" u="none" strike="noStrike" cap="none">
                <a:solidFill>
                  <a:schemeClr val="dk1"/>
                </a:solidFill>
                <a:latin typeface="Exo"/>
                <a:ea typeface="Exo"/>
                <a:cs typeface="Exo"/>
                <a:sym typeface="Ex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4"/>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4"/>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4"/>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778292542"/>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A2246"/>
            </a:gs>
            <a:gs pos="31000">
              <a:srgbClr val="0A2246"/>
            </a:gs>
            <a:gs pos="100000">
              <a:srgbClr val="1B4685"/>
            </a:gs>
          </a:gsLst>
          <a:lin ang="5400000" scaled="0"/>
        </a:gradFill>
        <a:effectLst/>
      </p:bgPr>
    </p:bg>
    <p:spTree>
      <p:nvGrpSpPr>
        <p:cNvPr id="1" name="Shape 39"/>
        <p:cNvGrpSpPr/>
        <p:nvPr/>
      </p:nvGrpSpPr>
      <p:grpSpPr>
        <a:xfrm>
          <a:off x="0" y="0"/>
          <a:ext cx="0" cy="0"/>
          <a:chOff x="0" y="0"/>
          <a:chExt cx="0" cy="0"/>
        </a:xfrm>
      </p:grpSpPr>
      <p:sp>
        <p:nvSpPr>
          <p:cNvPr id="40" name="Google Shape;40;p1"/>
          <p:cNvSpPr txBox="1">
            <a:spLocks noGrp="1"/>
          </p:cNvSpPr>
          <p:nvPr>
            <p:ph type="ctrTitle"/>
          </p:nvPr>
        </p:nvSpPr>
        <p:spPr>
          <a:xfrm>
            <a:off x="727522" y="1467855"/>
            <a:ext cx="10736956" cy="1913740"/>
          </a:xfrm>
          <a:prstGeom prst="rect">
            <a:avLst/>
          </a:prstGeom>
          <a:noFill/>
          <a:ln>
            <a:noFill/>
          </a:ln>
        </p:spPr>
        <p:txBody>
          <a:bodyPr spcFirstLastPara="1" wrap="square" lIns="91425" tIns="45700" rIns="91425" bIns="45700" anchor="b" anchorCtr="0">
            <a:noAutofit/>
          </a:bodyPr>
          <a:lstStyle/>
          <a:p>
            <a:pPr algn="ctr">
              <a:lnSpc>
                <a:spcPct val="107000"/>
              </a:lnSpc>
              <a:spcAft>
                <a:spcPts val="800"/>
              </a:spcAft>
            </a:pPr>
            <a:r>
              <a:rPr lang="en-ID" sz="3200" b="1" kern="100" dirty="0" err="1">
                <a:effectLst/>
                <a:latin typeface="Times New Roman" panose="02020603050405020304" pitchFamily="18" charset="0"/>
                <a:ea typeface="Calibri" panose="020F0502020204030204" pitchFamily="34" charset="0"/>
                <a:cs typeface="Times New Roman" panose="02020603050405020304" pitchFamily="18" charset="0"/>
              </a:rPr>
              <a:t>Analisis</a:t>
            </a:r>
            <a:r>
              <a:rPr lang="en-ID" sz="3200" b="1" kern="100" dirty="0">
                <a:effectLst/>
                <a:latin typeface="Times New Roman" panose="02020603050405020304" pitchFamily="18" charset="0"/>
                <a:ea typeface="Calibri" panose="020F0502020204030204" pitchFamily="34" charset="0"/>
                <a:cs typeface="Times New Roman" panose="02020603050405020304" pitchFamily="18" charset="0"/>
              </a:rPr>
              <a:t> Strategi </a:t>
            </a:r>
            <a:r>
              <a:rPr lang="en-ID" sz="3200" b="1" kern="100" dirty="0" err="1">
                <a:effectLst/>
                <a:latin typeface="Times New Roman" panose="02020603050405020304" pitchFamily="18" charset="0"/>
                <a:ea typeface="Calibri" panose="020F0502020204030204" pitchFamily="34" charset="0"/>
                <a:cs typeface="Times New Roman" panose="02020603050405020304" pitchFamily="18" charset="0"/>
              </a:rPr>
              <a:t>Lingkungan</a:t>
            </a:r>
            <a:r>
              <a:rPr lang="en-ID" sz="3200" b="1" kern="100" dirty="0">
                <a:effectLst/>
                <a:latin typeface="Times New Roman" panose="02020603050405020304" pitchFamily="18" charset="0"/>
                <a:ea typeface="Calibri" panose="020F0502020204030204" pitchFamily="34" charset="0"/>
                <a:cs typeface="Times New Roman" panose="02020603050405020304" pitchFamily="18" charset="0"/>
              </a:rPr>
              <a:t> Internal Dan </a:t>
            </a:r>
            <a:r>
              <a:rPr lang="en-ID" sz="3200" b="1" kern="100" dirty="0" err="1">
                <a:effectLst/>
                <a:latin typeface="Times New Roman" panose="02020603050405020304" pitchFamily="18" charset="0"/>
                <a:ea typeface="Calibri" panose="020F0502020204030204" pitchFamily="34" charset="0"/>
                <a:cs typeface="Times New Roman" panose="02020603050405020304" pitchFamily="18" charset="0"/>
              </a:rPr>
              <a:t>Eksternal</a:t>
            </a:r>
            <a:r>
              <a:rPr lang="en-ID" sz="3200" b="1" kern="100" dirty="0">
                <a:effectLst/>
                <a:latin typeface="Times New Roman" panose="02020603050405020304" pitchFamily="18" charset="0"/>
                <a:ea typeface="Calibri" panose="020F0502020204030204" pitchFamily="34" charset="0"/>
                <a:cs typeface="Times New Roman" panose="02020603050405020304" pitchFamily="18" charset="0"/>
              </a:rPr>
              <a:t> Dalam </a:t>
            </a:r>
            <a:r>
              <a:rPr lang="en-ID" sz="3200" b="1" kern="100" dirty="0" err="1">
                <a:effectLst/>
                <a:latin typeface="Times New Roman" panose="02020603050405020304" pitchFamily="18" charset="0"/>
                <a:ea typeface="Calibri" panose="020F0502020204030204" pitchFamily="34" charset="0"/>
                <a:cs typeface="Times New Roman" panose="02020603050405020304" pitchFamily="18" charset="0"/>
              </a:rPr>
              <a:t>Meningkatkan</a:t>
            </a:r>
            <a:r>
              <a:rPr lang="en-ID" sz="3200" b="1" kern="100" dirty="0">
                <a:effectLst/>
                <a:latin typeface="Times New Roman" panose="02020603050405020304" pitchFamily="18" charset="0"/>
                <a:ea typeface="Calibri" panose="020F0502020204030204" pitchFamily="34" charset="0"/>
                <a:cs typeface="Times New Roman" panose="02020603050405020304" pitchFamily="18" charset="0"/>
              </a:rPr>
              <a:t> Daya Saing Dan </a:t>
            </a:r>
            <a:r>
              <a:rPr lang="en-ID" sz="3200" b="1" kern="100" dirty="0" err="1">
                <a:effectLst/>
                <a:latin typeface="Times New Roman" panose="02020603050405020304" pitchFamily="18" charset="0"/>
                <a:ea typeface="Calibri" panose="020F0502020204030204" pitchFamily="34" charset="0"/>
                <a:cs typeface="Times New Roman" panose="02020603050405020304" pitchFamily="18" charset="0"/>
              </a:rPr>
              <a:t>Keberlanjutan</a:t>
            </a:r>
            <a:r>
              <a:rPr lang="en-ID" sz="3200" b="1" kern="100" dirty="0">
                <a:effectLst/>
                <a:latin typeface="Times New Roman" panose="02020603050405020304" pitchFamily="18" charset="0"/>
                <a:ea typeface="Calibri" panose="020F0502020204030204" pitchFamily="34" charset="0"/>
                <a:cs typeface="Times New Roman" panose="02020603050405020304" pitchFamily="18" charset="0"/>
              </a:rPr>
              <a:t> Usaha Pada </a:t>
            </a:r>
            <a:r>
              <a:rPr lang="en-ID" sz="3200" b="1" kern="100" dirty="0" err="1">
                <a:effectLst/>
                <a:latin typeface="Times New Roman" panose="02020603050405020304" pitchFamily="18" charset="0"/>
                <a:ea typeface="Calibri" panose="020F0502020204030204" pitchFamily="34" charset="0"/>
                <a:cs typeface="Times New Roman" panose="02020603050405020304" pitchFamily="18" charset="0"/>
              </a:rPr>
              <a:t>Ukm</a:t>
            </a:r>
            <a:r>
              <a:rPr lang="en-ID" sz="3200" b="1"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3200" b="1" kern="100" dirty="0" err="1">
                <a:effectLst/>
                <a:latin typeface="Times New Roman" panose="02020603050405020304" pitchFamily="18" charset="0"/>
                <a:ea typeface="Calibri" panose="020F0502020204030204" pitchFamily="34" charset="0"/>
                <a:cs typeface="Times New Roman" panose="02020603050405020304" pitchFamily="18" charset="0"/>
              </a:rPr>
              <a:t>Kerajinan</a:t>
            </a:r>
            <a:r>
              <a:rPr lang="en-ID" sz="3200" b="1" kern="100" dirty="0">
                <a:effectLst/>
                <a:latin typeface="Times New Roman" panose="02020603050405020304" pitchFamily="18" charset="0"/>
                <a:ea typeface="Calibri" panose="020F0502020204030204" pitchFamily="34" charset="0"/>
                <a:cs typeface="Times New Roman" panose="02020603050405020304" pitchFamily="18" charset="0"/>
              </a:rPr>
              <a:t> Tas </a:t>
            </a:r>
            <a:r>
              <a:rPr lang="en-ID" sz="3200" b="1" kern="100" dirty="0" err="1">
                <a:effectLst/>
                <a:latin typeface="Times New Roman" panose="02020603050405020304" pitchFamily="18" charset="0"/>
                <a:ea typeface="Calibri" panose="020F0502020204030204" pitchFamily="34" charset="0"/>
                <a:cs typeface="Times New Roman" panose="02020603050405020304" pitchFamily="18" charset="0"/>
              </a:rPr>
              <a:t>Tanggulangin</a:t>
            </a:r>
            <a:r>
              <a:rPr lang="en-ID" sz="3200" b="1"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3200" b="1" kern="100" dirty="0" err="1">
                <a:effectLst/>
                <a:latin typeface="Times New Roman" panose="02020603050405020304" pitchFamily="18" charset="0"/>
                <a:ea typeface="Calibri" panose="020F0502020204030204" pitchFamily="34" charset="0"/>
                <a:cs typeface="Times New Roman" panose="02020603050405020304" pitchFamily="18" charset="0"/>
              </a:rPr>
              <a:t>Sidoarjo</a:t>
            </a:r>
            <a:r>
              <a:rPr lang="en-ID" sz="3200" b="1"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ID" sz="3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1" name="Google Shape;41;p1"/>
          <p:cNvSpPr txBox="1">
            <a:spLocks noGrp="1"/>
          </p:cNvSpPr>
          <p:nvPr>
            <p:ph type="subTitle" idx="1"/>
          </p:nvPr>
        </p:nvSpPr>
        <p:spPr>
          <a:xfrm>
            <a:off x="1714500" y="3693695"/>
            <a:ext cx="8680784" cy="270951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F2F2F2"/>
              </a:buClr>
              <a:buSzPts val="2400"/>
              <a:buNone/>
            </a:pPr>
            <a:r>
              <a:rPr lang="en-US" dirty="0" err="1">
                <a:solidFill>
                  <a:srgbClr val="F2F2F2"/>
                </a:solidFill>
                <a:latin typeface="Exo"/>
                <a:ea typeface="Exo"/>
                <a:cs typeface="Exo"/>
                <a:sym typeface="Exo"/>
              </a:rPr>
              <a:t>Disusun</a:t>
            </a:r>
            <a:r>
              <a:rPr lang="en-US" dirty="0">
                <a:solidFill>
                  <a:srgbClr val="F2F2F2"/>
                </a:solidFill>
                <a:latin typeface="Exo"/>
                <a:ea typeface="Exo"/>
                <a:cs typeface="Exo"/>
                <a:sym typeface="Exo"/>
              </a:rPr>
              <a:t> Oleh:</a:t>
            </a:r>
            <a:endParaRPr dirty="0"/>
          </a:p>
          <a:p>
            <a:r>
              <a:rPr lang="en-US" dirty="0" err="1"/>
              <a:t>Erfina</a:t>
            </a:r>
            <a:r>
              <a:rPr lang="en-US" dirty="0"/>
              <a:t> </a:t>
            </a:r>
            <a:r>
              <a:rPr lang="en-US" dirty="0" err="1"/>
              <a:t>Rochmawati</a:t>
            </a:r>
            <a:r>
              <a:rPr lang="en-US" dirty="0"/>
              <a:t> </a:t>
            </a:r>
            <a:endParaRPr lang="en-ID" dirty="0"/>
          </a:p>
          <a:p>
            <a:pPr marL="0" lvl="0" indent="0" algn="ctr" rtl="0">
              <a:lnSpc>
                <a:spcPct val="90000"/>
              </a:lnSpc>
              <a:spcBef>
                <a:spcPts val="1000"/>
              </a:spcBef>
              <a:spcAft>
                <a:spcPts val="0"/>
              </a:spcAft>
              <a:buClr>
                <a:schemeClr val="lt1"/>
              </a:buClr>
              <a:buSzPts val="2400"/>
              <a:buNone/>
            </a:pPr>
            <a:r>
              <a:rPr lang="en-ID" dirty="0"/>
              <a:t>Hadiah </a:t>
            </a:r>
            <a:r>
              <a:rPr lang="en-ID" dirty="0" err="1"/>
              <a:t>Fitryah</a:t>
            </a:r>
            <a:endParaRPr dirty="0"/>
          </a:p>
          <a:p>
            <a:pPr marL="0" lvl="0" indent="0" algn="ctr" rtl="0">
              <a:lnSpc>
                <a:spcPct val="90000"/>
              </a:lnSpc>
              <a:spcBef>
                <a:spcPts val="1000"/>
              </a:spcBef>
              <a:spcAft>
                <a:spcPts val="0"/>
              </a:spcAft>
              <a:buClr>
                <a:schemeClr val="lt1"/>
              </a:buClr>
              <a:buSzPts val="2400"/>
              <a:buNone/>
            </a:pPr>
            <a:r>
              <a:rPr lang="en-US" dirty="0"/>
              <a:t>Prodi </a:t>
            </a:r>
            <a:r>
              <a:rPr lang="en-US" dirty="0" err="1"/>
              <a:t>Akuntansi</a:t>
            </a:r>
            <a:endParaRPr dirty="0"/>
          </a:p>
          <a:p>
            <a:pPr marL="0" lvl="0" indent="0" algn="ctr" rtl="0">
              <a:lnSpc>
                <a:spcPct val="90000"/>
              </a:lnSpc>
              <a:spcBef>
                <a:spcPts val="1000"/>
              </a:spcBef>
              <a:spcAft>
                <a:spcPts val="0"/>
              </a:spcAft>
              <a:buClr>
                <a:srgbClr val="F2F2F2"/>
              </a:buClr>
              <a:buSzPts val="2400"/>
              <a:buNone/>
            </a:pPr>
            <a:r>
              <a:rPr lang="en-US" dirty="0">
                <a:solidFill>
                  <a:srgbClr val="F2F2F2"/>
                </a:solidFill>
                <a:latin typeface="Exo"/>
                <a:ea typeface="Exo"/>
                <a:cs typeface="Exo"/>
                <a:sym typeface="Exo"/>
              </a:rPr>
              <a:t>Universitas Muhammadiyah </a:t>
            </a:r>
            <a:r>
              <a:rPr lang="en-US" dirty="0" err="1">
                <a:solidFill>
                  <a:srgbClr val="F2F2F2"/>
                </a:solidFill>
                <a:latin typeface="Exo"/>
                <a:ea typeface="Exo"/>
                <a:cs typeface="Exo"/>
                <a:sym typeface="Exo"/>
              </a:rPr>
              <a:t>Sidoarjo</a:t>
            </a:r>
            <a:r>
              <a:rPr lang="en-US" dirty="0">
                <a:solidFill>
                  <a:srgbClr val="F2F2F2"/>
                </a:solidFill>
                <a:latin typeface="Exo"/>
                <a:ea typeface="Exo"/>
                <a:cs typeface="Exo"/>
                <a:sym typeface="Exo"/>
              </a:rPr>
              <a:t> </a:t>
            </a:r>
            <a:endParaRPr dirty="0">
              <a:solidFill>
                <a:srgbClr val="F2F2F2"/>
              </a:solidFill>
              <a:latin typeface="Exo"/>
              <a:ea typeface="Exo"/>
              <a:cs typeface="Exo"/>
              <a:sym typeface="Exo"/>
            </a:endParaRPr>
          </a:p>
          <a:p>
            <a:pPr marL="0" lvl="0" indent="0" algn="ctr" rtl="0">
              <a:lnSpc>
                <a:spcPct val="90000"/>
              </a:lnSpc>
              <a:spcBef>
                <a:spcPts val="1000"/>
              </a:spcBef>
              <a:spcAft>
                <a:spcPts val="0"/>
              </a:spcAft>
              <a:buClr>
                <a:srgbClr val="F2F2F2"/>
              </a:buClr>
              <a:buSzPts val="2400"/>
              <a:buNone/>
            </a:pPr>
            <a:r>
              <a:rPr lang="en-US" dirty="0" err="1">
                <a:solidFill>
                  <a:srgbClr val="F2F2F2"/>
                </a:solidFill>
              </a:rPr>
              <a:t>Februari</a:t>
            </a:r>
            <a:r>
              <a:rPr lang="en-US" dirty="0">
                <a:solidFill>
                  <a:srgbClr val="F2F2F2"/>
                </a:solidFill>
              </a:rPr>
              <a:t>, 2026</a:t>
            </a:r>
            <a:endParaRPr dirty="0">
              <a:solidFill>
                <a:srgbClr val="F2F2F2"/>
              </a:solidFill>
            </a:endParaRPr>
          </a:p>
        </p:txBody>
      </p:sp>
      <p:sp>
        <p:nvSpPr>
          <p:cNvPr id="2" name="Round Same Side Corner Rectangle 58">
            <a:extLst>
              <a:ext uri="{FF2B5EF4-FFF2-40B4-BE49-F238E27FC236}">
                <a16:creationId xmlns:a16="http://schemas.microsoft.com/office/drawing/2014/main" id="{6E07B9E0-B8BE-3DD8-AC6B-892C4E53825E}"/>
              </a:ext>
            </a:extLst>
          </p:cNvPr>
          <p:cNvSpPr/>
          <p:nvPr/>
        </p:nvSpPr>
        <p:spPr>
          <a:xfrm rot="5400000">
            <a:off x="5603552" y="1303378"/>
            <a:ext cx="45720" cy="4205526"/>
          </a:xfrm>
          <a:prstGeom prst="round2SameRect">
            <a:avLst>
              <a:gd name="adj1" fmla="val 50000"/>
              <a:gd name="adj2" fmla="val 50000"/>
            </a:avLst>
          </a:prstGeom>
          <a:solidFill>
            <a:srgbClr val="935C49"/>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bg-BG" sz="1400" b="0" i="0" u="none" strike="noStrike" kern="0" cap="none" spc="0" normalizeH="0" baseline="0" noProof="0" dirty="0">
              <a:ln>
                <a:noFill/>
              </a:ln>
              <a:solidFill>
                <a:srgbClr val="FFFFFF">
                  <a:lumMod val="85000"/>
                </a:srgbClr>
              </a:solidFill>
              <a:effectLst/>
              <a:uLnTx/>
              <a:uFillTx/>
              <a:latin typeface="Lato Light"/>
              <a:ea typeface="+mn-ea"/>
              <a:cs typeface="+mn-cs"/>
              <a:sym typeface="Arial"/>
            </a:endParaRPr>
          </a:p>
        </p:txBody>
      </p:sp>
      <p:sp>
        <p:nvSpPr>
          <p:cNvPr id="3" name="Round Same Side Corner Rectangle 58">
            <a:extLst>
              <a:ext uri="{FF2B5EF4-FFF2-40B4-BE49-F238E27FC236}">
                <a16:creationId xmlns:a16="http://schemas.microsoft.com/office/drawing/2014/main" id="{A105E903-A8BC-E508-2630-A60FE1E15D2F}"/>
              </a:ext>
            </a:extLst>
          </p:cNvPr>
          <p:cNvSpPr/>
          <p:nvPr/>
        </p:nvSpPr>
        <p:spPr>
          <a:xfrm rot="5400000">
            <a:off x="7931739" y="3182405"/>
            <a:ext cx="45719" cy="450844"/>
          </a:xfrm>
          <a:prstGeom prst="round2SameRect">
            <a:avLst>
              <a:gd name="adj1" fmla="val 50000"/>
              <a:gd name="adj2" fmla="val 50000"/>
            </a:avLst>
          </a:prstGeom>
          <a:solidFill>
            <a:srgbClr val="935C49"/>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bg-BG" sz="1400" b="0" i="0" u="none" strike="noStrike" kern="0" cap="none" spc="0" normalizeH="0" baseline="0" noProof="0" dirty="0">
              <a:ln>
                <a:noFill/>
              </a:ln>
              <a:solidFill>
                <a:srgbClr val="FFFFFF"/>
              </a:solidFill>
              <a:effectLst/>
              <a:uLnTx/>
              <a:uFillTx/>
              <a:latin typeface="Lato Light"/>
              <a:ea typeface="+mn-ea"/>
              <a:cs typeface="+mn-cs"/>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6F43B6-CFBA-4691-D7AE-728F77954C06}"/>
              </a:ext>
            </a:extLst>
          </p:cNvPr>
          <p:cNvSpPr>
            <a:spLocks noGrp="1"/>
          </p:cNvSpPr>
          <p:nvPr>
            <p:ph type="title"/>
          </p:nvPr>
        </p:nvSpPr>
        <p:spPr/>
        <p:txBody>
          <a:bodyPr/>
          <a:lstStyle/>
          <a:p>
            <a:r>
              <a:rPr lang="en-US" dirty="0"/>
              <a:t>Kesimpulan</a:t>
            </a:r>
            <a:endParaRPr lang="en-ID" dirty="0"/>
          </a:p>
        </p:txBody>
      </p:sp>
      <p:sp>
        <p:nvSpPr>
          <p:cNvPr id="3" name="Text Placeholder 2">
            <a:extLst>
              <a:ext uri="{FF2B5EF4-FFF2-40B4-BE49-F238E27FC236}">
                <a16:creationId xmlns:a16="http://schemas.microsoft.com/office/drawing/2014/main" id="{68972843-7196-AF49-44BF-AADEFB3B78F6}"/>
              </a:ext>
            </a:extLst>
          </p:cNvPr>
          <p:cNvSpPr>
            <a:spLocks noGrp="1"/>
          </p:cNvSpPr>
          <p:nvPr>
            <p:ph type="body" idx="1"/>
          </p:nvPr>
        </p:nvSpPr>
        <p:spPr/>
        <p:txBody>
          <a:bodyPr>
            <a:normAutofit lnSpcReduction="10000"/>
          </a:bodyPr>
          <a:lstStyle/>
          <a:p>
            <a:pPr marL="73660" indent="0" algn="just">
              <a:buNone/>
            </a:pPr>
            <a:r>
              <a:rPr lang="fi-FI" sz="1800" spc="-5" dirty="0">
                <a:latin typeface="Times New Roman" panose="02020603050405020304" pitchFamily="18" charset="0"/>
                <a:ea typeface="Times New Roman" panose="02020603050405020304" pitchFamily="18" charset="0"/>
              </a:rPr>
              <a:t>Berdasarkan hasil dan pembahasan yang peneliti temukan, maka dapat disimpulkan bahwa :</a:t>
            </a:r>
            <a:endParaRPr lang="en-ID" sz="1800" dirty="0">
              <a:latin typeface="Times New Roman" panose="02020603050405020304" pitchFamily="18" charset="0"/>
              <a:ea typeface="Times New Roman" panose="02020603050405020304" pitchFamily="18" charset="0"/>
            </a:endParaRPr>
          </a:p>
          <a:p>
            <a:pPr algn="just">
              <a:lnSpc>
                <a:spcPct val="107000"/>
              </a:lnSpc>
              <a:spcAft>
                <a:spcPts val="800"/>
              </a:spcAft>
              <a:buFont typeface="Wingdings" panose="05000000000000000000" pitchFamily="2" charset="2"/>
              <a:buChar char="Ø"/>
            </a:pP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Pertama</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pada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aspek</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permodalan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NWL (NAWAL)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masih</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bertumpu</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pada modal internal dan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pernah</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memanfaatkan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pembiayaan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mikro</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Keterbatasan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modal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kerja</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dapat</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berdampak</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pada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ketersediaan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bahan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baku</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dan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kapasitas</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produksi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yang pada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akhirnya</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mempengaruhi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ketepatan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pemenuhan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pesanan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pengiriman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07000"/>
              </a:lnSpc>
              <a:spcAft>
                <a:spcPts val="800"/>
              </a:spcAft>
              <a:buFont typeface="Wingdings" panose="05000000000000000000" pitchFamily="2" charset="2"/>
              <a:buChar char="Ø"/>
            </a:pP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Kedua</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SDM di NWL (NAWAL)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relatif</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berpengalaman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dalam</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pembuatan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tas.</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Namun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peningkatan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standar</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pasar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menuntut</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penguatan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kemampuan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pengendalian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mutu</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serta</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ketelitian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finishing agar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kualitas</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produk</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tetap</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konsisten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07000"/>
              </a:lnSpc>
              <a:spcAft>
                <a:spcPts val="800"/>
              </a:spcAft>
              <a:buFont typeface="Wingdings" panose="05000000000000000000" pitchFamily="2" charset="2"/>
              <a:buChar char="Ø"/>
            </a:pP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Ketiga</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teknologi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produksi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berperan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dalam</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mempercepat</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proses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kerja</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tetapi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sebagian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peralatan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masih</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konvensional</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dan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beberapa</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tahap</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finishing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masih</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manual.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Kondisi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ini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dapat</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mengurangi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efisiensi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dan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berpotensi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memengaruhi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mutu</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ketika</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beban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produksi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meningkat</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07000"/>
              </a:lnSpc>
              <a:spcAft>
                <a:spcPts val="800"/>
              </a:spcAft>
              <a:buFont typeface="Wingdings" panose="05000000000000000000" pitchFamily="2" charset="2"/>
              <a:buChar char="Ø"/>
            </a:pP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Keempat</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pemasaran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NWL (NAWAL)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berkembang</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melalui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pemanfaatan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reseller dan marketplace.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Meski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demikian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strategi branding dan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penetrasi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pasar digital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perlu</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diperkuat</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agar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lebih</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siap</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menghadapi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persaingan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dari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produk</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impor</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maupun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UKM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lokal</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07000"/>
              </a:lnSpc>
              <a:spcAft>
                <a:spcPts val="800"/>
              </a:spcAft>
              <a:buFont typeface="Wingdings" panose="05000000000000000000" pitchFamily="2" charset="2"/>
              <a:buChar char="Ø"/>
            </a:pP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Kelima</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inovasi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produk</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menjadi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kunci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dalam</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menjaga</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keberlangsungan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usaha</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terutama</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melalui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pembaruan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model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secara</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berkala</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dan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penyesuaian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terhadap</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tren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pasar agar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produk</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tetap</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relevan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bagi</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D" sz="1800" kern="100" dirty="0" err="1">
                <a:effectLst/>
                <a:latin typeface="Times New Roman" panose="02020603050405020304" pitchFamily="18" charset="0"/>
                <a:ea typeface="Calibri" panose="020F0502020204030204" pitchFamily="34" charset="0"/>
                <a:cs typeface="Times New Roman" panose="02020603050405020304" pitchFamily="18" charset="0"/>
              </a:rPr>
              <a:t>konsumen</a:t>
            </a:r>
            <a:r>
              <a:rPr lang="en-ID" sz="1800" kern="100" dirty="0">
                <a:effectLst/>
                <a:latin typeface="Times New Roman" panose="02020603050405020304" pitchFamily="18" charset="0"/>
                <a:ea typeface="Calibri" panose="020F0502020204030204" pitchFamily="34" charset="0"/>
                <a:cs typeface="Times New Roman" panose="02020603050405020304" pitchFamily="18" charset="0"/>
              </a:rPr>
              <a:t>.</a:t>
            </a:r>
          </a:p>
          <a:p>
            <a:pPr marL="50800" indent="0">
              <a:buNone/>
            </a:pPr>
            <a:endParaRPr lang="en-ID" dirty="0"/>
          </a:p>
        </p:txBody>
      </p:sp>
    </p:spTree>
    <p:extLst>
      <p:ext uri="{BB962C8B-B14F-4D97-AF65-F5344CB8AC3E}">
        <p14:creationId xmlns:p14="http://schemas.microsoft.com/office/powerpoint/2010/main" val="16944935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BA370-C27A-EF68-E328-3C50E9BDF649}"/>
              </a:ext>
            </a:extLst>
          </p:cNvPr>
          <p:cNvSpPr>
            <a:spLocks noGrp="1"/>
          </p:cNvSpPr>
          <p:nvPr>
            <p:ph type="title"/>
          </p:nvPr>
        </p:nvSpPr>
        <p:spPr/>
        <p:txBody>
          <a:bodyPr/>
          <a:lstStyle/>
          <a:p>
            <a:r>
              <a:rPr lang="en-US" dirty="0"/>
              <a:t>TEMUAN PENELITIAN</a:t>
            </a:r>
            <a:endParaRPr lang="en-ID" dirty="0"/>
          </a:p>
        </p:txBody>
      </p:sp>
      <p:sp>
        <p:nvSpPr>
          <p:cNvPr id="3" name="Text Placeholder 2">
            <a:extLst>
              <a:ext uri="{FF2B5EF4-FFF2-40B4-BE49-F238E27FC236}">
                <a16:creationId xmlns:a16="http://schemas.microsoft.com/office/drawing/2014/main" id="{A91A9C42-2551-8A02-1899-09065D60C76D}"/>
              </a:ext>
            </a:extLst>
          </p:cNvPr>
          <p:cNvSpPr>
            <a:spLocks noGrp="1"/>
          </p:cNvSpPr>
          <p:nvPr>
            <p:ph type="body" idx="1"/>
          </p:nvPr>
        </p:nvSpPr>
        <p:spPr/>
        <p:txBody>
          <a:bodyPr/>
          <a:lstStyle/>
          <a:p>
            <a:pPr marL="50800" indent="0">
              <a:buNone/>
            </a:pPr>
            <a:r>
              <a:rPr lang="fi-FI" sz="2400" dirty="0">
                <a:latin typeface="Times New Roman" panose="02020603050405020304" pitchFamily="18" charset="0"/>
                <a:cs typeface="Times New Roman" panose="02020603050405020304" pitchFamily="18" charset="0"/>
              </a:rPr>
              <a:t>Penelitian ini memiliki beberapa implikasi baik secara teoritis maupun praktis. </a:t>
            </a:r>
          </a:p>
          <a:p>
            <a:r>
              <a:rPr lang="fi-FI" sz="2400" dirty="0">
                <a:latin typeface="Times New Roman" panose="02020603050405020304" pitchFamily="18" charset="0"/>
                <a:cs typeface="Times New Roman" panose="02020603050405020304" pitchFamily="18" charset="0"/>
              </a:rPr>
              <a:t>Secara teoritis, hasil penelitian mendukung model pengembangan UKM yang menekankan pentingnya aspek permodalan, SDM, teknologi, pemasaran, serta inovasi sebagai variabel utama peningkatan daya saing usaha kecil. </a:t>
            </a:r>
          </a:p>
          <a:p>
            <a:r>
              <a:rPr lang="fi-FI" sz="2400" dirty="0">
                <a:latin typeface="Times New Roman" panose="02020603050405020304" pitchFamily="18" charset="0"/>
                <a:cs typeface="Times New Roman" panose="02020603050405020304" pitchFamily="18" charset="0"/>
              </a:rPr>
              <a:t>Secara praktis, penelitian ini memberikan gambaran bahwa NWL (NAWAL) perlu meningkatkan internal capability terutama dalam penguatan SDM, kontrol kualitas, serta strategi branding dan pemasaran digital. Selain itu, dukungan pemerintah melalui program UKM dan akses pembiayaan perlu mendorong transformasi teknologi bagi pelaku industri tas di Tanggulangin.</a:t>
            </a:r>
            <a:endParaRPr lang="en-ID" sz="2400" dirty="0">
              <a:latin typeface="Times New Roman" panose="02020603050405020304" pitchFamily="18" charset="0"/>
              <a:cs typeface="Times New Roman" panose="02020603050405020304" pitchFamily="18" charset="0"/>
            </a:endParaRPr>
          </a:p>
          <a:p>
            <a:endParaRPr lang="en-ID" dirty="0"/>
          </a:p>
        </p:txBody>
      </p:sp>
    </p:spTree>
    <p:extLst>
      <p:ext uri="{BB962C8B-B14F-4D97-AF65-F5344CB8AC3E}">
        <p14:creationId xmlns:p14="http://schemas.microsoft.com/office/powerpoint/2010/main" val="33013567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AFA53-5A9A-EB0F-4248-796778B16193}"/>
              </a:ext>
            </a:extLst>
          </p:cNvPr>
          <p:cNvSpPr>
            <a:spLocks noGrp="1"/>
          </p:cNvSpPr>
          <p:nvPr>
            <p:ph type="title"/>
          </p:nvPr>
        </p:nvSpPr>
        <p:spPr/>
        <p:txBody>
          <a:bodyPr/>
          <a:lstStyle/>
          <a:p>
            <a:r>
              <a:rPr lang="en-US" dirty="0"/>
              <a:t>Manfaat Penelitian </a:t>
            </a:r>
            <a:endParaRPr lang="en-ID" dirty="0"/>
          </a:p>
        </p:txBody>
      </p:sp>
      <p:sp>
        <p:nvSpPr>
          <p:cNvPr id="3" name="Text Placeholder 2">
            <a:extLst>
              <a:ext uri="{FF2B5EF4-FFF2-40B4-BE49-F238E27FC236}">
                <a16:creationId xmlns:a16="http://schemas.microsoft.com/office/drawing/2014/main" id="{A7726136-BB3C-4047-F965-E1F4F5A746E8}"/>
              </a:ext>
            </a:extLst>
          </p:cNvPr>
          <p:cNvSpPr>
            <a:spLocks noGrp="1"/>
          </p:cNvSpPr>
          <p:nvPr>
            <p:ph type="body" idx="1"/>
          </p:nvPr>
        </p:nvSpPr>
        <p:spPr/>
        <p:txBody>
          <a:bodyPr>
            <a:normAutofit/>
          </a:bodyPr>
          <a:lstStyle/>
          <a:p>
            <a:pPr marL="50800" indent="0" algn="just">
              <a:buNone/>
            </a:pPr>
            <a:r>
              <a:rPr lang="en-ID" sz="24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Penelitian</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ini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diharapkan</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memberikan</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beberapa</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manfaat</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yaitu</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menambah</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referensi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dalam</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kajian</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manajemen</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usaha</a:t>
            </a:r>
            <a:r>
              <a:rPr lang="en-ID" sz="2000" dirty="0">
                <a:latin typeface="Times New Roman" panose="02020603050405020304" pitchFamily="18" charset="0"/>
                <a:cs typeface="Times New Roman" panose="02020603050405020304" pitchFamily="18" charset="0"/>
              </a:rPr>
              <a:t>/UKM </a:t>
            </a:r>
            <a:r>
              <a:rPr lang="en-ID" sz="2000" dirty="0" err="1">
                <a:latin typeface="Times New Roman" panose="02020603050405020304" pitchFamily="18" charset="0"/>
                <a:cs typeface="Times New Roman" panose="02020603050405020304" pitchFamily="18" charset="0"/>
              </a:rPr>
              <a:t>terkait</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faktor-faktor</a:t>
            </a:r>
            <a:r>
              <a:rPr lang="en-ID" sz="2000" dirty="0">
                <a:latin typeface="Times New Roman" panose="02020603050405020304" pitchFamily="18" charset="0"/>
                <a:cs typeface="Times New Roman" panose="02020603050405020304" pitchFamily="18" charset="0"/>
              </a:rPr>
              <a:t> yang </a:t>
            </a:r>
            <a:r>
              <a:rPr lang="en-ID" sz="2000" dirty="0" err="1">
                <a:latin typeface="Times New Roman" panose="02020603050405020304" pitchFamily="18" charset="0"/>
                <a:cs typeface="Times New Roman" panose="02020603050405020304" pitchFamily="18" charset="0"/>
              </a:rPr>
              <a:t>memengaruhi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keberlanjutan</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usaha</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seperti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permodalan</a:t>
            </a:r>
            <a:r>
              <a:rPr lang="en-ID" sz="2000" dirty="0">
                <a:latin typeface="Times New Roman" panose="02020603050405020304" pitchFamily="18" charset="0"/>
                <a:cs typeface="Times New Roman" panose="02020603050405020304" pitchFamily="18" charset="0"/>
              </a:rPr>
              <a:t>, SDM, </a:t>
            </a:r>
            <a:r>
              <a:rPr lang="en-ID" sz="2000" dirty="0" err="1">
                <a:latin typeface="Times New Roman" panose="02020603050405020304" pitchFamily="18" charset="0"/>
                <a:cs typeface="Times New Roman" panose="02020603050405020304" pitchFamily="18" charset="0"/>
              </a:rPr>
              <a:t>teknologi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produksi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pemasaran</a:t>
            </a:r>
            <a:r>
              <a:rPr lang="en-ID" sz="2000" dirty="0">
                <a:latin typeface="Times New Roman" panose="02020603050405020304" pitchFamily="18" charset="0"/>
                <a:cs typeface="Times New Roman" panose="02020603050405020304" pitchFamily="18" charset="0"/>
              </a:rPr>
              <a:t>, dan </a:t>
            </a:r>
            <a:r>
              <a:rPr lang="en-ID" sz="2000" dirty="0" err="1">
                <a:latin typeface="Times New Roman" panose="02020603050405020304" pitchFamily="18" charset="0"/>
                <a:cs typeface="Times New Roman" panose="02020603050405020304" pitchFamily="18" charset="0"/>
              </a:rPr>
              <a:t>inovasi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serta</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menjadi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bahan</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evaluasi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bagi</a:t>
            </a:r>
            <a:r>
              <a:rPr lang="en-ID" sz="2000" dirty="0">
                <a:latin typeface="Times New Roman" panose="02020603050405020304" pitchFamily="18" charset="0"/>
                <a:cs typeface="Times New Roman" panose="02020603050405020304" pitchFamily="18" charset="0"/>
              </a:rPr>
              <a:t> NWL (NAWAL) </a:t>
            </a:r>
            <a:r>
              <a:rPr lang="en-ID" sz="2000" dirty="0" err="1">
                <a:latin typeface="Times New Roman" panose="02020603050405020304" pitchFamily="18" charset="0"/>
                <a:cs typeface="Times New Roman" panose="02020603050405020304" pitchFamily="18" charset="0"/>
              </a:rPr>
              <a:t>dalam</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memperkuat</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manajemen</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arus</a:t>
            </a:r>
            <a:r>
              <a:rPr lang="en-ID" sz="2000" dirty="0">
                <a:latin typeface="Times New Roman" panose="02020603050405020304" pitchFamily="18" charset="0"/>
                <a:cs typeface="Times New Roman" panose="02020603050405020304" pitchFamily="18" charset="0"/>
              </a:rPr>
              <a:t> kas, </a:t>
            </a:r>
            <a:r>
              <a:rPr lang="en-ID" sz="2000" dirty="0" err="1">
                <a:latin typeface="Times New Roman" panose="02020603050405020304" pitchFamily="18" charset="0"/>
                <a:cs typeface="Times New Roman" panose="02020603050405020304" pitchFamily="18" charset="0"/>
              </a:rPr>
              <a:t>peningkatan</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kualitas</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tenaga</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kerja</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modernisasi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alat</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produksi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penguatan</a:t>
            </a:r>
            <a:r>
              <a:rPr lang="en-ID" sz="2000" dirty="0">
                <a:latin typeface="Times New Roman" panose="02020603050405020304" pitchFamily="18" charset="0"/>
                <a:cs typeface="Times New Roman" panose="02020603050405020304" pitchFamily="18" charset="0"/>
              </a:rPr>
              <a:t> branding, dan </a:t>
            </a:r>
            <a:r>
              <a:rPr lang="en-ID" sz="2000" dirty="0" err="1">
                <a:latin typeface="Times New Roman" panose="02020603050405020304" pitchFamily="18" charset="0"/>
                <a:cs typeface="Times New Roman" panose="02020603050405020304" pitchFamily="18" charset="0"/>
              </a:rPr>
              <a:t>pemasaran</a:t>
            </a:r>
            <a:r>
              <a:rPr lang="en-ID" sz="2000" dirty="0">
                <a:latin typeface="Times New Roman" panose="02020603050405020304" pitchFamily="18" charset="0"/>
                <a:cs typeface="Times New Roman" panose="02020603050405020304" pitchFamily="18" charset="0"/>
              </a:rPr>
              <a:t> digital. Selain </a:t>
            </a:r>
            <a:r>
              <a:rPr lang="en-ID" sz="2000" dirty="0" err="1">
                <a:latin typeface="Times New Roman" panose="02020603050405020304" pitchFamily="18" charset="0"/>
                <a:cs typeface="Times New Roman" panose="02020603050405020304" pitchFamily="18" charset="0"/>
              </a:rPr>
              <a:t>itu</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hasil</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penelitian</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ini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dapat</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menjadi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masukan</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bagi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pemerintah</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atau</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instansi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pembina</a:t>
            </a:r>
            <a:r>
              <a:rPr lang="en-ID" sz="2000" dirty="0">
                <a:latin typeface="Times New Roman" panose="02020603050405020304" pitchFamily="18" charset="0"/>
                <a:cs typeface="Times New Roman" panose="02020603050405020304" pitchFamily="18" charset="0"/>
              </a:rPr>
              <a:t> UKM </a:t>
            </a:r>
            <a:r>
              <a:rPr lang="en-ID" sz="2000" dirty="0" err="1">
                <a:latin typeface="Times New Roman" panose="02020603050405020304" pitchFamily="18" charset="0"/>
                <a:cs typeface="Times New Roman" panose="02020603050405020304" pitchFamily="18" charset="0"/>
              </a:rPr>
              <a:t>dalam</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menyusun</a:t>
            </a:r>
            <a:r>
              <a:rPr lang="en-ID" sz="2000" dirty="0">
                <a:latin typeface="Times New Roman" panose="02020603050405020304" pitchFamily="18" charset="0"/>
                <a:cs typeface="Times New Roman" panose="02020603050405020304" pitchFamily="18" charset="0"/>
              </a:rPr>
              <a:t> program </a:t>
            </a:r>
            <a:r>
              <a:rPr lang="en-ID" sz="2000" dirty="0" err="1">
                <a:latin typeface="Times New Roman" panose="02020603050405020304" pitchFamily="18" charset="0"/>
                <a:cs typeface="Times New Roman" panose="02020603050405020304" pitchFamily="18" charset="0"/>
              </a:rPr>
              <a:t>pendampingan</a:t>
            </a:r>
            <a:r>
              <a:rPr lang="en-ID" sz="2000" dirty="0">
                <a:latin typeface="Times New Roman" panose="02020603050405020304" pitchFamily="18" charset="0"/>
                <a:cs typeface="Times New Roman" panose="02020603050405020304" pitchFamily="18" charset="0"/>
              </a:rPr>
              <a:t> yang </a:t>
            </a:r>
            <a:r>
              <a:rPr lang="en-ID" sz="2000" dirty="0" err="1">
                <a:latin typeface="Times New Roman" panose="02020603050405020304" pitchFamily="18" charset="0"/>
                <a:cs typeface="Times New Roman" panose="02020603050405020304" pitchFamily="18" charset="0"/>
              </a:rPr>
              <a:t>lebih</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tepat</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sasaran</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menjadi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referensi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bagi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akademisi</a:t>
            </a:r>
            <a:r>
              <a:rPr lang="en-ID" sz="2000" dirty="0">
                <a:latin typeface="Times New Roman" panose="02020603050405020304" pitchFamily="18" charset="0"/>
                <a:cs typeface="Times New Roman" panose="02020603050405020304" pitchFamily="18" charset="0"/>
              </a:rPr>
              <a:t> dan </a:t>
            </a:r>
            <a:r>
              <a:rPr lang="en-ID" sz="2000" dirty="0" err="1">
                <a:latin typeface="Times New Roman" panose="02020603050405020304" pitchFamily="18" charset="0"/>
                <a:cs typeface="Times New Roman" panose="02020603050405020304" pitchFamily="18" charset="0"/>
              </a:rPr>
              <a:t>peneliti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selanjutnya</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untuk</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pengembangan</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studi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sejenis</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serta</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memberikan</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manfaat</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sosial-ekonomi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melalui</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dorongan</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penguatan</a:t>
            </a:r>
            <a:r>
              <a:rPr lang="en-ID" sz="2000" dirty="0">
                <a:latin typeface="Times New Roman" panose="02020603050405020304" pitchFamily="18" charset="0"/>
                <a:cs typeface="Times New Roman" panose="02020603050405020304" pitchFamily="18" charset="0"/>
              </a:rPr>
              <a:t> UKM </a:t>
            </a:r>
            <a:r>
              <a:rPr lang="en-ID" sz="2000" dirty="0" err="1">
                <a:latin typeface="Times New Roman" panose="02020603050405020304" pitchFamily="18" charset="0"/>
                <a:cs typeface="Times New Roman" panose="02020603050405020304" pitchFamily="18" charset="0"/>
              </a:rPr>
              <a:t>lokal</a:t>
            </a:r>
            <a:r>
              <a:rPr lang="en-ID" sz="2000" dirty="0">
                <a:latin typeface="Times New Roman" panose="02020603050405020304" pitchFamily="18" charset="0"/>
                <a:cs typeface="Times New Roman" panose="02020603050405020304" pitchFamily="18" charset="0"/>
              </a:rPr>
              <a:t> agar </a:t>
            </a:r>
            <a:r>
              <a:rPr lang="en-ID" sz="2000" dirty="0" err="1">
                <a:latin typeface="Times New Roman" panose="02020603050405020304" pitchFamily="18" charset="0"/>
                <a:cs typeface="Times New Roman" panose="02020603050405020304" pitchFamily="18" charset="0"/>
              </a:rPr>
              <a:t>lebih</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kompetitif</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berkelanjutan</a:t>
            </a:r>
            <a:r>
              <a:rPr lang="en-ID" sz="2000" dirty="0">
                <a:latin typeface="Times New Roman" panose="02020603050405020304" pitchFamily="18" charset="0"/>
                <a:cs typeface="Times New Roman" panose="02020603050405020304" pitchFamily="18" charset="0"/>
              </a:rPr>
              <a:t>, dan </a:t>
            </a:r>
            <a:r>
              <a:rPr lang="en-ID" sz="2000" dirty="0" err="1">
                <a:latin typeface="Times New Roman" panose="02020603050405020304" pitchFamily="18" charset="0"/>
                <a:cs typeface="Times New Roman" panose="02020603050405020304" pitchFamily="18" charset="0"/>
              </a:rPr>
              <a:t>mampu</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meningkatkan</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produktivitas</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serta</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penyerapan</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tenaga</a:t>
            </a:r>
            <a:r>
              <a:rPr lang="en-ID" sz="2000" dirty="0">
                <a:latin typeface="Times New Roman" panose="02020603050405020304" pitchFamily="18" charset="0"/>
                <a:cs typeface="Times New Roman" panose="02020603050405020304" pitchFamily="18" charset="0"/>
              </a:rPr>
              <a:t> </a:t>
            </a:r>
            <a:r>
              <a:rPr lang="en-ID" sz="2000" dirty="0" err="1">
                <a:latin typeface="Times New Roman" panose="02020603050405020304" pitchFamily="18" charset="0"/>
                <a:cs typeface="Times New Roman" panose="02020603050405020304" pitchFamily="18" charset="0"/>
              </a:rPr>
              <a:t>kerja</a:t>
            </a:r>
            <a:r>
              <a:rPr lang="en-ID" sz="20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687751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8E896-88DD-BA8A-FD1D-B08D4FB546EF}"/>
              </a:ext>
            </a:extLst>
          </p:cNvPr>
          <p:cNvSpPr>
            <a:spLocks noGrp="1"/>
          </p:cNvSpPr>
          <p:nvPr>
            <p:ph type="title"/>
          </p:nvPr>
        </p:nvSpPr>
        <p:spPr/>
        <p:txBody>
          <a:bodyPr/>
          <a:lstStyle/>
          <a:p>
            <a:r>
              <a:rPr lang="en-US" dirty="0" err="1"/>
              <a:t>Referensi</a:t>
            </a:r>
            <a:endParaRPr lang="en-ID" dirty="0"/>
          </a:p>
        </p:txBody>
      </p:sp>
      <p:sp>
        <p:nvSpPr>
          <p:cNvPr id="3" name="Text Placeholder 2">
            <a:extLst>
              <a:ext uri="{FF2B5EF4-FFF2-40B4-BE49-F238E27FC236}">
                <a16:creationId xmlns:a16="http://schemas.microsoft.com/office/drawing/2014/main" id="{46C51CA5-0FE5-9EE3-F44A-FA2CEE33264F}"/>
              </a:ext>
            </a:extLst>
          </p:cNvPr>
          <p:cNvSpPr>
            <a:spLocks noGrp="1"/>
          </p:cNvSpPr>
          <p:nvPr>
            <p:ph type="body" idx="1"/>
          </p:nvPr>
        </p:nvSpPr>
        <p:spPr/>
        <p:txBody>
          <a:bodyPr>
            <a:normAutofit fontScale="40000" lnSpcReduction="20000"/>
          </a:bodyPr>
          <a:lstStyle/>
          <a:p>
            <a:r>
              <a:rPr lang="en-US" dirty="0"/>
              <a:t>[1]	I. </a:t>
            </a:r>
            <a:r>
              <a:rPr lang="en-US" dirty="0" err="1"/>
              <a:t>Arraniri</a:t>
            </a:r>
            <a:r>
              <a:rPr lang="en-US" dirty="0"/>
              <a:t> </a:t>
            </a:r>
            <a:r>
              <a:rPr lang="en-US" i="1" dirty="0"/>
              <a:t>Et Al.</a:t>
            </a:r>
            <a:r>
              <a:rPr lang="en-US" dirty="0"/>
              <a:t>, “Strategi Digital Marketing Dan </a:t>
            </a:r>
            <a:r>
              <a:rPr lang="en-US" dirty="0" err="1"/>
              <a:t>Implikasinya</a:t>
            </a:r>
            <a:r>
              <a:rPr lang="en-US" dirty="0"/>
              <a:t> Pada </a:t>
            </a:r>
            <a:r>
              <a:rPr lang="en-US" dirty="0" err="1"/>
              <a:t>Keunggulan</a:t>
            </a:r>
            <a:r>
              <a:rPr lang="en-US" dirty="0"/>
              <a:t> </a:t>
            </a:r>
            <a:r>
              <a:rPr lang="en-US" dirty="0" err="1"/>
              <a:t>Bersaing</a:t>
            </a:r>
            <a:r>
              <a:rPr lang="en-US" dirty="0"/>
              <a:t> </a:t>
            </a:r>
            <a:r>
              <a:rPr lang="en-US" dirty="0" err="1"/>
              <a:t>Umk</a:t>
            </a:r>
            <a:r>
              <a:rPr lang="en-US" dirty="0"/>
              <a:t> Di Indonesia,” </a:t>
            </a:r>
            <a:r>
              <a:rPr lang="en-US" i="1" dirty="0" err="1"/>
              <a:t>Jurnal</a:t>
            </a:r>
            <a:r>
              <a:rPr lang="en-US" i="1" dirty="0"/>
              <a:t> </a:t>
            </a:r>
            <a:r>
              <a:rPr lang="en-US" i="1" dirty="0" err="1"/>
              <a:t>Dinamika</a:t>
            </a:r>
            <a:r>
              <a:rPr lang="en-US" i="1" dirty="0"/>
              <a:t> Manajemen</a:t>
            </a:r>
            <a:r>
              <a:rPr lang="en-US" dirty="0"/>
              <a:t>, Vol. 2, No. 1, Pp. 17–25, 2015.</a:t>
            </a:r>
            <a:endParaRPr lang="en-ID" dirty="0"/>
          </a:p>
          <a:p>
            <a:r>
              <a:rPr lang="en-US" dirty="0"/>
              <a:t>[2]	N. Narto, “</a:t>
            </a:r>
            <a:r>
              <a:rPr lang="en-US" dirty="0" err="1"/>
              <a:t>Analisis</a:t>
            </a:r>
            <a:r>
              <a:rPr lang="en-US" dirty="0"/>
              <a:t> Faktor Internal Dan </a:t>
            </a:r>
            <a:r>
              <a:rPr lang="en-US" dirty="0" err="1"/>
              <a:t>Eksternal</a:t>
            </a:r>
            <a:r>
              <a:rPr lang="en-US" dirty="0"/>
              <a:t> </a:t>
            </a:r>
            <a:r>
              <a:rPr lang="en-US" dirty="0" err="1"/>
              <a:t>Bisnis</a:t>
            </a:r>
            <a:r>
              <a:rPr lang="en-US" dirty="0"/>
              <a:t> Yang </a:t>
            </a:r>
            <a:r>
              <a:rPr lang="en-US" dirty="0" err="1"/>
              <a:t>Mempengaruhi</a:t>
            </a:r>
            <a:r>
              <a:rPr lang="en-US" dirty="0"/>
              <a:t> Daya Saing </a:t>
            </a:r>
            <a:r>
              <a:rPr lang="en-US" dirty="0" err="1"/>
              <a:t>Ukm</a:t>
            </a:r>
            <a:r>
              <a:rPr lang="en-US" dirty="0"/>
              <a:t> Songkok </a:t>
            </a:r>
            <a:r>
              <a:rPr lang="en-US" dirty="0" err="1"/>
              <a:t>Kabupaten</a:t>
            </a:r>
            <a:r>
              <a:rPr lang="en-US" dirty="0"/>
              <a:t> Gresik,” </a:t>
            </a:r>
            <a:r>
              <a:rPr lang="en-US" i="1" dirty="0" err="1"/>
              <a:t>Jurnal</a:t>
            </a:r>
            <a:r>
              <a:rPr lang="en-US" i="1" dirty="0"/>
              <a:t> </a:t>
            </a:r>
            <a:r>
              <a:rPr lang="en-US" i="1" dirty="0" err="1"/>
              <a:t>Rekayasa</a:t>
            </a:r>
            <a:r>
              <a:rPr lang="en-US" i="1" dirty="0"/>
              <a:t> </a:t>
            </a:r>
            <a:r>
              <a:rPr lang="en-US" i="1" dirty="0" err="1"/>
              <a:t>Sistem</a:t>
            </a:r>
            <a:r>
              <a:rPr lang="en-US" i="1" dirty="0"/>
              <a:t> Industri</a:t>
            </a:r>
            <a:r>
              <a:rPr lang="en-US" dirty="0"/>
              <a:t>, Vol. 4, No. 2, Pp. 57–62, 2019, Doi: 10.33884/Jrsi.V4i2.1209.</a:t>
            </a:r>
            <a:endParaRPr lang="en-ID" dirty="0"/>
          </a:p>
          <a:p>
            <a:r>
              <a:rPr lang="en-US" dirty="0"/>
              <a:t>[3]	N. Narto, “</a:t>
            </a:r>
            <a:r>
              <a:rPr lang="en-US" dirty="0" err="1"/>
              <a:t>Analisis</a:t>
            </a:r>
            <a:r>
              <a:rPr lang="en-US" dirty="0"/>
              <a:t> Faktor Internal Dan </a:t>
            </a:r>
            <a:r>
              <a:rPr lang="en-US" dirty="0" err="1"/>
              <a:t>Eksternal</a:t>
            </a:r>
            <a:r>
              <a:rPr lang="en-US" dirty="0"/>
              <a:t> </a:t>
            </a:r>
            <a:r>
              <a:rPr lang="en-US" dirty="0" err="1"/>
              <a:t>Bisnis</a:t>
            </a:r>
            <a:r>
              <a:rPr lang="en-US" dirty="0"/>
              <a:t> Yang </a:t>
            </a:r>
            <a:r>
              <a:rPr lang="en-US" dirty="0" err="1"/>
              <a:t>Mempengaruhi</a:t>
            </a:r>
            <a:r>
              <a:rPr lang="en-US" dirty="0"/>
              <a:t> Daya Saing </a:t>
            </a:r>
            <a:r>
              <a:rPr lang="en-US" dirty="0" err="1"/>
              <a:t>Ukm</a:t>
            </a:r>
            <a:r>
              <a:rPr lang="en-US" dirty="0"/>
              <a:t> Songkok </a:t>
            </a:r>
            <a:r>
              <a:rPr lang="en-US" dirty="0" err="1"/>
              <a:t>Kabupaten</a:t>
            </a:r>
            <a:r>
              <a:rPr lang="en-US" dirty="0"/>
              <a:t> Gresik,” </a:t>
            </a:r>
            <a:r>
              <a:rPr lang="en-US" i="1" dirty="0" err="1"/>
              <a:t>Jurnal</a:t>
            </a:r>
            <a:r>
              <a:rPr lang="en-US" i="1" dirty="0"/>
              <a:t> </a:t>
            </a:r>
            <a:r>
              <a:rPr lang="en-US" i="1" dirty="0" err="1"/>
              <a:t>Rekayasa</a:t>
            </a:r>
            <a:r>
              <a:rPr lang="en-US" i="1" dirty="0"/>
              <a:t> </a:t>
            </a:r>
            <a:r>
              <a:rPr lang="en-US" i="1" dirty="0" err="1"/>
              <a:t>Sistem</a:t>
            </a:r>
            <a:r>
              <a:rPr lang="en-US" i="1" dirty="0"/>
              <a:t> Industri</a:t>
            </a:r>
            <a:r>
              <a:rPr lang="en-US" dirty="0"/>
              <a:t>, Vol. 4, No. 2, Pp. 57–62, 2019, Doi: 10.33884/Jrsi.V4i2.1209.</a:t>
            </a:r>
            <a:endParaRPr lang="en-ID" dirty="0"/>
          </a:p>
          <a:p>
            <a:r>
              <a:rPr lang="en-US" dirty="0"/>
              <a:t>[4]	S. . Riyanto, “</a:t>
            </a:r>
            <a:r>
              <a:rPr lang="en-US" dirty="0" err="1"/>
              <a:t>Analisis</a:t>
            </a:r>
            <a:r>
              <a:rPr lang="en-US" dirty="0"/>
              <a:t> Pengaruh </a:t>
            </a:r>
            <a:r>
              <a:rPr lang="en-US" dirty="0" err="1"/>
              <a:t>Lingkungan</a:t>
            </a:r>
            <a:r>
              <a:rPr lang="en-US" dirty="0"/>
              <a:t> Internal Dan </a:t>
            </a:r>
            <a:r>
              <a:rPr lang="en-US" dirty="0" err="1"/>
              <a:t>Eksternal</a:t>
            </a:r>
            <a:r>
              <a:rPr lang="en-US" dirty="0"/>
              <a:t> Terhadap </a:t>
            </a:r>
            <a:r>
              <a:rPr lang="en-US" dirty="0" err="1"/>
              <a:t>Keunggulan</a:t>
            </a:r>
            <a:r>
              <a:rPr lang="en-US" dirty="0"/>
              <a:t> </a:t>
            </a:r>
            <a:r>
              <a:rPr lang="en-US" dirty="0" err="1"/>
              <a:t>Bersaing</a:t>
            </a:r>
            <a:r>
              <a:rPr lang="en-US" dirty="0"/>
              <a:t> Dan Kinerja Usaha Kecil </a:t>
            </a:r>
            <a:r>
              <a:rPr lang="en-US" dirty="0" err="1"/>
              <a:t>Menengah</a:t>
            </a:r>
            <a:r>
              <a:rPr lang="en-US" dirty="0"/>
              <a:t> (</a:t>
            </a:r>
            <a:r>
              <a:rPr lang="en-US" dirty="0" err="1"/>
              <a:t>Ukm</a:t>
            </a:r>
            <a:r>
              <a:rPr lang="en-US" dirty="0"/>
              <a:t>) Di </a:t>
            </a:r>
            <a:r>
              <a:rPr lang="en-US" dirty="0" err="1"/>
              <a:t>Madiun</a:t>
            </a:r>
            <a:r>
              <a:rPr lang="en-US" dirty="0"/>
              <a:t>,” </a:t>
            </a:r>
            <a:r>
              <a:rPr lang="en-US" i="1" dirty="0" err="1"/>
              <a:t>Jmbi</a:t>
            </a:r>
            <a:r>
              <a:rPr lang="en-US" i="1" dirty="0"/>
              <a:t> </a:t>
            </a:r>
            <a:r>
              <a:rPr lang="en-US" i="1" dirty="0" err="1"/>
              <a:t>Unsrat</a:t>
            </a:r>
            <a:r>
              <a:rPr lang="en-US" i="1" dirty="0"/>
              <a:t> (</a:t>
            </a:r>
            <a:r>
              <a:rPr lang="en-US" i="1" dirty="0" err="1"/>
              <a:t>Jurnal</a:t>
            </a:r>
            <a:r>
              <a:rPr lang="en-US" i="1" dirty="0"/>
              <a:t> </a:t>
            </a:r>
            <a:r>
              <a:rPr lang="en-US" i="1" dirty="0" err="1"/>
              <a:t>Ilmiah</a:t>
            </a:r>
            <a:r>
              <a:rPr lang="en-US" i="1" dirty="0"/>
              <a:t> Manajemen </a:t>
            </a:r>
            <a:r>
              <a:rPr lang="en-US" i="1" dirty="0" err="1"/>
              <a:t>Bisnis</a:t>
            </a:r>
            <a:r>
              <a:rPr lang="en-US" i="1" dirty="0"/>
              <a:t> Dan </a:t>
            </a:r>
            <a:r>
              <a:rPr lang="en-US" i="1" dirty="0" err="1"/>
              <a:t>Inovasi</a:t>
            </a:r>
            <a:r>
              <a:rPr lang="en-US" i="1" dirty="0"/>
              <a:t> Universitas Sam </a:t>
            </a:r>
            <a:r>
              <a:rPr lang="en-US" i="1" dirty="0" err="1"/>
              <a:t>Ratulangi</a:t>
            </a:r>
            <a:r>
              <a:rPr lang="en-US" i="1" dirty="0"/>
              <a:t>).</a:t>
            </a:r>
            <a:r>
              <a:rPr lang="en-US" dirty="0"/>
              <a:t>, Vol. 5, No. 3, Pp. 159–168, 2018, Doi: 10.35794/Jmbi.V5i3.21707.</a:t>
            </a:r>
            <a:endParaRPr lang="en-ID" dirty="0"/>
          </a:p>
          <a:p>
            <a:r>
              <a:rPr lang="en-US" dirty="0"/>
              <a:t>[5]	M. Azis, M. Hasan, F. Azis, And N. </a:t>
            </a:r>
            <a:r>
              <a:rPr lang="en-US" dirty="0" err="1"/>
              <a:t>Arisah</a:t>
            </a:r>
            <a:r>
              <a:rPr lang="en-US" dirty="0"/>
              <a:t>, “</a:t>
            </a:r>
            <a:r>
              <a:rPr lang="en-US" dirty="0" err="1"/>
              <a:t>Keberkanjutan</a:t>
            </a:r>
            <a:r>
              <a:rPr lang="en-US" dirty="0"/>
              <a:t> Usaha Dan Daya Saing </a:t>
            </a:r>
            <a:r>
              <a:rPr lang="en-US" dirty="0" err="1"/>
              <a:t>Umkm</a:t>
            </a:r>
            <a:r>
              <a:rPr lang="en-US" dirty="0"/>
              <a:t> Melalui Strategi </a:t>
            </a:r>
            <a:r>
              <a:rPr lang="en-US" dirty="0" err="1"/>
              <a:t>Pemasaran</a:t>
            </a:r>
            <a:r>
              <a:rPr lang="en-US" dirty="0"/>
              <a:t>: Studi </a:t>
            </a:r>
            <a:r>
              <a:rPr lang="en-US" dirty="0" err="1"/>
              <a:t>Kasus</a:t>
            </a:r>
            <a:r>
              <a:rPr lang="en-US" dirty="0"/>
              <a:t> Pada </a:t>
            </a:r>
            <a:r>
              <a:rPr lang="en-US" dirty="0" err="1"/>
              <a:t>Bisnis</a:t>
            </a:r>
            <a:r>
              <a:rPr lang="en-US" dirty="0"/>
              <a:t> </a:t>
            </a:r>
            <a:r>
              <a:rPr lang="en-US" dirty="0" err="1"/>
              <a:t>Kuliner</a:t>
            </a:r>
            <a:r>
              <a:rPr lang="en-US" dirty="0"/>
              <a:t>,” </a:t>
            </a:r>
            <a:r>
              <a:rPr lang="en-US" i="1" dirty="0"/>
              <a:t>Seminar Nasional Lp2m </a:t>
            </a:r>
            <a:r>
              <a:rPr lang="en-US" i="1" dirty="0" err="1"/>
              <a:t>Unm</a:t>
            </a:r>
            <a:r>
              <a:rPr lang="en-US" dirty="0"/>
              <a:t>, Pp. 1419–1432, 2021.</a:t>
            </a:r>
            <a:endParaRPr lang="en-ID" dirty="0"/>
          </a:p>
          <a:p>
            <a:r>
              <a:rPr lang="en-US" dirty="0"/>
              <a:t>[6]	I. B. E. Artika, I. Irianto, I. A. K. Marini, And B. E. </a:t>
            </a:r>
            <a:r>
              <a:rPr lang="en-US" dirty="0" err="1"/>
              <a:t>Helmida</a:t>
            </a:r>
            <a:r>
              <a:rPr lang="en-US" dirty="0"/>
              <a:t>, “Strategi </a:t>
            </a:r>
            <a:r>
              <a:rPr lang="en-US" dirty="0" err="1"/>
              <a:t>Meningkatkan</a:t>
            </a:r>
            <a:r>
              <a:rPr lang="en-US" dirty="0"/>
              <a:t> Daya Saing Dan Upaya </a:t>
            </a:r>
            <a:r>
              <a:rPr lang="en-US" dirty="0" err="1"/>
              <a:t>Bertahan</a:t>
            </a:r>
            <a:r>
              <a:rPr lang="en-US" dirty="0"/>
              <a:t> Saat </a:t>
            </a:r>
            <a:r>
              <a:rPr lang="en-US" dirty="0" err="1"/>
              <a:t>Pandemi</a:t>
            </a:r>
            <a:r>
              <a:rPr lang="en-US" dirty="0"/>
              <a:t> Covid 19 Pada Usaha Kecil Dan </a:t>
            </a:r>
            <a:r>
              <a:rPr lang="en-US" dirty="0" err="1"/>
              <a:t>Menengah</a:t>
            </a:r>
            <a:r>
              <a:rPr lang="en-US" dirty="0"/>
              <a:t> Pt Sasak </a:t>
            </a:r>
            <a:r>
              <a:rPr lang="en-US" dirty="0" err="1"/>
              <a:t>Maiq</a:t>
            </a:r>
            <a:r>
              <a:rPr lang="en-US" dirty="0"/>
              <a:t> Batu </a:t>
            </a:r>
            <a:r>
              <a:rPr lang="en-US" dirty="0" err="1"/>
              <a:t>Layar</a:t>
            </a:r>
            <a:r>
              <a:rPr lang="en-US" dirty="0"/>
              <a:t> Lombok Barat,” </a:t>
            </a:r>
            <a:r>
              <a:rPr lang="en-US" i="1" dirty="0"/>
              <a:t>Valid: </a:t>
            </a:r>
            <a:r>
              <a:rPr lang="en-US" i="1" dirty="0" err="1"/>
              <a:t>Jurnal</a:t>
            </a:r>
            <a:r>
              <a:rPr lang="en-US" i="1" dirty="0"/>
              <a:t> </a:t>
            </a:r>
            <a:r>
              <a:rPr lang="en-US" i="1" dirty="0" err="1"/>
              <a:t>Ilmiah</a:t>
            </a:r>
            <a:r>
              <a:rPr lang="en-US" dirty="0"/>
              <a:t>, Vol. 18, No. 2, Pp. 148–155, 2021, Doi: 10.53512/Valid.V18i2.185.</a:t>
            </a:r>
            <a:endParaRPr lang="en-ID" dirty="0"/>
          </a:p>
          <a:p>
            <a:r>
              <a:rPr lang="en-US" dirty="0"/>
              <a:t>[7]	A. Ariani And M. N. Utomo, “Kajian Strategi </a:t>
            </a:r>
            <a:r>
              <a:rPr lang="en-US" dirty="0" err="1"/>
              <a:t>Pengembangan</a:t>
            </a:r>
            <a:r>
              <a:rPr lang="en-US" dirty="0"/>
              <a:t> Usaha </a:t>
            </a:r>
            <a:r>
              <a:rPr lang="en-US" dirty="0" err="1"/>
              <a:t>Mikro</a:t>
            </a:r>
            <a:r>
              <a:rPr lang="en-US" dirty="0"/>
              <a:t> Kecil Dan </a:t>
            </a:r>
            <a:r>
              <a:rPr lang="en-US" dirty="0" err="1"/>
              <a:t>Menengah</a:t>
            </a:r>
            <a:r>
              <a:rPr lang="en-US" dirty="0"/>
              <a:t> (</a:t>
            </a:r>
            <a:r>
              <a:rPr lang="en-US" dirty="0" err="1"/>
              <a:t>Umkm</a:t>
            </a:r>
            <a:r>
              <a:rPr lang="en-US" dirty="0"/>
              <a:t>) Di Kota Tarakan,” </a:t>
            </a:r>
            <a:r>
              <a:rPr lang="en-US" i="1" dirty="0" err="1"/>
              <a:t>Jurnal</a:t>
            </a:r>
            <a:r>
              <a:rPr lang="en-US" i="1" dirty="0"/>
              <a:t> </a:t>
            </a:r>
            <a:r>
              <a:rPr lang="en-US" i="1" dirty="0" err="1"/>
              <a:t>Organisasi</a:t>
            </a:r>
            <a:r>
              <a:rPr lang="en-US" i="1" dirty="0"/>
              <a:t> Dan Manajemen</a:t>
            </a:r>
            <a:r>
              <a:rPr lang="en-US" dirty="0"/>
              <a:t>, Vol. 13, No. 2, Pp. 99–118, 2017, Doi: 10.33830/Jom.V13i2.55.2017.</a:t>
            </a:r>
            <a:endParaRPr lang="en-ID" dirty="0"/>
          </a:p>
          <a:p>
            <a:r>
              <a:rPr lang="en-US" dirty="0"/>
              <a:t>[8]	H. </a:t>
            </a:r>
            <a:r>
              <a:rPr lang="en-US" dirty="0" err="1"/>
              <a:t>Patmarina</a:t>
            </a:r>
            <a:r>
              <a:rPr lang="en-US" dirty="0"/>
              <a:t>, D. A. Prakasa, And </a:t>
            </a:r>
            <a:r>
              <a:rPr lang="en-US" dirty="0" err="1"/>
              <a:t>Ardansyah</a:t>
            </a:r>
            <a:r>
              <a:rPr lang="en-US" dirty="0"/>
              <a:t>, “</a:t>
            </a:r>
            <a:r>
              <a:rPr lang="en-US" dirty="0" err="1"/>
              <a:t>Analisis</a:t>
            </a:r>
            <a:r>
              <a:rPr lang="en-US" dirty="0"/>
              <a:t> </a:t>
            </a:r>
            <a:r>
              <a:rPr lang="en-US" dirty="0" err="1"/>
              <a:t>Rencana</a:t>
            </a:r>
            <a:r>
              <a:rPr lang="en-US" dirty="0"/>
              <a:t> </a:t>
            </a:r>
            <a:r>
              <a:rPr lang="en-US" dirty="0" err="1"/>
              <a:t>Bisnis</a:t>
            </a:r>
            <a:r>
              <a:rPr lang="en-US" dirty="0"/>
              <a:t> Untuk </a:t>
            </a:r>
            <a:r>
              <a:rPr lang="en-US" dirty="0" err="1"/>
              <a:t>Meningkatkan</a:t>
            </a:r>
            <a:r>
              <a:rPr lang="en-US" dirty="0"/>
              <a:t> Daya Saing Yang </a:t>
            </a:r>
            <a:r>
              <a:rPr lang="en-US" dirty="0" err="1"/>
              <a:t>Berkelanjutan</a:t>
            </a:r>
            <a:r>
              <a:rPr lang="en-US" dirty="0"/>
              <a:t> Pada Usaha </a:t>
            </a:r>
            <a:r>
              <a:rPr lang="en-US" dirty="0" err="1"/>
              <a:t>Djayit</a:t>
            </a:r>
            <a:r>
              <a:rPr lang="en-US" dirty="0"/>
              <a:t> </a:t>
            </a:r>
            <a:r>
              <a:rPr lang="en-US" dirty="0" err="1"/>
              <a:t>Konveksi</a:t>
            </a:r>
            <a:r>
              <a:rPr lang="en-US" dirty="0"/>
              <a:t> Di Bandar Lampung,” </a:t>
            </a:r>
            <a:r>
              <a:rPr lang="en-US" i="1" dirty="0" err="1"/>
              <a:t>Jurnal</a:t>
            </a:r>
            <a:r>
              <a:rPr lang="en-US" i="1" dirty="0"/>
              <a:t> Manajemen Dan </a:t>
            </a:r>
            <a:r>
              <a:rPr lang="en-US" i="1" dirty="0" err="1"/>
              <a:t>Bisnis</a:t>
            </a:r>
            <a:r>
              <a:rPr lang="en-US" i="1" dirty="0"/>
              <a:t> (</a:t>
            </a:r>
            <a:r>
              <a:rPr lang="en-US" i="1" dirty="0" err="1"/>
              <a:t>Jmb</a:t>
            </a:r>
            <a:r>
              <a:rPr lang="en-US" i="1" dirty="0"/>
              <a:t>)</a:t>
            </a:r>
            <a:r>
              <a:rPr lang="en-US" dirty="0"/>
              <a:t>, Vol. 2, No. 1, Pp. 26–35, 2021.</a:t>
            </a:r>
            <a:endParaRPr lang="en-ID" dirty="0"/>
          </a:p>
          <a:p>
            <a:r>
              <a:rPr lang="en-US" dirty="0"/>
              <a:t>[9]	K. </a:t>
            </a:r>
            <a:r>
              <a:rPr lang="en-US" dirty="0" err="1"/>
              <a:t>Sedyastuti</a:t>
            </a:r>
            <a:r>
              <a:rPr lang="en-US" dirty="0"/>
              <a:t>, “</a:t>
            </a:r>
            <a:r>
              <a:rPr lang="en-US" dirty="0" err="1"/>
              <a:t>Analisis</a:t>
            </a:r>
            <a:r>
              <a:rPr lang="en-US" dirty="0"/>
              <a:t> </a:t>
            </a:r>
            <a:r>
              <a:rPr lang="en-US" dirty="0" err="1"/>
              <a:t>Pemberdayaan</a:t>
            </a:r>
            <a:r>
              <a:rPr lang="en-US" dirty="0"/>
              <a:t> </a:t>
            </a:r>
            <a:r>
              <a:rPr lang="en-US" dirty="0" err="1"/>
              <a:t>Umkm</a:t>
            </a:r>
            <a:r>
              <a:rPr lang="en-US" dirty="0"/>
              <a:t> Dan </a:t>
            </a:r>
            <a:r>
              <a:rPr lang="en-US" dirty="0" err="1"/>
              <a:t>Peningkatan</a:t>
            </a:r>
            <a:r>
              <a:rPr lang="en-US" dirty="0"/>
              <a:t> Daya Saing Dalam </a:t>
            </a:r>
            <a:r>
              <a:rPr lang="en-US" dirty="0" err="1"/>
              <a:t>Kancah</a:t>
            </a:r>
            <a:r>
              <a:rPr lang="en-US" dirty="0"/>
              <a:t> Pasar Global,” </a:t>
            </a:r>
            <a:r>
              <a:rPr lang="en-US" i="1" dirty="0" err="1"/>
              <a:t>Inobis</a:t>
            </a:r>
            <a:r>
              <a:rPr lang="en-US" i="1" dirty="0"/>
              <a:t>: </a:t>
            </a:r>
            <a:r>
              <a:rPr lang="en-US" i="1" dirty="0" err="1"/>
              <a:t>Jurnal</a:t>
            </a:r>
            <a:r>
              <a:rPr lang="en-US" i="1" dirty="0"/>
              <a:t> </a:t>
            </a:r>
            <a:r>
              <a:rPr lang="en-US" i="1" dirty="0" err="1"/>
              <a:t>Inovasi</a:t>
            </a:r>
            <a:r>
              <a:rPr lang="en-US" i="1" dirty="0"/>
              <a:t> </a:t>
            </a:r>
            <a:r>
              <a:rPr lang="en-US" i="1" dirty="0" err="1"/>
              <a:t>Bisnis</a:t>
            </a:r>
            <a:r>
              <a:rPr lang="en-US" i="1" dirty="0"/>
              <a:t> Dan Manajemen Indonesia</a:t>
            </a:r>
            <a:r>
              <a:rPr lang="en-US" dirty="0"/>
              <a:t>, Vol. 2, No. 1, Pp. 117–127, 2018, Doi: 10.31842/Jurnal-Inobis.V2i1.65.</a:t>
            </a:r>
            <a:endParaRPr lang="en-ID" dirty="0"/>
          </a:p>
          <a:p>
            <a:r>
              <a:rPr lang="en-US" dirty="0"/>
              <a:t>[10]	P. </a:t>
            </a:r>
            <a:r>
              <a:rPr lang="en-US" dirty="0" err="1"/>
              <a:t>Anggraeni</a:t>
            </a:r>
            <a:r>
              <a:rPr lang="en-US" dirty="0"/>
              <a:t>, Sunarti, And M. K. </a:t>
            </a:r>
            <a:r>
              <a:rPr lang="en-US" dirty="0" err="1"/>
              <a:t>Mawardi</a:t>
            </a:r>
            <a:r>
              <a:rPr lang="en-US" dirty="0"/>
              <a:t>, “</a:t>
            </a:r>
            <a:r>
              <a:rPr lang="en-US" dirty="0" err="1"/>
              <a:t>Analisis</a:t>
            </a:r>
            <a:r>
              <a:rPr lang="en-US" dirty="0"/>
              <a:t> Swot Pada </a:t>
            </a:r>
            <a:r>
              <a:rPr lang="en-US" dirty="0" err="1"/>
              <a:t>Umkm</a:t>
            </a:r>
            <a:r>
              <a:rPr lang="en-US" dirty="0"/>
              <a:t> </a:t>
            </a:r>
            <a:r>
              <a:rPr lang="en-US" dirty="0" err="1"/>
              <a:t>Keripik</a:t>
            </a:r>
            <a:r>
              <a:rPr lang="en-US" dirty="0"/>
              <a:t> Tempe Amel Malang Dalam Rangka </a:t>
            </a:r>
            <a:r>
              <a:rPr lang="en-US" dirty="0" err="1"/>
              <a:t>Meningkatkan</a:t>
            </a:r>
            <a:r>
              <a:rPr lang="en-US" dirty="0"/>
              <a:t> Daya Saing Perusahaan,” </a:t>
            </a:r>
            <a:r>
              <a:rPr lang="en-US" i="1" dirty="0" err="1"/>
              <a:t>Jurnal</a:t>
            </a:r>
            <a:r>
              <a:rPr lang="en-US" i="1" dirty="0"/>
              <a:t> </a:t>
            </a:r>
            <a:r>
              <a:rPr lang="en-US" i="1" dirty="0" err="1"/>
              <a:t>Administrasi</a:t>
            </a:r>
            <a:r>
              <a:rPr lang="en-US" i="1" dirty="0"/>
              <a:t> </a:t>
            </a:r>
            <a:r>
              <a:rPr lang="en-US" i="1" dirty="0" err="1"/>
              <a:t>Bisnis</a:t>
            </a:r>
            <a:r>
              <a:rPr lang="en-US" i="1" dirty="0"/>
              <a:t> (Jab)</a:t>
            </a:r>
            <a:r>
              <a:rPr lang="en-US" dirty="0"/>
              <a:t>, Vol. 43, No. 1, Pp. 104–113, 2017.</a:t>
            </a:r>
            <a:endParaRPr lang="en-ID" dirty="0"/>
          </a:p>
          <a:p>
            <a:r>
              <a:rPr lang="en-US" dirty="0"/>
              <a:t>[11]	V. No, B. Studi, K. Pada, And U. Della, “</a:t>
            </a:r>
            <a:r>
              <a:rPr lang="en-US" dirty="0" err="1"/>
              <a:t>Jurnal</a:t>
            </a:r>
            <a:r>
              <a:rPr lang="en-US" dirty="0"/>
              <a:t> E-Bis : Ekonomi-</a:t>
            </a:r>
            <a:r>
              <a:rPr lang="en-US" dirty="0" err="1"/>
              <a:t>Bisnis</a:t>
            </a:r>
            <a:r>
              <a:rPr lang="en-US" dirty="0"/>
              <a:t> </a:t>
            </a:r>
            <a:r>
              <a:rPr lang="en-US" dirty="0" err="1"/>
              <a:t>Analisis</a:t>
            </a:r>
            <a:r>
              <a:rPr lang="en-US" dirty="0"/>
              <a:t> </a:t>
            </a:r>
            <a:r>
              <a:rPr lang="en-US" dirty="0" err="1"/>
              <a:t>Lingkungan</a:t>
            </a:r>
            <a:r>
              <a:rPr lang="en-US" dirty="0"/>
              <a:t> Internal Dan </a:t>
            </a:r>
            <a:r>
              <a:rPr lang="en-US" dirty="0" err="1"/>
              <a:t>Eksternal</a:t>
            </a:r>
            <a:r>
              <a:rPr lang="en-US" dirty="0"/>
              <a:t> Untuk </a:t>
            </a:r>
            <a:r>
              <a:rPr lang="en-US" dirty="0" err="1"/>
              <a:t>Perencanaan</a:t>
            </a:r>
            <a:r>
              <a:rPr lang="en-US" dirty="0"/>
              <a:t> Strategi,” Vol. 7, No. 1, Pp. 198–208, 2023.</a:t>
            </a:r>
            <a:endParaRPr lang="en-ID" dirty="0"/>
          </a:p>
          <a:p>
            <a:r>
              <a:rPr lang="en-US" dirty="0"/>
              <a:t>[12]	L. Pereira </a:t>
            </a:r>
            <a:r>
              <a:rPr lang="en-US" i="1" dirty="0"/>
              <a:t>Et Al.</a:t>
            </a:r>
            <a:r>
              <a:rPr lang="en-US" dirty="0"/>
              <a:t>, “Internal Terhadap Kinerja </a:t>
            </a:r>
            <a:r>
              <a:rPr lang="en-US" dirty="0" err="1"/>
              <a:t>Ukm</a:t>
            </a:r>
            <a:r>
              <a:rPr lang="en-US" dirty="0"/>
              <a:t> Melalui </a:t>
            </a:r>
            <a:r>
              <a:rPr lang="en-US" dirty="0" err="1"/>
              <a:t>Keunggulan</a:t>
            </a:r>
            <a:r>
              <a:rPr lang="en-US" dirty="0"/>
              <a:t>,” Vol. 4, No. 3, Pp. 162–169.</a:t>
            </a:r>
            <a:endParaRPr lang="en-ID" dirty="0"/>
          </a:p>
          <a:p>
            <a:r>
              <a:rPr lang="en-US" dirty="0"/>
              <a:t>[13]	L. Pereira </a:t>
            </a:r>
            <a:r>
              <a:rPr lang="en-US" i="1" dirty="0"/>
              <a:t>Et Al.</a:t>
            </a:r>
            <a:r>
              <a:rPr lang="en-US" dirty="0"/>
              <a:t>, “Internal Terhadap Kinerja </a:t>
            </a:r>
            <a:r>
              <a:rPr lang="en-US" dirty="0" err="1"/>
              <a:t>Ukm</a:t>
            </a:r>
            <a:r>
              <a:rPr lang="en-US" dirty="0"/>
              <a:t> Melalui </a:t>
            </a:r>
            <a:r>
              <a:rPr lang="en-US" dirty="0" err="1"/>
              <a:t>Keunggulan</a:t>
            </a:r>
            <a:r>
              <a:rPr lang="en-US" dirty="0"/>
              <a:t>,” Vol. 4, No. 3, Pp. 162–169.</a:t>
            </a:r>
            <a:endParaRPr lang="en-ID" dirty="0"/>
          </a:p>
          <a:p>
            <a:r>
              <a:rPr lang="en-US" dirty="0"/>
              <a:t>[14]	F. </a:t>
            </a:r>
            <a:r>
              <a:rPr lang="en-US" dirty="0" err="1"/>
              <a:t>Lahallo</a:t>
            </a:r>
            <a:r>
              <a:rPr lang="en-US" dirty="0"/>
              <a:t> And Samuel Y. </a:t>
            </a:r>
            <a:r>
              <a:rPr lang="en-US" dirty="0" err="1"/>
              <a:t>Warella</a:t>
            </a:r>
            <a:r>
              <a:rPr lang="en-US" dirty="0"/>
              <a:t>, “</a:t>
            </a:r>
            <a:r>
              <a:rPr lang="en-US" dirty="0" err="1"/>
              <a:t>Pembiayaan</a:t>
            </a:r>
            <a:r>
              <a:rPr lang="en-US" dirty="0"/>
              <a:t> Usaha </a:t>
            </a:r>
            <a:r>
              <a:rPr lang="en-US" dirty="0" err="1"/>
              <a:t>Mikro</a:t>
            </a:r>
            <a:r>
              <a:rPr lang="en-US" dirty="0"/>
              <a:t> Kecil Dan </a:t>
            </a:r>
            <a:r>
              <a:rPr lang="en-US" dirty="0" err="1"/>
              <a:t>Menengah</a:t>
            </a:r>
            <a:r>
              <a:rPr lang="en-US" dirty="0"/>
              <a:t> (</a:t>
            </a:r>
            <a:r>
              <a:rPr lang="en-US" dirty="0" err="1"/>
              <a:t>Umkm</a:t>
            </a:r>
            <a:r>
              <a:rPr lang="en-US" dirty="0"/>
              <a:t>) Sebagai Solusi Dalam </a:t>
            </a:r>
            <a:r>
              <a:rPr lang="en-US" dirty="0" err="1"/>
              <a:t>Meningkatkan</a:t>
            </a:r>
            <a:r>
              <a:rPr lang="en-US" dirty="0"/>
              <a:t> Perkembangan Usaha (Studi </a:t>
            </a:r>
            <a:r>
              <a:rPr lang="en-US" dirty="0" err="1"/>
              <a:t>Kasus</a:t>
            </a:r>
            <a:r>
              <a:rPr lang="en-US" dirty="0"/>
              <a:t> Pada </a:t>
            </a:r>
            <a:r>
              <a:rPr lang="en-US" dirty="0" err="1"/>
              <a:t>Umkm</a:t>
            </a:r>
            <a:r>
              <a:rPr lang="en-US" dirty="0"/>
              <a:t> </a:t>
            </a:r>
            <a:r>
              <a:rPr lang="en-US" dirty="0" err="1"/>
              <a:t>Distrik</a:t>
            </a:r>
            <a:r>
              <a:rPr lang="en-US" dirty="0"/>
              <a:t> Aimas </a:t>
            </a:r>
            <a:r>
              <a:rPr lang="en-US" dirty="0" err="1"/>
              <a:t>Kabupaten</a:t>
            </a:r>
            <a:r>
              <a:rPr lang="en-US" dirty="0"/>
              <a:t> Sorong),” </a:t>
            </a:r>
            <a:r>
              <a:rPr lang="en-US" i="1" dirty="0"/>
              <a:t>E-</a:t>
            </a:r>
            <a:r>
              <a:rPr lang="en-US" i="1" dirty="0" err="1"/>
              <a:t>Bisnis</a:t>
            </a:r>
            <a:r>
              <a:rPr lang="en-US" i="1" dirty="0"/>
              <a:t> : </a:t>
            </a:r>
            <a:r>
              <a:rPr lang="en-US" i="1" dirty="0" err="1"/>
              <a:t>Jurnal</a:t>
            </a:r>
            <a:r>
              <a:rPr lang="en-US" i="1" dirty="0"/>
              <a:t> </a:t>
            </a:r>
            <a:r>
              <a:rPr lang="en-US" i="1" dirty="0" err="1"/>
              <a:t>Ilmiah</a:t>
            </a:r>
            <a:r>
              <a:rPr lang="en-US" i="1" dirty="0"/>
              <a:t> Ekonomi Dan </a:t>
            </a:r>
            <a:r>
              <a:rPr lang="en-US" i="1" dirty="0" err="1"/>
              <a:t>Bisnis</a:t>
            </a:r>
            <a:r>
              <a:rPr lang="en-US" dirty="0"/>
              <a:t>, Vol. 13, No. 2, Pp. 17–30, 2020, Doi: 10.51903/E-Bisnis.V13i2.228</a:t>
            </a:r>
            <a:endParaRPr lang="en-ID" dirty="0"/>
          </a:p>
        </p:txBody>
      </p:sp>
    </p:spTree>
    <p:extLst>
      <p:ext uri="{BB962C8B-B14F-4D97-AF65-F5344CB8AC3E}">
        <p14:creationId xmlns:p14="http://schemas.microsoft.com/office/powerpoint/2010/main" val="36182036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F8E70-04EB-EEE0-9512-EED5BC3F7AB4}"/>
              </a:ext>
            </a:extLst>
          </p:cNvPr>
          <p:cNvSpPr>
            <a:spLocks noGrp="1"/>
          </p:cNvSpPr>
          <p:nvPr>
            <p:ph type="title"/>
          </p:nvPr>
        </p:nvSpPr>
        <p:spPr/>
        <p:txBody>
          <a:bodyPr/>
          <a:lstStyle/>
          <a:p>
            <a:r>
              <a:rPr lang="en-US" dirty="0" err="1"/>
              <a:t>Referensi</a:t>
            </a:r>
            <a:endParaRPr lang="en-ID" dirty="0"/>
          </a:p>
        </p:txBody>
      </p:sp>
      <p:sp>
        <p:nvSpPr>
          <p:cNvPr id="3" name="Text Placeholder 2">
            <a:extLst>
              <a:ext uri="{FF2B5EF4-FFF2-40B4-BE49-F238E27FC236}">
                <a16:creationId xmlns:a16="http://schemas.microsoft.com/office/drawing/2014/main" id="{CB016A92-581E-0A5B-C4C0-EF2DC5D7571E}"/>
              </a:ext>
            </a:extLst>
          </p:cNvPr>
          <p:cNvSpPr>
            <a:spLocks noGrp="1"/>
          </p:cNvSpPr>
          <p:nvPr>
            <p:ph type="body" idx="1"/>
          </p:nvPr>
        </p:nvSpPr>
        <p:spPr/>
        <p:txBody>
          <a:bodyPr>
            <a:normAutofit fontScale="55000" lnSpcReduction="20000"/>
          </a:bodyPr>
          <a:lstStyle/>
          <a:p>
            <a:r>
              <a:rPr lang="en-US" dirty="0"/>
              <a:t>[15]	H. </a:t>
            </a:r>
            <a:r>
              <a:rPr lang="en-US" dirty="0" err="1"/>
              <a:t>Fikriah</a:t>
            </a:r>
            <a:r>
              <a:rPr lang="en-US" dirty="0"/>
              <a:t>, Muhaimin, And M. A. </a:t>
            </a:r>
            <a:r>
              <a:rPr lang="en-US" dirty="0" err="1"/>
              <a:t>Dirgantara</a:t>
            </a:r>
            <a:r>
              <a:rPr lang="en-US" dirty="0"/>
              <a:t>, “Model Manajemen Usaha Dan </a:t>
            </a:r>
            <a:r>
              <a:rPr lang="en-US" dirty="0" err="1"/>
              <a:t>Hubungannya</a:t>
            </a:r>
            <a:r>
              <a:rPr lang="en-US" dirty="0"/>
              <a:t> </a:t>
            </a:r>
            <a:r>
              <a:rPr lang="en-US" dirty="0" err="1"/>
              <a:t>Dengan</a:t>
            </a:r>
            <a:r>
              <a:rPr lang="en-US" dirty="0"/>
              <a:t> Kinerja </a:t>
            </a:r>
            <a:r>
              <a:rPr lang="en-US" dirty="0" err="1"/>
              <a:t>Ukm</a:t>
            </a:r>
            <a:r>
              <a:rPr lang="en-US" dirty="0"/>
              <a:t> (Studi </a:t>
            </a:r>
            <a:r>
              <a:rPr lang="en-US" dirty="0" err="1"/>
              <a:t>Kasus</a:t>
            </a:r>
            <a:r>
              <a:rPr lang="en-US" dirty="0"/>
              <a:t> Pada </a:t>
            </a:r>
            <a:r>
              <a:rPr lang="en-US" dirty="0" err="1"/>
              <a:t>Ukm</a:t>
            </a:r>
            <a:r>
              <a:rPr lang="en-US" dirty="0"/>
              <a:t> </a:t>
            </a:r>
            <a:r>
              <a:rPr lang="en-US" dirty="0" err="1"/>
              <a:t>Sembung</a:t>
            </a:r>
            <a:r>
              <a:rPr lang="en-US" dirty="0"/>
              <a:t> Batik </a:t>
            </a:r>
            <a:r>
              <a:rPr lang="en-US" dirty="0" err="1"/>
              <a:t>Kulonprogo</a:t>
            </a:r>
            <a:r>
              <a:rPr lang="en-US" dirty="0"/>
              <a:t> </a:t>
            </a:r>
            <a:r>
              <a:rPr lang="en-US" dirty="0" err="1"/>
              <a:t>Jogyakarta</a:t>
            </a:r>
            <a:r>
              <a:rPr lang="en-US" dirty="0"/>
              <a:t>),” </a:t>
            </a:r>
            <a:r>
              <a:rPr lang="en-US" i="1" dirty="0" err="1"/>
              <a:t>Jurnal</a:t>
            </a:r>
            <a:r>
              <a:rPr lang="en-US" i="1" dirty="0"/>
              <a:t> </a:t>
            </a:r>
            <a:r>
              <a:rPr lang="en-US" i="1" dirty="0" err="1"/>
              <a:t>Emt</a:t>
            </a:r>
            <a:r>
              <a:rPr lang="en-US" i="1" dirty="0"/>
              <a:t> Kita</a:t>
            </a:r>
            <a:r>
              <a:rPr lang="en-US" dirty="0"/>
              <a:t>, Vol. 7, No. 2, Pp. 513–520, 2023, Doi: 10.35870/Emt.V7i2.1164.</a:t>
            </a:r>
            <a:endParaRPr lang="en-ID" dirty="0"/>
          </a:p>
          <a:p>
            <a:r>
              <a:rPr lang="fi-FI" dirty="0"/>
              <a:t>[16]	M. R. Wahyudi, “Analisis Kualitas Produk Dalam Meningkatkan Minat Beli Konsumen Keripik Singkong Kita Martapura,” Pp. 1–5, 2021.</a:t>
            </a:r>
            <a:endParaRPr lang="en-ID" dirty="0"/>
          </a:p>
          <a:p>
            <a:r>
              <a:rPr lang="fi-FI" dirty="0"/>
              <a:t>[17]	K. Mikro, D. I. Masa, And K. Kunci, “Issn 2356-3966 E-Issn: 2621-2331. K.Wailmi, Z. Sengaji Tingkat Pendidikan Dan Sikap …,” Vol. 9, No. 2, Pp. 852–865, 2022.</a:t>
            </a:r>
            <a:endParaRPr lang="en-ID" dirty="0"/>
          </a:p>
          <a:p>
            <a:r>
              <a:rPr lang="fi-FI" dirty="0"/>
              <a:t>[18]	R. D. Rahmadani And W. T. Subroto, “Analisis Strategi Pengembangan Umkm Kabupaten Sidoarjo Di Masa Pandemi Covid-19,” </a:t>
            </a:r>
            <a:r>
              <a:rPr lang="fi-FI" i="1" dirty="0"/>
              <a:t>Jurnal Pendidikan Administrasi Perkantoran (Jpap)</a:t>
            </a:r>
            <a:r>
              <a:rPr lang="fi-FI" dirty="0"/>
              <a:t>, Vol. 10, No. 2, Pp. 167–181, 2022, Doi: 10.26740/Jpap.V10n2.P167-181.</a:t>
            </a:r>
            <a:endParaRPr lang="en-ID" dirty="0"/>
          </a:p>
          <a:p>
            <a:r>
              <a:rPr lang="en-US" dirty="0"/>
              <a:t>[19]	M. . J. Hafsah, “Upaya </a:t>
            </a:r>
            <a:r>
              <a:rPr lang="en-US" dirty="0" err="1"/>
              <a:t>Pengembangan</a:t>
            </a:r>
            <a:r>
              <a:rPr lang="en-US" dirty="0"/>
              <a:t> Usaha, </a:t>
            </a:r>
            <a:r>
              <a:rPr lang="en-US" dirty="0" err="1"/>
              <a:t>Mikro</a:t>
            </a:r>
            <a:r>
              <a:rPr lang="en-US" dirty="0"/>
              <a:t>, Kecil, Dan </a:t>
            </a:r>
            <a:r>
              <a:rPr lang="en-US" dirty="0" err="1"/>
              <a:t>Menengah</a:t>
            </a:r>
            <a:r>
              <a:rPr lang="en-US" dirty="0"/>
              <a:t> </a:t>
            </a:r>
            <a:r>
              <a:rPr lang="en-US" dirty="0" err="1"/>
              <a:t>Umkm</a:t>
            </a:r>
            <a:r>
              <a:rPr lang="en-US" dirty="0"/>
              <a:t>,” </a:t>
            </a:r>
            <a:r>
              <a:rPr lang="en-US" i="1" dirty="0" err="1"/>
              <a:t>Jurnal</a:t>
            </a:r>
            <a:r>
              <a:rPr lang="en-US" i="1" dirty="0"/>
              <a:t> </a:t>
            </a:r>
            <a:r>
              <a:rPr lang="en-US" i="1" dirty="0" err="1"/>
              <a:t>Infoskop</a:t>
            </a:r>
            <a:r>
              <a:rPr lang="en-US" dirty="0"/>
              <a:t>, Vol. 1, No. Upaya </a:t>
            </a:r>
            <a:r>
              <a:rPr lang="en-US" dirty="0" err="1"/>
              <a:t>Pengembangan</a:t>
            </a:r>
            <a:r>
              <a:rPr lang="en-US" dirty="0"/>
              <a:t> </a:t>
            </a:r>
            <a:r>
              <a:rPr lang="en-US" dirty="0" err="1"/>
              <a:t>Umkm</a:t>
            </a:r>
            <a:r>
              <a:rPr lang="en-US" dirty="0"/>
              <a:t>, P. 1, 2004.</a:t>
            </a:r>
            <a:endParaRPr lang="en-ID" dirty="0"/>
          </a:p>
          <a:p>
            <a:r>
              <a:rPr lang="en-US" dirty="0"/>
              <a:t>[20]	W. R. Adawiyah, “Faktor </a:t>
            </a:r>
            <a:r>
              <a:rPr lang="en-US" dirty="0" err="1"/>
              <a:t>Penghambat</a:t>
            </a:r>
            <a:r>
              <a:rPr lang="en-US" dirty="0"/>
              <a:t> </a:t>
            </a:r>
            <a:r>
              <a:rPr lang="en-US" dirty="0" err="1"/>
              <a:t>Pertumbuhan</a:t>
            </a:r>
            <a:r>
              <a:rPr lang="en-US" dirty="0"/>
              <a:t> Usaha </a:t>
            </a:r>
            <a:r>
              <a:rPr lang="en-US" dirty="0" err="1"/>
              <a:t>Mikro</a:t>
            </a:r>
            <a:r>
              <a:rPr lang="en-US" dirty="0"/>
              <a:t> Kecil </a:t>
            </a:r>
            <a:r>
              <a:rPr lang="en-US" dirty="0" err="1"/>
              <a:t>Menengah</a:t>
            </a:r>
            <a:r>
              <a:rPr lang="en-US" dirty="0"/>
              <a:t> (</a:t>
            </a:r>
            <a:r>
              <a:rPr lang="en-US" dirty="0" err="1"/>
              <a:t>Umkm</a:t>
            </a:r>
            <a:r>
              <a:rPr lang="en-US" dirty="0"/>
              <a:t>): Studi Di </a:t>
            </a:r>
            <a:r>
              <a:rPr lang="en-US" dirty="0" err="1"/>
              <a:t>Kabupaten</a:t>
            </a:r>
            <a:r>
              <a:rPr lang="en-US" dirty="0"/>
              <a:t> </a:t>
            </a:r>
            <a:r>
              <a:rPr lang="en-US" dirty="0" err="1"/>
              <a:t>Banyumas</a:t>
            </a:r>
            <a:r>
              <a:rPr lang="en-US" dirty="0"/>
              <a:t>,” </a:t>
            </a:r>
            <a:r>
              <a:rPr lang="en-US" i="1" dirty="0" err="1"/>
              <a:t>Jkmp</a:t>
            </a:r>
            <a:r>
              <a:rPr lang="en-US" i="1" dirty="0"/>
              <a:t> (</a:t>
            </a:r>
            <a:r>
              <a:rPr lang="en-US" i="1" dirty="0" err="1"/>
              <a:t>Jurnal</a:t>
            </a:r>
            <a:r>
              <a:rPr lang="en-US" i="1" dirty="0"/>
              <a:t> </a:t>
            </a:r>
            <a:r>
              <a:rPr lang="en-US" i="1" dirty="0" err="1"/>
              <a:t>Kebijakan</a:t>
            </a:r>
            <a:r>
              <a:rPr lang="en-US" i="1" dirty="0"/>
              <a:t> Dan Manajemen Publik)</a:t>
            </a:r>
            <a:r>
              <a:rPr lang="en-US" dirty="0"/>
              <a:t>, Vol. 2, No. 2, P. 165, 2014.</a:t>
            </a:r>
            <a:endParaRPr lang="en-ID" dirty="0"/>
          </a:p>
          <a:p>
            <a:r>
              <a:rPr lang="en-US" dirty="0"/>
              <a:t>[21]	F. </a:t>
            </a:r>
            <a:r>
              <a:rPr lang="en-US" dirty="0" err="1"/>
              <a:t>Febrianty</a:t>
            </a:r>
            <a:r>
              <a:rPr lang="en-US" dirty="0"/>
              <a:t> </a:t>
            </a:r>
            <a:r>
              <a:rPr lang="en-US" i="1" dirty="0"/>
              <a:t>Et Al.</a:t>
            </a:r>
            <a:r>
              <a:rPr lang="en-US" dirty="0"/>
              <a:t>, “</a:t>
            </a:r>
            <a:r>
              <a:rPr lang="en-US" dirty="0" err="1"/>
              <a:t>Yumary</a:t>
            </a:r>
            <a:r>
              <a:rPr lang="en-US" dirty="0"/>
              <a:t>: </a:t>
            </a:r>
            <a:r>
              <a:rPr lang="en-US" dirty="0" err="1"/>
              <a:t>Jurnal</a:t>
            </a:r>
            <a:r>
              <a:rPr lang="en-US" dirty="0"/>
              <a:t> </a:t>
            </a:r>
            <a:r>
              <a:rPr lang="en-US" dirty="0" err="1"/>
              <a:t>Pengabdian</a:t>
            </a:r>
            <a:r>
              <a:rPr lang="en-US" dirty="0"/>
              <a:t> </a:t>
            </a:r>
            <a:r>
              <a:rPr lang="en-US" dirty="0" err="1"/>
              <a:t>Kepada</a:t>
            </a:r>
            <a:r>
              <a:rPr lang="en-US" dirty="0"/>
              <a:t> Masyarakat </a:t>
            </a:r>
            <a:r>
              <a:rPr lang="en-US" dirty="0" err="1"/>
              <a:t>Pelatihan</a:t>
            </a:r>
            <a:r>
              <a:rPr lang="en-US" dirty="0"/>
              <a:t> Dan </a:t>
            </a:r>
            <a:r>
              <a:rPr lang="en-US" dirty="0" err="1"/>
              <a:t>Pendampingan</a:t>
            </a:r>
            <a:r>
              <a:rPr lang="en-US" dirty="0"/>
              <a:t> </a:t>
            </a:r>
            <a:r>
              <a:rPr lang="en-US" dirty="0" err="1"/>
              <a:t>Pengelolaan</a:t>
            </a:r>
            <a:r>
              <a:rPr lang="en-US" dirty="0"/>
              <a:t> Keuangan Usaha Dan </a:t>
            </a:r>
            <a:r>
              <a:rPr lang="en-US" dirty="0" err="1"/>
              <a:t>Pemanfaatan</a:t>
            </a:r>
            <a:r>
              <a:rPr lang="en-US" dirty="0"/>
              <a:t> </a:t>
            </a:r>
            <a:r>
              <a:rPr lang="en-US" dirty="0" err="1"/>
              <a:t>Aplikasi</a:t>
            </a:r>
            <a:r>
              <a:rPr lang="en-US" dirty="0"/>
              <a:t> Akuntansi </a:t>
            </a:r>
            <a:r>
              <a:rPr lang="en-US" dirty="0" err="1"/>
              <a:t>Ukm</a:t>
            </a:r>
            <a:r>
              <a:rPr lang="en-US" dirty="0"/>
              <a:t> (Training And Assistance Of Business Financial Management And Utilization Of </a:t>
            </a:r>
            <a:r>
              <a:rPr lang="en-US" dirty="0" err="1"/>
              <a:t>Sme</a:t>
            </a:r>
            <a:r>
              <a:rPr lang="en-US" dirty="0"/>
              <a:t> Accounting Software),” Vol. 2, No. 4, Pp. 229–237, 2022, Doi: 10.35912/Jpm.V2i4.1226.</a:t>
            </a:r>
            <a:endParaRPr lang="en-ID" dirty="0"/>
          </a:p>
          <a:p>
            <a:r>
              <a:rPr lang="en-US" dirty="0"/>
              <a:t>[22]	S. </a:t>
            </a:r>
            <a:r>
              <a:rPr lang="en-US" dirty="0" err="1"/>
              <a:t>Fithoriah</a:t>
            </a:r>
            <a:r>
              <a:rPr lang="en-US" dirty="0"/>
              <a:t> </a:t>
            </a:r>
            <a:r>
              <a:rPr lang="en-US" i="1" dirty="0"/>
              <a:t>Et Al.</a:t>
            </a:r>
            <a:r>
              <a:rPr lang="en-US" dirty="0"/>
              <a:t>, “Pengaruh Tingkat Pendidikan, </a:t>
            </a:r>
            <a:r>
              <a:rPr lang="en-US" dirty="0" err="1"/>
              <a:t>Pengetahuan</a:t>
            </a:r>
            <a:r>
              <a:rPr lang="en-US" dirty="0"/>
              <a:t> Akuntansi, </a:t>
            </a:r>
            <a:r>
              <a:rPr lang="en-US" dirty="0" err="1"/>
              <a:t>Pengalaman</a:t>
            </a:r>
            <a:r>
              <a:rPr lang="en-US" dirty="0"/>
              <a:t> Usaha Dan Skala Usaha Terhadap </a:t>
            </a:r>
            <a:r>
              <a:rPr lang="en-US" dirty="0" err="1"/>
              <a:t>Penggunaan</a:t>
            </a:r>
            <a:r>
              <a:rPr lang="en-US" dirty="0"/>
              <a:t> Informasi Akuntansi Pada Usaha Kecil </a:t>
            </a:r>
            <a:r>
              <a:rPr lang="en-US" dirty="0" err="1"/>
              <a:t>Menengah</a:t>
            </a:r>
            <a:r>
              <a:rPr lang="en-US" dirty="0"/>
              <a:t>(Studi </a:t>
            </a:r>
            <a:r>
              <a:rPr lang="en-US" dirty="0" err="1"/>
              <a:t>Kasus</a:t>
            </a:r>
            <a:r>
              <a:rPr lang="en-US" dirty="0"/>
              <a:t> Pada </a:t>
            </a:r>
            <a:r>
              <a:rPr lang="en-US" dirty="0" err="1"/>
              <a:t>Pelaku</a:t>
            </a:r>
            <a:r>
              <a:rPr lang="en-US" dirty="0"/>
              <a:t> </a:t>
            </a:r>
            <a:r>
              <a:rPr lang="en-US" dirty="0" err="1"/>
              <a:t>Ukm</a:t>
            </a:r>
            <a:r>
              <a:rPr lang="en-US" dirty="0"/>
              <a:t> Di Jalan </a:t>
            </a:r>
            <a:r>
              <a:rPr lang="en-US" dirty="0" err="1"/>
              <a:t>Karangjati</a:t>
            </a:r>
            <a:r>
              <a:rPr lang="en-US" dirty="0"/>
              <a:t> Dan Jalan </a:t>
            </a:r>
            <a:r>
              <a:rPr lang="en-US" dirty="0" err="1"/>
              <a:t>Pringapus</a:t>
            </a:r>
            <a:r>
              <a:rPr lang="en-US" dirty="0"/>
              <a:t> </a:t>
            </a:r>
            <a:r>
              <a:rPr lang="en-US" dirty="0" err="1"/>
              <a:t>Kabupaten</a:t>
            </a:r>
            <a:r>
              <a:rPr lang="en-US" dirty="0"/>
              <a:t> Semarang).”</a:t>
            </a:r>
            <a:endParaRPr lang="en-ID" dirty="0"/>
          </a:p>
          <a:p>
            <a:r>
              <a:rPr lang="en-US" dirty="0"/>
              <a:t>[23]	D. Meliana, J. </a:t>
            </a:r>
            <a:r>
              <a:rPr lang="en-US" dirty="0" err="1"/>
              <a:t>Riswati</a:t>
            </a:r>
            <a:r>
              <a:rPr lang="en-US" dirty="0"/>
              <a:t>, And D. Astuti, “</a:t>
            </a:r>
            <a:r>
              <a:rPr lang="en-US" dirty="0" err="1"/>
              <a:t>Analisis</a:t>
            </a:r>
            <a:r>
              <a:rPr lang="en-US" dirty="0"/>
              <a:t> Perkembangan </a:t>
            </a:r>
            <a:r>
              <a:rPr lang="en-US" dirty="0" err="1"/>
              <a:t>Bisnis</a:t>
            </a:r>
            <a:r>
              <a:rPr lang="en-US" dirty="0"/>
              <a:t> </a:t>
            </a:r>
            <a:r>
              <a:rPr lang="en-US" dirty="0" err="1"/>
              <a:t>Ritel</a:t>
            </a:r>
            <a:r>
              <a:rPr lang="en-US" dirty="0"/>
              <a:t> Di Indonesia,” </a:t>
            </a:r>
            <a:r>
              <a:rPr lang="en-US" i="1" dirty="0"/>
              <a:t>Journal Of Business Economics And Management</a:t>
            </a:r>
            <a:r>
              <a:rPr lang="en-US" dirty="0"/>
              <a:t>, Vol. 01, Pp. 235–243, 2025.</a:t>
            </a:r>
            <a:endParaRPr lang="en-ID" dirty="0"/>
          </a:p>
          <a:p>
            <a:endParaRPr lang="en-ID" dirty="0"/>
          </a:p>
        </p:txBody>
      </p:sp>
    </p:spTree>
    <p:extLst>
      <p:ext uri="{BB962C8B-B14F-4D97-AF65-F5344CB8AC3E}">
        <p14:creationId xmlns:p14="http://schemas.microsoft.com/office/powerpoint/2010/main" val="11706838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5426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79469-708E-6B8A-C798-37293515BDDB}"/>
              </a:ext>
            </a:extLst>
          </p:cNvPr>
          <p:cNvSpPr>
            <a:spLocks noGrp="1"/>
          </p:cNvSpPr>
          <p:nvPr>
            <p:ph type="title"/>
          </p:nvPr>
        </p:nvSpPr>
        <p:spPr/>
        <p:txBody>
          <a:bodyPr/>
          <a:lstStyle/>
          <a:p>
            <a:r>
              <a:rPr lang="en-US" dirty="0" err="1"/>
              <a:t>Latar</a:t>
            </a:r>
            <a:r>
              <a:rPr lang="en-US" dirty="0"/>
              <a:t> </a:t>
            </a:r>
            <a:r>
              <a:rPr lang="en-US" dirty="0" err="1"/>
              <a:t>Belakang</a:t>
            </a:r>
            <a:endParaRPr lang="en-ID" dirty="0"/>
          </a:p>
        </p:txBody>
      </p:sp>
      <p:sp>
        <p:nvSpPr>
          <p:cNvPr id="3" name="Text Placeholder 2">
            <a:extLst>
              <a:ext uri="{FF2B5EF4-FFF2-40B4-BE49-F238E27FC236}">
                <a16:creationId xmlns:a16="http://schemas.microsoft.com/office/drawing/2014/main" id="{C02A5B47-583E-FA8A-E9BC-28BB1DCB8E8E}"/>
              </a:ext>
            </a:extLst>
          </p:cNvPr>
          <p:cNvSpPr>
            <a:spLocks noGrp="1"/>
          </p:cNvSpPr>
          <p:nvPr>
            <p:ph type="body" idx="1"/>
          </p:nvPr>
        </p:nvSpPr>
        <p:spPr/>
        <p:txBody>
          <a:bodyPr>
            <a:normAutofit/>
          </a:bodyPr>
          <a:lstStyle/>
          <a:p>
            <a:pPr indent="0" algn="just">
              <a:lnSpc>
                <a:spcPct val="107000"/>
              </a:lnSpc>
              <a:spcAft>
                <a:spcPts val="800"/>
              </a:spcAft>
              <a:buNone/>
            </a:pPr>
            <a:r>
              <a:rPr lang="fi-FI" sz="16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fi-FI" sz="1800" kern="100" dirty="0">
                <a:effectLst/>
                <a:latin typeface="Times New Roman" panose="02020603050405020304" pitchFamily="18" charset="0"/>
                <a:ea typeface="Calibri" panose="020F0502020204030204" pitchFamily="34" charset="0"/>
                <a:cs typeface="Times New Roman" panose="02020603050405020304" pitchFamily="18" charset="0"/>
              </a:rPr>
              <a:t>UKM merupakan sektor yang sangat penting dalam perekonomian Indonesia karena berperan besar dalam meningkatkan pertumbuhan ekonomi nasional dan memperkuat sistem ekonomi kerakyatan. Sejak krisis ekonomi tahun 1997, UKM semakin terlihat sebagai penopang utama ekonomi dan terus berkembang hingga saat ini. Agar kontribusinya semakin optimal, pengembangan UKM perlu dilakukan secara komprehensif dengan mempertimbangkan faktor internal dan eksternal sebagai dasar penentuan strategi usaha. Di Sidoarjo, keberlanjutan perkembangan UKM juga sangat bergantung pada dukungan pemerintah dan pihak terkait yang fokus pada faktor-faktor yang memengaruhi kinerja usaha. Faktor internal tersebut meliputi sumber daya manusia, keuangan, teknologi produksi, dan pemasaran, sedangkan faktor eksternal mencakup kebijakan pemerintah, kondisi sosial budaya dan ekonomi, serta peran lembaga pendukung seperti perguruan tinggi, swasta, dan non-pemerintah. Selain itu, daya saing UKM dipengaruhi oleh berbagai aspek seperti pemasaran, keuangan, manajemen, teknologi, lokasi, SDM, dan struktur ekonomi, sehingga pembinaan yang serius dan berkelanjutan sangat diperlukan agar UKM mampu bersaing di pasar bebas dan terus memberikan kontribusi signifikan bagi perekonomian daerah maupun nasional.</a:t>
            </a:r>
            <a:endParaRPr lang="fi-FI" sz="1800"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99206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95385-E7F0-AC07-B0CD-5076B6E90D8F}"/>
              </a:ext>
            </a:extLst>
          </p:cNvPr>
          <p:cNvSpPr>
            <a:spLocks noGrp="1"/>
          </p:cNvSpPr>
          <p:nvPr>
            <p:ph type="title"/>
          </p:nvPr>
        </p:nvSpPr>
        <p:spPr/>
        <p:txBody>
          <a:bodyPr/>
          <a:lstStyle/>
          <a:p>
            <a:r>
              <a:rPr lang="en-US" dirty="0" err="1"/>
              <a:t>Rumusan</a:t>
            </a:r>
            <a:r>
              <a:rPr lang="en-US" dirty="0"/>
              <a:t> </a:t>
            </a:r>
            <a:r>
              <a:rPr lang="en-US" dirty="0" err="1"/>
              <a:t>Masalah</a:t>
            </a:r>
            <a:endParaRPr lang="en-ID" dirty="0"/>
          </a:p>
        </p:txBody>
      </p:sp>
      <p:sp>
        <p:nvSpPr>
          <p:cNvPr id="3" name="Text Placeholder 2">
            <a:extLst>
              <a:ext uri="{FF2B5EF4-FFF2-40B4-BE49-F238E27FC236}">
                <a16:creationId xmlns:a16="http://schemas.microsoft.com/office/drawing/2014/main" id="{92D7A733-AA08-5DBA-6D53-8EC9A64312F6}"/>
              </a:ext>
            </a:extLst>
          </p:cNvPr>
          <p:cNvSpPr>
            <a:spLocks noGrp="1"/>
          </p:cNvSpPr>
          <p:nvPr>
            <p:ph type="body" idx="1"/>
          </p:nvPr>
        </p:nvSpPr>
        <p:spPr/>
        <p:txBody>
          <a:bodyPr/>
          <a:lstStyle/>
          <a:p>
            <a:pPr marL="50800" indent="0">
              <a:buNone/>
            </a:pPr>
            <a:endParaRPr lang="en-ID" dirty="0"/>
          </a:p>
        </p:txBody>
      </p:sp>
      <p:grpSp>
        <p:nvGrpSpPr>
          <p:cNvPr id="10" name="Group 9">
            <a:extLst>
              <a:ext uri="{FF2B5EF4-FFF2-40B4-BE49-F238E27FC236}">
                <a16:creationId xmlns:a16="http://schemas.microsoft.com/office/drawing/2014/main" id="{B96B7CAC-1D82-8F95-1EA1-BD5138D2E653}"/>
              </a:ext>
            </a:extLst>
          </p:cNvPr>
          <p:cNvGrpSpPr/>
          <p:nvPr/>
        </p:nvGrpSpPr>
        <p:grpSpPr>
          <a:xfrm>
            <a:off x="2517619" y="1762247"/>
            <a:ext cx="7399688" cy="719834"/>
            <a:chOff x="2064847" y="2956489"/>
            <a:chExt cx="8043584" cy="1067769"/>
          </a:xfrm>
        </p:grpSpPr>
        <p:sp>
          <p:nvSpPr>
            <p:cNvPr id="11" name="Rounded Rectangle 60">
              <a:extLst>
                <a:ext uri="{FF2B5EF4-FFF2-40B4-BE49-F238E27FC236}">
                  <a16:creationId xmlns:a16="http://schemas.microsoft.com/office/drawing/2014/main" id="{E1055F2D-6F9B-8515-8DF6-9111F349C664}"/>
                </a:ext>
              </a:extLst>
            </p:cNvPr>
            <p:cNvSpPr/>
            <p:nvPr/>
          </p:nvSpPr>
          <p:spPr>
            <a:xfrm>
              <a:off x="2664831" y="2956489"/>
              <a:ext cx="7443600" cy="1067769"/>
            </a:xfrm>
            <a:prstGeom prst="roundRect">
              <a:avLst/>
            </a:prstGeom>
            <a:solidFill>
              <a:srgbClr val="B4AEBA"/>
            </a:solidFill>
            <a:ln w="38100">
              <a:solidFill>
                <a:schemeClr val="bg1"/>
              </a:solidFill>
            </a:ln>
            <a:scene3d>
              <a:camera prst="orthographicFront"/>
              <a:lightRig rig="threePt" dir="t"/>
            </a:scene3d>
            <a:sp3d>
              <a:bevelT w="1016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solidFill>
                    <a:schemeClr val="tx1"/>
                  </a:solidFill>
                </a:rPr>
                <a:t>    Bagaimana Pengaruh Strategi </a:t>
              </a:r>
              <a:r>
                <a:rPr lang="en-US" dirty="0" err="1">
                  <a:solidFill>
                    <a:schemeClr val="tx1"/>
                  </a:solidFill>
                </a:rPr>
                <a:t>Lingkungan</a:t>
              </a:r>
              <a:r>
                <a:rPr lang="en-US" dirty="0">
                  <a:solidFill>
                    <a:schemeClr val="tx1"/>
                  </a:solidFill>
                </a:rPr>
                <a:t> Internal terhadap Daya Saing  ?</a:t>
              </a:r>
              <a:endParaRPr lang="id-ID" dirty="0">
                <a:solidFill>
                  <a:schemeClr val="tx1"/>
                </a:solidFill>
              </a:endParaRPr>
            </a:p>
          </p:txBody>
        </p:sp>
        <p:sp>
          <p:nvSpPr>
            <p:cNvPr id="12" name="Rounded Rectangle 61">
              <a:extLst>
                <a:ext uri="{FF2B5EF4-FFF2-40B4-BE49-F238E27FC236}">
                  <a16:creationId xmlns:a16="http://schemas.microsoft.com/office/drawing/2014/main" id="{8EB2896C-55FF-EBFA-6B1C-1596306D4117}"/>
                </a:ext>
              </a:extLst>
            </p:cNvPr>
            <p:cNvSpPr/>
            <p:nvPr/>
          </p:nvSpPr>
          <p:spPr>
            <a:xfrm>
              <a:off x="2064847" y="3176156"/>
              <a:ext cx="483716" cy="483716"/>
            </a:xfrm>
            <a:prstGeom prst="roundRect">
              <a:avLst>
                <a:gd name="adj" fmla="val 21642"/>
              </a:avLst>
            </a:prstGeom>
            <a:solidFill>
              <a:srgbClr val="756C7E"/>
            </a:solidFill>
            <a:ln>
              <a:noFill/>
            </a:ln>
            <a:scene3d>
              <a:camera prst="orthographicFront"/>
              <a:lightRig rig="threePt" dir="t"/>
            </a:scene3d>
            <a:sp3d contourW="12700" prstMaterial="plastic">
              <a:bevelT h="25400" prst="relaxedInset"/>
              <a:contourClr>
                <a:srgbClr val="EFF6F7"/>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dirty="0">
                  <a:solidFill>
                    <a:schemeClr val="tx1"/>
                  </a:solidFill>
                  <a:effectLst>
                    <a:outerShdw blurRad="38100" dist="38100" dir="2700000" algn="tl">
                      <a:srgbClr val="000000">
                        <a:alpha val="43137"/>
                      </a:srgbClr>
                    </a:outerShdw>
                  </a:effectLst>
                </a:rPr>
                <a:t>1</a:t>
              </a:r>
              <a:endParaRPr lang="id-ID" sz="2400" b="1" dirty="0">
                <a:solidFill>
                  <a:schemeClr val="tx1"/>
                </a:solidFill>
                <a:effectLst>
                  <a:outerShdw blurRad="38100" dist="38100" dir="2700000" algn="tl">
                    <a:srgbClr val="000000">
                      <a:alpha val="43137"/>
                    </a:srgbClr>
                  </a:outerShdw>
                </a:effectLst>
              </a:endParaRPr>
            </a:p>
          </p:txBody>
        </p:sp>
      </p:grpSp>
      <p:grpSp>
        <p:nvGrpSpPr>
          <p:cNvPr id="13" name="Group 12">
            <a:extLst>
              <a:ext uri="{FF2B5EF4-FFF2-40B4-BE49-F238E27FC236}">
                <a16:creationId xmlns:a16="http://schemas.microsoft.com/office/drawing/2014/main" id="{1A09C2CE-3E9A-2D00-B993-3F80F7D35FE1}"/>
              </a:ext>
            </a:extLst>
          </p:cNvPr>
          <p:cNvGrpSpPr/>
          <p:nvPr/>
        </p:nvGrpSpPr>
        <p:grpSpPr>
          <a:xfrm>
            <a:off x="2520137" y="2545361"/>
            <a:ext cx="7415903" cy="789417"/>
            <a:chOff x="2084171" y="2173732"/>
            <a:chExt cx="8061211" cy="1036024"/>
          </a:xfrm>
          <a:solidFill>
            <a:schemeClr val="accent5">
              <a:lumMod val="40000"/>
              <a:lumOff val="60000"/>
            </a:schemeClr>
          </a:solidFill>
        </p:grpSpPr>
        <p:sp>
          <p:nvSpPr>
            <p:cNvPr id="14" name="Rounded Rectangle 12">
              <a:extLst>
                <a:ext uri="{FF2B5EF4-FFF2-40B4-BE49-F238E27FC236}">
                  <a16:creationId xmlns:a16="http://schemas.microsoft.com/office/drawing/2014/main" id="{BD3C17F7-3828-6B98-3D6E-FFBA58819A4A}"/>
                </a:ext>
              </a:extLst>
            </p:cNvPr>
            <p:cNvSpPr/>
            <p:nvPr/>
          </p:nvSpPr>
          <p:spPr>
            <a:xfrm>
              <a:off x="2694306" y="2173732"/>
              <a:ext cx="7451076" cy="1036024"/>
            </a:xfrm>
            <a:prstGeom prst="roundRect">
              <a:avLst/>
            </a:prstGeom>
            <a:grpFill/>
            <a:ln w="38100">
              <a:solidFill>
                <a:schemeClr val="bg1"/>
              </a:solidFill>
            </a:ln>
            <a:scene3d>
              <a:camera prst="orthographicFront"/>
              <a:lightRig rig="threePt" dir="t"/>
            </a:scene3d>
            <a:sp3d>
              <a:bevelT w="1016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solidFill>
                    <a:schemeClr val="tx1"/>
                  </a:solidFill>
                </a:rPr>
                <a:t>Bagaimana</a:t>
              </a:r>
              <a:r>
                <a:rPr lang="id-ID" dirty="0">
                  <a:solidFill>
                    <a:schemeClr val="tx1"/>
                  </a:solidFill>
                </a:rPr>
                <a:t> </a:t>
              </a:r>
              <a:r>
                <a:rPr lang="en-US" dirty="0">
                  <a:solidFill>
                    <a:schemeClr val="tx1"/>
                  </a:solidFill>
                </a:rPr>
                <a:t>Pengaruh Strategi </a:t>
              </a:r>
              <a:r>
                <a:rPr lang="en-US" dirty="0" err="1">
                  <a:solidFill>
                    <a:schemeClr val="tx1"/>
                  </a:solidFill>
                </a:rPr>
                <a:t>Lingkungan</a:t>
              </a:r>
              <a:r>
                <a:rPr lang="en-US" dirty="0">
                  <a:solidFill>
                    <a:schemeClr val="tx1"/>
                  </a:solidFill>
                </a:rPr>
                <a:t> </a:t>
              </a:r>
              <a:r>
                <a:rPr lang="en-US" dirty="0" err="1">
                  <a:solidFill>
                    <a:schemeClr val="tx1"/>
                  </a:solidFill>
                </a:rPr>
                <a:t>Ekternal</a:t>
              </a:r>
              <a:r>
                <a:rPr lang="id-ID" dirty="0">
                  <a:solidFill>
                    <a:schemeClr val="tx1"/>
                  </a:solidFill>
                </a:rPr>
                <a:t> terhadap</a:t>
              </a:r>
              <a:r>
                <a:rPr lang="en-US" dirty="0">
                  <a:solidFill>
                    <a:schemeClr val="tx1"/>
                  </a:solidFill>
                </a:rPr>
                <a:t> </a:t>
              </a:r>
              <a:r>
                <a:rPr lang="id-ID" dirty="0">
                  <a:solidFill>
                    <a:schemeClr val="tx1"/>
                  </a:solidFill>
                </a:rPr>
                <a:t>Daya Saing ?</a:t>
              </a:r>
            </a:p>
          </p:txBody>
        </p:sp>
        <p:sp>
          <p:nvSpPr>
            <p:cNvPr id="15" name="Rounded Rectangle 10">
              <a:extLst>
                <a:ext uri="{FF2B5EF4-FFF2-40B4-BE49-F238E27FC236}">
                  <a16:creationId xmlns:a16="http://schemas.microsoft.com/office/drawing/2014/main" id="{5B35C571-F1C5-0485-4E3C-5014E192DEF4}"/>
                </a:ext>
              </a:extLst>
            </p:cNvPr>
            <p:cNvSpPr/>
            <p:nvPr/>
          </p:nvSpPr>
          <p:spPr>
            <a:xfrm>
              <a:off x="2084171" y="2393650"/>
              <a:ext cx="483716" cy="483716"/>
            </a:xfrm>
            <a:prstGeom prst="roundRect">
              <a:avLst>
                <a:gd name="adj" fmla="val 21642"/>
              </a:avLst>
            </a:prstGeom>
            <a:grpFill/>
            <a:ln>
              <a:noFill/>
            </a:ln>
            <a:scene3d>
              <a:camera prst="orthographicFront"/>
              <a:lightRig rig="threePt" dir="t"/>
            </a:scene3d>
            <a:sp3d contourW="12700" prstMaterial="plastic">
              <a:bevelT h="25400" prst="relaxedInset"/>
              <a:contourClr>
                <a:srgbClr val="EFF6F7"/>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dirty="0">
                  <a:solidFill>
                    <a:schemeClr val="bg1"/>
                  </a:solidFill>
                  <a:effectLst>
                    <a:outerShdw blurRad="38100" dist="38100" dir="2700000" algn="tl">
                      <a:srgbClr val="000000">
                        <a:alpha val="43137"/>
                      </a:srgbClr>
                    </a:outerShdw>
                  </a:effectLst>
                </a:rPr>
                <a:t>2</a:t>
              </a:r>
              <a:endParaRPr lang="id-ID" sz="2400" b="1" dirty="0">
                <a:solidFill>
                  <a:schemeClr val="bg1"/>
                </a:solidFill>
                <a:effectLst>
                  <a:outerShdw blurRad="38100" dist="38100" dir="2700000" algn="tl">
                    <a:srgbClr val="000000">
                      <a:alpha val="43137"/>
                    </a:srgbClr>
                  </a:outerShdw>
                </a:effectLst>
              </a:endParaRPr>
            </a:p>
          </p:txBody>
        </p:sp>
      </p:grpSp>
      <p:grpSp>
        <p:nvGrpSpPr>
          <p:cNvPr id="16" name="Group 15">
            <a:extLst>
              <a:ext uri="{FF2B5EF4-FFF2-40B4-BE49-F238E27FC236}">
                <a16:creationId xmlns:a16="http://schemas.microsoft.com/office/drawing/2014/main" id="{9C8BE47B-DA5D-10BE-EA65-B20CB90ACB0E}"/>
              </a:ext>
            </a:extLst>
          </p:cNvPr>
          <p:cNvGrpSpPr/>
          <p:nvPr/>
        </p:nvGrpSpPr>
        <p:grpSpPr>
          <a:xfrm>
            <a:off x="2517619" y="3416577"/>
            <a:ext cx="7399688" cy="719834"/>
            <a:chOff x="2064847" y="2956489"/>
            <a:chExt cx="8043584" cy="1067769"/>
          </a:xfrm>
        </p:grpSpPr>
        <p:sp>
          <p:nvSpPr>
            <p:cNvPr id="17" name="Rounded Rectangle 60">
              <a:extLst>
                <a:ext uri="{FF2B5EF4-FFF2-40B4-BE49-F238E27FC236}">
                  <a16:creationId xmlns:a16="http://schemas.microsoft.com/office/drawing/2014/main" id="{F0C6A599-00C6-F383-AB98-98C56382CC87}"/>
                </a:ext>
              </a:extLst>
            </p:cNvPr>
            <p:cNvSpPr/>
            <p:nvPr/>
          </p:nvSpPr>
          <p:spPr>
            <a:xfrm>
              <a:off x="2664831" y="2956489"/>
              <a:ext cx="7443600" cy="1067769"/>
            </a:xfrm>
            <a:prstGeom prst="roundRect">
              <a:avLst/>
            </a:prstGeom>
            <a:solidFill>
              <a:srgbClr val="B4AEBA"/>
            </a:solidFill>
            <a:ln w="38100">
              <a:solidFill>
                <a:schemeClr val="bg1"/>
              </a:solidFill>
            </a:ln>
            <a:scene3d>
              <a:camera prst="orthographicFront"/>
              <a:lightRig rig="threePt" dir="t"/>
            </a:scene3d>
            <a:sp3d>
              <a:bevelT w="1016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solidFill>
                    <a:schemeClr val="tx1"/>
                  </a:solidFill>
                </a:rPr>
                <a:t> Bagaimana Pengaruh Strategi </a:t>
              </a:r>
              <a:r>
                <a:rPr lang="en-US" dirty="0" err="1">
                  <a:solidFill>
                    <a:schemeClr val="tx1"/>
                  </a:solidFill>
                </a:rPr>
                <a:t>Lingkungan</a:t>
              </a:r>
              <a:r>
                <a:rPr lang="en-US" dirty="0">
                  <a:solidFill>
                    <a:schemeClr val="tx1"/>
                  </a:solidFill>
                </a:rPr>
                <a:t> Internal terhadap </a:t>
              </a:r>
              <a:r>
                <a:rPr lang="en-US" dirty="0" err="1">
                  <a:solidFill>
                    <a:schemeClr val="tx1"/>
                  </a:solidFill>
                </a:rPr>
                <a:t>Keberlanjutan</a:t>
              </a:r>
              <a:r>
                <a:rPr lang="en-US" dirty="0">
                  <a:solidFill>
                    <a:schemeClr val="tx1"/>
                  </a:solidFill>
                </a:rPr>
                <a:t> Usaha?</a:t>
              </a:r>
              <a:endParaRPr lang="id-ID" dirty="0">
                <a:solidFill>
                  <a:schemeClr val="tx1"/>
                </a:solidFill>
              </a:endParaRPr>
            </a:p>
          </p:txBody>
        </p:sp>
        <p:sp>
          <p:nvSpPr>
            <p:cNvPr id="18" name="Rounded Rectangle 61">
              <a:extLst>
                <a:ext uri="{FF2B5EF4-FFF2-40B4-BE49-F238E27FC236}">
                  <a16:creationId xmlns:a16="http://schemas.microsoft.com/office/drawing/2014/main" id="{1C2146FE-224E-8CF6-9B1A-49B4BB853160}"/>
                </a:ext>
              </a:extLst>
            </p:cNvPr>
            <p:cNvSpPr/>
            <p:nvPr/>
          </p:nvSpPr>
          <p:spPr>
            <a:xfrm>
              <a:off x="2064847" y="3176156"/>
              <a:ext cx="483716" cy="483716"/>
            </a:xfrm>
            <a:prstGeom prst="roundRect">
              <a:avLst>
                <a:gd name="adj" fmla="val 21642"/>
              </a:avLst>
            </a:prstGeom>
            <a:solidFill>
              <a:srgbClr val="756C7E"/>
            </a:solidFill>
            <a:ln>
              <a:noFill/>
            </a:ln>
            <a:scene3d>
              <a:camera prst="orthographicFront"/>
              <a:lightRig rig="threePt" dir="t"/>
            </a:scene3d>
            <a:sp3d contourW="12700" prstMaterial="plastic">
              <a:bevelT h="25400" prst="relaxedInset"/>
              <a:contourClr>
                <a:srgbClr val="EFF6F7"/>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dirty="0">
                  <a:solidFill>
                    <a:schemeClr val="tx1"/>
                  </a:solidFill>
                  <a:effectLst>
                    <a:outerShdw blurRad="38100" dist="38100" dir="2700000" algn="tl">
                      <a:srgbClr val="000000">
                        <a:alpha val="43137"/>
                      </a:srgbClr>
                    </a:outerShdw>
                  </a:effectLst>
                </a:rPr>
                <a:t>3</a:t>
              </a:r>
              <a:endParaRPr lang="id-ID" sz="2400" b="1" dirty="0">
                <a:solidFill>
                  <a:schemeClr val="tx1"/>
                </a:solidFill>
                <a:effectLst>
                  <a:outerShdw blurRad="38100" dist="38100" dir="2700000" algn="tl">
                    <a:srgbClr val="000000">
                      <a:alpha val="43137"/>
                    </a:srgbClr>
                  </a:outerShdw>
                </a:effectLst>
              </a:endParaRPr>
            </a:p>
          </p:txBody>
        </p:sp>
      </p:grpSp>
      <p:grpSp>
        <p:nvGrpSpPr>
          <p:cNvPr id="19" name="Group 18">
            <a:extLst>
              <a:ext uri="{FF2B5EF4-FFF2-40B4-BE49-F238E27FC236}">
                <a16:creationId xmlns:a16="http://schemas.microsoft.com/office/drawing/2014/main" id="{DFE21E85-2B97-BF08-14D5-7F388EA2C0A6}"/>
              </a:ext>
            </a:extLst>
          </p:cNvPr>
          <p:cNvGrpSpPr/>
          <p:nvPr/>
        </p:nvGrpSpPr>
        <p:grpSpPr>
          <a:xfrm>
            <a:off x="2501404" y="4174031"/>
            <a:ext cx="7415903" cy="789417"/>
            <a:chOff x="2084171" y="2173732"/>
            <a:chExt cx="8061211" cy="1036024"/>
          </a:xfrm>
          <a:solidFill>
            <a:schemeClr val="accent5">
              <a:lumMod val="40000"/>
              <a:lumOff val="60000"/>
            </a:schemeClr>
          </a:solidFill>
        </p:grpSpPr>
        <p:sp>
          <p:nvSpPr>
            <p:cNvPr id="20" name="Rounded Rectangle 12">
              <a:extLst>
                <a:ext uri="{FF2B5EF4-FFF2-40B4-BE49-F238E27FC236}">
                  <a16:creationId xmlns:a16="http://schemas.microsoft.com/office/drawing/2014/main" id="{86512F44-5F63-504D-DCAD-3C7ED762EA85}"/>
                </a:ext>
              </a:extLst>
            </p:cNvPr>
            <p:cNvSpPr/>
            <p:nvPr/>
          </p:nvSpPr>
          <p:spPr>
            <a:xfrm>
              <a:off x="2694306" y="2173732"/>
              <a:ext cx="7451076" cy="1036024"/>
            </a:xfrm>
            <a:prstGeom prst="roundRect">
              <a:avLst/>
            </a:prstGeom>
            <a:grpFill/>
            <a:ln w="38100">
              <a:solidFill>
                <a:schemeClr val="bg1"/>
              </a:solidFill>
            </a:ln>
            <a:scene3d>
              <a:camera prst="orthographicFront"/>
              <a:lightRig rig="threePt" dir="t"/>
            </a:scene3d>
            <a:sp3d>
              <a:bevelT w="1016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a:solidFill>
                    <a:schemeClr val="tx1"/>
                  </a:solidFill>
                </a:rPr>
                <a:t>Bagaimana </a:t>
              </a:r>
              <a:r>
                <a:rPr lang="en-US" dirty="0" err="1">
                  <a:solidFill>
                    <a:schemeClr val="tx1"/>
                  </a:solidFill>
                </a:rPr>
                <a:t>pengaruh</a:t>
              </a:r>
              <a:r>
                <a:rPr lang="en-US" dirty="0">
                  <a:solidFill>
                    <a:schemeClr val="tx1"/>
                  </a:solidFill>
                </a:rPr>
                <a:t> Strategi </a:t>
              </a:r>
              <a:r>
                <a:rPr lang="en-US" dirty="0" err="1">
                  <a:solidFill>
                    <a:schemeClr val="tx1"/>
                  </a:solidFill>
                </a:rPr>
                <a:t>Lingkungan</a:t>
              </a:r>
              <a:r>
                <a:rPr lang="en-US" dirty="0">
                  <a:solidFill>
                    <a:schemeClr val="tx1"/>
                  </a:solidFill>
                </a:rPr>
                <a:t> </a:t>
              </a:r>
              <a:r>
                <a:rPr lang="en-US" dirty="0" err="1">
                  <a:solidFill>
                    <a:schemeClr val="tx1"/>
                  </a:solidFill>
                </a:rPr>
                <a:t>Eksternal</a:t>
              </a:r>
              <a:r>
                <a:rPr lang="en-US" dirty="0">
                  <a:solidFill>
                    <a:schemeClr val="tx1"/>
                  </a:solidFill>
                </a:rPr>
                <a:t> terhadap </a:t>
              </a:r>
              <a:r>
                <a:rPr lang="en-US" dirty="0" err="1">
                  <a:solidFill>
                    <a:schemeClr val="tx1"/>
                  </a:solidFill>
                </a:rPr>
                <a:t>Keberlanjutan</a:t>
              </a:r>
              <a:r>
                <a:rPr lang="en-US" dirty="0">
                  <a:solidFill>
                    <a:schemeClr val="tx1"/>
                  </a:solidFill>
                </a:rPr>
                <a:t> Usaha</a:t>
              </a:r>
              <a:r>
                <a:rPr lang="id-ID" dirty="0">
                  <a:solidFill>
                    <a:schemeClr val="tx1"/>
                  </a:solidFill>
                </a:rPr>
                <a:t>?</a:t>
              </a:r>
            </a:p>
          </p:txBody>
        </p:sp>
        <p:sp>
          <p:nvSpPr>
            <p:cNvPr id="21" name="Rounded Rectangle 10">
              <a:extLst>
                <a:ext uri="{FF2B5EF4-FFF2-40B4-BE49-F238E27FC236}">
                  <a16:creationId xmlns:a16="http://schemas.microsoft.com/office/drawing/2014/main" id="{77458949-EBD6-971A-CC92-BAD4E7EB801B}"/>
                </a:ext>
              </a:extLst>
            </p:cNvPr>
            <p:cNvSpPr/>
            <p:nvPr/>
          </p:nvSpPr>
          <p:spPr>
            <a:xfrm>
              <a:off x="2084171" y="2393650"/>
              <a:ext cx="483716" cy="483716"/>
            </a:xfrm>
            <a:prstGeom prst="roundRect">
              <a:avLst>
                <a:gd name="adj" fmla="val 21642"/>
              </a:avLst>
            </a:prstGeom>
            <a:grpFill/>
            <a:ln>
              <a:noFill/>
            </a:ln>
            <a:scene3d>
              <a:camera prst="orthographicFront"/>
              <a:lightRig rig="threePt" dir="t"/>
            </a:scene3d>
            <a:sp3d contourW="12700" prstMaterial="plastic">
              <a:bevelT h="25400" prst="relaxedInset"/>
              <a:contourClr>
                <a:srgbClr val="EFF6F7"/>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dirty="0">
                  <a:solidFill>
                    <a:schemeClr val="bg1"/>
                  </a:solidFill>
                  <a:effectLst>
                    <a:outerShdw blurRad="38100" dist="38100" dir="2700000" algn="tl">
                      <a:srgbClr val="000000">
                        <a:alpha val="43137"/>
                      </a:srgbClr>
                    </a:outerShdw>
                  </a:effectLst>
                </a:rPr>
                <a:t>4</a:t>
              </a:r>
              <a:endParaRPr lang="id-ID" sz="2400" b="1" dirty="0">
                <a:solidFill>
                  <a:schemeClr val="bg1"/>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13964892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err="1"/>
              <a:t>Metode</a:t>
            </a:r>
            <a:r>
              <a:rPr lang="en-US" dirty="0"/>
              <a:t> </a:t>
            </a:r>
            <a:r>
              <a:rPr lang="en-US" dirty="0" err="1"/>
              <a:t>Penelitian</a:t>
            </a:r>
            <a:endParaRPr dirty="0"/>
          </a:p>
        </p:txBody>
      </p:sp>
      <p:grpSp>
        <p:nvGrpSpPr>
          <p:cNvPr id="22" name="oval kiri">
            <a:extLst>
              <a:ext uri="{FF2B5EF4-FFF2-40B4-BE49-F238E27FC236}">
                <a16:creationId xmlns:a16="http://schemas.microsoft.com/office/drawing/2014/main" id="{B4F9D9C7-37F6-79AD-6B99-7D1D3C607CCB}"/>
              </a:ext>
            </a:extLst>
          </p:cNvPr>
          <p:cNvGrpSpPr/>
          <p:nvPr/>
        </p:nvGrpSpPr>
        <p:grpSpPr>
          <a:xfrm>
            <a:off x="425395" y="1246867"/>
            <a:ext cx="4807202" cy="2261104"/>
            <a:chOff x="11041170" y="1291357"/>
            <a:chExt cx="761053" cy="735291"/>
          </a:xfrm>
        </p:grpSpPr>
        <p:sp>
          <p:nvSpPr>
            <p:cNvPr id="23" name="Oval 22">
              <a:extLst>
                <a:ext uri="{FF2B5EF4-FFF2-40B4-BE49-F238E27FC236}">
                  <a16:creationId xmlns:a16="http://schemas.microsoft.com/office/drawing/2014/main" id="{FFDC2432-13F8-57FE-810C-F55B769CACB0}"/>
                </a:ext>
              </a:extLst>
            </p:cNvPr>
            <p:cNvSpPr/>
            <p:nvPr/>
          </p:nvSpPr>
          <p:spPr>
            <a:xfrm>
              <a:off x="11041170" y="1314493"/>
              <a:ext cx="712155" cy="712155"/>
            </a:xfrm>
            <a:prstGeom prst="ellipse">
              <a:avLst/>
            </a:prstGeom>
            <a:solidFill>
              <a:schemeClr val="bg1"/>
            </a:solidFill>
            <a:ln>
              <a:noFill/>
            </a:ln>
            <a:effectLst>
              <a:outerShdw blurRad="228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Oval 23">
              <a:extLst>
                <a:ext uri="{FF2B5EF4-FFF2-40B4-BE49-F238E27FC236}">
                  <a16:creationId xmlns:a16="http://schemas.microsoft.com/office/drawing/2014/main" id="{D0C87693-1FEC-5C2B-72C9-FB5ECE6AC714}"/>
                </a:ext>
              </a:extLst>
            </p:cNvPr>
            <p:cNvSpPr/>
            <p:nvPr/>
          </p:nvSpPr>
          <p:spPr>
            <a:xfrm>
              <a:off x="11090068" y="1291357"/>
              <a:ext cx="712155" cy="712155"/>
            </a:xfrm>
            <a:prstGeom prst="ellipse">
              <a:avLst/>
            </a:prstGeom>
            <a:noFill/>
            <a:ln w="38100">
              <a:solidFill>
                <a:srgbClr val="B794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26" name="oval kiri">
            <a:extLst>
              <a:ext uri="{FF2B5EF4-FFF2-40B4-BE49-F238E27FC236}">
                <a16:creationId xmlns:a16="http://schemas.microsoft.com/office/drawing/2014/main" id="{08F79B4C-F797-53FC-4177-7C1297D42742}"/>
              </a:ext>
            </a:extLst>
          </p:cNvPr>
          <p:cNvGrpSpPr/>
          <p:nvPr/>
        </p:nvGrpSpPr>
        <p:grpSpPr>
          <a:xfrm>
            <a:off x="5669280" y="1081759"/>
            <a:ext cx="5918216" cy="2637251"/>
            <a:chOff x="11028016" y="1270794"/>
            <a:chExt cx="725309" cy="799198"/>
          </a:xfrm>
        </p:grpSpPr>
        <p:sp>
          <p:nvSpPr>
            <p:cNvPr id="27" name="Oval 26">
              <a:extLst>
                <a:ext uri="{FF2B5EF4-FFF2-40B4-BE49-F238E27FC236}">
                  <a16:creationId xmlns:a16="http://schemas.microsoft.com/office/drawing/2014/main" id="{730B3AE8-3385-DEB8-4C0A-8ED925E4C76F}"/>
                </a:ext>
              </a:extLst>
            </p:cNvPr>
            <p:cNvSpPr/>
            <p:nvPr/>
          </p:nvSpPr>
          <p:spPr>
            <a:xfrm>
              <a:off x="11041170" y="1314493"/>
              <a:ext cx="712155" cy="712155"/>
            </a:xfrm>
            <a:prstGeom prst="ellipse">
              <a:avLst/>
            </a:prstGeom>
            <a:solidFill>
              <a:schemeClr val="bg1"/>
            </a:solidFill>
            <a:ln>
              <a:noFill/>
            </a:ln>
            <a:effectLst>
              <a:outerShdw blurRad="228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28" name="Oval 27">
              <a:extLst>
                <a:ext uri="{FF2B5EF4-FFF2-40B4-BE49-F238E27FC236}">
                  <a16:creationId xmlns:a16="http://schemas.microsoft.com/office/drawing/2014/main" id="{8801B089-B72F-534D-AA4F-77F0A1722D69}"/>
                </a:ext>
              </a:extLst>
            </p:cNvPr>
            <p:cNvSpPr/>
            <p:nvPr/>
          </p:nvSpPr>
          <p:spPr>
            <a:xfrm>
              <a:off x="11028016" y="1270794"/>
              <a:ext cx="717538" cy="799198"/>
            </a:xfrm>
            <a:prstGeom prst="ellipse">
              <a:avLst/>
            </a:prstGeom>
            <a:noFill/>
            <a:ln w="38100">
              <a:solidFill>
                <a:srgbClr val="B794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25" name="TextBox 24">
            <a:extLst>
              <a:ext uri="{FF2B5EF4-FFF2-40B4-BE49-F238E27FC236}">
                <a16:creationId xmlns:a16="http://schemas.microsoft.com/office/drawing/2014/main" id="{017AADBA-A165-42C5-EABC-CBDFB494074D}"/>
              </a:ext>
            </a:extLst>
          </p:cNvPr>
          <p:cNvSpPr txBox="1"/>
          <p:nvPr/>
        </p:nvSpPr>
        <p:spPr>
          <a:xfrm>
            <a:off x="951280" y="1954487"/>
            <a:ext cx="3728785" cy="1107996"/>
          </a:xfrm>
          <a:prstGeom prst="rect">
            <a:avLst/>
          </a:prstGeom>
          <a:noFill/>
        </p:spPr>
        <p:txBody>
          <a:bodyPr wrap="square" rtlCol="0">
            <a:spAutoFit/>
          </a:bodyPr>
          <a:lstStyle/>
          <a:p>
            <a:pPr algn="ctr"/>
            <a:r>
              <a:rPr lang="en-US" b="1" u="sng" dirty="0">
                <a:solidFill>
                  <a:srgbClr val="784C3C"/>
                </a:solidFill>
                <a:latin typeface="Times New Roman" panose="02020603050405020304" pitchFamily="18" charset="0"/>
                <a:cs typeface="Times New Roman" panose="02020603050405020304" pitchFamily="18" charset="0"/>
              </a:rPr>
              <a:t>Jenis </a:t>
            </a:r>
            <a:r>
              <a:rPr lang="en-US" b="1" u="sng" dirty="0" err="1">
                <a:solidFill>
                  <a:srgbClr val="784C3C"/>
                </a:solidFill>
                <a:latin typeface="Times New Roman" panose="02020603050405020304" pitchFamily="18" charset="0"/>
                <a:cs typeface="Times New Roman" panose="02020603050405020304" pitchFamily="18" charset="0"/>
              </a:rPr>
              <a:t>Penelitian</a:t>
            </a:r>
            <a:r>
              <a:rPr lang="en-US" b="1" u="sng" dirty="0">
                <a:solidFill>
                  <a:srgbClr val="784C3C"/>
                </a:solidFill>
                <a:latin typeface="Times New Roman" panose="02020603050405020304" pitchFamily="18" charset="0"/>
                <a:cs typeface="Times New Roman" panose="02020603050405020304" pitchFamily="18" charset="0"/>
              </a:rPr>
              <a:t> &amp; </a:t>
            </a:r>
            <a:r>
              <a:rPr lang="en-US" b="1" u="sng" dirty="0" err="1">
                <a:solidFill>
                  <a:srgbClr val="784C3C"/>
                </a:solidFill>
                <a:latin typeface="Times New Roman" panose="02020603050405020304" pitchFamily="18" charset="0"/>
                <a:cs typeface="Times New Roman" panose="02020603050405020304" pitchFamily="18" charset="0"/>
              </a:rPr>
              <a:t>Sumber</a:t>
            </a:r>
            <a:r>
              <a:rPr lang="en-US" b="1" u="sng" dirty="0">
                <a:solidFill>
                  <a:srgbClr val="784C3C"/>
                </a:solidFill>
                <a:latin typeface="Times New Roman" panose="02020603050405020304" pitchFamily="18" charset="0"/>
                <a:cs typeface="Times New Roman" panose="02020603050405020304" pitchFamily="18" charset="0"/>
              </a:rPr>
              <a:t> Data</a:t>
            </a:r>
            <a:endParaRPr lang="en-US" dirty="0">
              <a:solidFill>
                <a:srgbClr val="784C3C"/>
              </a:solidFill>
              <a:latin typeface="Times New Roman" panose="02020603050405020304" pitchFamily="18" charset="0"/>
              <a:cs typeface="Times New Roman" panose="02020603050405020304" pitchFamily="18" charset="0"/>
            </a:endParaRPr>
          </a:p>
          <a:p>
            <a:pPr algn="ctr"/>
            <a:r>
              <a:rPr lang="en-US" sz="1600" dirty="0">
                <a:solidFill>
                  <a:srgbClr val="784C3C"/>
                </a:solidFill>
                <a:latin typeface="Times New Roman" panose="02020603050405020304" pitchFamily="18" charset="0"/>
                <a:cs typeface="Times New Roman" panose="02020603050405020304" pitchFamily="18" charset="0"/>
              </a:rPr>
              <a:t>- Jenis Penelitian: </a:t>
            </a:r>
            <a:r>
              <a:rPr lang="en-US" sz="1600" dirty="0" err="1">
                <a:solidFill>
                  <a:srgbClr val="784C3C"/>
                </a:solidFill>
                <a:latin typeface="Times New Roman" panose="02020603050405020304" pitchFamily="18" charset="0"/>
                <a:cs typeface="Times New Roman" panose="02020603050405020304" pitchFamily="18" charset="0"/>
              </a:rPr>
              <a:t>Kualitatif</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deskrptif</a:t>
            </a:r>
            <a:endParaRPr lang="en-US" sz="1600" dirty="0">
              <a:solidFill>
                <a:srgbClr val="784C3C"/>
              </a:solidFill>
              <a:latin typeface="Times New Roman" panose="02020603050405020304" pitchFamily="18" charset="0"/>
              <a:cs typeface="Times New Roman" panose="02020603050405020304" pitchFamily="18" charset="0"/>
            </a:endParaRPr>
          </a:p>
          <a:p>
            <a:pPr algn="ctr"/>
            <a:r>
              <a:rPr lang="en-US" sz="1600" dirty="0">
                <a:solidFill>
                  <a:srgbClr val="784C3C"/>
                </a:solidFill>
                <a:latin typeface="Times New Roman" panose="02020603050405020304" pitchFamily="18" charset="0"/>
                <a:cs typeface="Times New Roman" panose="02020603050405020304" pitchFamily="18" charset="0"/>
              </a:rPr>
              <a:t>- Jenis Data: Data Primer (</a:t>
            </a:r>
            <a:r>
              <a:rPr lang="en-US" sz="1600" dirty="0" err="1">
                <a:solidFill>
                  <a:srgbClr val="784C3C"/>
                </a:solidFill>
                <a:latin typeface="Times New Roman" panose="02020603050405020304" pitchFamily="18" charset="0"/>
                <a:cs typeface="Times New Roman" panose="02020603050405020304" pitchFamily="18" charset="0"/>
              </a:rPr>
              <a:t>Wawancara</a:t>
            </a:r>
            <a:r>
              <a:rPr lang="en-US" sz="1600" dirty="0">
                <a:solidFill>
                  <a:srgbClr val="784C3C"/>
                </a:solidFill>
                <a:latin typeface="Times New Roman" panose="02020603050405020304" pitchFamily="18" charset="0"/>
                <a:cs typeface="Times New Roman" panose="02020603050405020304" pitchFamily="18" charset="0"/>
              </a:rPr>
              <a:t> &amp; </a:t>
            </a:r>
            <a:r>
              <a:rPr lang="en-US" sz="1600" dirty="0" err="1">
                <a:solidFill>
                  <a:srgbClr val="784C3C"/>
                </a:solidFill>
                <a:latin typeface="Times New Roman" panose="02020603050405020304" pitchFamily="18" charset="0"/>
                <a:cs typeface="Times New Roman" panose="02020603050405020304" pitchFamily="18" charset="0"/>
              </a:rPr>
              <a:t>Observasi</a:t>
            </a:r>
            <a:r>
              <a:rPr lang="en-US" sz="1600" dirty="0">
                <a:solidFill>
                  <a:srgbClr val="784C3C"/>
                </a:solidFill>
                <a:latin typeface="Times New Roman" panose="02020603050405020304" pitchFamily="18" charset="0"/>
                <a:cs typeface="Times New Roman" panose="02020603050405020304" pitchFamily="18" charset="0"/>
              </a:rPr>
              <a:t>)</a:t>
            </a:r>
          </a:p>
        </p:txBody>
      </p:sp>
      <p:sp>
        <p:nvSpPr>
          <p:cNvPr id="29" name="TextBox 28">
            <a:extLst>
              <a:ext uri="{FF2B5EF4-FFF2-40B4-BE49-F238E27FC236}">
                <a16:creationId xmlns:a16="http://schemas.microsoft.com/office/drawing/2014/main" id="{56C3B769-5778-96C5-8401-261FD619B371}"/>
              </a:ext>
            </a:extLst>
          </p:cNvPr>
          <p:cNvSpPr txBox="1"/>
          <p:nvPr/>
        </p:nvSpPr>
        <p:spPr>
          <a:xfrm>
            <a:off x="6252484" y="1538724"/>
            <a:ext cx="4866089" cy="2092881"/>
          </a:xfrm>
          <a:prstGeom prst="rect">
            <a:avLst/>
          </a:prstGeom>
          <a:noFill/>
        </p:spPr>
        <p:txBody>
          <a:bodyPr wrap="square" rtlCol="0">
            <a:spAutoFit/>
          </a:bodyPr>
          <a:lstStyle/>
          <a:p>
            <a:pPr algn="ctr"/>
            <a:r>
              <a:rPr lang="en-US" sz="1600" b="1" u="sng" dirty="0" err="1">
                <a:solidFill>
                  <a:srgbClr val="784C3C"/>
                </a:solidFill>
                <a:latin typeface="Times New Roman" panose="02020603050405020304" pitchFamily="18" charset="0"/>
                <a:cs typeface="Times New Roman" panose="02020603050405020304" pitchFamily="18" charset="0"/>
              </a:rPr>
              <a:t>Subjek</a:t>
            </a:r>
            <a:r>
              <a:rPr lang="en-US" sz="1600" b="1" u="sng" dirty="0">
                <a:solidFill>
                  <a:srgbClr val="784C3C"/>
                </a:solidFill>
                <a:latin typeface="Times New Roman" panose="02020603050405020304" pitchFamily="18" charset="0"/>
                <a:cs typeface="Times New Roman" panose="02020603050405020304" pitchFamily="18" charset="0"/>
              </a:rPr>
              <a:t> </a:t>
            </a:r>
            <a:r>
              <a:rPr lang="en-US" sz="1600" b="1" u="sng" dirty="0" err="1">
                <a:solidFill>
                  <a:srgbClr val="784C3C"/>
                </a:solidFill>
                <a:latin typeface="Times New Roman" panose="02020603050405020304" pitchFamily="18" charset="0"/>
                <a:cs typeface="Times New Roman" panose="02020603050405020304" pitchFamily="18" charset="0"/>
              </a:rPr>
              <a:t>penelitian</a:t>
            </a:r>
            <a:r>
              <a:rPr lang="en-US" sz="1600" b="1" u="sng" dirty="0">
                <a:solidFill>
                  <a:srgbClr val="784C3C"/>
                </a:solidFill>
                <a:latin typeface="Times New Roman" panose="02020603050405020304" pitchFamily="18" charset="0"/>
                <a:cs typeface="Times New Roman" panose="02020603050405020304" pitchFamily="18" charset="0"/>
              </a:rPr>
              <a:t> / </a:t>
            </a:r>
            <a:r>
              <a:rPr lang="en-US" sz="1600" b="1" u="sng" dirty="0" err="1">
                <a:solidFill>
                  <a:srgbClr val="784C3C"/>
                </a:solidFill>
                <a:latin typeface="Times New Roman" panose="02020603050405020304" pitchFamily="18" charset="0"/>
                <a:cs typeface="Times New Roman" panose="02020603050405020304" pitchFamily="18" charset="0"/>
              </a:rPr>
              <a:t>Informan</a:t>
            </a:r>
            <a:r>
              <a:rPr lang="en-US" sz="1600" b="1" u="sng" dirty="0">
                <a:solidFill>
                  <a:srgbClr val="784C3C"/>
                </a:solidFill>
                <a:latin typeface="Times New Roman" panose="02020603050405020304" pitchFamily="18" charset="0"/>
                <a:cs typeface="Times New Roman" panose="02020603050405020304" pitchFamily="18" charset="0"/>
              </a:rPr>
              <a:t> </a:t>
            </a:r>
            <a:r>
              <a:rPr lang="en-US" sz="1600" b="1" u="sng" dirty="0" err="1">
                <a:solidFill>
                  <a:srgbClr val="784C3C"/>
                </a:solidFill>
                <a:latin typeface="Times New Roman" panose="02020603050405020304" pitchFamily="18" charset="0"/>
                <a:cs typeface="Times New Roman" panose="02020603050405020304" pitchFamily="18" charset="0"/>
              </a:rPr>
              <a:t>Kunci</a:t>
            </a:r>
            <a:endParaRPr lang="en-US" sz="1600" dirty="0">
              <a:solidFill>
                <a:srgbClr val="784C3C"/>
              </a:solidFill>
              <a:latin typeface="Times New Roman" panose="02020603050405020304" pitchFamily="18" charset="0"/>
              <a:cs typeface="Times New Roman" panose="02020603050405020304" pitchFamily="18" charset="0"/>
            </a:endParaRPr>
          </a:p>
          <a:p>
            <a:pPr algn="ctr"/>
            <a:r>
              <a:rPr lang="en-US" sz="1600" dirty="0" err="1">
                <a:solidFill>
                  <a:srgbClr val="784C3C"/>
                </a:solidFill>
                <a:latin typeface="Times New Roman" panose="02020603050405020304" pitchFamily="18" charset="0"/>
                <a:cs typeface="Times New Roman" panose="02020603050405020304" pitchFamily="18" charset="0"/>
              </a:rPr>
              <a:t>Subjek</a:t>
            </a:r>
            <a:r>
              <a:rPr lang="en-US" sz="1600" dirty="0">
                <a:solidFill>
                  <a:srgbClr val="784C3C"/>
                </a:solidFill>
                <a:latin typeface="Times New Roman" panose="02020603050405020304" pitchFamily="18" charset="0"/>
                <a:cs typeface="Times New Roman" panose="02020603050405020304" pitchFamily="18" charset="0"/>
              </a:rPr>
              <a:t> penelitian </a:t>
            </a:r>
            <a:r>
              <a:rPr lang="en-US" sz="1600" dirty="0" err="1">
                <a:solidFill>
                  <a:srgbClr val="784C3C"/>
                </a:solidFill>
                <a:latin typeface="Times New Roman" panose="02020603050405020304" pitchFamily="18" charset="0"/>
                <a:cs typeface="Times New Roman" panose="02020603050405020304" pitchFamily="18" charset="0"/>
              </a:rPr>
              <a:t>yakni</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informan</a:t>
            </a:r>
            <a:r>
              <a:rPr lang="en-US" sz="1600" dirty="0">
                <a:solidFill>
                  <a:srgbClr val="784C3C"/>
                </a:solidFill>
                <a:latin typeface="Times New Roman" panose="02020603050405020304" pitchFamily="18" charset="0"/>
                <a:cs typeface="Times New Roman" panose="02020603050405020304" pitchFamily="18" charset="0"/>
              </a:rPr>
              <a:t> yang </a:t>
            </a:r>
            <a:r>
              <a:rPr lang="en-US" sz="1600" dirty="0" err="1">
                <a:solidFill>
                  <a:srgbClr val="784C3C"/>
                </a:solidFill>
                <a:latin typeface="Times New Roman" panose="02020603050405020304" pitchFamily="18" charset="0"/>
                <a:cs typeface="Times New Roman" panose="02020603050405020304" pitchFamily="18" charset="0"/>
              </a:rPr>
              <a:t>dianggap</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mempunyai</a:t>
            </a:r>
            <a:r>
              <a:rPr lang="en-US" sz="1600" dirty="0">
                <a:solidFill>
                  <a:srgbClr val="784C3C"/>
                </a:solidFill>
                <a:latin typeface="Times New Roman" panose="02020603050405020304" pitchFamily="18" charset="0"/>
                <a:cs typeface="Times New Roman" panose="02020603050405020304" pitchFamily="18" charset="0"/>
              </a:rPr>
              <a:t> informasi yang </a:t>
            </a:r>
            <a:r>
              <a:rPr lang="en-US" sz="1600" dirty="0" err="1">
                <a:solidFill>
                  <a:srgbClr val="784C3C"/>
                </a:solidFill>
                <a:latin typeface="Times New Roman" panose="02020603050405020304" pitchFamily="18" charset="0"/>
                <a:cs typeface="Times New Roman" panose="02020603050405020304" pitchFamily="18" charset="0"/>
              </a:rPr>
              <a:t>relevan</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terkait</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latar</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belakang</a:t>
            </a:r>
            <a:r>
              <a:rPr lang="en-US" sz="1600" dirty="0">
                <a:solidFill>
                  <a:srgbClr val="784C3C"/>
                </a:solidFill>
                <a:latin typeface="Times New Roman" panose="02020603050405020304" pitchFamily="18" charset="0"/>
                <a:cs typeface="Times New Roman" panose="02020603050405020304" pitchFamily="18" charset="0"/>
              </a:rPr>
              <a:t> yang </a:t>
            </a:r>
            <a:r>
              <a:rPr lang="en-US" sz="1600" dirty="0" err="1">
                <a:solidFill>
                  <a:srgbClr val="784C3C"/>
                </a:solidFill>
                <a:latin typeface="Times New Roman" panose="02020603050405020304" pitchFamily="18" charset="0"/>
                <a:cs typeface="Times New Roman" panose="02020603050405020304" pitchFamily="18" charset="0"/>
              </a:rPr>
              <a:t>diangkat</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Informan</a:t>
            </a:r>
            <a:r>
              <a:rPr lang="en-US" sz="1600" dirty="0">
                <a:solidFill>
                  <a:srgbClr val="784C3C"/>
                </a:solidFill>
                <a:latin typeface="Times New Roman" panose="02020603050405020304" pitchFamily="18" charset="0"/>
                <a:cs typeface="Times New Roman" panose="02020603050405020304" pitchFamily="18" charset="0"/>
              </a:rPr>
              <a:t> pada penelitian ini adalah </a:t>
            </a:r>
            <a:r>
              <a:rPr lang="en-US" sz="1600" b="1" dirty="0" err="1">
                <a:solidFill>
                  <a:srgbClr val="784C3C"/>
                </a:solidFill>
                <a:latin typeface="Times New Roman" panose="02020603050405020304" pitchFamily="18" charset="0"/>
                <a:cs typeface="Times New Roman" panose="02020603050405020304" pitchFamily="18" charset="0"/>
              </a:rPr>
              <a:t>Lilik</a:t>
            </a:r>
            <a:r>
              <a:rPr lang="en-US" sz="1600" b="1"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Selaku</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Pemilik</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usaha</a:t>
            </a:r>
            <a:r>
              <a:rPr lang="en-US" sz="1600" dirty="0">
                <a:solidFill>
                  <a:srgbClr val="784C3C"/>
                </a:solidFill>
                <a:latin typeface="Times New Roman" panose="02020603050405020304" pitchFamily="18" charset="0"/>
                <a:cs typeface="Times New Roman" panose="02020603050405020304" pitchFamily="18" charset="0"/>
              </a:rPr>
              <a:t>, </a:t>
            </a:r>
            <a:r>
              <a:rPr lang="en-US" sz="1600" b="1" dirty="0">
                <a:solidFill>
                  <a:srgbClr val="784C3C"/>
                </a:solidFill>
                <a:latin typeface="Times New Roman" panose="02020603050405020304" pitchFamily="18" charset="0"/>
                <a:cs typeface="Times New Roman" panose="02020603050405020304" pitchFamily="18" charset="0"/>
              </a:rPr>
              <a:t>Ainur</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selaku</a:t>
            </a:r>
            <a:r>
              <a:rPr lang="en-US" sz="1600" dirty="0">
                <a:solidFill>
                  <a:srgbClr val="784C3C"/>
                </a:solidFill>
                <a:latin typeface="Times New Roman" panose="02020603050405020304" pitchFamily="18" charset="0"/>
                <a:cs typeface="Times New Roman" panose="02020603050405020304" pitchFamily="18" charset="0"/>
              </a:rPr>
              <a:t> Supervisor </a:t>
            </a:r>
            <a:r>
              <a:rPr lang="en-US" sz="1600" dirty="0" err="1">
                <a:solidFill>
                  <a:srgbClr val="784C3C"/>
                </a:solidFill>
                <a:latin typeface="Times New Roman" panose="02020603050405020304" pitchFamily="18" charset="0"/>
                <a:cs typeface="Times New Roman" panose="02020603050405020304" pitchFamily="18" charset="0"/>
              </a:rPr>
              <a:t>Produksi</a:t>
            </a:r>
            <a:r>
              <a:rPr lang="en-US" sz="1600" dirty="0">
                <a:solidFill>
                  <a:srgbClr val="784C3C"/>
                </a:solidFill>
                <a:latin typeface="Times New Roman" panose="02020603050405020304" pitchFamily="18" charset="0"/>
                <a:cs typeface="Times New Roman" panose="02020603050405020304" pitchFamily="18" charset="0"/>
              </a:rPr>
              <a:t>, </a:t>
            </a:r>
            <a:r>
              <a:rPr lang="en-US" sz="1600" b="1" dirty="0" err="1">
                <a:solidFill>
                  <a:srgbClr val="784C3C"/>
                </a:solidFill>
                <a:latin typeface="Times New Roman" panose="02020603050405020304" pitchFamily="18" charset="0"/>
                <a:cs typeface="Times New Roman" panose="02020603050405020304" pitchFamily="18" charset="0"/>
              </a:rPr>
              <a:t>Wawan</a:t>
            </a:r>
            <a:r>
              <a:rPr lang="en-US" sz="1600" b="1" dirty="0">
                <a:solidFill>
                  <a:srgbClr val="784C3C"/>
                </a:solidFill>
                <a:latin typeface="Times New Roman" panose="02020603050405020304" pitchFamily="18" charset="0"/>
                <a:cs typeface="Times New Roman" panose="02020603050405020304" pitchFamily="18" charset="0"/>
              </a:rPr>
              <a:t> </a:t>
            </a:r>
            <a:r>
              <a:rPr lang="en-US" sz="1600" dirty="0">
                <a:solidFill>
                  <a:srgbClr val="784C3C"/>
                </a:solidFill>
                <a:latin typeface="Times New Roman" panose="02020603050405020304" pitchFamily="18" charset="0"/>
                <a:cs typeface="Times New Roman" panose="02020603050405020304" pitchFamily="18" charset="0"/>
              </a:rPr>
              <a:t>sebagai Mandor </a:t>
            </a:r>
            <a:r>
              <a:rPr lang="en-US" sz="1600" dirty="0" err="1">
                <a:solidFill>
                  <a:srgbClr val="784C3C"/>
                </a:solidFill>
                <a:latin typeface="Times New Roman" panose="02020603050405020304" pitchFamily="18" charset="0"/>
                <a:cs typeface="Times New Roman" panose="02020603050405020304" pitchFamily="18" charset="0"/>
              </a:rPr>
              <a:t>Lapangan</a:t>
            </a:r>
            <a:r>
              <a:rPr lang="en-US" sz="1600" dirty="0">
                <a:solidFill>
                  <a:srgbClr val="784C3C"/>
                </a:solidFill>
                <a:latin typeface="Times New Roman" panose="02020603050405020304" pitchFamily="18" charset="0"/>
                <a:cs typeface="Times New Roman" panose="02020603050405020304" pitchFamily="18" charset="0"/>
              </a:rPr>
              <a:t>, Adapun </a:t>
            </a:r>
            <a:r>
              <a:rPr lang="en-US" sz="1600" dirty="0" err="1">
                <a:solidFill>
                  <a:srgbClr val="784C3C"/>
                </a:solidFill>
                <a:latin typeface="Times New Roman" panose="02020603050405020304" pitchFamily="18" charset="0"/>
                <a:cs typeface="Times New Roman" panose="02020603050405020304" pitchFamily="18" charset="0"/>
              </a:rPr>
              <a:t>kriteria</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informan</a:t>
            </a:r>
            <a:r>
              <a:rPr lang="en-US" sz="1600" dirty="0">
                <a:solidFill>
                  <a:srgbClr val="784C3C"/>
                </a:solidFill>
                <a:latin typeface="Times New Roman" panose="02020603050405020304" pitchFamily="18" charset="0"/>
                <a:cs typeface="Times New Roman" panose="02020603050405020304" pitchFamily="18" charset="0"/>
              </a:rPr>
              <a:t> yang </a:t>
            </a:r>
            <a:r>
              <a:rPr lang="en-US" sz="1600" dirty="0" err="1">
                <a:solidFill>
                  <a:srgbClr val="784C3C"/>
                </a:solidFill>
                <a:latin typeface="Times New Roman" panose="02020603050405020304" pitchFamily="18" charset="0"/>
                <a:cs typeface="Times New Roman" panose="02020603050405020304" pitchFamily="18" charset="0"/>
              </a:rPr>
              <a:t>dipilih</a:t>
            </a:r>
            <a:endParaRPr lang="en-US" sz="1600" dirty="0">
              <a:solidFill>
                <a:srgbClr val="784C3C"/>
              </a:solidFill>
              <a:latin typeface="Times New Roman" panose="02020603050405020304" pitchFamily="18" charset="0"/>
              <a:cs typeface="Times New Roman" panose="02020603050405020304" pitchFamily="18" charset="0"/>
            </a:endParaRPr>
          </a:p>
          <a:p>
            <a:pPr algn="ctr"/>
            <a:endParaRPr lang="en-US" sz="1600" dirty="0">
              <a:solidFill>
                <a:srgbClr val="784C3C"/>
              </a:solidFill>
              <a:latin typeface="Times New Roman" panose="02020603050405020304" pitchFamily="18" charset="0"/>
              <a:cs typeface="Times New Roman" panose="02020603050405020304" pitchFamily="18" charset="0"/>
            </a:endParaRPr>
          </a:p>
        </p:txBody>
      </p:sp>
      <p:grpSp>
        <p:nvGrpSpPr>
          <p:cNvPr id="30" name="oval kiri">
            <a:extLst>
              <a:ext uri="{FF2B5EF4-FFF2-40B4-BE49-F238E27FC236}">
                <a16:creationId xmlns:a16="http://schemas.microsoft.com/office/drawing/2014/main" id="{86CE5255-80F8-97CB-9B87-9E2160C1DCC2}"/>
              </a:ext>
            </a:extLst>
          </p:cNvPr>
          <p:cNvGrpSpPr/>
          <p:nvPr/>
        </p:nvGrpSpPr>
        <p:grpSpPr>
          <a:xfrm>
            <a:off x="271737" y="3445748"/>
            <a:ext cx="9574628" cy="2847591"/>
            <a:chOff x="11041170" y="1314493"/>
            <a:chExt cx="715850" cy="712155"/>
          </a:xfrm>
        </p:grpSpPr>
        <p:sp>
          <p:nvSpPr>
            <p:cNvPr id="31" name="Oval 30">
              <a:extLst>
                <a:ext uri="{FF2B5EF4-FFF2-40B4-BE49-F238E27FC236}">
                  <a16:creationId xmlns:a16="http://schemas.microsoft.com/office/drawing/2014/main" id="{8D09332D-ACBE-D8E3-DECA-0DF2338221C7}"/>
                </a:ext>
              </a:extLst>
            </p:cNvPr>
            <p:cNvSpPr/>
            <p:nvPr/>
          </p:nvSpPr>
          <p:spPr>
            <a:xfrm>
              <a:off x="11041170" y="1314493"/>
              <a:ext cx="701467" cy="712155"/>
            </a:xfrm>
            <a:prstGeom prst="ellipse">
              <a:avLst/>
            </a:prstGeom>
            <a:solidFill>
              <a:schemeClr val="bg1"/>
            </a:solidFill>
            <a:ln>
              <a:noFill/>
            </a:ln>
            <a:effectLst>
              <a:outerShdw blurRad="228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Oval 31">
              <a:extLst>
                <a:ext uri="{FF2B5EF4-FFF2-40B4-BE49-F238E27FC236}">
                  <a16:creationId xmlns:a16="http://schemas.microsoft.com/office/drawing/2014/main" id="{DFAAFEBE-DB34-A910-80E5-1A01FC5CD809}"/>
                </a:ext>
              </a:extLst>
            </p:cNvPr>
            <p:cNvSpPr/>
            <p:nvPr/>
          </p:nvSpPr>
          <p:spPr>
            <a:xfrm>
              <a:off x="11055553" y="1357479"/>
              <a:ext cx="701467" cy="659551"/>
            </a:xfrm>
            <a:prstGeom prst="ellipse">
              <a:avLst/>
            </a:prstGeom>
            <a:noFill/>
            <a:ln w="38100">
              <a:solidFill>
                <a:srgbClr val="B794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33" name="TextBox 32">
            <a:extLst>
              <a:ext uri="{FF2B5EF4-FFF2-40B4-BE49-F238E27FC236}">
                <a16:creationId xmlns:a16="http://schemas.microsoft.com/office/drawing/2014/main" id="{DB371549-2E11-3712-0918-33612B56981D}"/>
              </a:ext>
            </a:extLst>
          </p:cNvPr>
          <p:cNvSpPr txBox="1"/>
          <p:nvPr/>
        </p:nvSpPr>
        <p:spPr>
          <a:xfrm>
            <a:off x="1338470" y="3820735"/>
            <a:ext cx="8020592" cy="1846659"/>
          </a:xfrm>
          <a:prstGeom prst="rect">
            <a:avLst/>
          </a:prstGeom>
          <a:noFill/>
        </p:spPr>
        <p:txBody>
          <a:bodyPr wrap="square" rtlCol="0">
            <a:spAutoFit/>
          </a:bodyPr>
          <a:lstStyle/>
          <a:p>
            <a:pPr algn="ctr"/>
            <a:r>
              <a:rPr lang="en-US" b="1" u="sng" dirty="0">
                <a:solidFill>
                  <a:srgbClr val="784C3C"/>
                </a:solidFill>
                <a:latin typeface="Times New Roman" panose="02020603050405020304" pitchFamily="18" charset="0"/>
                <a:cs typeface="Times New Roman" panose="02020603050405020304" pitchFamily="18" charset="0"/>
              </a:rPr>
              <a:t>Teknik </a:t>
            </a:r>
            <a:r>
              <a:rPr lang="en-US" b="1" u="sng" dirty="0" err="1">
                <a:solidFill>
                  <a:srgbClr val="784C3C"/>
                </a:solidFill>
                <a:latin typeface="Times New Roman" panose="02020603050405020304" pitchFamily="18" charset="0"/>
                <a:cs typeface="Times New Roman" panose="02020603050405020304" pitchFamily="18" charset="0"/>
              </a:rPr>
              <a:t>Pengambilan</a:t>
            </a:r>
            <a:r>
              <a:rPr lang="en-US" b="1" u="sng" dirty="0">
                <a:solidFill>
                  <a:srgbClr val="784C3C"/>
                </a:solidFill>
                <a:latin typeface="Times New Roman" panose="02020603050405020304" pitchFamily="18" charset="0"/>
                <a:cs typeface="Times New Roman" panose="02020603050405020304" pitchFamily="18" charset="0"/>
              </a:rPr>
              <a:t> Data</a:t>
            </a:r>
          </a:p>
          <a:p>
            <a:pPr marL="342900" indent="-342900">
              <a:buAutoNum type="arabicParenBoth"/>
            </a:pPr>
            <a:r>
              <a:rPr lang="en-US" sz="1600" dirty="0" err="1">
                <a:solidFill>
                  <a:srgbClr val="784C3C"/>
                </a:solidFill>
                <a:latin typeface="Times New Roman" panose="02020603050405020304" pitchFamily="18" charset="0"/>
                <a:cs typeface="Times New Roman" panose="02020603050405020304" pitchFamily="18" charset="0"/>
              </a:rPr>
              <a:t>memiliki</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pemahaman</a:t>
            </a:r>
            <a:r>
              <a:rPr lang="en-US" sz="1600" dirty="0">
                <a:solidFill>
                  <a:srgbClr val="784C3C"/>
                </a:solidFill>
                <a:latin typeface="Times New Roman" panose="02020603050405020304" pitchFamily="18" charset="0"/>
                <a:cs typeface="Times New Roman" panose="02020603050405020304" pitchFamily="18" charset="0"/>
              </a:rPr>
              <a:t> dan </a:t>
            </a:r>
            <a:r>
              <a:rPr lang="en-US" sz="1600" dirty="0" err="1">
                <a:solidFill>
                  <a:srgbClr val="784C3C"/>
                </a:solidFill>
                <a:latin typeface="Times New Roman" panose="02020603050405020304" pitchFamily="18" charset="0"/>
                <a:cs typeface="Times New Roman" panose="02020603050405020304" pitchFamily="18" charset="0"/>
              </a:rPr>
              <a:t>pengalaman</a:t>
            </a:r>
            <a:r>
              <a:rPr lang="en-US" sz="1600" dirty="0">
                <a:solidFill>
                  <a:srgbClr val="784C3C"/>
                </a:solidFill>
                <a:latin typeface="Times New Roman" panose="02020603050405020304" pitchFamily="18" charset="0"/>
                <a:cs typeface="Times New Roman" panose="02020603050405020304" pitchFamily="18" charset="0"/>
              </a:rPr>
              <a:t> yang </a:t>
            </a:r>
            <a:r>
              <a:rPr lang="en-US" sz="1600" dirty="0" err="1">
                <a:solidFill>
                  <a:srgbClr val="784C3C"/>
                </a:solidFill>
                <a:latin typeface="Times New Roman" panose="02020603050405020304" pitchFamily="18" charset="0"/>
                <a:cs typeface="Times New Roman" panose="02020603050405020304" pitchFamily="18" charset="0"/>
              </a:rPr>
              <a:t>relevan</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dengan</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permasalahan</a:t>
            </a:r>
            <a:r>
              <a:rPr lang="en-US" sz="1600" dirty="0">
                <a:solidFill>
                  <a:srgbClr val="784C3C"/>
                </a:solidFill>
                <a:latin typeface="Times New Roman" panose="02020603050405020304" pitchFamily="18" charset="0"/>
                <a:cs typeface="Times New Roman" panose="02020603050405020304" pitchFamily="18" charset="0"/>
              </a:rPr>
              <a:t> yang </a:t>
            </a:r>
            <a:r>
              <a:rPr lang="en-US" sz="1600" dirty="0" err="1">
                <a:solidFill>
                  <a:srgbClr val="784C3C"/>
                </a:solidFill>
                <a:latin typeface="Times New Roman" panose="02020603050405020304" pitchFamily="18" charset="0"/>
                <a:cs typeface="Times New Roman" panose="02020603050405020304" pitchFamily="18" charset="0"/>
              </a:rPr>
              <a:t>sedang</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diinvestigasi</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terkait</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usaha</a:t>
            </a:r>
            <a:r>
              <a:rPr lang="en-US" sz="1600" dirty="0">
                <a:solidFill>
                  <a:srgbClr val="784C3C"/>
                </a:solidFill>
                <a:latin typeface="Times New Roman" panose="02020603050405020304" pitchFamily="18" charset="0"/>
                <a:cs typeface="Times New Roman" panose="02020603050405020304" pitchFamily="18" charset="0"/>
              </a:rPr>
              <a:t> yang </a:t>
            </a:r>
            <a:r>
              <a:rPr lang="en-US" sz="1600" dirty="0" err="1">
                <a:solidFill>
                  <a:srgbClr val="784C3C"/>
                </a:solidFill>
                <a:latin typeface="Times New Roman" panose="02020603050405020304" pitchFamily="18" charset="0"/>
                <a:cs typeface="Times New Roman" panose="02020603050405020304" pitchFamily="18" charset="0"/>
              </a:rPr>
              <a:t>diteliti</a:t>
            </a:r>
            <a:r>
              <a:rPr lang="en-US" sz="1600" dirty="0">
                <a:solidFill>
                  <a:srgbClr val="784C3C"/>
                </a:solidFill>
                <a:latin typeface="Times New Roman" panose="02020603050405020304" pitchFamily="18" charset="0"/>
                <a:cs typeface="Times New Roman" panose="02020603050405020304" pitchFamily="18" charset="0"/>
              </a:rPr>
              <a:t> </a:t>
            </a:r>
          </a:p>
          <a:p>
            <a:pPr marL="342900" indent="-342900">
              <a:buAutoNum type="arabicParenBoth"/>
            </a:pPr>
            <a:r>
              <a:rPr lang="en-US" sz="1600" dirty="0" err="1">
                <a:solidFill>
                  <a:srgbClr val="784C3C"/>
                </a:solidFill>
                <a:latin typeface="Times New Roman" panose="02020603050405020304" pitchFamily="18" charset="0"/>
                <a:cs typeface="Times New Roman" panose="02020603050405020304" pitchFamily="18" charset="0"/>
              </a:rPr>
              <a:t>mampu</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mengomunikasikan</a:t>
            </a:r>
            <a:r>
              <a:rPr lang="en-US" sz="1600" dirty="0">
                <a:solidFill>
                  <a:srgbClr val="784C3C"/>
                </a:solidFill>
                <a:latin typeface="Times New Roman" panose="02020603050405020304" pitchFamily="18" charset="0"/>
                <a:cs typeface="Times New Roman" panose="02020603050405020304" pitchFamily="18" charset="0"/>
              </a:rPr>
              <a:t> informasi </a:t>
            </a:r>
            <a:r>
              <a:rPr lang="en-US" sz="1600" dirty="0" err="1">
                <a:solidFill>
                  <a:srgbClr val="784C3C"/>
                </a:solidFill>
                <a:latin typeface="Times New Roman" panose="02020603050405020304" pitchFamily="18" charset="0"/>
                <a:cs typeface="Times New Roman" panose="02020603050405020304" pitchFamily="18" charset="0"/>
              </a:rPr>
              <a:t>tentang</a:t>
            </a:r>
            <a:r>
              <a:rPr lang="en-US" sz="1600" dirty="0">
                <a:solidFill>
                  <a:srgbClr val="784C3C"/>
                </a:solidFill>
                <a:latin typeface="Times New Roman" panose="02020603050405020304" pitchFamily="18" charset="0"/>
                <a:cs typeface="Times New Roman" panose="02020603050405020304" pitchFamily="18" charset="0"/>
              </a:rPr>
              <a:t> bagaimana strategi yang digunakan </a:t>
            </a:r>
            <a:r>
              <a:rPr lang="en-US" sz="1600" dirty="0" err="1">
                <a:solidFill>
                  <a:srgbClr val="784C3C"/>
                </a:solidFill>
                <a:latin typeface="Times New Roman" panose="02020603050405020304" pitchFamily="18" charset="0"/>
                <a:cs typeface="Times New Roman" panose="02020603050405020304" pitchFamily="18" charset="0"/>
              </a:rPr>
              <a:t>dari</a:t>
            </a:r>
            <a:r>
              <a:rPr lang="en-US" sz="1600" dirty="0">
                <a:solidFill>
                  <a:srgbClr val="784C3C"/>
                </a:solidFill>
                <a:latin typeface="Times New Roman" panose="02020603050405020304" pitchFamily="18" charset="0"/>
                <a:cs typeface="Times New Roman" panose="02020603050405020304" pitchFamily="18" charset="0"/>
              </a:rPr>
              <a:t> Perusahaan </a:t>
            </a:r>
            <a:r>
              <a:rPr lang="en-US" sz="1600" dirty="0" err="1">
                <a:solidFill>
                  <a:srgbClr val="784C3C"/>
                </a:solidFill>
                <a:latin typeface="Times New Roman" panose="02020603050405020304" pitchFamily="18" charset="0"/>
                <a:cs typeface="Times New Roman" panose="02020603050405020304" pitchFamily="18" charset="0"/>
              </a:rPr>
              <a:t>tersebut</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dengan</a:t>
            </a:r>
            <a:r>
              <a:rPr lang="en-US" sz="1600" dirty="0">
                <a:solidFill>
                  <a:srgbClr val="784C3C"/>
                </a:solidFill>
                <a:latin typeface="Times New Roman" panose="02020603050405020304" pitchFamily="18" charset="0"/>
                <a:cs typeface="Times New Roman" panose="02020603050405020304" pitchFamily="18" charset="0"/>
              </a:rPr>
              <a:t> jelas dan </a:t>
            </a:r>
            <a:r>
              <a:rPr lang="en-US" sz="1600" dirty="0" err="1">
                <a:solidFill>
                  <a:srgbClr val="784C3C"/>
                </a:solidFill>
                <a:latin typeface="Times New Roman" panose="02020603050405020304" pitchFamily="18" charset="0"/>
                <a:cs typeface="Times New Roman" panose="02020603050405020304" pitchFamily="18" charset="0"/>
              </a:rPr>
              <a:t>akurat</a:t>
            </a:r>
            <a:r>
              <a:rPr lang="en-US" sz="1600" dirty="0">
                <a:solidFill>
                  <a:srgbClr val="784C3C"/>
                </a:solidFill>
                <a:latin typeface="Times New Roman" panose="02020603050405020304" pitchFamily="18" charset="0"/>
                <a:cs typeface="Times New Roman" panose="02020603050405020304" pitchFamily="18" charset="0"/>
              </a:rPr>
              <a:t> dan </a:t>
            </a:r>
          </a:p>
          <a:p>
            <a:pPr marL="342900" indent="-342900">
              <a:buAutoNum type="arabicParenBoth"/>
            </a:pPr>
            <a:r>
              <a:rPr lang="en-US" sz="1600" dirty="0" err="1">
                <a:solidFill>
                  <a:srgbClr val="784C3C"/>
                </a:solidFill>
                <a:latin typeface="Times New Roman" panose="02020603050405020304" pitchFamily="18" charset="0"/>
                <a:cs typeface="Times New Roman" panose="02020603050405020304" pitchFamily="18" charset="0"/>
              </a:rPr>
              <a:t>bersedia</a:t>
            </a:r>
            <a:r>
              <a:rPr lang="en-US" sz="1600" dirty="0">
                <a:solidFill>
                  <a:srgbClr val="784C3C"/>
                </a:solidFill>
                <a:latin typeface="Times New Roman" panose="02020603050405020304" pitchFamily="18" charset="0"/>
                <a:cs typeface="Times New Roman" panose="02020603050405020304" pitchFamily="18" charset="0"/>
              </a:rPr>
              <a:t> dan </a:t>
            </a:r>
            <a:r>
              <a:rPr lang="en-US" sz="1600" dirty="0" err="1">
                <a:solidFill>
                  <a:srgbClr val="784C3C"/>
                </a:solidFill>
                <a:latin typeface="Times New Roman" panose="02020603050405020304" pitchFamily="18" charset="0"/>
                <a:cs typeface="Times New Roman" panose="02020603050405020304" pitchFamily="18" charset="0"/>
              </a:rPr>
              <a:t>mampu</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memberikan</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kontribusi</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dalam</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mengumpulkan</a:t>
            </a:r>
            <a:r>
              <a:rPr lang="en-US" sz="1600" dirty="0">
                <a:solidFill>
                  <a:srgbClr val="784C3C"/>
                </a:solidFill>
                <a:latin typeface="Times New Roman" panose="02020603050405020304" pitchFamily="18" charset="0"/>
                <a:cs typeface="Times New Roman" panose="02020603050405020304" pitchFamily="18" charset="0"/>
              </a:rPr>
              <a:t> data yang </a:t>
            </a:r>
            <a:r>
              <a:rPr lang="en-US" sz="1600" dirty="0" err="1">
                <a:solidFill>
                  <a:srgbClr val="784C3C"/>
                </a:solidFill>
                <a:latin typeface="Times New Roman" panose="02020603050405020304" pitchFamily="18" charset="0"/>
                <a:cs typeface="Times New Roman" panose="02020603050405020304" pitchFamily="18" charset="0"/>
              </a:rPr>
              <a:t>berkaitan</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dengan</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catatan</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dalam</a:t>
            </a:r>
            <a:r>
              <a:rPr lang="en-US" sz="1600" dirty="0">
                <a:solidFill>
                  <a:srgbClr val="784C3C"/>
                </a:solidFill>
                <a:latin typeface="Times New Roman" panose="02020603050405020304" pitchFamily="18" charset="0"/>
                <a:cs typeface="Times New Roman" panose="02020603050405020304" pitchFamily="18" charset="0"/>
              </a:rPr>
              <a:t> </a:t>
            </a:r>
            <a:r>
              <a:rPr lang="en-US" sz="1600" dirty="0" err="1">
                <a:solidFill>
                  <a:srgbClr val="784C3C"/>
                </a:solidFill>
                <a:latin typeface="Times New Roman" panose="02020603050405020304" pitchFamily="18" charset="0"/>
                <a:cs typeface="Times New Roman" panose="02020603050405020304" pitchFamily="18" charset="0"/>
              </a:rPr>
              <a:t>mengkaji</a:t>
            </a:r>
            <a:r>
              <a:rPr lang="en-US" sz="1600" dirty="0">
                <a:solidFill>
                  <a:srgbClr val="784C3C"/>
                </a:solidFill>
                <a:latin typeface="Times New Roman" panose="02020603050405020304" pitchFamily="18" charset="0"/>
                <a:cs typeface="Times New Roman" panose="02020603050405020304" pitchFamily="18" charset="0"/>
              </a:rPr>
              <a:t> strategi internal dan </a:t>
            </a:r>
            <a:r>
              <a:rPr lang="en-US" sz="1600" dirty="0" err="1">
                <a:solidFill>
                  <a:srgbClr val="784C3C"/>
                </a:solidFill>
                <a:latin typeface="Times New Roman" panose="02020603050405020304" pitchFamily="18" charset="0"/>
                <a:cs typeface="Times New Roman" panose="02020603050405020304" pitchFamily="18" charset="0"/>
              </a:rPr>
              <a:t>eksternal</a:t>
            </a:r>
            <a:r>
              <a:rPr lang="en-US" sz="1600" dirty="0">
                <a:solidFill>
                  <a:srgbClr val="784C3C"/>
                </a:solidFill>
                <a:latin typeface="Times New Roman" panose="02020603050405020304" pitchFamily="18" charset="0"/>
                <a:cs typeface="Times New Roman" panose="02020603050405020304" pitchFamily="18" charset="0"/>
              </a:rPr>
              <a:t> yang digunakan oleh UKM.</a:t>
            </a:r>
          </a:p>
        </p:txBody>
      </p:sp>
    </p:spTree>
    <p:extLst>
      <p:ext uri="{BB962C8B-B14F-4D97-AF65-F5344CB8AC3E}">
        <p14:creationId xmlns:p14="http://schemas.microsoft.com/office/powerpoint/2010/main" val="3230554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3" name="Title 2">
            <a:extLst>
              <a:ext uri="{FF2B5EF4-FFF2-40B4-BE49-F238E27FC236}">
                <a16:creationId xmlns:a16="http://schemas.microsoft.com/office/drawing/2014/main" id="{62D7A90C-6E31-058D-8D3D-2C27D6183A2D}"/>
              </a:ext>
            </a:extLst>
          </p:cNvPr>
          <p:cNvSpPr>
            <a:spLocks noGrp="1"/>
          </p:cNvSpPr>
          <p:nvPr>
            <p:ph type="title"/>
          </p:nvPr>
        </p:nvSpPr>
        <p:spPr/>
        <p:txBody>
          <a:bodyPr/>
          <a:lstStyle/>
          <a:p>
            <a:r>
              <a:rPr lang="en-US" dirty="0" err="1"/>
              <a:t>Kriteria</a:t>
            </a:r>
            <a:r>
              <a:rPr lang="en-US" dirty="0"/>
              <a:t> </a:t>
            </a:r>
            <a:r>
              <a:rPr lang="en-US" dirty="0" err="1"/>
              <a:t>Sampel</a:t>
            </a:r>
            <a:endParaRPr lang="en-US" dirty="0"/>
          </a:p>
        </p:txBody>
      </p:sp>
      <p:grpSp>
        <p:nvGrpSpPr>
          <p:cNvPr id="8" name="Google Shape;7737;p75">
            <a:extLst>
              <a:ext uri="{FF2B5EF4-FFF2-40B4-BE49-F238E27FC236}">
                <a16:creationId xmlns:a16="http://schemas.microsoft.com/office/drawing/2014/main" id="{FF09CB29-E459-67C8-F35A-8C635EFEE2FE}"/>
              </a:ext>
            </a:extLst>
          </p:cNvPr>
          <p:cNvGrpSpPr/>
          <p:nvPr/>
        </p:nvGrpSpPr>
        <p:grpSpPr>
          <a:xfrm>
            <a:off x="828810" y="1155462"/>
            <a:ext cx="10693640" cy="5191489"/>
            <a:chOff x="6701565" y="3675566"/>
            <a:chExt cx="1420093" cy="825424"/>
          </a:xfrm>
          <a:solidFill>
            <a:schemeClr val="accent6">
              <a:lumMod val="40000"/>
              <a:lumOff val="60000"/>
            </a:schemeClr>
          </a:solidFill>
        </p:grpSpPr>
        <p:sp>
          <p:nvSpPr>
            <p:cNvPr id="9" name="Google Shape;7740;p75">
              <a:extLst>
                <a:ext uri="{FF2B5EF4-FFF2-40B4-BE49-F238E27FC236}">
                  <a16:creationId xmlns:a16="http://schemas.microsoft.com/office/drawing/2014/main" id="{DD17BEFE-B223-C985-ADF1-4D13FC07594F}"/>
                </a:ext>
              </a:extLst>
            </p:cNvPr>
            <p:cNvSpPr/>
            <p:nvPr/>
          </p:nvSpPr>
          <p:spPr>
            <a:xfrm>
              <a:off x="6701565" y="3739225"/>
              <a:ext cx="453957" cy="336907"/>
            </a:xfrm>
            <a:custGeom>
              <a:avLst/>
              <a:gdLst/>
              <a:ahLst/>
              <a:cxnLst/>
              <a:rect l="l" t="t" r="r" b="b"/>
              <a:pathLst>
                <a:path w="69272" h="60023" extrusionOk="0">
                  <a:moveTo>
                    <a:pt x="17333" y="0"/>
                  </a:moveTo>
                  <a:lnTo>
                    <a:pt x="0" y="30011"/>
                  </a:lnTo>
                  <a:lnTo>
                    <a:pt x="17333" y="60023"/>
                  </a:lnTo>
                  <a:lnTo>
                    <a:pt x="51939" y="60023"/>
                  </a:lnTo>
                  <a:lnTo>
                    <a:pt x="69271" y="30011"/>
                  </a:lnTo>
                  <a:lnTo>
                    <a:pt x="51939" y="0"/>
                  </a:lnTo>
                  <a:close/>
                </a:path>
              </a:pathLst>
            </a:custGeom>
            <a:solidFill>
              <a:schemeClr val="accent3">
                <a:lumMod val="60000"/>
                <a:lumOff val="40000"/>
              </a:schemeClr>
            </a:solidFill>
            <a:ln w="19050" cap="flat" cmpd="sng">
              <a:solidFill>
                <a:schemeClr val="accent6">
                  <a:lumMod val="20000"/>
                  <a:lumOff val="80000"/>
                </a:schemeClr>
              </a:solidFill>
              <a:prstDash val="solid"/>
              <a:miter lim="58162"/>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n-US" dirty="0">
                <a:effectLst/>
                <a:latin typeface="Times New Roman" panose="02020603050405020304" pitchFamily="18" charset="0"/>
                <a:ea typeface="Times New Roman" panose="02020603050405020304" pitchFamily="18" charset="0"/>
              </a:endParaRPr>
            </a:p>
            <a:p>
              <a:pPr algn="ctr"/>
              <a:r>
                <a:rPr lang="fi-FI" sz="1800" dirty="0">
                  <a:effectLst/>
                  <a:latin typeface="Times New Roman" panose="02020603050405020304" pitchFamily="18" charset="0"/>
                  <a:ea typeface="Calibri" panose="020F0502020204030204" pitchFamily="34" charset="0"/>
                </a:rPr>
                <a:t>1. </a:t>
              </a:r>
              <a:r>
                <a:rPr lang="id-ID" dirty="0"/>
                <a:t>1. Pekerja yang sudah bekerja &gt; l</a:t>
              </a:r>
              <a:r>
                <a:rPr lang="en-US" dirty="0"/>
                <a:t>e</a:t>
              </a:r>
              <a:r>
                <a:rPr lang="id-ID" dirty="0" err="1"/>
                <a:t>bih</a:t>
              </a:r>
              <a:r>
                <a:rPr lang="id-ID" dirty="0"/>
                <a:t> dari 1 tahun</a:t>
              </a:r>
              <a:r>
                <a:rPr lang="fi-FI" sz="1800" dirty="0">
                  <a:effectLst/>
                  <a:latin typeface="Times New Roman" panose="02020603050405020304" pitchFamily="18" charset="0"/>
                  <a:ea typeface="Calibri" panose="020F0502020204030204" pitchFamily="34" charset="0"/>
                </a:rPr>
                <a:t>.</a:t>
              </a:r>
              <a:endParaRPr lang="id-ID" dirty="0">
                <a:latin typeface="Times New Roman" panose="02020603050405020304" pitchFamily="18" charset="0"/>
                <a:ea typeface="Calibri" panose="020F0502020204030204" pitchFamily="34" charset="0"/>
              </a:endParaRPr>
            </a:p>
          </p:txBody>
        </p:sp>
        <p:sp>
          <p:nvSpPr>
            <p:cNvPr id="10" name="Google Shape;7743;p75">
              <a:extLst>
                <a:ext uri="{FF2B5EF4-FFF2-40B4-BE49-F238E27FC236}">
                  <a16:creationId xmlns:a16="http://schemas.microsoft.com/office/drawing/2014/main" id="{2AC6522B-3486-887F-3EAE-F384194B85B4}"/>
                </a:ext>
              </a:extLst>
            </p:cNvPr>
            <p:cNvSpPr/>
            <p:nvPr/>
          </p:nvSpPr>
          <p:spPr>
            <a:xfrm>
              <a:off x="7087933" y="4125118"/>
              <a:ext cx="470805" cy="375872"/>
            </a:xfrm>
            <a:custGeom>
              <a:avLst/>
              <a:gdLst/>
              <a:ahLst/>
              <a:cxnLst/>
              <a:rect l="l" t="t" r="r" b="b"/>
              <a:pathLst>
                <a:path w="69271" h="60023" extrusionOk="0">
                  <a:moveTo>
                    <a:pt x="17274" y="0"/>
                  </a:moveTo>
                  <a:lnTo>
                    <a:pt x="0" y="30011"/>
                  </a:lnTo>
                  <a:lnTo>
                    <a:pt x="17274" y="60023"/>
                  </a:lnTo>
                  <a:lnTo>
                    <a:pt x="51939" y="60023"/>
                  </a:lnTo>
                  <a:lnTo>
                    <a:pt x="69271" y="30011"/>
                  </a:lnTo>
                  <a:lnTo>
                    <a:pt x="51939" y="0"/>
                  </a:lnTo>
                  <a:close/>
                </a:path>
              </a:pathLst>
            </a:custGeom>
            <a:solidFill>
              <a:schemeClr val="accent3">
                <a:lumMod val="60000"/>
                <a:lumOff val="40000"/>
              </a:schemeClr>
            </a:solidFill>
            <a:ln w="19050" cap="flat" cmpd="sng">
              <a:solidFill>
                <a:schemeClr val="accent6">
                  <a:lumMod val="20000"/>
                  <a:lumOff val="80000"/>
                </a:schemeClr>
              </a:solidFill>
              <a:prstDash val="solid"/>
              <a:miter lim="58162"/>
              <a:headEnd type="none" w="sm" len="sm"/>
              <a:tailEnd type="none" w="sm" len="sm"/>
            </a:ln>
          </p:spPr>
          <p:txBody>
            <a:bodyPr spcFirstLastPara="1" wrap="square" lIns="91425" tIns="91425" rIns="91425" bIns="91425" anchor="ctr" anchorCtr="0">
              <a:noAutofit/>
            </a:bodyPr>
            <a:lstStyle/>
            <a:p>
              <a:pPr lvl="0" algn="ctr"/>
              <a:r>
                <a:rPr lang="en-ID" sz="1800" dirty="0">
                  <a:effectLst/>
                  <a:latin typeface="Times New Roman" panose="02020603050405020304" pitchFamily="18" charset="0"/>
                  <a:ea typeface="Calibri" panose="020F0502020204030204" pitchFamily="34" charset="0"/>
                </a:rPr>
                <a:t>2. </a:t>
              </a:r>
              <a:r>
                <a:rPr lang="id-ID" dirty="0"/>
                <a:t>. </a:t>
              </a:r>
              <a:r>
                <a:rPr lang="id-ID" dirty="0" err="1"/>
                <a:t>Ouner</a:t>
              </a:r>
              <a:r>
                <a:rPr lang="id-ID" dirty="0"/>
                <a:t> /Pemilik usaha</a:t>
              </a:r>
              <a:endParaRPr dirty="0"/>
            </a:p>
          </p:txBody>
        </p:sp>
        <p:sp>
          <p:nvSpPr>
            <p:cNvPr id="2" name="Google Shape;7746;p75">
              <a:extLst>
                <a:ext uri="{FF2B5EF4-FFF2-40B4-BE49-F238E27FC236}">
                  <a16:creationId xmlns:a16="http://schemas.microsoft.com/office/drawing/2014/main" id="{B9643B11-51C4-2FBE-F953-C408DE87B786}"/>
                </a:ext>
              </a:extLst>
            </p:cNvPr>
            <p:cNvSpPr/>
            <p:nvPr/>
          </p:nvSpPr>
          <p:spPr>
            <a:xfrm>
              <a:off x="7606604" y="3675566"/>
              <a:ext cx="515054" cy="394860"/>
            </a:xfrm>
            <a:custGeom>
              <a:avLst/>
              <a:gdLst/>
              <a:ahLst/>
              <a:cxnLst/>
              <a:rect l="l" t="t" r="r" b="b"/>
              <a:pathLst>
                <a:path w="69330" h="60023" extrusionOk="0">
                  <a:moveTo>
                    <a:pt x="17333" y="0"/>
                  </a:moveTo>
                  <a:lnTo>
                    <a:pt x="1" y="30011"/>
                  </a:lnTo>
                  <a:lnTo>
                    <a:pt x="17333" y="60023"/>
                  </a:lnTo>
                  <a:lnTo>
                    <a:pt x="51998" y="60023"/>
                  </a:lnTo>
                  <a:lnTo>
                    <a:pt x="69330" y="30011"/>
                  </a:lnTo>
                  <a:lnTo>
                    <a:pt x="51998" y="0"/>
                  </a:lnTo>
                  <a:close/>
                </a:path>
              </a:pathLst>
            </a:custGeom>
            <a:solidFill>
              <a:schemeClr val="accent3">
                <a:lumMod val="60000"/>
                <a:lumOff val="40000"/>
              </a:schemeClr>
            </a:solidFill>
            <a:ln w="19050" cap="flat" cmpd="sng">
              <a:solidFill>
                <a:schemeClr val="accent6">
                  <a:lumMod val="20000"/>
                  <a:lumOff val="80000"/>
                </a:schemeClr>
              </a:solidFill>
              <a:prstDash val="solid"/>
              <a:miter lim="58162"/>
              <a:headEnd type="none" w="sm" len="sm"/>
              <a:tailEnd type="none" w="sm" len="sm"/>
            </a:ln>
          </p:spPr>
          <p:txBody>
            <a:bodyPr spcFirstLastPara="1" wrap="square" lIns="91425" tIns="91425" rIns="91425" bIns="91425" anchor="ctr" anchorCtr="0">
              <a:noAutofit/>
            </a:bodyPr>
            <a:lstStyle/>
            <a:p>
              <a:pPr lvl="0" algn="ctr"/>
              <a:r>
                <a:rPr lang="en-US" dirty="0"/>
                <a:t>3.</a:t>
              </a:r>
              <a:r>
                <a:rPr lang="id-ID" dirty="0"/>
                <a:t>. Pengelola, </a:t>
              </a:r>
              <a:r>
                <a:rPr lang="en-US" dirty="0"/>
                <a:t>Supervisor</a:t>
              </a:r>
              <a:r>
                <a:rPr lang="id-ID" dirty="0"/>
                <a:t> atau </a:t>
              </a:r>
              <a:r>
                <a:rPr lang="en-US" dirty="0"/>
                <a:t>Mandor </a:t>
              </a:r>
              <a:r>
                <a:rPr lang="en-US" dirty="0" err="1"/>
                <a:t>Lapangan</a:t>
              </a:r>
              <a:r>
                <a:rPr lang="id-ID" dirty="0"/>
                <a:t> yang bekerja dalam UKM tersebut</a:t>
              </a:r>
              <a:endParaRPr lang="en-US" dirty="0">
                <a:effectLst/>
                <a:latin typeface="Times New Roman" panose="02020603050405020304" pitchFamily="18" charset="0"/>
                <a:ea typeface="Times New Roman" panose="02020603050405020304" pitchFamily="18" charset="0"/>
              </a:endParaRPr>
            </a:p>
          </p:txBody>
        </p:sp>
      </p:grpSp>
      <p:sp>
        <p:nvSpPr>
          <p:cNvPr id="12" name="Rectangle: Rounded Corners 11">
            <a:extLst>
              <a:ext uri="{FF2B5EF4-FFF2-40B4-BE49-F238E27FC236}">
                <a16:creationId xmlns:a16="http://schemas.microsoft.com/office/drawing/2014/main" id="{225C3394-431A-819A-E3A2-556B30880CAA}"/>
              </a:ext>
            </a:extLst>
          </p:cNvPr>
          <p:cNvSpPr/>
          <p:nvPr/>
        </p:nvSpPr>
        <p:spPr>
          <a:xfrm>
            <a:off x="921584" y="3599665"/>
            <a:ext cx="10282524" cy="386524"/>
          </a:xfrm>
          <a:prstGeom prst="roundRect">
            <a:avLst/>
          </a:prstGeom>
          <a:solidFill>
            <a:srgbClr val="A57767"/>
          </a:solidFill>
          <a:ln>
            <a:solidFill>
              <a:srgbClr val="A577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6644444A-D5D8-BF30-8603-6F85CE452E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0064" y="1499448"/>
            <a:ext cx="2483464" cy="2483464"/>
          </a:xfrm>
          <a:prstGeom prst="rect">
            <a:avLst/>
          </a:prstGeom>
        </p:spPr>
      </p:pic>
    </p:spTree>
    <p:extLst>
      <p:ext uri="{BB962C8B-B14F-4D97-AF65-F5344CB8AC3E}">
        <p14:creationId xmlns:p14="http://schemas.microsoft.com/office/powerpoint/2010/main" val="9547309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12740-38D4-CEE4-3DAC-2761A17FA312}"/>
              </a:ext>
            </a:extLst>
          </p:cNvPr>
          <p:cNvSpPr>
            <a:spLocks noGrp="1"/>
          </p:cNvSpPr>
          <p:nvPr>
            <p:ph type="title"/>
          </p:nvPr>
        </p:nvSpPr>
        <p:spPr/>
        <p:txBody>
          <a:bodyPr/>
          <a:lstStyle/>
          <a:p>
            <a:r>
              <a:rPr lang="en-US" dirty="0" err="1"/>
              <a:t>Karakteristik</a:t>
            </a:r>
            <a:r>
              <a:rPr lang="en-US" dirty="0"/>
              <a:t> </a:t>
            </a:r>
            <a:r>
              <a:rPr lang="en-US" dirty="0" err="1"/>
              <a:t>Responden</a:t>
            </a:r>
            <a:endParaRPr lang="en-ID" dirty="0"/>
          </a:p>
        </p:txBody>
      </p:sp>
      <p:sp>
        <p:nvSpPr>
          <p:cNvPr id="3" name="Text Placeholder 2">
            <a:extLst>
              <a:ext uri="{FF2B5EF4-FFF2-40B4-BE49-F238E27FC236}">
                <a16:creationId xmlns:a16="http://schemas.microsoft.com/office/drawing/2014/main" id="{AAA8629D-52B4-CC7E-BC4B-099D1309B22C}"/>
              </a:ext>
            </a:extLst>
          </p:cNvPr>
          <p:cNvSpPr>
            <a:spLocks noGrp="1"/>
          </p:cNvSpPr>
          <p:nvPr>
            <p:ph type="body" idx="1"/>
          </p:nvPr>
        </p:nvSpPr>
        <p:spPr/>
        <p:txBody>
          <a:bodyPr/>
          <a:lstStyle/>
          <a:p>
            <a:pPr marL="50800" indent="0">
              <a:buNone/>
            </a:pPr>
            <a:endParaRPr lang="en-ID" dirty="0"/>
          </a:p>
        </p:txBody>
      </p:sp>
      <p:graphicFrame>
        <p:nvGraphicFramePr>
          <p:cNvPr id="4" name="Table 3">
            <a:extLst>
              <a:ext uri="{FF2B5EF4-FFF2-40B4-BE49-F238E27FC236}">
                <a16:creationId xmlns:a16="http://schemas.microsoft.com/office/drawing/2014/main" id="{83DCBC4A-2D36-B5DA-1CE2-3B307BB9D3F8}"/>
              </a:ext>
            </a:extLst>
          </p:cNvPr>
          <p:cNvGraphicFramePr>
            <a:graphicFrameLocks noGrp="1"/>
          </p:cNvGraphicFramePr>
          <p:nvPr>
            <p:extLst>
              <p:ext uri="{D42A27DB-BD31-4B8C-83A1-F6EECF244321}">
                <p14:modId xmlns:p14="http://schemas.microsoft.com/office/powerpoint/2010/main" val="971883986"/>
              </p:ext>
            </p:extLst>
          </p:nvPr>
        </p:nvGraphicFramePr>
        <p:xfrm>
          <a:off x="166758" y="1155459"/>
          <a:ext cx="11858484" cy="5559494"/>
        </p:xfrm>
        <a:graphic>
          <a:graphicData uri="http://schemas.openxmlformats.org/drawingml/2006/table">
            <a:tbl>
              <a:tblPr firstRow="1" firstCol="1" bandRow="1">
                <a:tableStyleId>{5C22544A-7EE6-4342-B048-85BDC9FD1C3A}</a:tableStyleId>
              </a:tblPr>
              <a:tblGrid>
                <a:gridCol w="5929242">
                  <a:extLst>
                    <a:ext uri="{9D8B030D-6E8A-4147-A177-3AD203B41FA5}">
                      <a16:colId xmlns:a16="http://schemas.microsoft.com/office/drawing/2014/main" val="3065839450"/>
                    </a:ext>
                  </a:extLst>
                </a:gridCol>
                <a:gridCol w="2610678">
                  <a:extLst>
                    <a:ext uri="{9D8B030D-6E8A-4147-A177-3AD203B41FA5}">
                      <a16:colId xmlns:a16="http://schemas.microsoft.com/office/drawing/2014/main" val="969791253"/>
                    </a:ext>
                  </a:extLst>
                </a:gridCol>
                <a:gridCol w="3318564">
                  <a:extLst>
                    <a:ext uri="{9D8B030D-6E8A-4147-A177-3AD203B41FA5}">
                      <a16:colId xmlns:a16="http://schemas.microsoft.com/office/drawing/2014/main" val="3182419533"/>
                    </a:ext>
                  </a:extLst>
                </a:gridCol>
              </a:tblGrid>
              <a:tr h="602157">
                <a:tc>
                  <a:txBody>
                    <a:bodyPr/>
                    <a:lstStyle/>
                    <a:p>
                      <a:pPr>
                        <a:lnSpc>
                          <a:spcPct val="150000"/>
                        </a:lnSpc>
                        <a:spcAft>
                          <a:spcPts val="800"/>
                        </a:spcAft>
                      </a:pPr>
                      <a:r>
                        <a:rPr lang="en-US" sz="2000" kern="0" dirty="0" err="1">
                          <a:effectLst/>
                          <a:latin typeface="+mj-lt"/>
                        </a:rPr>
                        <a:t>Kriteria</a:t>
                      </a:r>
                      <a:endParaRPr lang="en-ID" sz="2000" kern="1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nSpc>
                          <a:spcPct val="150000"/>
                        </a:lnSpc>
                        <a:spcAft>
                          <a:spcPts val="800"/>
                        </a:spcAft>
                      </a:pPr>
                      <a:r>
                        <a:rPr lang="en-US" sz="2000" kern="0" dirty="0" err="1">
                          <a:effectLst/>
                          <a:latin typeface="+mj-lt"/>
                        </a:rPr>
                        <a:t>Frekuensi</a:t>
                      </a:r>
                      <a:r>
                        <a:rPr lang="en-US" sz="2000" kern="0" dirty="0">
                          <a:effectLst/>
                          <a:latin typeface="+mj-lt"/>
                        </a:rPr>
                        <a:t> (Orang)</a:t>
                      </a:r>
                      <a:endParaRPr lang="en-ID" sz="2000" kern="1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nSpc>
                          <a:spcPct val="150000"/>
                        </a:lnSpc>
                        <a:spcAft>
                          <a:spcPts val="800"/>
                        </a:spcAft>
                      </a:pPr>
                      <a:r>
                        <a:rPr lang="en-US" sz="2000" kern="0" dirty="0" err="1">
                          <a:effectLst/>
                          <a:latin typeface="+mj-lt"/>
                        </a:rPr>
                        <a:t>Presentase</a:t>
                      </a:r>
                      <a:r>
                        <a:rPr lang="en-US" sz="2000" kern="0" dirty="0">
                          <a:effectLst/>
                          <a:latin typeface="+mj-lt"/>
                        </a:rPr>
                        <a:t> (%)</a:t>
                      </a:r>
                      <a:endParaRPr lang="en-ID" sz="2000" kern="1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38027965"/>
                  </a:ext>
                </a:extLst>
              </a:tr>
              <a:tr h="602157">
                <a:tc gridSpan="3">
                  <a:txBody>
                    <a:bodyPr/>
                    <a:lstStyle/>
                    <a:p>
                      <a:pPr>
                        <a:lnSpc>
                          <a:spcPct val="150000"/>
                        </a:lnSpc>
                        <a:spcAft>
                          <a:spcPts val="800"/>
                        </a:spcAft>
                      </a:pPr>
                      <a:r>
                        <a:rPr lang="en-US" sz="2000" kern="0" dirty="0">
                          <a:effectLst/>
                          <a:latin typeface="+mj-lt"/>
                        </a:rPr>
                        <a:t>M</a:t>
                      </a:r>
                      <a:r>
                        <a:rPr lang="id-ID" sz="2000" kern="0" dirty="0" err="1">
                          <a:effectLst/>
                          <a:latin typeface="+mj-lt"/>
                        </a:rPr>
                        <a:t>emiliki</a:t>
                      </a:r>
                      <a:r>
                        <a:rPr lang="id-ID" sz="2000" kern="0" dirty="0">
                          <a:effectLst/>
                          <a:latin typeface="+mj-lt"/>
                        </a:rPr>
                        <a:t> pemahaman dan pengalaman yang relevan dengan Strategi Lingkungan Internal Dan Eksternal yang sedang diinvestigasi terkait </a:t>
                      </a:r>
                      <a:r>
                        <a:rPr lang="sv-SE" sz="2000" kern="0" dirty="0">
                          <a:effectLst/>
                          <a:latin typeface="+mj-lt"/>
                        </a:rPr>
                        <a:t>Meningkatkan Daya Saing Dan Keberlanjutan Usaha Pada Ukm Kerajinan Tas </a:t>
                      </a:r>
                      <a:endParaRPr lang="en-ID" sz="2000" kern="100" dirty="0">
                        <a:effectLst/>
                        <a:latin typeface="+mj-lt"/>
                        <a:ea typeface="Calibri" panose="020F0502020204030204" pitchFamily="34" charset="0"/>
                        <a:cs typeface="Times New Roman" panose="02020603050405020304" pitchFamily="18" charset="0"/>
                      </a:endParaRPr>
                    </a:p>
                  </a:txBody>
                  <a:tcPr marL="68580" marR="68580" marT="0" marB="0"/>
                </a:tc>
                <a:tc hMerge="1">
                  <a:txBody>
                    <a:bodyPr/>
                    <a:lstStyle/>
                    <a:p>
                      <a:endParaRPr lang="en-ID"/>
                    </a:p>
                  </a:txBody>
                  <a:tcPr/>
                </a:tc>
                <a:tc hMerge="1">
                  <a:txBody>
                    <a:bodyPr/>
                    <a:lstStyle/>
                    <a:p>
                      <a:pPr>
                        <a:lnSpc>
                          <a:spcPct val="150000"/>
                        </a:lnSpc>
                        <a:spcAft>
                          <a:spcPts val="800"/>
                        </a:spcAft>
                      </a:pPr>
                      <a:endParaRPr lang="en-ID"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4290518"/>
                  </a:ext>
                </a:extLst>
              </a:tr>
              <a:tr h="602157">
                <a:tc>
                  <a:txBody>
                    <a:bodyPr/>
                    <a:lstStyle/>
                    <a:p>
                      <a:pPr>
                        <a:lnSpc>
                          <a:spcPct val="150000"/>
                        </a:lnSpc>
                        <a:spcAft>
                          <a:spcPts val="800"/>
                        </a:spcAft>
                      </a:pPr>
                      <a:r>
                        <a:rPr lang="en-ID" sz="2000" kern="100" dirty="0">
                          <a:effectLst/>
                          <a:latin typeface="+mj-lt"/>
                          <a:ea typeface="Calibri" panose="020F0502020204030204" pitchFamily="34" charset="0"/>
                          <a:cs typeface="Times New Roman" panose="02020603050405020304" pitchFamily="18" charset="0"/>
                        </a:rPr>
                        <a:t>Ibu </a:t>
                      </a:r>
                      <a:r>
                        <a:rPr lang="en-ID" sz="2000" kern="100" dirty="0" err="1">
                          <a:effectLst/>
                          <a:latin typeface="+mj-lt"/>
                          <a:ea typeface="Calibri" panose="020F0502020204030204" pitchFamily="34" charset="0"/>
                          <a:cs typeface="Times New Roman" panose="02020603050405020304" pitchFamily="18" charset="0"/>
                        </a:rPr>
                        <a:t>Lilik</a:t>
                      </a:r>
                      <a:r>
                        <a:rPr lang="en-ID" sz="2000" kern="100" dirty="0">
                          <a:effectLst/>
                          <a:latin typeface="+mj-lt"/>
                          <a:ea typeface="Calibri" panose="020F0502020204030204" pitchFamily="34" charset="0"/>
                          <a:cs typeface="Times New Roman" panose="02020603050405020304" pitchFamily="18" charset="0"/>
                        </a:rPr>
                        <a:t> </a:t>
                      </a:r>
                      <a:r>
                        <a:rPr lang="en-ID" sz="2000" kern="100" dirty="0" err="1">
                          <a:effectLst/>
                          <a:latin typeface="+mj-lt"/>
                          <a:ea typeface="Calibri" panose="020F0502020204030204" pitchFamily="34" charset="0"/>
                          <a:cs typeface="Times New Roman" panose="02020603050405020304" pitchFamily="18" charset="0"/>
                        </a:rPr>
                        <a:t>selaku</a:t>
                      </a:r>
                      <a:r>
                        <a:rPr lang="en-ID" sz="2000" kern="100" dirty="0">
                          <a:effectLst/>
                          <a:latin typeface="+mj-lt"/>
                          <a:ea typeface="Calibri" panose="020F0502020204030204" pitchFamily="34" charset="0"/>
                          <a:cs typeface="Times New Roman" panose="02020603050405020304" pitchFamily="18" charset="0"/>
                        </a:rPr>
                        <a:t> Owner/</a:t>
                      </a:r>
                      <a:r>
                        <a:rPr lang="en-ID" sz="2000" kern="100" dirty="0" err="1">
                          <a:effectLst/>
                          <a:latin typeface="+mj-lt"/>
                          <a:ea typeface="Calibri" panose="020F0502020204030204" pitchFamily="34" charset="0"/>
                          <a:cs typeface="Times New Roman" panose="02020603050405020304" pitchFamily="18" charset="0"/>
                        </a:rPr>
                        <a:t>Pemilik</a:t>
                      </a:r>
                      <a:endParaRPr lang="en-ID" sz="2000" kern="1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800"/>
                        </a:spcAft>
                      </a:pPr>
                      <a:r>
                        <a:rPr lang="en-US" sz="2000" kern="0" dirty="0">
                          <a:effectLst/>
                          <a:latin typeface="+mj-lt"/>
                          <a:ea typeface="Calibri" panose="020F0502020204030204" pitchFamily="34" charset="0"/>
                          <a:cs typeface="Times New Roman" panose="02020603050405020304" pitchFamily="18" charset="0"/>
                        </a:rPr>
                        <a:t>1</a:t>
                      </a:r>
                      <a:endParaRPr lang="en-ID" sz="2000" kern="1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800"/>
                        </a:spcAft>
                      </a:pPr>
                      <a:r>
                        <a:rPr lang="en-US" sz="2000" kern="0" dirty="0">
                          <a:effectLst/>
                          <a:latin typeface="+mj-lt"/>
                        </a:rPr>
                        <a:t>100</a:t>
                      </a:r>
                      <a:endParaRPr lang="en-ID" sz="2000" kern="1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37406671"/>
                  </a:ext>
                </a:extLst>
              </a:tr>
              <a:tr h="457055">
                <a:tc gridSpan="3">
                  <a:txBody>
                    <a:bodyPr/>
                    <a:lstStyle/>
                    <a:p>
                      <a:pPr algn="just">
                        <a:lnSpc>
                          <a:spcPct val="107000"/>
                        </a:lnSpc>
                        <a:spcAft>
                          <a:spcPts val="800"/>
                        </a:spcAft>
                      </a:pPr>
                      <a:r>
                        <a:rPr lang="en-US" sz="2000" kern="0" dirty="0" err="1">
                          <a:effectLst/>
                          <a:latin typeface="+mj-lt"/>
                        </a:rPr>
                        <a:t>Bertugas</a:t>
                      </a:r>
                      <a:r>
                        <a:rPr lang="en-US" sz="2000" kern="0" dirty="0">
                          <a:effectLst/>
                          <a:latin typeface="+mj-lt"/>
                        </a:rPr>
                        <a:t> </a:t>
                      </a:r>
                      <a:r>
                        <a:rPr lang="en-US" sz="2000" kern="0" dirty="0" err="1">
                          <a:effectLst/>
                          <a:latin typeface="+mj-lt"/>
                        </a:rPr>
                        <a:t>Mengawasi</a:t>
                      </a:r>
                      <a:r>
                        <a:rPr lang="en-US" sz="2000" kern="0" dirty="0">
                          <a:effectLst/>
                          <a:latin typeface="+mj-lt"/>
                        </a:rPr>
                        <a:t> </a:t>
                      </a:r>
                      <a:r>
                        <a:rPr lang="en-US" sz="2000" kern="0" dirty="0" err="1">
                          <a:effectLst/>
                          <a:latin typeface="+mj-lt"/>
                        </a:rPr>
                        <a:t>manajemen</a:t>
                      </a:r>
                      <a:r>
                        <a:rPr lang="en-US" sz="2000" kern="0" dirty="0">
                          <a:effectLst/>
                          <a:latin typeface="+mj-lt"/>
                        </a:rPr>
                        <a:t> </a:t>
                      </a:r>
                      <a:r>
                        <a:rPr lang="en-US" sz="2000" kern="0" dirty="0" err="1">
                          <a:effectLst/>
                          <a:latin typeface="+mj-lt"/>
                        </a:rPr>
                        <a:t>usaha</a:t>
                      </a:r>
                      <a:r>
                        <a:rPr lang="en-US" sz="2000" kern="0" dirty="0">
                          <a:effectLst/>
                          <a:latin typeface="+mj-lt"/>
                        </a:rPr>
                        <a:t>.</a:t>
                      </a:r>
                      <a:endParaRPr lang="en-ID" sz="2000" kern="100" dirty="0">
                        <a:effectLst/>
                        <a:latin typeface="+mj-lt"/>
                        <a:ea typeface="Calibri" panose="020F0502020204030204" pitchFamily="34" charset="0"/>
                        <a:cs typeface="Times New Roman" panose="02020603050405020304" pitchFamily="18" charset="0"/>
                      </a:endParaRPr>
                    </a:p>
                  </a:txBody>
                  <a:tcPr marL="68580" marR="68580" marT="0" marB="0"/>
                </a:tc>
                <a:tc hMerge="1">
                  <a:txBody>
                    <a:bodyPr/>
                    <a:lstStyle/>
                    <a:p>
                      <a:endParaRPr lang="en-ID"/>
                    </a:p>
                  </a:txBody>
                  <a:tcPr/>
                </a:tc>
                <a:tc hMerge="1">
                  <a:txBody>
                    <a:bodyPr/>
                    <a:lstStyle/>
                    <a:p>
                      <a:pPr algn="just">
                        <a:lnSpc>
                          <a:spcPct val="107000"/>
                        </a:lnSpc>
                        <a:spcAft>
                          <a:spcPts val="800"/>
                        </a:spcAft>
                      </a:pPr>
                      <a:endParaRPr lang="en-ID"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01393062"/>
                  </a:ext>
                </a:extLst>
              </a:tr>
              <a:tr h="520713">
                <a:tc>
                  <a:txBody>
                    <a:bodyPr/>
                    <a:lstStyle/>
                    <a:p>
                      <a:pPr algn="just">
                        <a:lnSpc>
                          <a:spcPct val="107000"/>
                        </a:lnSpc>
                        <a:spcAft>
                          <a:spcPts val="800"/>
                        </a:spcAft>
                      </a:pPr>
                      <a:r>
                        <a:rPr lang="en-ID" sz="2000" kern="100" dirty="0">
                          <a:effectLst/>
                          <a:latin typeface="+mj-lt"/>
                          <a:ea typeface="Calibri" panose="020F0502020204030204" pitchFamily="34" charset="0"/>
                          <a:cs typeface="Times New Roman" panose="02020603050405020304" pitchFamily="18" charset="0"/>
                        </a:rPr>
                        <a:t>Pak Ainur </a:t>
                      </a:r>
                      <a:r>
                        <a:rPr lang="en-ID" sz="2000" kern="100" dirty="0" err="1">
                          <a:effectLst/>
                          <a:latin typeface="+mj-lt"/>
                          <a:ea typeface="Calibri" panose="020F0502020204030204" pitchFamily="34" charset="0"/>
                          <a:cs typeface="Times New Roman" panose="02020603050405020304" pitchFamily="18" charset="0"/>
                        </a:rPr>
                        <a:t>selaku</a:t>
                      </a:r>
                      <a:r>
                        <a:rPr lang="en-ID" sz="2000" kern="100" dirty="0">
                          <a:effectLst/>
                          <a:latin typeface="+mj-lt"/>
                          <a:ea typeface="Calibri" panose="020F0502020204030204" pitchFamily="34" charset="0"/>
                          <a:cs typeface="Times New Roman" panose="02020603050405020304" pitchFamily="18" charset="0"/>
                        </a:rPr>
                        <a:t> Supervisor </a:t>
                      </a:r>
                      <a:r>
                        <a:rPr lang="en-ID" sz="2000" kern="100" dirty="0" err="1">
                          <a:effectLst/>
                          <a:latin typeface="+mj-lt"/>
                          <a:ea typeface="Calibri" panose="020F0502020204030204" pitchFamily="34" charset="0"/>
                          <a:cs typeface="Times New Roman" panose="02020603050405020304" pitchFamily="18" charset="0"/>
                        </a:rPr>
                        <a:t>Produksi</a:t>
                      </a:r>
                      <a:endParaRPr lang="en-ID" sz="2000" kern="1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800"/>
                        </a:spcAft>
                      </a:pPr>
                      <a:r>
                        <a:rPr lang="en-US" sz="2000" kern="0" dirty="0">
                          <a:effectLst/>
                          <a:latin typeface="+mj-lt"/>
                          <a:ea typeface="Calibri" panose="020F0502020204030204" pitchFamily="34" charset="0"/>
                          <a:cs typeface="Times New Roman" panose="02020603050405020304" pitchFamily="18" charset="0"/>
                        </a:rPr>
                        <a:t>1</a:t>
                      </a:r>
                      <a:endParaRPr lang="en-ID" sz="2000" kern="1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800"/>
                        </a:spcAft>
                      </a:pPr>
                      <a:r>
                        <a:rPr lang="en-US" sz="2000" kern="0" dirty="0">
                          <a:effectLst/>
                          <a:latin typeface="+mj-lt"/>
                        </a:rPr>
                        <a:t>50</a:t>
                      </a:r>
                      <a:endParaRPr lang="en-ID" sz="2000" kern="1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45875366"/>
                  </a:ext>
                </a:extLst>
              </a:tr>
              <a:tr h="602157">
                <a:tc gridSpan="3">
                  <a:txBody>
                    <a:bodyPr/>
                    <a:lstStyle/>
                    <a:p>
                      <a:pPr>
                        <a:lnSpc>
                          <a:spcPct val="150000"/>
                        </a:lnSpc>
                        <a:spcAft>
                          <a:spcPts val="800"/>
                        </a:spcAft>
                      </a:pPr>
                      <a:r>
                        <a:rPr lang="fi-FI" sz="2000" b="1" i="0" u="none" strike="noStrike" cap="none" dirty="0">
                          <a:solidFill>
                            <a:schemeClr val="lt1"/>
                          </a:solidFill>
                          <a:effectLst/>
                          <a:latin typeface="+mj-lt"/>
                          <a:ea typeface="+mn-ea"/>
                          <a:cs typeface="+mn-cs"/>
                          <a:sym typeface="Arial"/>
                        </a:rPr>
                        <a:t>Bertugas Mengelola kontrol produksi</a:t>
                      </a:r>
                      <a:endParaRPr lang="en-ID" sz="2000" kern="100" dirty="0">
                        <a:effectLst/>
                        <a:latin typeface="+mj-lt"/>
                        <a:ea typeface="Calibri" panose="020F0502020204030204" pitchFamily="34" charset="0"/>
                        <a:cs typeface="Times New Roman" panose="02020603050405020304" pitchFamily="18" charset="0"/>
                      </a:endParaRPr>
                    </a:p>
                  </a:txBody>
                  <a:tcPr marL="68580" marR="68580" marT="0" marB="0"/>
                </a:tc>
                <a:tc hMerge="1">
                  <a:txBody>
                    <a:bodyPr/>
                    <a:lstStyle/>
                    <a:p>
                      <a:endParaRPr lang="en-ID"/>
                    </a:p>
                  </a:txBody>
                  <a:tcPr/>
                </a:tc>
                <a:tc hMerge="1">
                  <a:txBody>
                    <a:bodyPr/>
                    <a:lstStyle/>
                    <a:p>
                      <a:pPr>
                        <a:lnSpc>
                          <a:spcPct val="150000"/>
                        </a:lnSpc>
                        <a:spcAft>
                          <a:spcPts val="800"/>
                        </a:spcAft>
                      </a:pPr>
                      <a:endParaRPr lang="en-ID"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58823363"/>
                  </a:ext>
                </a:extLst>
              </a:tr>
              <a:tr h="602157">
                <a:tc>
                  <a:txBody>
                    <a:bodyPr/>
                    <a:lstStyle/>
                    <a:p>
                      <a:pPr>
                        <a:lnSpc>
                          <a:spcPct val="150000"/>
                        </a:lnSpc>
                        <a:spcAft>
                          <a:spcPts val="800"/>
                        </a:spcAft>
                      </a:pPr>
                      <a:r>
                        <a:rPr lang="id-ID" sz="2000" kern="0" dirty="0">
                          <a:effectLst/>
                          <a:latin typeface="+mj-lt"/>
                        </a:rPr>
                        <a:t>Mas Wawan selaku Mandor Lapangan</a:t>
                      </a:r>
                      <a:endParaRPr lang="en-ID" sz="2000" kern="1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800"/>
                        </a:spcAft>
                      </a:pPr>
                      <a:r>
                        <a:rPr lang="en-US" sz="2000" kern="0">
                          <a:effectLst/>
                          <a:latin typeface="+mj-lt"/>
                          <a:ea typeface="Calibri" panose="020F0502020204030204" pitchFamily="34" charset="0"/>
                          <a:cs typeface="Times New Roman" panose="02020603050405020304" pitchFamily="18" charset="0"/>
                        </a:rPr>
                        <a:t>1</a:t>
                      </a:r>
                      <a:endParaRPr lang="en-ID" sz="2000" kern="1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800"/>
                        </a:spcAft>
                      </a:pPr>
                      <a:r>
                        <a:rPr lang="en-US" sz="2000" kern="0" dirty="0">
                          <a:effectLst/>
                          <a:latin typeface="+mj-lt"/>
                        </a:rPr>
                        <a:t>50</a:t>
                      </a:r>
                      <a:endParaRPr lang="en-ID" sz="2000" kern="1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14189888"/>
                  </a:ext>
                </a:extLst>
              </a:tr>
              <a:tr h="602157">
                <a:tc>
                  <a:txBody>
                    <a:bodyPr/>
                    <a:lstStyle/>
                    <a:p>
                      <a:pPr>
                        <a:lnSpc>
                          <a:spcPct val="150000"/>
                        </a:lnSpc>
                        <a:spcAft>
                          <a:spcPts val="800"/>
                        </a:spcAft>
                      </a:pPr>
                      <a:r>
                        <a:rPr lang="en-ID" sz="2000" kern="100" dirty="0" err="1">
                          <a:effectLst/>
                          <a:latin typeface="+mj-lt"/>
                          <a:ea typeface="Calibri" panose="020F0502020204030204" pitchFamily="34" charset="0"/>
                          <a:cs typeface="Times New Roman" panose="02020603050405020304" pitchFamily="18" charset="0"/>
                        </a:rPr>
                        <a:t>Bertugas</a:t>
                      </a:r>
                      <a:r>
                        <a:rPr lang="en-ID" sz="2000" kern="100" dirty="0">
                          <a:effectLst/>
                          <a:latin typeface="+mj-lt"/>
                          <a:ea typeface="Calibri" panose="020F0502020204030204" pitchFamily="34" charset="0"/>
                          <a:cs typeface="Times New Roman" panose="02020603050405020304" pitchFamily="18" charset="0"/>
                        </a:rPr>
                        <a:t> </a:t>
                      </a:r>
                      <a:r>
                        <a:rPr lang="en-ID" sz="2000" kern="100" dirty="0" err="1">
                          <a:effectLst/>
                          <a:latin typeface="+mj-lt"/>
                          <a:ea typeface="Calibri" panose="020F0502020204030204" pitchFamily="34" charset="0"/>
                          <a:cs typeface="Times New Roman" panose="02020603050405020304" pitchFamily="18" charset="0"/>
                        </a:rPr>
                        <a:t>Mengawasi</a:t>
                      </a:r>
                      <a:r>
                        <a:rPr lang="en-ID" sz="2000" kern="100" dirty="0">
                          <a:effectLst/>
                          <a:latin typeface="+mj-lt"/>
                          <a:ea typeface="Calibri" panose="020F0502020204030204" pitchFamily="34" charset="0"/>
                          <a:cs typeface="Times New Roman" panose="02020603050405020304" pitchFamily="18" charset="0"/>
                        </a:rPr>
                        <a:t> </a:t>
                      </a:r>
                      <a:r>
                        <a:rPr lang="en-ID" sz="2000" kern="100" dirty="0" err="1">
                          <a:effectLst/>
                          <a:latin typeface="+mj-lt"/>
                          <a:ea typeface="Calibri" panose="020F0502020204030204" pitchFamily="34" charset="0"/>
                          <a:cs typeface="Times New Roman" panose="02020603050405020304" pitchFamily="18" charset="0"/>
                        </a:rPr>
                        <a:t>tenaga</a:t>
                      </a:r>
                      <a:r>
                        <a:rPr lang="en-ID" sz="2000" kern="100" dirty="0">
                          <a:effectLst/>
                          <a:latin typeface="+mj-lt"/>
                          <a:ea typeface="Calibri" panose="020F0502020204030204" pitchFamily="34" charset="0"/>
                          <a:cs typeface="Times New Roman" panose="02020603050405020304" pitchFamily="18" charset="0"/>
                        </a:rPr>
                        <a:t> </a:t>
                      </a:r>
                      <a:r>
                        <a:rPr lang="en-ID" sz="2000" kern="100" dirty="0" err="1">
                          <a:effectLst/>
                          <a:latin typeface="+mj-lt"/>
                          <a:ea typeface="Calibri" panose="020F0502020204030204" pitchFamily="34" charset="0"/>
                          <a:cs typeface="Times New Roman" panose="02020603050405020304" pitchFamily="18" charset="0"/>
                        </a:rPr>
                        <a:t>jahit</a:t>
                      </a:r>
                      <a:r>
                        <a:rPr lang="en-ID" sz="2000" kern="100" dirty="0">
                          <a:effectLst/>
                          <a:latin typeface="+mj-lt"/>
                          <a:ea typeface="Calibri" panose="020F0502020204030204" pitchFamily="34" charset="0"/>
                          <a:cs typeface="Times New Roman" panose="02020603050405020304" pitchFamily="18" charset="0"/>
                        </a:rPr>
                        <a:t> &amp; target </a:t>
                      </a:r>
                      <a:r>
                        <a:rPr lang="en-ID" sz="2000" kern="100" dirty="0" err="1">
                          <a:effectLst/>
                          <a:latin typeface="+mj-lt"/>
                          <a:ea typeface="Calibri" panose="020F0502020204030204" pitchFamily="34" charset="0"/>
                          <a:cs typeface="Times New Roman" panose="02020603050405020304" pitchFamily="18" charset="0"/>
                        </a:rPr>
                        <a:t>produksi</a:t>
                      </a:r>
                      <a:endParaRPr lang="en-ID" sz="2000" kern="1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800"/>
                        </a:spcAft>
                      </a:pPr>
                      <a:endParaRPr lang="en-ID" sz="2000" kern="1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800"/>
                        </a:spcAft>
                      </a:pPr>
                      <a:endParaRPr lang="en-ID" sz="2000" kern="1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42138215"/>
                  </a:ext>
                </a:extLst>
              </a:tr>
            </a:tbl>
          </a:graphicData>
        </a:graphic>
      </p:graphicFrame>
    </p:spTree>
    <p:extLst>
      <p:ext uri="{BB962C8B-B14F-4D97-AF65-F5344CB8AC3E}">
        <p14:creationId xmlns:p14="http://schemas.microsoft.com/office/powerpoint/2010/main" val="18955447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5487E-90F5-7212-DEEF-BA74029873D0}"/>
              </a:ext>
            </a:extLst>
          </p:cNvPr>
          <p:cNvSpPr>
            <a:spLocks noGrp="1"/>
          </p:cNvSpPr>
          <p:nvPr>
            <p:ph type="title"/>
          </p:nvPr>
        </p:nvSpPr>
        <p:spPr/>
        <p:txBody>
          <a:bodyPr>
            <a:normAutofit/>
          </a:bodyPr>
          <a:lstStyle/>
          <a:p>
            <a:r>
              <a:rPr lang="en-ID" sz="4500" dirty="0"/>
              <a:t>HASIL </a:t>
            </a:r>
          </a:p>
        </p:txBody>
      </p:sp>
      <p:sp>
        <p:nvSpPr>
          <p:cNvPr id="3" name="Text Placeholder 2">
            <a:extLst>
              <a:ext uri="{FF2B5EF4-FFF2-40B4-BE49-F238E27FC236}">
                <a16:creationId xmlns:a16="http://schemas.microsoft.com/office/drawing/2014/main" id="{85070E26-4858-8698-D123-40F5E7F47851}"/>
              </a:ext>
            </a:extLst>
          </p:cNvPr>
          <p:cNvSpPr>
            <a:spLocks noGrp="1"/>
          </p:cNvSpPr>
          <p:nvPr>
            <p:ph type="body" idx="1"/>
          </p:nvPr>
        </p:nvSpPr>
        <p:spPr/>
        <p:txBody>
          <a:bodyPr>
            <a:normAutofit/>
          </a:bodyPr>
          <a:lstStyle/>
          <a:p>
            <a:pPr marL="50800" indent="0" algn="just">
              <a:buNone/>
            </a:pPr>
            <a:r>
              <a:rPr lang="fi-FI" sz="1800" b="1" dirty="0">
                <a:effectLst/>
                <a:latin typeface="Times New Roman" panose="02020603050405020304" pitchFamily="18" charset="0"/>
                <a:ea typeface="Times New Roman" panose="02020603050405020304" pitchFamily="18" charset="0"/>
              </a:rPr>
              <a:t>Analisis Strategi Lingkungan Internal Dan Eksternal Dalam Meningkatkan Daya Saing Dan Keberlanjutan Usaha </a:t>
            </a:r>
            <a:r>
              <a:rPr lang="en-US" sz="1800" b="1" dirty="0" err="1">
                <a:effectLst/>
                <a:latin typeface="Times New Roman" panose="02020603050405020304" pitchFamily="18" charset="0"/>
                <a:ea typeface="Times New Roman" panose="02020603050405020304" pitchFamily="18" charset="0"/>
              </a:rPr>
              <a:t>Terdapat</a:t>
            </a:r>
            <a:r>
              <a:rPr lang="en-US" sz="1800" b="1" dirty="0">
                <a:effectLst/>
                <a:latin typeface="Times New Roman" panose="02020603050405020304" pitchFamily="18" charset="0"/>
                <a:ea typeface="Times New Roman" panose="02020603050405020304" pitchFamily="18" charset="0"/>
              </a:rPr>
              <a:t> Enam </a:t>
            </a:r>
            <a:r>
              <a:rPr lang="en-US" sz="1800" b="1" dirty="0" err="1">
                <a:effectLst/>
                <a:latin typeface="Times New Roman" panose="02020603050405020304" pitchFamily="18" charset="0"/>
                <a:ea typeface="Times New Roman" panose="02020603050405020304" pitchFamily="18" charset="0"/>
              </a:rPr>
              <a:t>urutan</a:t>
            </a:r>
            <a:r>
              <a:rPr lang="en-US" sz="1800" b="1" dirty="0">
                <a:effectLst/>
                <a:latin typeface="Times New Roman" panose="02020603050405020304" pitchFamily="18" charset="0"/>
                <a:ea typeface="Times New Roman" panose="02020603050405020304" pitchFamily="18" charset="0"/>
              </a:rPr>
              <a:t> yang </a:t>
            </a:r>
            <a:r>
              <a:rPr lang="en-US" sz="1800" b="1" dirty="0" err="1">
                <a:effectLst/>
                <a:latin typeface="Times New Roman" panose="02020603050405020304" pitchFamily="18" charset="0"/>
                <a:ea typeface="Times New Roman" panose="02020603050405020304" pitchFamily="18" charset="0"/>
              </a:rPr>
              <a:t>diterapan</a:t>
            </a:r>
            <a:r>
              <a:rPr lang="en-US" sz="1800" b="1" dirty="0">
                <a:effectLst/>
                <a:latin typeface="Times New Roman" panose="02020603050405020304" pitchFamily="18" charset="0"/>
                <a:ea typeface="Times New Roman" panose="02020603050405020304" pitchFamily="18" charset="0"/>
              </a:rPr>
              <a:t> NWL (NAWAL) untuk </a:t>
            </a:r>
            <a:r>
              <a:rPr lang="en-US" sz="1800" b="1" dirty="0" err="1">
                <a:effectLst/>
                <a:latin typeface="Times New Roman" panose="02020603050405020304" pitchFamily="18" charset="0"/>
                <a:ea typeface="Times New Roman" panose="02020603050405020304" pitchFamily="18" charset="0"/>
              </a:rPr>
              <a:t>menjalankan</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pola</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produksi</a:t>
            </a:r>
            <a:r>
              <a:rPr lang="en-US" sz="1800" b="1" dirty="0">
                <a:effectLst/>
                <a:latin typeface="Times New Roman" panose="02020603050405020304" pitchFamily="18" charset="0"/>
                <a:ea typeface="Times New Roman" panose="02020603050405020304" pitchFamily="18" charset="0"/>
              </a:rPr>
              <a:t> yang lebih </a:t>
            </a:r>
            <a:r>
              <a:rPr lang="en-US" sz="1800" b="1" dirty="0" err="1">
                <a:effectLst/>
                <a:latin typeface="Times New Roman" panose="02020603050405020304" pitchFamily="18" charset="0"/>
                <a:ea typeface="Times New Roman" panose="02020603050405020304" pitchFamily="18" charset="0"/>
              </a:rPr>
              <a:t>tradisional</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menuju</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praktik</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produksi</a:t>
            </a:r>
            <a:r>
              <a:rPr lang="en-US" sz="1800" b="1" dirty="0">
                <a:effectLst/>
                <a:latin typeface="Times New Roman" panose="02020603050405020304" pitchFamily="18" charset="0"/>
                <a:ea typeface="Times New Roman" panose="02020603050405020304" pitchFamily="18" charset="0"/>
              </a:rPr>
              <a:t> yang lebih </a:t>
            </a:r>
            <a:r>
              <a:rPr lang="en-US" sz="1800" b="1" dirty="0" err="1">
                <a:effectLst/>
                <a:latin typeface="Times New Roman" panose="02020603050405020304" pitchFamily="18" charset="0"/>
                <a:ea typeface="Times New Roman" panose="02020603050405020304" pitchFamily="18" charset="0"/>
              </a:rPr>
              <a:t>tertata</a:t>
            </a:r>
            <a:r>
              <a:rPr lang="en-US" sz="1800" b="1" dirty="0">
                <a:effectLst/>
                <a:latin typeface="Times New Roman" panose="02020603050405020304" pitchFamily="18" charset="0"/>
                <a:ea typeface="Times New Roman" panose="02020603050405020304" pitchFamily="18" charset="0"/>
              </a:rPr>
              <a:t> (semi-modern). </a:t>
            </a:r>
            <a:r>
              <a:rPr lang="en-US" sz="1800" b="1" dirty="0" err="1">
                <a:effectLst/>
                <a:latin typeface="Times New Roman" panose="02020603050405020304" pitchFamily="18" charset="0"/>
                <a:ea typeface="Times New Roman" panose="02020603050405020304" pitchFamily="18" charset="0"/>
              </a:rPr>
              <a:t>yaitu</a:t>
            </a:r>
            <a:r>
              <a:rPr lang="en-US" sz="1800" b="1" dirty="0">
                <a:effectLst/>
                <a:latin typeface="Times New Roman" panose="02020603050405020304" pitchFamily="18" charset="0"/>
                <a:ea typeface="Times New Roman" panose="02020603050405020304" pitchFamily="18" charset="0"/>
              </a:rPr>
              <a:t>: </a:t>
            </a:r>
            <a:endParaRPr lang="en-ID" sz="1800" b="1" dirty="0">
              <a:effectLst/>
              <a:latin typeface="Times New Roman" panose="02020603050405020304" pitchFamily="18" charset="0"/>
              <a:ea typeface="Times New Roman" panose="02020603050405020304" pitchFamily="18" charset="0"/>
            </a:endParaRPr>
          </a:p>
          <a:p>
            <a:pPr>
              <a:buFont typeface="Wingdings" panose="05000000000000000000" pitchFamily="2" charset="2"/>
              <a:buChar char="Ø"/>
            </a:pPr>
            <a:r>
              <a:rPr lang="id-ID" sz="1800" dirty="0">
                <a:effectLst/>
                <a:latin typeface="Times New Roman" panose="02020603050405020304" pitchFamily="18" charset="0"/>
                <a:ea typeface="Times New Roman" panose="02020603050405020304" pitchFamily="18" charset="0"/>
              </a:rPr>
              <a:t>Permodalan Usaha</a:t>
            </a:r>
            <a:endParaRPr lang="en-ID" sz="1800" dirty="0">
              <a:latin typeface="Times New Roman" panose="02020603050405020304" pitchFamily="18" charset="0"/>
              <a:ea typeface="Times New Roman" panose="02020603050405020304" pitchFamily="18" charset="0"/>
            </a:endParaRPr>
          </a:p>
          <a:p>
            <a:pPr>
              <a:buFont typeface="Wingdings" panose="05000000000000000000" pitchFamily="2" charset="2"/>
              <a:buChar char="Ø"/>
            </a:pPr>
            <a:r>
              <a:rPr lang="id-ID" sz="1800" dirty="0">
                <a:effectLst/>
                <a:latin typeface="Times New Roman" panose="02020603050405020304" pitchFamily="18" charset="0"/>
                <a:ea typeface="Times New Roman" panose="02020603050405020304" pitchFamily="18" charset="0"/>
              </a:rPr>
              <a:t>Sumber Daya Manusia</a:t>
            </a:r>
            <a:endParaRPr lang="en-US" sz="1800" dirty="0">
              <a:latin typeface="Times New Roman" panose="02020603050405020304" pitchFamily="18" charset="0"/>
              <a:ea typeface="Times New Roman" panose="02020603050405020304" pitchFamily="18" charset="0"/>
            </a:endParaRPr>
          </a:p>
          <a:p>
            <a:pPr>
              <a:buFont typeface="Wingdings" panose="05000000000000000000" pitchFamily="2" charset="2"/>
              <a:buChar char="Ø"/>
            </a:pPr>
            <a:r>
              <a:rPr lang="id-ID" sz="1800" dirty="0">
                <a:effectLst/>
                <a:latin typeface="Times New Roman" panose="02020603050405020304" pitchFamily="18" charset="0"/>
                <a:ea typeface="Times New Roman" panose="02020603050405020304" pitchFamily="18" charset="0"/>
              </a:rPr>
              <a:t>Teknologi Produksi</a:t>
            </a:r>
            <a:endParaRPr lang="en-US" sz="1800" dirty="0">
              <a:latin typeface="Times New Roman" panose="02020603050405020304" pitchFamily="18" charset="0"/>
              <a:ea typeface="Times New Roman" panose="02020603050405020304" pitchFamily="18" charset="0"/>
            </a:endParaRPr>
          </a:p>
          <a:p>
            <a:pPr>
              <a:buFont typeface="Wingdings" panose="05000000000000000000" pitchFamily="2" charset="2"/>
              <a:buChar char="Ø"/>
            </a:pPr>
            <a:r>
              <a:rPr lang="fi-FI" sz="1800" dirty="0">
                <a:latin typeface="Times New Roman" panose="02020603050405020304" pitchFamily="18" charset="0"/>
                <a:cs typeface="Times New Roman" panose="02020603050405020304" pitchFamily="18" charset="0"/>
              </a:rPr>
              <a:t>Pemasaran</a:t>
            </a:r>
          </a:p>
          <a:p>
            <a:pPr>
              <a:buFont typeface="Wingdings" panose="05000000000000000000" pitchFamily="2" charset="2"/>
              <a:buChar char="Ø"/>
            </a:pPr>
            <a:r>
              <a:rPr lang="fi-FI" sz="1800" dirty="0">
                <a:latin typeface="Times New Roman" panose="02020603050405020304" pitchFamily="18" charset="0"/>
                <a:cs typeface="Times New Roman" panose="02020603050405020304" pitchFamily="18" charset="0"/>
              </a:rPr>
              <a:t>Persaingan</a:t>
            </a:r>
          </a:p>
          <a:p>
            <a:pPr>
              <a:buFont typeface="Wingdings" panose="05000000000000000000" pitchFamily="2" charset="2"/>
              <a:buChar char="Ø"/>
            </a:pPr>
            <a:r>
              <a:rPr lang="fi-FI" sz="1800" dirty="0">
                <a:latin typeface="Times New Roman" panose="02020603050405020304" pitchFamily="18" charset="0"/>
                <a:cs typeface="Times New Roman" panose="02020603050405020304" pitchFamily="18" charset="0"/>
              </a:rPr>
              <a:t>Inovasi Produk</a:t>
            </a:r>
          </a:p>
          <a:p>
            <a:pPr marL="50800" indent="0" algn="just">
              <a:buNone/>
            </a:pPr>
            <a:r>
              <a:rPr lang="id-ID" sz="1800" dirty="0">
                <a:effectLst/>
                <a:latin typeface="Times New Roman" panose="02020603050405020304" pitchFamily="18" charset="0"/>
                <a:ea typeface="Times New Roman" panose="02020603050405020304" pitchFamily="18" charset="0"/>
              </a:rPr>
              <a:t>Temuan lapangan menunjukkan bahwa NWL (NAWAL) sedang bergerak dari pola produksi yang lebih tradisional menuju praktik produksi yang lebih tertata (semi-modern). Perubahan ini terlihat dari upaya penggunaan mesin industri pada beberapa tahap kerja dan penguatan proses pemasaran. Namun, keterbatasan modal kerja serta kesiapan teknologi masih menjadi hambatan sehingga transformasi belum berjalan sepenuhnya.</a:t>
            </a:r>
            <a:endParaRPr lang="en-ID" dirty="0"/>
          </a:p>
        </p:txBody>
      </p:sp>
    </p:spTree>
    <p:extLst>
      <p:ext uri="{BB962C8B-B14F-4D97-AF65-F5344CB8AC3E}">
        <p14:creationId xmlns:p14="http://schemas.microsoft.com/office/powerpoint/2010/main" val="30948180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D99AE-9F51-7BC0-9C2A-26E0410F514E}"/>
              </a:ext>
            </a:extLst>
          </p:cNvPr>
          <p:cNvSpPr>
            <a:spLocks noGrp="1"/>
          </p:cNvSpPr>
          <p:nvPr>
            <p:ph type="title"/>
          </p:nvPr>
        </p:nvSpPr>
        <p:spPr/>
        <p:txBody>
          <a:bodyPr/>
          <a:lstStyle/>
          <a:p>
            <a:r>
              <a:rPr lang="en-US" dirty="0"/>
              <a:t>HASIL</a:t>
            </a:r>
            <a:endParaRPr lang="en-ID" dirty="0"/>
          </a:p>
        </p:txBody>
      </p:sp>
      <p:sp>
        <p:nvSpPr>
          <p:cNvPr id="3" name="Text Placeholder 2">
            <a:extLst>
              <a:ext uri="{FF2B5EF4-FFF2-40B4-BE49-F238E27FC236}">
                <a16:creationId xmlns:a16="http://schemas.microsoft.com/office/drawing/2014/main" id="{6E25A49D-6EEB-6EC4-F43F-5C401C9B4F18}"/>
              </a:ext>
            </a:extLst>
          </p:cNvPr>
          <p:cNvSpPr>
            <a:spLocks noGrp="1"/>
          </p:cNvSpPr>
          <p:nvPr>
            <p:ph type="body" idx="1"/>
          </p:nvPr>
        </p:nvSpPr>
        <p:spPr/>
        <p:txBody>
          <a:bodyPr>
            <a:normAutofit lnSpcReduction="10000"/>
          </a:bodyPr>
          <a:lstStyle/>
          <a:p>
            <a:pPr marL="50800" indent="0">
              <a:buNone/>
            </a:pPr>
            <a:r>
              <a:rPr lang="en-ID" sz="1800" b="1" dirty="0" err="1">
                <a:effectLst/>
                <a:latin typeface="Times New Roman" panose="02020603050405020304" pitchFamily="18" charset="0"/>
                <a:ea typeface="Times New Roman" panose="02020603050405020304" pitchFamily="18" charset="0"/>
              </a:rPr>
              <a:t>Berdasarkan</a:t>
            </a:r>
            <a:r>
              <a:rPr lang="en-ID" sz="1800" b="1" dirty="0">
                <a:effectLst/>
                <a:latin typeface="Times New Roman" panose="02020603050405020304" pitchFamily="18" charset="0"/>
                <a:ea typeface="Times New Roman" panose="02020603050405020304" pitchFamily="18" charset="0"/>
              </a:rPr>
              <a:t> </a:t>
            </a:r>
            <a:r>
              <a:rPr lang="en-ID" sz="1800" b="1" dirty="0" err="1">
                <a:effectLst/>
                <a:latin typeface="Times New Roman" panose="02020603050405020304" pitchFamily="18" charset="0"/>
                <a:ea typeface="Times New Roman" panose="02020603050405020304" pitchFamily="18" charset="0"/>
              </a:rPr>
              <a:t>hasil</a:t>
            </a:r>
            <a:r>
              <a:rPr lang="en-ID" sz="1800" b="1" dirty="0">
                <a:effectLst/>
                <a:latin typeface="Times New Roman" panose="02020603050405020304" pitchFamily="18" charset="0"/>
                <a:ea typeface="Times New Roman" panose="02020603050405020304" pitchFamily="18" charset="0"/>
              </a:rPr>
              <a:t> </a:t>
            </a:r>
            <a:r>
              <a:rPr lang="en-ID" sz="1800" b="1" dirty="0" err="1">
                <a:effectLst/>
                <a:latin typeface="Times New Roman" panose="02020603050405020304" pitchFamily="18" charset="0"/>
                <a:ea typeface="Times New Roman" panose="02020603050405020304" pitchFamily="18" charset="0"/>
              </a:rPr>
              <a:t>reduksi</a:t>
            </a:r>
            <a:r>
              <a:rPr lang="en-ID" sz="1800" b="1" dirty="0">
                <a:effectLst/>
                <a:latin typeface="Times New Roman" panose="02020603050405020304" pitchFamily="18" charset="0"/>
                <a:ea typeface="Times New Roman" panose="02020603050405020304" pitchFamily="18" charset="0"/>
              </a:rPr>
              <a:t>, </a:t>
            </a:r>
            <a:r>
              <a:rPr lang="en-ID" sz="1800" b="1" dirty="0" err="1">
                <a:effectLst/>
                <a:latin typeface="Times New Roman" panose="02020603050405020304" pitchFamily="18" charset="0"/>
                <a:ea typeface="Times New Roman" panose="02020603050405020304" pitchFamily="18" charset="0"/>
              </a:rPr>
              <a:t>penyajian</a:t>
            </a:r>
            <a:r>
              <a:rPr lang="en-ID" sz="1800" b="1" dirty="0">
                <a:effectLst/>
                <a:latin typeface="Times New Roman" panose="02020603050405020304" pitchFamily="18" charset="0"/>
                <a:ea typeface="Times New Roman" panose="02020603050405020304" pitchFamily="18" charset="0"/>
              </a:rPr>
              <a:t>, dan </a:t>
            </a:r>
            <a:r>
              <a:rPr lang="en-ID" sz="1800" b="1" dirty="0" err="1">
                <a:effectLst/>
                <a:latin typeface="Times New Roman" panose="02020603050405020304" pitchFamily="18" charset="0"/>
                <a:ea typeface="Times New Roman" panose="02020603050405020304" pitchFamily="18" charset="0"/>
              </a:rPr>
              <a:t>verifikasi</a:t>
            </a:r>
            <a:r>
              <a:rPr lang="en-ID" sz="1800" b="1" dirty="0">
                <a:effectLst/>
                <a:latin typeface="Times New Roman" panose="02020603050405020304" pitchFamily="18" charset="0"/>
                <a:ea typeface="Times New Roman" panose="02020603050405020304" pitchFamily="18" charset="0"/>
              </a:rPr>
              <a:t> data, </a:t>
            </a:r>
            <a:r>
              <a:rPr lang="en-ID" sz="1800" b="1" dirty="0" err="1">
                <a:effectLst/>
                <a:latin typeface="Times New Roman" panose="02020603050405020304" pitchFamily="18" charset="0"/>
                <a:ea typeface="Times New Roman" panose="02020603050405020304" pitchFamily="18" charset="0"/>
              </a:rPr>
              <a:t>temuan</a:t>
            </a:r>
            <a:r>
              <a:rPr lang="en-ID" sz="1800" b="1" dirty="0">
                <a:effectLst/>
                <a:latin typeface="Times New Roman" panose="02020603050405020304" pitchFamily="18" charset="0"/>
                <a:ea typeface="Times New Roman" panose="02020603050405020304" pitchFamily="18" charset="0"/>
              </a:rPr>
              <a:t> </a:t>
            </a:r>
            <a:r>
              <a:rPr lang="en-ID" sz="1800" b="1" dirty="0" err="1">
                <a:effectLst/>
                <a:latin typeface="Times New Roman" panose="02020603050405020304" pitchFamily="18" charset="0"/>
                <a:ea typeface="Times New Roman" panose="02020603050405020304" pitchFamily="18" charset="0"/>
              </a:rPr>
              <a:t>penelitian</a:t>
            </a:r>
            <a:r>
              <a:rPr lang="en-ID" sz="1800" b="1" dirty="0">
                <a:effectLst/>
                <a:latin typeface="Times New Roman" panose="02020603050405020304" pitchFamily="18" charset="0"/>
                <a:ea typeface="Times New Roman" panose="02020603050405020304" pitchFamily="18" charset="0"/>
              </a:rPr>
              <a:t> </a:t>
            </a:r>
            <a:r>
              <a:rPr lang="en-ID" sz="1800" b="1" dirty="0" err="1">
                <a:effectLst/>
                <a:latin typeface="Times New Roman" panose="02020603050405020304" pitchFamily="18" charset="0"/>
                <a:ea typeface="Times New Roman" panose="02020603050405020304" pitchFamily="18" charset="0"/>
              </a:rPr>
              <a:t>mengarah</a:t>
            </a:r>
            <a:r>
              <a:rPr lang="en-ID" sz="1800" b="1" dirty="0">
                <a:effectLst/>
                <a:latin typeface="Times New Roman" panose="02020603050405020304" pitchFamily="18" charset="0"/>
                <a:ea typeface="Times New Roman" panose="02020603050405020304" pitchFamily="18" charset="0"/>
              </a:rPr>
              <a:t> pada lima </a:t>
            </a:r>
            <a:r>
              <a:rPr lang="en-ID" sz="1800" b="1" dirty="0" err="1">
                <a:effectLst/>
                <a:latin typeface="Times New Roman" panose="02020603050405020304" pitchFamily="18" charset="0"/>
                <a:ea typeface="Times New Roman" panose="02020603050405020304" pitchFamily="18" charset="0"/>
              </a:rPr>
              <a:t>faktor</a:t>
            </a:r>
            <a:r>
              <a:rPr lang="en-ID" sz="1800" b="1" dirty="0">
                <a:effectLst/>
                <a:latin typeface="Times New Roman" panose="02020603050405020304" pitchFamily="18" charset="0"/>
                <a:ea typeface="Times New Roman" panose="02020603050405020304" pitchFamily="18" charset="0"/>
              </a:rPr>
              <a:t> </a:t>
            </a:r>
            <a:r>
              <a:rPr lang="en-ID" sz="1800" b="1" dirty="0" err="1">
                <a:effectLst/>
                <a:latin typeface="Times New Roman" panose="02020603050405020304" pitchFamily="18" charset="0"/>
                <a:ea typeface="Times New Roman" panose="02020603050405020304" pitchFamily="18" charset="0"/>
              </a:rPr>
              <a:t>utama</a:t>
            </a:r>
            <a:r>
              <a:rPr lang="en-ID" sz="1800" b="1" dirty="0">
                <a:effectLst/>
                <a:latin typeface="Times New Roman" panose="02020603050405020304" pitchFamily="18" charset="0"/>
                <a:ea typeface="Times New Roman" panose="02020603050405020304" pitchFamily="18" charset="0"/>
              </a:rPr>
              <a:t> yang paling </a:t>
            </a:r>
            <a:r>
              <a:rPr lang="en-ID" sz="1800" b="1" dirty="0" err="1">
                <a:effectLst/>
                <a:latin typeface="Times New Roman" panose="02020603050405020304" pitchFamily="18" charset="0"/>
                <a:ea typeface="Times New Roman" panose="02020603050405020304" pitchFamily="18" charset="0"/>
              </a:rPr>
              <a:t>berpengaruh</a:t>
            </a:r>
            <a:r>
              <a:rPr lang="en-ID" sz="1800" b="1" dirty="0">
                <a:effectLst/>
                <a:latin typeface="Times New Roman" panose="02020603050405020304" pitchFamily="18" charset="0"/>
                <a:ea typeface="Times New Roman" panose="02020603050405020304" pitchFamily="18" charset="0"/>
              </a:rPr>
              <a:t> </a:t>
            </a:r>
            <a:r>
              <a:rPr lang="en-ID" sz="1800" b="1" dirty="0" err="1">
                <a:effectLst/>
                <a:latin typeface="Times New Roman" panose="02020603050405020304" pitchFamily="18" charset="0"/>
                <a:ea typeface="Times New Roman" panose="02020603050405020304" pitchFamily="18" charset="0"/>
              </a:rPr>
              <a:t>terhadap</a:t>
            </a:r>
            <a:r>
              <a:rPr lang="en-ID" sz="1800" b="1" dirty="0">
                <a:effectLst/>
                <a:latin typeface="Times New Roman" panose="02020603050405020304" pitchFamily="18" charset="0"/>
                <a:ea typeface="Times New Roman" panose="02020603050405020304" pitchFamily="18" charset="0"/>
              </a:rPr>
              <a:t> </a:t>
            </a:r>
            <a:r>
              <a:rPr lang="en-ID" sz="1800" b="1" dirty="0" err="1">
                <a:effectLst/>
                <a:latin typeface="Times New Roman" panose="02020603050405020304" pitchFamily="18" charset="0"/>
                <a:ea typeface="Times New Roman" panose="02020603050405020304" pitchFamily="18" charset="0"/>
              </a:rPr>
              <a:t>keberlanjutan</a:t>
            </a:r>
            <a:r>
              <a:rPr lang="en-ID" sz="1800" b="1" dirty="0">
                <a:effectLst/>
                <a:latin typeface="Times New Roman" panose="02020603050405020304" pitchFamily="18" charset="0"/>
                <a:ea typeface="Times New Roman" panose="02020603050405020304" pitchFamily="18" charset="0"/>
              </a:rPr>
              <a:t> </a:t>
            </a:r>
            <a:r>
              <a:rPr lang="en-ID" sz="1800" b="1" dirty="0" err="1">
                <a:effectLst/>
                <a:latin typeface="Times New Roman" panose="02020603050405020304" pitchFamily="18" charset="0"/>
                <a:ea typeface="Times New Roman" panose="02020603050405020304" pitchFamily="18" charset="0"/>
              </a:rPr>
              <a:t>usaha</a:t>
            </a:r>
            <a:r>
              <a:rPr lang="en-ID" sz="1800" b="1" dirty="0">
                <a:effectLst/>
                <a:latin typeface="Times New Roman" panose="02020603050405020304" pitchFamily="18" charset="0"/>
                <a:ea typeface="Times New Roman" panose="02020603050405020304" pitchFamily="18" charset="0"/>
              </a:rPr>
              <a:t> NWL (NAWAL), </a:t>
            </a:r>
            <a:r>
              <a:rPr lang="en-US" sz="1800" b="1" dirty="0" err="1">
                <a:latin typeface="Times New Roman" panose="02020603050405020304" pitchFamily="18" charset="0"/>
                <a:ea typeface="Times New Roman" panose="02020603050405020304" pitchFamily="18" charset="0"/>
              </a:rPr>
              <a:t>yakni</a:t>
            </a:r>
            <a:r>
              <a:rPr lang="en-US" sz="1800" b="1" dirty="0">
                <a:latin typeface="Times New Roman" panose="02020603050405020304" pitchFamily="18" charset="0"/>
                <a:ea typeface="Times New Roman" panose="02020603050405020304" pitchFamily="18" charset="0"/>
              </a:rPr>
              <a:t> :</a:t>
            </a:r>
            <a:endParaRPr lang="en-US" sz="1800" b="1" dirty="0">
              <a:effectLst/>
              <a:latin typeface="Times New Roman" panose="02020603050405020304" pitchFamily="18" charset="0"/>
              <a:ea typeface="Times New Roman" panose="02020603050405020304" pitchFamily="18" charset="0"/>
            </a:endParaRPr>
          </a:p>
          <a:p>
            <a:pPr>
              <a:buFont typeface="Wingdings" panose="05000000000000000000" pitchFamily="2" charset="2"/>
              <a:buChar char="Ø"/>
            </a:pPr>
            <a:r>
              <a:rPr lang="en-US" sz="1800" dirty="0">
                <a:latin typeface="Times New Roman" panose="02020603050405020304" pitchFamily="18" charset="0"/>
                <a:ea typeface="Times New Roman" panose="02020603050405020304" pitchFamily="18" charset="0"/>
              </a:rPr>
              <a:t>S</a:t>
            </a:r>
            <a:r>
              <a:rPr lang="id-ID" sz="1800" dirty="0" err="1">
                <a:effectLst/>
                <a:latin typeface="Times New Roman" panose="02020603050405020304" pitchFamily="18" charset="0"/>
                <a:ea typeface="Times New Roman" panose="02020603050405020304" pitchFamily="18" charset="0"/>
              </a:rPr>
              <a:t>tabilitas</a:t>
            </a:r>
            <a:r>
              <a:rPr lang="id-ID" sz="1800" dirty="0">
                <a:effectLst/>
                <a:latin typeface="Times New Roman" panose="02020603050405020304" pitchFamily="18" charset="0"/>
                <a:ea typeface="Times New Roman" panose="02020603050405020304" pitchFamily="18" charset="0"/>
              </a:rPr>
              <a:t> permodalan</a:t>
            </a:r>
            <a:endParaRPr lang="en-US" sz="1800" dirty="0">
              <a:effectLst/>
              <a:latin typeface="Times New Roman" panose="02020603050405020304" pitchFamily="18" charset="0"/>
              <a:ea typeface="Times New Roman" panose="02020603050405020304" pitchFamily="18" charset="0"/>
            </a:endParaRPr>
          </a:p>
          <a:p>
            <a:pPr>
              <a:buFont typeface="Wingdings" panose="05000000000000000000" pitchFamily="2" charset="2"/>
              <a:buChar char="Ø"/>
            </a:pPr>
            <a:r>
              <a:rPr lang="en-US" sz="1800" dirty="0">
                <a:latin typeface="Times New Roman" panose="02020603050405020304" pitchFamily="18" charset="0"/>
                <a:ea typeface="Times New Roman" panose="02020603050405020304" pitchFamily="18" charset="0"/>
              </a:rPr>
              <a:t>P</a:t>
            </a:r>
            <a:r>
              <a:rPr lang="id-ID" sz="1800" dirty="0" err="1">
                <a:effectLst/>
                <a:latin typeface="Times New Roman" panose="02020603050405020304" pitchFamily="18" charset="0"/>
                <a:ea typeface="Times New Roman" panose="02020603050405020304" pitchFamily="18" charset="0"/>
              </a:rPr>
              <a:t>eningkatan</a:t>
            </a:r>
            <a:r>
              <a:rPr lang="id-ID" sz="1800" dirty="0">
                <a:effectLst/>
                <a:latin typeface="Times New Roman" panose="02020603050405020304" pitchFamily="18" charset="0"/>
                <a:ea typeface="Times New Roman" panose="02020603050405020304" pitchFamily="18" charset="0"/>
              </a:rPr>
              <a:t> kualitas SDM</a:t>
            </a:r>
            <a:endParaRPr lang="en-US" sz="1800" dirty="0">
              <a:effectLst/>
              <a:latin typeface="Times New Roman" panose="02020603050405020304" pitchFamily="18" charset="0"/>
              <a:ea typeface="Times New Roman" panose="02020603050405020304" pitchFamily="18" charset="0"/>
            </a:endParaRPr>
          </a:p>
          <a:p>
            <a:pPr>
              <a:buFont typeface="Wingdings" panose="05000000000000000000" pitchFamily="2" charset="2"/>
              <a:buChar char="Ø"/>
            </a:pPr>
            <a:r>
              <a:rPr lang="en-US" sz="1800" dirty="0">
                <a:latin typeface="Times New Roman" panose="02020603050405020304" pitchFamily="18" charset="0"/>
                <a:ea typeface="Times New Roman" panose="02020603050405020304" pitchFamily="18" charset="0"/>
              </a:rPr>
              <a:t>A</a:t>
            </a:r>
            <a:r>
              <a:rPr lang="id-ID" sz="1800" dirty="0" err="1">
                <a:effectLst/>
                <a:latin typeface="Times New Roman" panose="02020603050405020304" pitchFamily="18" charset="0"/>
                <a:ea typeface="Times New Roman" panose="02020603050405020304" pitchFamily="18" charset="0"/>
              </a:rPr>
              <a:t>dopsi</a:t>
            </a:r>
            <a:r>
              <a:rPr lang="id-ID" sz="1800" dirty="0">
                <a:effectLst/>
                <a:latin typeface="Times New Roman" panose="02020603050405020304" pitchFamily="18" charset="0"/>
                <a:ea typeface="Times New Roman" panose="02020603050405020304" pitchFamily="18" charset="0"/>
              </a:rPr>
              <a:t> teknologi produksi</a:t>
            </a:r>
            <a:endParaRPr lang="en-US" sz="1800" dirty="0">
              <a:effectLst/>
              <a:latin typeface="Times New Roman" panose="02020603050405020304" pitchFamily="18" charset="0"/>
              <a:ea typeface="Times New Roman" panose="02020603050405020304" pitchFamily="18" charset="0"/>
            </a:endParaRPr>
          </a:p>
          <a:p>
            <a:pPr>
              <a:buFont typeface="Wingdings" panose="05000000000000000000" pitchFamily="2" charset="2"/>
              <a:buChar char="Ø"/>
            </a:pPr>
            <a:r>
              <a:rPr lang="en-US" sz="1800" dirty="0">
                <a:latin typeface="Times New Roman" panose="02020603050405020304" pitchFamily="18" charset="0"/>
                <a:ea typeface="Times New Roman" panose="02020603050405020304" pitchFamily="18" charset="0"/>
              </a:rPr>
              <a:t>P</a:t>
            </a:r>
            <a:r>
              <a:rPr lang="id-ID" sz="1800" dirty="0" err="1">
                <a:effectLst/>
                <a:latin typeface="Times New Roman" panose="02020603050405020304" pitchFamily="18" charset="0"/>
                <a:ea typeface="Times New Roman" panose="02020603050405020304" pitchFamily="18" charset="0"/>
              </a:rPr>
              <a:t>emasaran</a:t>
            </a:r>
            <a:r>
              <a:rPr lang="id-ID" sz="1800" dirty="0">
                <a:effectLst/>
                <a:latin typeface="Times New Roman" panose="02020603050405020304" pitchFamily="18" charset="0"/>
                <a:ea typeface="Times New Roman" panose="02020603050405020304" pitchFamily="18" charset="0"/>
              </a:rPr>
              <a:t> digital</a:t>
            </a:r>
            <a:endParaRPr lang="en-US" sz="1800" dirty="0">
              <a:effectLst/>
              <a:latin typeface="Times New Roman" panose="02020603050405020304" pitchFamily="18" charset="0"/>
              <a:ea typeface="Times New Roman" panose="02020603050405020304" pitchFamily="18" charset="0"/>
            </a:endParaRPr>
          </a:p>
          <a:p>
            <a:pPr>
              <a:buFont typeface="Wingdings" panose="05000000000000000000" pitchFamily="2" charset="2"/>
              <a:buChar char="Ø"/>
            </a:pPr>
            <a:r>
              <a:rPr lang="en-US" sz="1800" dirty="0" err="1">
                <a:latin typeface="Times New Roman" panose="02020603050405020304" pitchFamily="18" charset="0"/>
                <a:ea typeface="Times New Roman" panose="02020603050405020304" pitchFamily="18" charset="0"/>
              </a:rPr>
              <a:t>Inovasi</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berkelanjutan</a:t>
            </a:r>
            <a:endParaRPr lang="en-US" sz="1800" dirty="0">
              <a:latin typeface="Times New Roman" panose="02020603050405020304" pitchFamily="18" charset="0"/>
              <a:ea typeface="Times New Roman" panose="02020603050405020304" pitchFamily="18" charset="0"/>
            </a:endParaRPr>
          </a:p>
          <a:p>
            <a:pPr marL="50800" indent="0">
              <a:buNone/>
            </a:pPr>
            <a:r>
              <a:rPr lang="en-US" sz="1800" dirty="0">
                <a:latin typeface="Times New Roman" panose="02020603050405020304" pitchFamily="18" charset="0"/>
                <a:ea typeface="Times New Roman" panose="02020603050405020304" pitchFamily="18" charset="0"/>
              </a:rPr>
              <a:t>	B</a:t>
            </a:r>
            <a:r>
              <a:rPr lang="id-ID" sz="1800" dirty="0" err="1">
                <a:effectLst/>
                <a:latin typeface="Times New Roman" panose="02020603050405020304" pitchFamily="18" charset="0"/>
                <a:ea typeface="Times New Roman" panose="02020603050405020304" pitchFamily="18" charset="0"/>
              </a:rPr>
              <a:t>erdasarkan</a:t>
            </a:r>
            <a:r>
              <a:rPr lang="id-ID" sz="1800" dirty="0">
                <a:effectLst/>
                <a:latin typeface="Times New Roman" panose="02020603050405020304" pitchFamily="18" charset="0"/>
                <a:ea typeface="Times New Roman" panose="02020603050405020304" pitchFamily="18" charset="0"/>
              </a:rPr>
              <a:t> hasil wawancara dan pengamatan langsung di tempat penelitian Secara umum, kondisi internal NWL (NAWAL) relatif kuat pada pengalaman SDM, proses produksi yang mandiri, inovasi rutin, dan pasar yang sudah menjangkau luar Jawa. Namun, terdapat titik lemah pada aspek teknologi, konsistensi QC/</a:t>
            </a:r>
            <a:r>
              <a:rPr lang="id-ID" sz="1800" dirty="0" err="1">
                <a:effectLst/>
                <a:latin typeface="Times New Roman" panose="02020603050405020304" pitchFamily="18" charset="0"/>
                <a:ea typeface="Times New Roman" panose="02020603050405020304" pitchFamily="18" charset="0"/>
              </a:rPr>
              <a:t>finishing</a:t>
            </a:r>
            <a:r>
              <a:rPr lang="id-ID" sz="1800" dirty="0">
                <a:effectLst/>
                <a:latin typeface="Times New Roman" panose="02020603050405020304" pitchFamily="18" charset="0"/>
                <a:ea typeface="Times New Roman" panose="02020603050405020304" pitchFamily="18" charset="0"/>
              </a:rPr>
              <a:t>, serta ketahanan modal kerja. Oleh karena itu, strategi yang paling relevan adalah menggabungkan dorongan ekspansi pasar dengan penguatan fondasi operasional:</a:t>
            </a:r>
          </a:p>
          <a:p>
            <a:pPr marL="50800" indent="0">
              <a:buNone/>
            </a:pPr>
            <a:r>
              <a:rPr lang="id-ID" sz="1800" dirty="0">
                <a:effectLst/>
                <a:latin typeface="Times New Roman" panose="02020603050405020304" pitchFamily="18" charset="0"/>
                <a:ea typeface="Times New Roman" panose="02020603050405020304" pitchFamily="18" charset="0"/>
              </a:rPr>
              <a:t>•	SO (agresif-terarah): memperluas </a:t>
            </a:r>
            <a:r>
              <a:rPr lang="id-ID" sz="1800" dirty="0" err="1">
                <a:effectLst/>
                <a:latin typeface="Times New Roman" panose="02020603050405020304" pitchFamily="18" charset="0"/>
                <a:ea typeface="Times New Roman" panose="02020603050405020304" pitchFamily="18" charset="0"/>
              </a:rPr>
              <a:t>brand</a:t>
            </a:r>
            <a:r>
              <a:rPr lang="id-ID" sz="1800" dirty="0">
                <a:effectLst/>
                <a:latin typeface="Times New Roman" panose="02020603050405020304" pitchFamily="18" charset="0"/>
                <a:ea typeface="Times New Roman" panose="02020603050405020304" pitchFamily="18" charset="0"/>
              </a:rPr>
              <a:t> dan penjualan melalui </a:t>
            </a:r>
            <a:r>
              <a:rPr lang="id-ID" sz="1800" dirty="0" err="1">
                <a:effectLst/>
                <a:latin typeface="Times New Roman" panose="02020603050405020304" pitchFamily="18" charset="0"/>
                <a:ea typeface="Times New Roman" panose="02020603050405020304" pitchFamily="18" charset="0"/>
              </a:rPr>
              <a:t>marketplace</a:t>
            </a:r>
            <a:r>
              <a:rPr lang="id-ID" sz="1800" dirty="0">
                <a:effectLst/>
                <a:latin typeface="Times New Roman" panose="02020603050405020304" pitchFamily="18" charset="0"/>
                <a:ea typeface="Times New Roman" panose="02020603050405020304" pitchFamily="18" charset="0"/>
              </a:rPr>
              <a:t> dengan menonjolkan kualitas sebagai proposisi nilai, dan</a:t>
            </a:r>
          </a:p>
          <a:p>
            <a:pPr marL="50800" indent="0">
              <a:buNone/>
            </a:pPr>
            <a:r>
              <a:rPr lang="id-ID" sz="1800" dirty="0">
                <a:effectLst/>
                <a:latin typeface="Times New Roman" panose="02020603050405020304" pitchFamily="18" charset="0"/>
                <a:ea typeface="Times New Roman" panose="02020603050405020304" pitchFamily="18" charset="0"/>
              </a:rPr>
              <a:t>•	WO (perbaikan fondasi): memodernisasi peralatan dan menstandarkan QC agar ekspansi pasar tidak terganggu oleh masalah operasional.</a:t>
            </a:r>
            <a:endParaRPr lang="en-ID"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999172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488B0-64C9-2AA1-A619-D519A1775EE7}"/>
              </a:ext>
            </a:extLst>
          </p:cNvPr>
          <p:cNvSpPr>
            <a:spLocks noGrp="1"/>
          </p:cNvSpPr>
          <p:nvPr>
            <p:ph type="title"/>
          </p:nvPr>
        </p:nvSpPr>
        <p:spPr/>
        <p:txBody>
          <a:bodyPr/>
          <a:lstStyle/>
          <a:p>
            <a:r>
              <a:rPr lang="en-US" dirty="0" err="1"/>
              <a:t>Pembahasan</a:t>
            </a:r>
            <a:endParaRPr lang="en-ID" dirty="0"/>
          </a:p>
        </p:txBody>
      </p:sp>
      <p:sp>
        <p:nvSpPr>
          <p:cNvPr id="3" name="Text Placeholder 2">
            <a:extLst>
              <a:ext uri="{FF2B5EF4-FFF2-40B4-BE49-F238E27FC236}">
                <a16:creationId xmlns:a16="http://schemas.microsoft.com/office/drawing/2014/main" id="{BED1A530-144B-4A12-FF4D-6497FA967CF7}"/>
              </a:ext>
            </a:extLst>
          </p:cNvPr>
          <p:cNvSpPr>
            <a:spLocks noGrp="1"/>
          </p:cNvSpPr>
          <p:nvPr>
            <p:ph type="body" idx="1"/>
          </p:nvPr>
        </p:nvSpPr>
        <p:spPr/>
        <p:txBody>
          <a:bodyPr>
            <a:normAutofit lnSpcReduction="10000"/>
          </a:bodyPr>
          <a:lstStyle/>
          <a:p>
            <a:pPr marL="50800" indent="0" algn="just">
              <a:buNone/>
            </a:pP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Berdasarkan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temuan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dilapangan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transformasi</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produksi</a:t>
            </a:r>
            <a:r>
              <a:rPr lang="en-ID" sz="1800" dirty="0">
                <a:latin typeface="Times New Roman" panose="02020603050405020304" pitchFamily="18" charset="0"/>
                <a:cs typeface="Times New Roman" panose="02020603050405020304" pitchFamily="18" charset="0"/>
              </a:rPr>
              <a:t>: NWL (NAWAL) </a:t>
            </a:r>
            <a:r>
              <a:rPr lang="en-ID" sz="1800" dirty="0" err="1">
                <a:latin typeface="Times New Roman" panose="02020603050405020304" pitchFamily="18" charset="0"/>
                <a:cs typeface="Times New Roman" panose="02020603050405020304" pitchFamily="18" charset="0"/>
              </a:rPr>
              <a:t>sedang</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bergerak</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dari</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pola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produksi</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tradisional</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menuju</a:t>
            </a:r>
            <a:r>
              <a:rPr lang="en-ID" sz="1800" dirty="0">
                <a:latin typeface="Times New Roman" panose="02020603050405020304" pitchFamily="18" charset="0"/>
                <a:cs typeface="Times New Roman" panose="02020603050405020304" pitchFamily="18" charset="0"/>
              </a:rPr>
              <a:t> semi-modern, </a:t>
            </a:r>
            <a:r>
              <a:rPr lang="en-ID" sz="1800" dirty="0" err="1">
                <a:latin typeface="Times New Roman" panose="02020603050405020304" pitchFamily="18" charset="0"/>
                <a:cs typeface="Times New Roman" panose="02020603050405020304" pitchFamily="18" charset="0"/>
              </a:rPr>
              <a:t>ditandai</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penggunaan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mesin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industri</a:t>
            </a:r>
            <a:r>
              <a:rPr lang="en-ID" sz="1800" dirty="0">
                <a:latin typeface="Times New Roman" panose="02020603050405020304" pitchFamily="18" charset="0"/>
                <a:cs typeface="Times New Roman" panose="02020603050405020304" pitchFamily="18" charset="0"/>
              </a:rPr>
              <a:t> pada </a:t>
            </a:r>
            <a:r>
              <a:rPr lang="en-ID" sz="1800" dirty="0" err="1">
                <a:latin typeface="Times New Roman" panose="02020603050405020304" pitchFamily="18" charset="0"/>
                <a:cs typeface="Times New Roman" panose="02020603050405020304" pitchFamily="18" charset="0"/>
              </a:rPr>
              <a:t>beberapa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tahapan</a:t>
            </a:r>
            <a:r>
              <a:rPr lang="en-ID" sz="1800" dirty="0">
                <a:latin typeface="Times New Roman" panose="02020603050405020304" pitchFamily="18" charset="0"/>
                <a:cs typeface="Times New Roman" panose="02020603050405020304" pitchFamily="18" charset="0"/>
              </a:rPr>
              <a:t> dan </a:t>
            </a:r>
            <a:r>
              <a:rPr lang="en-ID" sz="1800" dirty="0" err="1">
                <a:latin typeface="Times New Roman" panose="02020603050405020304" pitchFamily="18" charset="0"/>
                <a:cs typeface="Times New Roman" panose="02020603050405020304" pitchFamily="18" charset="0"/>
              </a:rPr>
              <a:t>penguatan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pemasaran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namun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keterbatasan</a:t>
            </a:r>
            <a:r>
              <a:rPr lang="en-ID" sz="1800" dirty="0">
                <a:latin typeface="Times New Roman" panose="02020603050405020304" pitchFamily="18" charset="0"/>
                <a:cs typeface="Times New Roman" panose="02020603050405020304" pitchFamily="18" charset="0"/>
              </a:rPr>
              <a:t> modal </a:t>
            </a:r>
            <a:r>
              <a:rPr lang="en-ID" sz="1800" dirty="0" err="1">
                <a:latin typeface="Times New Roman" panose="02020603050405020304" pitchFamily="18" charset="0"/>
                <a:cs typeface="Times New Roman" panose="02020603050405020304" pitchFamily="18" charset="0"/>
              </a:rPr>
              <a:t>kerja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serta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kesiapan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teknologi</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masih</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menghambat</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transformasi</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penuh</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Selanjutnya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permodalan</a:t>
            </a:r>
            <a:r>
              <a:rPr lang="en-ID" sz="1800" dirty="0">
                <a:latin typeface="Times New Roman" panose="02020603050405020304" pitchFamily="18" charset="0"/>
                <a:cs typeface="Times New Roman" panose="02020603050405020304" pitchFamily="18" charset="0"/>
              </a:rPr>
              <a:t> &amp; </a:t>
            </a:r>
            <a:r>
              <a:rPr lang="en-ID" sz="1800" dirty="0" err="1">
                <a:latin typeface="Times New Roman" panose="02020603050405020304" pitchFamily="18" charset="0"/>
                <a:cs typeface="Times New Roman" panose="02020603050405020304" pitchFamily="18" charset="0"/>
              </a:rPr>
              <a:t>arus</a:t>
            </a:r>
            <a:r>
              <a:rPr lang="en-ID" sz="1800" dirty="0">
                <a:latin typeface="Times New Roman" panose="02020603050405020304" pitchFamily="18" charset="0"/>
                <a:cs typeface="Times New Roman" panose="02020603050405020304" pitchFamily="18" charset="0"/>
              </a:rPr>
              <a:t> kas: </a:t>
            </a:r>
            <a:r>
              <a:rPr lang="en-ID" sz="1800" dirty="0" err="1">
                <a:latin typeface="Times New Roman" panose="02020603050405020304" pitchFamily="18" charset="0"/>
                <a:cs typeface="Times New Roman" panose="02020603050405020304" pitchFamily="18" charset="0"/>
              </a:rPr>
              <a:t>Keberlanjutan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usaha</a:t>
            </a:r>
            <a:r>
              <a:rPr lang="en-ID" sz="1800" dirty="0">
                <a:latin typeface="Times New Roman" panose="02020603050405020304" pitchFamily="18" charset="0"/>
                <a:cs typeface="Times New Roman" panose="02020603050405020304" pitchFamily="18" charset="0"/>
              </a:rPr>
              <a:t> sangat </a:t>
            </a:r>
            <a:r>
              <a:rPr lang="en-ID" sz="1800" dirty="0" err="1">
                <a:latin typeface="Times New Roman" panose="02020603050405020304" pitchFamily="18" charset="0"/>
                <a:cs typeface="Times New Roman" panose="02020603050405020304" pitchFamily="18" charset="0"/>
              </a:rPr>
              <a:t>bergantung</a:t>
            </a:r>
            <a:r>
              <a:rPr lang="en-ID" sz="1800" dirty="0">
                <a:latin typeface="Times New Roman" panose="02020603050405020304" pitchFamily="18" charset="0"/>
                <a:cs typeface="Times New Roman" panose="02020603050405020304" pitchFamily="18" charset="0"/>
              </a:rPr>
              <a:t> pada </a:t>
            </a:r>
            <a:r>
              <a:rPr lang="en-ID" sz="1800" dirty="0" err="1">
                <a:latin typeface="Times New Roman" panose="02020603050405020304" pitchFamily="18" charset="0"/>
                <a:cs typeface="Times New Roman" panose="02020603050405020304" pitchFamily="18" charset="0"/>
              </a:rPr>
              <a:t>stabilitas</a:t>
            </a:r>
            <a:r>
              <a:rPr lang="en-ID" sz="1800" dirty="0">
                <a:latin typeface="Times New Roman" panose="02020603050405020304" pitchFamily="18" charset="0"/>
                <a:cs typeface="Times New Roman" panose="02020603050405020304" pitchFamily="18" charset="0"/>
              </a:rPr>
              <a:t> modal yang </a:t>
            </a:r>
            <a:r>
              <a:rPr lang="en-ID" sz="1800" dirty="0" err="1">
                <a:latin typeface="Times New Roman" panose="02020603050405020304" pitchFamily="18" charset="0"/>
                <a:cs typeface="Times New Roman" panose="02020603050405020304" pitchFamily="18" charset="0"/>
              </a:rPr>
              <a:t>dikelola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mandiri</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Awalnya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ditopang</a:t>
            </a:r>
            <a:r>
              <a:rPr lang="en-ID" sz="1800" dirty="0">
                <a:latin typeface="Times New Roman" panose="02020603050405020304" pitchFamily="18" charset="0"/>
                <a:cs typeface="Times New Roman" panose="02020603050405020304" pitchFamily="18" charset="0"/>
              </a:rPr>
              <a:t> modal </a:t>
            </a:r>
            <a:r>
              <a:rPr lang="en-ID" sz="1800" dirty="0" err="1">
                <a:latin typeface="Times New Roman" panose="02020603050405020304" pitchFamily="18" charset="0"/>
                <a:cs typeface="Times New Roman" panose="02020603050405020304" pitchFamily="18" charset="0"/>
              </a:rPr>
              <a:t>keluarga</a:t>
            </a:r>
            <a:r>
              <a:rPr lang="en-ID" sz="1800" dirty="0">
                <a:latin typeface="Times New Roman" panose="02020603050405020304" pitchFamily="18" charset="0"/>
                <a:cs typeface="Times New Roman" panose="02020603050405020304" pitchFamily="18" charset="0"/>
              </a:rPr>
              <a:t> dan </a:t>
            </a:r>
            <a:r>
              <a:rPr lang="en-ID" sz="1800" dirty="0" err="1">
                <a:latin typeface="Times New Roman" panose="02020603050405020304" pitchFamily="18" charset="0"/>
                <a:cs typeface="Times New Roman" panose="02020603050405020304" pitchFamily="18" charset="0"/>
              </a:rPr>
              <a:t>pembiayaan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mikro</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lalu</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beralih</a:t>
            </a:r>
            <a:r>
              <a:rPr lang="en-ID" sz="1800" dirty="0">
                <a:latin typeface="Times New Roman" panose="02020603050405020304" pitchFamily="18" charset="0"/>
                <a:cs typeface="Times New Roman" panose="02020603050405020304" pitchFamily="18" charset="0"/>
              </a:rPr>
              <a:t> pada </a:t>
            </a:r>
            <a:r>
              <a:rPr lang="en-ID" sz="1800" dirty="0" err="1">
                <a:latin typeface="Times New Roman" panose="02020603050405020304" pitchFamily="18" charset="0"/>
                <a:cs typeface="Times New Roman" panose="02020603050405020304" pitchFamily="18" charset="0"/>
              </a:rPr>
              <a:t>pengelolaan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arus</a:t>
            </a:r>
            <a:r>
              <a:rPr lang="en-ID" sz="1800" dirty="0">
                <a:latin typeface="Times New Roman" panose="02020603050405020304" pitchFamily="18" charset="0"/>
                <a:cs typeface="Times New Roman" panose="02020603050405020304" pitchFamily="18" charset="0"/>
              </a:rPr>
              <a:t> kas internal </a:t>
            </a:r>
            <a:r>
              <a:rPr lang="en-ID" sz="1800" dirty="0" err="1">
                <a:latin typeface="Times New Roman" panose="02020603050405020304" pitchFamily="18" charset="0"/>
                <a:cs typeface="Times New Roman" panose="02020603050405020304" pitchFamily="18" charset="0"/>
              </a:rPr>
              <a:t>sebagai</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faktor</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utama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kelancaran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pembelian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bahan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baku</a:t>
            </a:r>
            <a:r>
              <a:rPr lang="en-ID" sz="1800" dirty="0">
                <a:latin typeface="Times New Roman" panose="02020603050405020304" pitchFamily="18" charset="0"/>
                <a:cs typeface="Times New Roman" panose="02020603050405020304" pitchFamily="18" charset="0"/>
              </a:rPr>
              <a:t> dan </a:t>
            </a:r>
            <a:r>
              <a:rPr lang="en-ID" sz="1800" dirty="0" err="1">
                <a:latin typeface="Times New Roman" panose="02020603050405020304" pitchFamily="18" charset="0"/>
                <a:cs typeface="Times New Roman" panose="02020603050405020304" pitchFamily="18" charset="0"/>
              </a:rPr>
              <a:t>alur</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produksi</a:t>
            </a:r>
            <a:r>
              <a:rPr lang="en-ID" sz="1800" dirty="0">
                <a:latin typeface="Times New Roman" panose="02020603050405020304" pitchFamily="18" charset="0"/>
                <a:cs typeface="Times New Roman" panose="02020603050405020304" pitchFamily="18" charset="0"/>
              </a:rPr>
              <a:t>.</a:t>
            </a:r>
          </a:p>
          <a:p>
            <a:pPr marL="50800" indent="0" algn="just">
              <a:buNone/>
            </a:pP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Berikutnya</a:t>
            </a:r>
            <a:r>
              <a:rPr lang="en-ID" sz="1800" dirty="0">
                <a:latin typeface="Times New Roman" panose="02020603050405020304" pitchFamily="18" charset="0"/>
                <a:cs typeface="Times New Roman" panose="02020603050405020304" pitchFamily="18" charset="0"/>
              </a:rPr>
              <a:t>, SDM &amp; </a:t>
            </a:r>
            <a:r>
              <a:rPr lang="en-ID" sz="1800" dirty="0" err="1">
                <a:latin typeface="Times New Roman" panose="02020603050405020304" pitchFamily="18" charset="0"/>
                <a:cs typeface="Times New Roman" panose="02020603050405020304" pitchFamily="18" charset="0"/>
              </a:rPr>
              <a:t>kualitas</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kerja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Kekuatan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utama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terletak</a:t>
            </a:r>
            <a:r>
              <a:rPr lang="en-ID" sz="1800" dirty="0">
                <a:latin typeface="Times New Roman" panose="02020603050405020304" pitchFamily="18" charset="0"/>
                <a:cs typeface="Times New Roman" panose="02020603050405020304" pitchFamily="18" charset="0"/>
              </a:rPr>
              <a:t> pada </a:t>
            </a:r>
            <a:r>
              <a:rPr lang="en-ID" sz="1800" dirty="0" err="1">
                <a:latin typeface="Times New Roman" panose="02020603050405020304" pitchFamily="18" charset="0"/>
                <a:cs typeface="Times New Roman" panose="02020603050405020304" pitchFamily="18" charset="0"/>
              </a:rPr>
              <a:t>tenaga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kerja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berpengalaman</a:t>
            </a:r>
            <a:r>
              <a:rPr lang="en-ID" sz="1800" dirty="0">
                <a:latin typeface="Times New Roman" panose="02020603050405020304" pitchFamily="18" charset="0"/>
                <a:cs typeface="Times New Roman" panose="02020603050405020304" pitchFamily="18" charset="0"/>
              </a:rPr>
              <a:t> di </a:t>
            </a:r>
            <a:r>
              <a:rPr lang="en-ID" sz="1800" dirty="0" err="1">
                <a:latin typeface="Times New Roman" panose="02020603050405020304" pitchFamily="18" charset="0"/>
                <a:cs typeface="Times New Roman" panose="02020603050405020304" pitchFamily="18" charset="0"/>
              </a:rPr>
              <a:t>sektor</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tas</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Tanggulangin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namun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tuntutan</a:t>
            </a:r>
            <a:r>
              <a:rPr lang="en-ID" sz="1800" dirty="0">
                <a:latin typeface="Times New Roman" panose="02020603050405020304" pitchFamily="18" charset="0"/>
                <a:cs typeface="Times New Roman" panose="02020603050405020304" pitchFamily="18" charset="0"/>
              </a:rPr>
              <a:t> pasar </a:t>
            </a:r>
            <a:r>
              <a:rPr lang="en-ID" sz="1800" dirty="0" err="1">
                <a:latin typeface="Times New Roman" panose="02020603050405020304" pitchFamily="18" charset="0"/>
                <a:cs typeface="Times New Roman" panose="02020603050405020304" pitchFamily="18" charset="0"/>
              </a:rPr>
              <a:t>terhadap</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jahitan</a:t>
            </a:r>
            <a:r>
              <a:rPr lang="en-ID" sz="1800" dirty="0">
                <a:latin typeface="Times New Roman" panose="02020603050405020304" pitchFamily="18" charset="0"/>
                <a:cs typeface="Times New Roman" panose="02020603050405020304" pitchFamily="18" charset="0"/>
              </a:rPr>
              <a:t>, finishing, dan </a:t>
            </a:r>
            <a:r>
              <a:rPr lang="en-ID" sz="1800" dirty="0" err="1">
                <a:latin typeface="Times New Roman" panose="02020603050405020304" pitchFamily="18" charset="0"/>
                <a:cs typeface="Times New Roman" panose="02020603050405020304" pitchFamily="18" charset="0"/>
              </a:rPr>
              <a:t>kontrol</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mutu</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semakin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tinggi</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sehingga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dibutuhkan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pelatihan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berkala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standarisasi</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kerja</a:t>
            </a:r>
            <a:r>
              <a:rPr lang="en-ID" sz="1800" dirty="0">
                <a:latin typeface="Times New Roman" panose="02020603050405020304" pitchFamily="18" charset="0"/>
                <a:cs typeface="Times New Roman" panose="02020603050405020304" pitchFamily="18" charset="0"/>
              </a:rPr>
              <a:t>, dan </a:t>
            </a:r>
            <a:r>
              <a:rPr lang="en-ID" sz="1800" dirty="0" err="1">
                <a:latin typeface="Times New Roman" panose="02020603050405020304" pitchFamily="18" charset="0"/>
                <a:cs typeface="Times New Roman" panose="02020603050405020304" pitchFamily="18" charset="0"/>
              </a:rPr>
              <a:t>peningkatan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ketelitian</a:t>
            </a:r>
            <a:r>
              <a:rPr lang="en-ID" sz="1800" dirty="0">
                <a:latin typeface="Times New Roman" panose="02020603050405020304" pitchFamily="18" charset="0"/>
                <a:cs typeface="Times New Roman" panose="02020603050405020304" pitchFamily="18" charset="0"/>
              </a:rPr>
              <a:t>,</a:t>
            </a:r>
          </a:p>
          <a:p>
            <a:pPr marL="50800" indent="0" algn="just">
              <a:buNone/>
            </a:pP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Selanjutnya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teknologi</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produksi</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Mesin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industri</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meningkatkan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efisiensi</a:t>
            </a:r>
            <a:r>
              <a:rPr lang="en-ID" sz="1800" dirty="0">
                <a:latin typeface="Times New Roman" panose="02020603050405020304" pitchFamily="18" charset="0"/>
                <a:cs typeface="Times New Roman" panose="02020603050405020304" pitchFamily="18" charset="0"/>
              </a:rPr>
              <a:t> pada </a:t>
            </a:r>
            <a:r>
              <a:rPr lang="en-ID" sz="1800" dirty="0" err="1">
                <a:latin typeface="Times New Roman" panose="02020603050405020304" pitchFamily="18" charset="0"/>
                <a:cs typeface="Times New Roman" panose="02020603050405020304" pitchFamily="18" charset="0"/>
              </a:rPr>
              <a:t>beberapa</a:t>
            </a:r>
            <a:r>
              <a:rPr lang="en-ID" sz="1800" dirty="0">
                <a:latin typeface="Times New Roman" panose="02020603050405020304" pitchFamily="18" charset="0"/>
                <a:cs typeface="Times New Roman" panose="02020603050405020304" pitchFamily="18" charset="0"/>
              </a:rPr>
              <a:t> proses, </a:t>
            </a:r>
            <a:r>
              <a:rPr lang="en-ID" sz="1800" dirty="0" err="1">
                <a:latin typeface="Times New Roman" panose="02020603050405020304" pitchFamily="18" charset="0"/>
                <a:cs typeface="Times New Roman" panose="02020603050405020304" pitchFamily="18" charset="0"/>
              </a:rPr>
              <a:t>tetapi</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sebagian</a:t>
            </a:r>
            <a:r>
              <a:rPr lang="en-ID" sz="1800" dirty="0">
                <a:latin typeface="Times New Roman" panose="02020603050405020304" pitchFamily="18" charset="0"/>
                <a:cs typeface="Times New Roman" panose="02020603050405020304" pitchFamily="18" charset="0"/>
              </a:rPr>
              <a:t> finishing </a:t>
            </a:r>
            <a:r>
              <a:rPr lang="en-ID" sz="1800" dirty="0" err="1">
                <a:latin typeface="Times New Roman" panose="02020603050405020304" pitchFamily="18" charset="0"/>
                <a:cs typeface="Times New Roman" panose="02020603050405020304" pitchFamily="18" charset="0"/>
              </a:rPr>
              <a:t>masih</a:t>
            </a:r>
            <a:r>
              <a:rPr lang="en-ID" sz="1800" dirty="0">
                <a:latin typeface="Times New Roman" panose="02020603050405020304" pitchFamily="18" charset="0"/>
                <a:cs typeface="Times New Roman" panose="02020603050405020304" pitchFamily="18" charset="0"/>
              </a:rPr>
              <a:t> manual dan </a:t>
            </a:r>
            <a:r>
              <a:rPr lang="en-ID" sz="1800" dirty="0" err="1">
                <a:latin typeface="Times New Roman" panose="02020603050405020304" pitchFamily="18" charset="0"/>
                <a:cs typeface="Times New Roman" panose="02020603050405020304" pitchFamily="18" charset="0"/>
              </a:rPr>
              <a:t>kendala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mesin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sering</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mengganggu</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produksi</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memicu</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risiko</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keterlambatan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pesanan</a:t>
            </a:r>
            <a:r>
              <a:rPr lang="en-ID" sz="1800" dirty="0">
                <a:latin typeface="Times New Roman" panose="02020603050405020304" pitchFamily="18" charset="0"/>
                <a:cs typeface="Times New Roman" panose="02020603050405020304" pitchFamily="18" charset="0"/>
              </a:rPr>
              <a:t> dan </a:t>
            </a:r>
            <a:r>
              <a:rPr lang="en-ID" sz="1800" dirty="0" err="1">
                <a:latin typeface="Times New Roman" panose="02020603050405020304" pitchFamily="18" charset="0"/>
                <a:cs typeface="Times New Roman" panose="02020603050405020304" pitchFamily="18" charset="0"/>
              </a:rPr>
              <a:t>ketidakkonsistenan</a:t>
            </a:r>
            <a:r>
              <a:rPr lang="en-ID" sz="1800" dirty="0">
                <a:latin typeface="Times New Roman" panose="02020603050405020304" pitchFamily="18" charset="0"/>
                <a:cs typeface="Times New Roman" panose="02020603050405020304" pitchFamily="18" charset="0"/>
              </a:rPr>
              <a:t> output; </a:t>
            </a:r>
            <a:r>
              <a:rPr lang="en-ID" sz="1800" dirty="0" err="1">
                <a:latin typeface="Times New Roman" panose="02020603050405020304" pitchFamily="18" charset="0"/>
                <a:cs typeface="Times New Roman" panose="02020603050405020304" pitchFamily="18" charset="0"/>
              </a:rPr>
              <a:t>sehingga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perlu</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pembaruan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alat</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bertahap</a:t>
            </a:r>
            <a:r>
              <a:rPr lang="en-ID" sz="1800" dirty="0">
                <a:latin typeface="Times New Roman" panose="02020603050405020304" pitchFamily="18" charset="0"/>
                <a:cs typeface="Times New Roman" panose="02020603050405020304" pitchFamily="18" charset="0"/>
              </a:rPr>
              <a:t> dan </a:t>
            </a:r>
            <a:r>
              <a:rPr lang="en-ID" sz="1800" dirty="0" err="1">
                <a:latin typeface="Times New Roman" panose="02020603050405020304" pitchFamily="18" charset="0"/>
                <a:cs typeface="Times New Roman" panose="02020603050405020304" pitchFamily="18" charset="0"/>
              </a:rPr>
              <a:t>perawatan</a:t>
            </a:r>
            <a:r>
              <a:rPr lang="en-ID" sz="1800" dirty="0">
                <a:latin typeface="Times New Roman" panose="02020603050405020304" pitchFamily="18" charset="0"/>
                <a:cs typeface="Times New Roman" panose="02020603050405020304" pitchFamily="18" charset="0"/>
              </a:rPr>
              <a:t> rutin.</a:t>
            </a:r>
          </a:p>
          <a:p>
            <a:pPr marL="50800" indent="0" algn="just">
              <a:buNone/>
            </a:pP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Selanjutnya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pemasaran</a:t>
            </a:r>
            <a:r>
              <a:rPr lang="en-ID" sz="1800" dirty="0">
                <a:latin typeface="Times New Roman" panose="02020603050405020304" pitchFamily="18" charset="0"/>
                <a:cs typeface="Times New Roman" panose="02020603050405020304" pitchFamily="18" charset="0"/>
              </a:rPr>
              <a:t> &amp; </a:t>
            </a:r>
            <a:r>
              <a:rPr lang="en-ID" sz="1800" dirty="0" err="1">
                <a:latin typeface="Times New Roman" panose="02020603050405020304" pitchFamily="18" charset="0"/>
                <a:cs typeface="Times New Roman" panose="02020603050405020304" pitchFamily="18" charset="0"/>
              </a:rPr>
              <a:t>persaingan</a:t>
            </a:r>
            <a:r>
              <a:rPr lang="en-ID" sz="1800" dirty="0">
                <a:latin typeface="Times New Roman" panose="02020603050405020304" pitchFamily="18" charset="0"/>
                <a:cs typeface="Times New Roman" panose="02020603050405020304" pitchFamily="18" charset="0"/>
              </a:rPr>
              <a:t>: NWL (NAWAL) </a:t>
            </a:r>
            <a:r>
              <a:rPr lang="en-ID" sz="1800" dirty="0" err="1">
                <a:latin typeface="Times New Roman" panose="02020603050405020304" pitchFamily="18" charset="0"/>
                <a:cs typeface="Times New Roman" panose="02020603050405020304" pitchFamily="18" charset="0"/>
              </a:rPr>
              <a:t>telah</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menjangkau</a:t>
            </a:r>
            <a:r>
              <a:rPr lang="en-ID" sz="1800" dirty="0">
                <a:latin typeface="Times New Roman" panose="02020603050405020304" pitchFamily="18" charset="0"/>
                <a:cs typeface="Times New Roman" panose="02020603050405020304" pitchFamily="18" charset="0"/>
              </a:rPr>
              <a:t> pasar </a:t>
            </a:r>
            <a:r>
              <a:rPr lang="en-ID" sz="1800" dirty="0" err="1">
                <a:latin typeface="Times New Roman" panose="02020603050405020304" pitchFamily="18" charset="0"/>
                <a:cs typeface="Times New Roman" panose="02020603050405020304" pitchFamily="18" charset="0"/>
              </a:rPr>
              <a:t>luar</a:t>
            </a:r>
            <a:r>
              <a:rPr lang="en-ID" sz="1800" dirty="0">
                <a:latin typeface="Times New Roman" panose="02020603050405020304" pitchFamily="18" charset="0"/>
                <a:cs typeface="Times New Roman" panose="02020603050405020304" pitchFamily="18" charset="0"/>
              </a:rPr>
              <a:t> Pulau Jawa </a:t>
            </a:r>
            <a:r>
              <a:rPr lang="en-ID" sz="1800" dirty="0" err="1">
                <a:latin typeface="Times New Roman" panose="02020603050405020304" pitchFamily="18" charset="0"/>
                <a:cs typeface="Times New Roman" panose="02020603050405020304" pitchFamily="18" charset="0"/>
              </a:rPr>
              <a:t>melalui</a:t>
            </a:r>
            <a:r>
              <a:rPr lang="en-ID" sz="1800" dirty="0">
                <a:latin typeface="Times New Roman" panose="02020603050405020304" pitchFamily="18" charset="0"/>
                <a:cs typeface="Times New Roman" panose="02020603050405020304" pitchFamily="18" charset="0"/>
              </a:rPr>
              <a:t> marketplace, reseller, dan </a:t>
            </a:r>
            <a:r>
              <a:rPr lang="en-ID" sz="1800" dirty="0" err="1">
                <a:latin typeface="Times New Roman" panose="02020603050405020304" pitchFamily="18" charset="0"/>
                <a:cs typeface="Times New Roman" panose="02020603050405020304" pitchFamily="18" charset="0"/>
              </a:rPr>
              <a:t>pameran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dengan</a:t>
            </a:r>
            <a:r>
              <a:rPr lang="en-ID" sz="1800" dirty="0">
                <a:latin typeface="Times New Roman" panose="02020603050405020304" pitchFamily="18" charset="0"/>
                <a:cs typeface="Times New Roman" panose="02020603050405020304" pitchFamily="18" charset="0"/>
              </a:rPr>
              <a:t> strategi </a:t>
            </a:r>
            <a:r>
              <a:rPr lang="en-ID" sz="1800" dirty="0" err="1">
                <a:latin typeface="Times New Roman" panose="02020603050405020304" pitchFamily="18" charset="0"/>
                <a:cs typeface="Times New Roman" panose="02020603050405020304" pitchFamily="18" charset="0"/>
              </a:rPr>
              <a:t>pemasaran</a:t>
            </a:r>
            <a:r>
              <a:rPr lang="en-ID" sz="1800" dirty="0">
                <a:latin typeface="Times New Roman" panose="02020603050405020304" pitchFamily="18" charset="0"/>
                <a:cs typeface="Times New Roman" panose="02020603050405020304" pitchFamily="18" charset="0"/>
              </a:rPr>
              <a:t> yang </a:t>
            </a:r>
            <a:r>
              <a:rPr lang="en-ID" sz="1800" dirty="0" err="1">
                <a:latin typeface="Times New Roman" panose="02020603050405020304" pitchFamily="18" charset="0"/>
                <a:cs typeface="Times New Roman" panose="02020603050405020304" pitchFamily="18" charset="0"/>
              </a:rPr>
              <a:t>menonjolkan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kualitas</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produk</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promosi</a:t>
            </a:r>
            <a:r>
              <a:rPr lang="en-ID" sz="1800" dirty="0">
                <a:latin typeface="Times New Roman" panose="02020603050405020304" pitchFamily="18" charset="0"/>
                <a:cs typeface="Times New Roman" panose="02020603050405020304" pitchFamily="18" charset="0"/>
              </a:rPr>
              <a:t> digital, dan </a:t>
            </a:r>
            <a:r>
              <a:rPr lang="en-ID" sz="1800" dirty="0" err="1">
                <a:latin typeface="Times New Roman" panose="02020603050405020304" pitchFamily="18" charset="0"/>
                <a:cs typeface="Times New Roman" panose="02020603050405020304" pitchFamily="18" charset="0"/>
              </a:rPr>
              <a:t>partisipasi</a:t>
            </a:r>
            <a:r>
              <a:rPr lang="en-ID" sz="1800" dirty="0">
                <a:latin typeface="Times New Roman" panose="02020603050405020304" pitchFamily="18" charset="0"/>
                <a:cs typeface="Times New Roman" panose="02020603050405020304" pitchFamily="18" charset="0"/>
              </a:rPr>
              <a:t> event. Dalam </a:t>
            </a:r>
            <a:r>
              <a:rPr lang="en-ID" sz="1800" dirty="0" err="1">
                <a:latin typeface="Times New Roman" panose="02020603050405020304" pitchFamily="18" charset="0"/>
                <a:cs typeface="Times New Roman" panose="02020603050405020304" pitchFamily="18" charset="0"/>
              </a:rPr>
              <a:t>persaingan</a:t>
            </a:r>
            <a:r>
              <a:rPr lang="en-ID" sz="1800" dirty="0">
                <a:latin typeface="Times New Roman" panose="02020603050405020304" pitchFamily="18" charset="0"/>
                <a:cs typeface="Times New Roman" panose="02020603050405020304" pitchFamily="18" charset="0"/>
              </a:rPr>
              <a:t> yang </a:t>
            </a:r>
            <a:r>
              <a:rPr lang="en-ID" sz="1800" dirty="0" err="1">
                <a:latin typeface="Times New Roman" panose="02020603050405020304" pitchFamily="18" charset="0"/>
                <a:cs typeface="Times New Roman" panose="02020603050405020304" pitchFamily="18" charset="0"/>
              </a:rPr>
              <a:t>ketat</a:t>
            </a:r>
            <a:r>
              <a:rPr lang="en-ID" sz="1800" dirty="0">
                <a:latin typeface="Times New Roman" panose="02020603050405020304" pitchFamily="18" charset="0"/>
                <a:cs typeface="Times New Roman" panose="02020603050405020304" pitchFamily="18" charset="0"/>
              </a:rPr>
              <a:t>, strategi </a:t>
            </a:r>
            <a:r>
              <a:rPr lang="en-ID" sz="1800" dirty="0" err="1">
                <a:latin typeface="Times New Roman" panose="02020603050405020304" pitchFamily="18" charset="0"/>
                <a:cs typeface="Times New Roman" panose="02020603050405020304" pitchFamily="18" charset="0"/>
              </a:rPr>
              <a:t>kunci</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adalah</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penguatan</a:t>
            </a:r>
            <a:r>
              <a:rPr lang="en-ID" sz="1800" dirty="0">
                <a:latin typeface="Times New Roman" panose="02020603050405020304" pitchFamily="18" charset="0"/>
                <a:cs typeface="Times New Roman" panose="02020603050405020304" pitchFamily="18" charset="0"/>
              </a:rPr>
              <a:t> brand, </a:t>
            </a:r>
            <a:r>
              <a:rPr lang="en-ID" sz="1800" dirty="0" err="1">
                <a:latin typeface="Times New Roman" panose="02020603050405020304" pitchFamily="18" charset="0"/>
                <a:cs typeface="Times New Roman" panose="02020603050405020304" pitchFamily="18" charset="0"/>
              </a:rPr>
              <a:t>konsistensi</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kualitas</a:t>
            </a:r>
            <a:r>
              <a:rPr lang="en-ID" sz="1800" dirty="0">
                <a:latin typeface="Times New Roman" panose="02020603050405020304" pitchFamily="18" charset="0"/>
                <a:cs typeface="Times New Roman" panose="02020603050405020304" pitchFamily="18" charset="0"/>
              </a:rPr>
              <a:t>, dan </a:t>
            </a:r>
            <a:r>
              <a:rPr lang="en-ID" sz="1800" dirty="0" err="1">
                <a:latin typeface="Times New Roman" panose="02020603050405020304" pitchFamily="18" charset="0"/>
                <a:cs typeface="Times New Roman" panose="02020603050405020304" pitchFamily="18" charset="0"/>
              </a:rPr>
              <a:t>respons</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cepat</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terhadap</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tren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tanpa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terjebak</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perang</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harga</a:t>
            </a:r>
            <a:r>
              <a:rPr lang="en-ID" sz="1800" dirty="0">
                <a:latin typeface="Times New Roman" panose="02020603050405020304" pitchFamily="18" charset="0"/>
                <a:cs typeface="Times New Roman" panose="02020603050405020304" pitchFamily="18" charset="0"/>
              </a:rPr>
              <a:t>.</a:t>
            </a:r>
          </a:p>
          <a:p>
            <a:pPr marL="50800" indent="0" algn="just">
              <a:buNone/>
            </a:pP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Selanjutnya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Inovasi</a:t>
            </a:r>
            <a:r>
              <a:rPr lang="en-ID" sz="1800" dirty="0">
                <a:latin typeface="Times New Roman" panose="02020603050405020304" pitchFamily="18" charset="0"/>
                <a:cs typeface="Times New Roman" panose="02020603050405020304" pitchFamily="18" charset="0"/>
              </a:rPr>
              <a:t> &amp; </a:t>
            </a:r>
            <a:r>
              <a:rPr lang="en-ID" sz="1800" dirty="0" err="1">
                <a:latin typeface="Times New Roman" panose="02020603050405020304" pitchFamily="18" charset="0"/>
                <a:cs typeface="Times New Roman" panose="02020603050405020304" pitchFamily="18" charset="0"/>
              </a:rPr>
              <a:t>faktor</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keberlanjutan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Inovasi</a:t>
            </a:r>
            <a:r>
              <a:rPr lang="en-ID" sz="1800" dirty="0">
                <a:latin typeface="Times New Roman" panose="02020603050405020304" pitchFamily="18" charset="0"/>
                <a:cs typeface="Times New Roman" panose="02020603050405020304" pitchFamily="18" charset="0"/>
              </a:rPr>
              <a:t> model </a:t>
            </a:r>
            <a:r>
              <a:rPr lang="en-ID" sz="1800" dirty="0" err="1">
                <a:latin typeface="Times New Roman" panose="02020603050405020304" pitchFamily="18" charset="0"/>
                <a:cs typeface="Times New Roman" panose="02020603050405020304" pitchFamily="18" charset="0"/>
              </a:rPr>
              <a:t>secara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berkala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menjaga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daya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tarik</a:t>
            </a:r>
            <a:r>
              <a:rPr lang="en-ID" sz="1800" dirty="0">
                <a:latin typeface="Times New Roman" panose="02020603050405020304" pitchFamily="18" charset="0"/>
                <a:cs typeface="Times New Roman" panose="02020603050405020304" pitchFamily="18" charset="0"/>
              </a:rPr>
              <a:t> pasar dan </a:t>
            </a:r>
            <a:r>
              <a:rPr lang="en-ID" sz="1800" dirty="0" err="1">
                <a:latin typeface="Times New Roman" panose="02020603050405020304" pitchFamily="18" charset="0"/>
                <a:cs typeface="Times New Roman" panose="02020603050405020304" pitchFamily="18" charset="0"/>
              </a:rPr>
              <a:t>sekaligus</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meningkatkan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kemampuan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teknis</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tenaga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kerja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Secara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keseluruhan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keberlanjutan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usaha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ditentukan</a:t>
            </a:r>
            <a:r>
              <a:rPr lang="en-ID" sz="1800" dirty="0">
                <a:latin typeface="Times New Roman" panose="02020603050405020304" pitchFamily="18" charset="0"/>
                <a:cs typeface="Times New Roman" panose="02020603050405020304" pitchFamily="18" charset="0"/>
              </a:rPr>
              <a:t> oleh </a:t>
            </a:r>
            <a:r>
              <a:rPr lang="en-ID" sz="1800" dirty="0" err="1">
                <a:latin typeface="Times New Roman" panose="02020603050405020304" pitchFamily="18" charset="0"/>
                <a:cs typeface="Times New Roman" panose="02020603050405020304" pitchFamily="18" charset="0"/>
              </a:rPr>
              <a:t>keterkaitan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antara</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stabilitas</a:t>
            </a:r>
            <a:r>
              <a:rPr lang="en-ID" sz="1800" dirty="0">
                <a:latin typeface="Times New Roman" panose="02020603050405020304" pitchFamily="18" charset="0"/>
                <a:cs typeface="Times New Roman" panose="02020603050405020304" pitchFamily="18" charset="0"/>
              </a:rPr>
              <a:t> modal, </a:t>
            </a:r>
            <a:r>
              <a:rPr lang="en-ID" sz="1800" dirty="0" err="1">
                <a:latin typeface="Times New Roman" panose="02020603050405020304" pitchFamily="18" charset="0"/>
                <a:cs typeface="Times New Roman" panose="02020603050405020304" pitchFamily="18" charset="0"/>
              </a:rPr>
              <a:t>kualitas</a:t>
            </a:r>
            <a:r>
              <a:rPr lang="en-ID" sz="1800" dirty="0">
                <a:latin typeface="Times New Roman" panose="02020603050405020304" pitchFamily="18" charset="0"/>
                <a:cs typeface="Times New Roman" panose="02020603050405020304" pitchFamily="18" charset="0"/>
              </a:rPr>
              <a:t> SDM, </a:t>
            </a:r>
            <a:r>
              <a:rPr lang="en-ID" sz="1800" dirty="0" err="1">
                <a:latin typeface="Times New Roman" panose="02020603050405020304" pitchFamily="18" charset="0"/>
                <a:cs typeface="Times New Roman" panose="02020603050405020304" pitchFamily="18" charset="0"/>
              </a:rPr>
              <a:t>kesiapan</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teknologi</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efektivitas</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pemasaran</a:t>
            </a:r>
            <a:r>
              <a:rPr lang="en-ID" sz="1800" dirty="0">
                <a:latin typeface="Times New Roman" panose="02020603050405020304" pitchFamily="18" charset="0"/>
                <a:cs typeface="Times New Roman" panose="02020603050405020304" pitchFamily="18" charset="0"/>
              </a:rPr>
              <a:t> digital, dan </a:t>
            </a:r>
            <a:r>
              <a:rPr lang="en-ID" sz="1800" dirty="0" err="1">
                <a:latin typeface="Times New Roman" panose="02020603050405020304" pitchFamily="18" charset="0"/>
                <a:cs typeface="Times New Roman" panose="02020603050405020304" pitchFamily="18" charset="0"/>
              </a:rPr>
              <a:t>inovasi</a:t>
            </a:r>
            <a:r>
              <a:rPr lang="en-ID" sz="1800" dirty="0">
                <a:latin typeface="Times New Roman" panose="02020603050405020304" pitchFamily="18" charset="0"/>
                <a:cs typeface="Times New Roman" panose="02020603050405020304" pitchFamily="18" charset="0"/>
              </a:rPr>
              <a:t> </a:t>
            </a:r>
            <a:r>
              <a:rPr lang="en-ID" sz="1800" dirty="0" err="1">
                <a:latin typeface="Times New Roman" panose="02020603050405020304" pitchFamily="18" charset="0"/>
                <a:cs typeface="Times New Roman" panose="02020603050405020304" pitchFamily="18" charset="0"/>
              </a:rPr>
              <a:t>berkelanjutan</a:t>
            </a:r>
            <a:r>
              <a:rPr lang="en-ID" sz="1800" dirty="0">
                <a:latin typeface="Times New Roman" panose="02020603050405020304" pitchFamily="18" charset="0"/>
                <a:cs typeface="Times New Roman" panose="02020603050405020304" pitchFamily="18" charset="0"/>
              </a:rPr>
              <a:t>.</a:t>
            </a:r>
          </a:p>
          <a:p>
            <a:pPr marL="50800" indent="0">
              <a:buNone/>
            </a:pPr>
            <a:endParaRPr lang="en-ID"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63944052"/>
      </p:ext>
    </p:extLst>
  </p:cSld>
  <p:clrMapOvr>
    <a:masterClrMapping/>
  </p:clrMapOvr>
</p:sld>
</file>

<file path=ppt/theme/theme1.xml><?xml version="1.0" encoding="utf-8"?>
<a:theme xmlns:a="http://schemas.openxmlformats.org/drawingml/2006/main" name="1_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TotalTime>
  <Words>2678</Words>
  <Application>Microsoft Office PowerPoint</Application>
  <PresentationFormat>Widescreen</PresentationFormat>
  <Paragraphs>113</Paragraphs>
  <Slides>15</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Arial</vt:lpstr>
      <vt:lpstr>Calibri</vt:lpstr>
      <vt:lpstr>Century Gothic</vt:lpstr>
      <vt:lpstr>Exo</vt:lpstr>
      <vt:lpstr>Lato Light</vt:lpstr>
      <vt:lpstr>Times New Roman</vt:lpstr>
      <vt:lpstr>Wingdings</vt:lpstr>
      <vt:lpstr>1_Office Theme</vt:lpstr>
      <vt:lpstr>Analisis Strategi Lingkungan Internal Dan Eksternal Dalam Meningkatkan Daya Saing Dan Keberlanjutan Usaha Pada Ukm Kerajinan Tas Tanggulangin Sidoarjo </vt:lpstr>
      <vt:lpstr>Latar Belakang</vt:lpstr>
      <vt:lpstr>Rumusan Masalah</vt:lpstr>
      <vt:lpstr>Metode Penelitian</vt:lpstr>
      <vt:lpstr>Kriteria Sampel</vt:lpstr>
      <vt:lpstr>Karakteristik Responden</vt:lpstr>
      <vt:lpstr>HASIL </vt:lpstr>
      <vt:lpstr>HASIL</vt:lpstr>
      <vt:lpstr>Pembahasan</vt:lpstr>
      <vt:lpstr>Kesimpulan</vt:lpstr>
      <vt:lpstr>TEMUAN PENELITIAN</vt:lpstr>
      <vt:lpstr>Manfaat Penelitian </vt:lpstr>
      <vt:lpstr>Referensi</vt:lpstr>
      <vt:lpstr>Referensi</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Determinasi Penerapan Anggaran Berbasis Kinerja  (Studi Empiris pada Pemerintah Kabupaten Sidoarjo)</dc:title>
  <dc:creator>Reza Syarifuddin P.</dc:creator>
  <cp:lastModifiedBy>Reza Syarifuddin P.</cp:lastModifiedBy>
  <cp:revision>16</cp:revision>
  <dcterms:created xsi:type="dcterms:W3CDTF">2023-12-23T10:22:19Z</dcterms:created>
  <dcterms:modified xsi:type="dcterms:W3CDTF">2026-02-22T03:52:42Z</dcterms:modified>
</cp:coreProperties>
</file>