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6" r:id="rId5"/>
    <p:sldId id="283" r:id="rId6"/>
    <p:sldId id="285" r:id="rId7"/>
    <p:sldId id="282" r:id="rId8"/>
    <p:sldId id="287" r:id="rId9"/>
    <p:sldId id="286" r:id="rId10"/>
    <p:sldId id="288" r:id="rId11"/>
    <p:sldId id="289" r:id="rId12"/>
    <p:sldId id="265" r:id="rId13"/>
  </p:sldIdLst>
  <p:sldSz cx="12192000" cy="6858000"/>
  <p:notesSz cx="9144000" cy="6858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entury Gothic" panose="020B0502020202020204" pitchFamily="34" charset="0"/>
      <p:regular r:id="rId19"/>
      <p:bold r:id="rId20"/>
      <p:italic r:id="rId21"/>
      <p:boldItalic r:id="rId22"/>
    </p:embeddedFont>
    <p:embeddedFont>
      <p:font typeface="Exo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gY2+DM/rwO2HkSTRKEfJ3qJmWL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30" Type="http://customschemas.google.com/relationships/presentationmetadata" Target="meta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>
                <a:solidFill>
                  <a:sysClr val="windowText" lastClr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Konsumsi BBM (KM/L)</a:t>
            </a:r>
          </a:p>
        </c:rich>
      </c:tx>
      <c:layout>
        <c:manualLayout>
          <c:xMode val="edge"/>
          <c:yMode val="edge"/>
          <c:x val="0.2787782137129291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Konsumsi BBM (KM/L)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Sheet1!$B$2:$B$10</c:f>
              <c:numCache>
                <c:formatCode>General</c:formatCode>
                <c:ptCount val="9"/>
                <c:pt idx="0">
                  <c:v>22.8</c:v>
                </c:pt>
                <c:pt idx="1">
                  <c:v>22.8</c:v>
                </c:pt>
                <c:pt idx="2">
                  <c:v>22.8</c:v>
                </c:pt>
                <c:pt idx="3">
                  <c:v>22.3</c:v>
                </c:pt>
                <c:pt idx="4">
                  <c:v>22.3</c:v>
                </c:pt>
                <c:pt idx="5">
                  <c:v>22.3</c:v>
                </c:pt>
                <c:pt idx="6">
                  <c:v>21.7</c:v>
                </c:pt>
                <c:pt idx="7">
                  <c:v>21.7</c:v>
                </c:pt>
                <c:pt idx="8">
                  <c:v>21.7</c:v>
                </c:pt>
              </c:numCache>
            </c:numRef>
          </c:cat>
          <c:val>
            <c:numRef>
              <c:f>Sheet1!$G$2:$G$10</c:f>
              <c:numCache>
                <c:formatCode>General</c:formatCode>
                <c:ptCount val="9"/>
                <c:pt idx="0">
                  <c:v>30.4</c:v>
                </c:pt>
                <c:pt idx="1">
                  <c:v>29.6</c:v>
                </c:pt>
                <c:pt idx="2">
                  <c:v>31.2</c:v>
                </c:pt>
                <c:pt idx="3">
                  <c:v>36.799999999999997</c:v>
                </c:pt>
                <c:pt idx="4">
                  <c:v>38</c:v>
                </c:pt>
                <c:pt idx="5">
                  <c:v>36</c:v>
                </c:pt>
                <c:pt idx="6">
                  <c:v>41.2</c:v>
                </c:pt>
                <c:pt idx="7">
                  <c:v>40</c:v>
                </c:pt>
                <c:pt idx="8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35-4579-8DAE-19961971C4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776576"/>
        <c:axId val="174779072"/>
      </c:barChart>
      <c:catAx>
        <c:axId val="17477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779072"/>
        <c:crosses val="autoZero"/>
        <c:auto val="1"/>
        <c:lblAlgn val="ctr"/>
        <c:lblOffset val="100"/>
        <c:noMultiLvlLbl val="0"/>
      </c:catAx>
      <c:valAx>
        <c:axId val="17477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77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04f7abbb21_0_30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g104f7abbb2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0099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4f7abbb21_0_9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g104f7abbb21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0A2246"/>
            </a:gs>
            <a:gs pos="100000">
              <a:srgbClr val="1D4886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5"/>
          <p:cNvPicPr preferRelativeResize="0"/>
          <p:nvPr/>
        </p:nvPicPr>
        <p:blipFill rotWithShape="1">
          <a:blip r:embed="rId2">
            <a:alphaModFix amt="60000"/>
          </a:blip>
          <a:srcRect l="46601" t="2654" r="7599"/>
          <a:stretch/>
        </p:blipFill>
        <p:spPr>
          <a:xfrm>
            <a:off x="-1" y="3509963"/>
            <a:ext cx="3146679" cy="3358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 l="21878" t="94162" r="21683" b="1155"/>
          <a:stretch/>
        </p:blipFill>
        <p:spPr>
          <a:xfrm>
            <a:off x="3510723" y="6456981"/>
            <a:ext cx="5170554" cy="3215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5"/>
          <p:cNvSpPr txBox="1">
            <a:spLocks noGrp="1"/>
          </p:cNvSpPr>
          <p:nvPr>
            <p:ph type="ctrTitle"/>
          </p:nvPr>
        </p:nvSpPr>
        <p:spPr>
          <a:xfrm>
            <a:off x="914400" y="1537252"/>
            <a:ext cx="10363200" cy="1972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  <a:defRPr sz="60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subTitle" idx="1"/>
          </p:nvPr>
        </p:nvSpPr>
        <p:spPr>
          <a:xfrm>
            <a:off x="1524000" y="3750365"/>
            <a:ext cx="9144000" cy="150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767523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565301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81277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25"/>
          <p:cNvSpPr txBox="1"/>
          <p:nvPr/>
        </p:nvSpPr>
        <p:spPr>
          <a:xfrm>
            <a:off x="6852481" y="465853"/>
            <a:ext cx="24196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C000"/>
                </a:solidFill>
                <a:latin typeface="Exo"/>
                <a:ea typeface="Exo"/>
                <a:cs typeface="Exo"/>
                <a:sym typeface="Exo"/>
              </a:rPr>
              <a:t>UNIVERSITAS MUHAMMADIYAH SIDOARJO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5247" y="226794"/>
            <a:ext cx="2187844" cy="1005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5"/>
          <p:cNvCxnSpPr/>
          <p:nvPr/>
        </p:nvCxnSpPr>
        <p:spPr>
          <a:xfrm>
            <a:off x="9372600" y="465853"/>
            <a:ext cx="0" cy="830997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6"/>
          <p:cNvPicPr preferRelativeResize="0"/>
          <p:nvPr/>
        </p:nvPicPr>
        <p:blipFill rotWithShape="1">
          <a:blip r:embed="rId2">
            <a:alphaModFix/>
          </a:blip>
          <a:srcRect t="23661"/>
          <a:stretch/>
        </p:blipFill>
        <p:spPr>
          <a:xfrm>
            <a:off x="144674" y="314231"/>
            <a:ext cx="11830877" cy="6466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6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dt" idx="10"/>
          </p:nvPr>
        </p:nvSpPr>
        <p:spPr>
          <a:xfrm>
            <a:off x="10323511" y="6341719"/>
            <a:ext cx="11793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ftr" idx="11"/>
          </p:nvPr>
        </p:nvSpPr>
        <p:spPr>
          <a:xfrm>
            <a:off x="4024796" y="59633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/>
          <p:nvPr/>
        </p:nvSpPr>
        <p:spPr>
          <a:xfrm>
            <a:off x="11427239" y="6332228"/>
            <a:ext cx="5223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26"/>
          <p:cNvPicPr preferRelativeResize="0"/>
          <p:nvPr/>
        </p:nvPicPr>
        <p:blipFill rotWithShape="1">
          <a:blip r:embed="rId3">
            <a:alphaModFix/>
          </a:blip>
          <a:srcRect l="47997" t="2654" r="7599"/>
          <a:stretch/>
        </p:blipFill>
        <p:spPr>
          <a:xfrm flipH="1">
            <a:off x="10198953" y="4248292"/>
            <a:ext cx="1993047" cy="253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0A2246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779" y="2515037"/>
            <a:ext cx="3978442" cy="182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Exo"/>
              <a:buNone/>
              <a:defRPr sz="4400" b="0" i="0" u="none" strike="noStrike" cap="none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2246"/>
            </a:gs>
            <a:gs pos="31000">
              <a:srgbClr val="0A2246"/>
            </a:gs>
            <a:gs pos="100000">
              <a:srgbClr val="1B4685"/>
            </a:gs>
          </a:gsLst>
          <a:lin ang="5400000" scaled="0"/>
        </a:gra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"/>
          <p:cNvSpPr txBox="1">
            <a:spLocks noGrp="1"/>
          </p:cNvSpPr>
          <p:nvPr>
            <p:ph type="ctrTitle"/>
          </p:nvPr>
        </p:nvSpPr>
        <p:spPr>
          <a:xfrm>
            <a:off x="727522" y="1204686"/>
            <a:ext cx="10736956" cy="2489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</a:pPr>
            <a:r>
              <a:rPr lang="en-US" sz="4000" dirty="0"/>
              <a:t>PENGARUH LEBAR VANBELT CVT YAMAHA FINO 115 CC TAHUN 2010 TERHADAP KONSUMSI BAHAN BAKAR DAN KETAHANAN V-BELT</a:t>
            </a:r>
            <a:endParaRPr lang="en-US" sz="4000" dirty="0"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1714500" y="3693695"/>
            <a:ext cx="8763000" cy="108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Oleh: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Yuda Hendra Prayoga 221020200096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Dosen pembimbing	: Ali Akbar, ST., M.T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 err="1"/>
              <a:t>Progam</a:t>
            </a:r>
            <a:r>
              <a:rPr lang="en-US" dirty="0"/>
              <a:t> </a:t>
            </a:r>
            <a:r>
              <a:rPr lang="en-US" dirty="0" err="1"/>
              <a:t>Studi</a:t>
            </a:r>
            <a:r>
              <a:rPr lang="en-US" dirty="0"/>
              <a:t> Teknik Mesin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Universitas Muhammadiyah Sidoarjo </a:t>
            </a:r>
            <a:endParaRPr dirty="0">
              <a:solidFill>
                <a:srgbClr val="F2F2F2"/>
              </a:solidFill>
              <a:latin typeface="Exo"/>
              <a:ea typeface="Exo"/>
              <a:cs typeface="Exo"/>
              <a:sym typeface="Exo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</a:rPr>
              <a:t>Februari, 2026</a:t>
            </a:r>
            <a:endParaRPr dirty="0">
              <a:solidFill>
                <a:srgbClr val="F2F2F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5B013-173E-4925-8E9D-B6A16E06D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B114FA-ED21-48AC-9B53-D334E352F5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758" y="1312682"/>
            <a:ext cx="11830877" cy="3099062"/>
          </a:xfrm>
        </p:spPr>
        <p:txBody>
          <a:bodyPr>
            <a:normAutofit/>
          </a:bodyPr>
          <a:lstStyle/>
          <a:p>
            <a:pPr marL="50800" indent="0" algn="just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Berdasarkan uji ketahanan setelah 720-727 KM,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terlihat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lebar V-belt memengaruhi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kondisi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fisik V-belt. V-belt 22,8 mm tetap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utuh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tanpa kerusakan signifikan, menunjukkan ketahanan mekanik terbaik. V-belt 22,3 mm mulai muncul retak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sebagai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indikasi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awal kelelahan material akibat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berulang. Sementara V-belt 21,7 mm mengalami retak sedang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memanjang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menandakan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tegangan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ketahanan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Secara umum, semakin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sempit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V-belt, kerusakan muncul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cepat, sehingga penggantian V-belt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perlu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mempertimbangkan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hanya efisiensi BBM, tetapi juga ketahanan dan keselamatan.</a:t>
            </a:r>
          </a:p>
        </p:txBody>
      </p:sp>
    </p:spTree>
    <p:extLst>
      <p:ext uri="{BB962C8B-B14F-4D97-AF65-F5344CB8AC3E}">
        <p14:creationId xmlns:p14="http://schemas.microsoft.com/office/powerpoint/2010/main" val="2772482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FBCEC-29BD-470D-86CA-B30A909BD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Kesimpulan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806481-D7FE-4438-AC51-054C31110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758" y="1238732"/>
            <a:ext cx="11830877" cy="2786513"/>
          </a:xfrm>
        </p:spPr>
        <p:txBody>
          <a:bodyPr>
            <a:normAutofit fontScale="92500" lnSpcReduction="20000"/>
          </a:bodyPr>
          <a:lstStyle/>
          <a:p>
            <a:pPr marL="50800" indent="0" algn="just">
              <a:buNone/>
            </a:pPr>
            <a:r>
              <a:rPr lang="en-US" sz="3600" dirty="0"/>
              <a:t>	</a:t>
            </a:r>
            <a:r>
              <a:rPr lang="id-ID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Berdasarkan hasil pengujian dan analisis yang telah dilakukan, dapat disimpulkan bahwa lebar V-belt CVT berpengaruh terhadap konsumsi bahan bakar dan ketahanan V-belt pada sepeda motor Yamaha Fino 115 cc Tahun 2010. Pengujian dengan volume bahan bakar yang sama menunjukkan bahwa semakin kecil lebar V-belt, semakin besar jarak tempuh yang dihasilkan, sehingga konsumsi bahan bakar dalam satuan km/L menjadi lebih irit. Namun, dari sisi ketahanan, V-belt dengan lebar yang lebih kecil menunjukkan penurunan ketahanan material yang ditandai dengan munculnya retak lebih cepat dibandingkan V-belt dengan lebar standar. Hal ini menegaskan adanya kompromi antara efisiensi bahan bakar dan ketahanan V-belt, sehingga pemilihan dan penggantian V-belt perlu mempertimbangkan keseimbangan antara efisiensi, keandalan, dan keselamatan penggunaan kendaraan.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" indent="0" algn="just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45141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04f7abbb21_0_30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Pendahuluan</a:t>
            </a:r>
            <a:endParaRPr/>
          </a:p>
        </p:txBody>
      </p:sp>
      <p:sp>
        <p:nvSpPr>
          <p:cNvPr id="47" name="Google Shape;47;g104f7abbb21_0_30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0800" indent="0" algn="just">
              <a:lnSpc>
                <a:spcPct val="150000"/>
              </a:lnSpc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Sistem CVT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menyalurkan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daya melalui pulley primer–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sekunder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V-belt, sehingga lebar V-belt menentukan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kontak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gaya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pulley. Ketika V-belt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menyempit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posisinya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pulley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berubah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sehingga rasio CVT dan RPM pada kecepatan tertentu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meningkat, yang berpotensi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menaikkan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bahan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bakar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Penyempitan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lebar juga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memperbesar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tegangan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gesekan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panas, sehingga mempercepat retak dan menurunkan ketahanan V-belt. Oleh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itu, variasi lebar V-belt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perlu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diuji untuk melihat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pengaruhnya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terhadap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BBM dan ketahanan V-belt pada Yamaha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115 cc Tahun 2010.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xfrm>
            <a:off x="166758" y="6761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Rumusan Masalah</a:t>
            </a:r>
            <a:endParaRPr dirty="0"/>
          </a:p>
        </p:txBody>
      </p:sp>
      <p:sp>
        <p:nvSpPr>
          <p:cNvPr id="3" name="Google Shape;47;g104f7abbb21_0_309">
            <a:extLst>
              <a:ext uri="{FF2B5EF4-FFF2-40B4-BE49-F238E27FC236}">
                <a16:creationId xmlns:a16="http://schemas.microsoft.com/office/drawing/2014/main" id="{C9E213F9-D038-4992-9F69-D03374E805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1" indent="-228600" algn="ctr">
              <a:spcBef>
                <a:spcPts val="1000"/>
              </a:spcBef>
              <a:buSzPts val="2800"/>
              <a:buNone/>
            </a:pP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1" indent="-228600" algn="ctr">
              <a:spcBef>
                <a:spcPts val="1000"/>
              </a:spcBef>
              <a:buSzPts val="2800"/>
              <a:buNone/>
            </a:pP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1" indent="-228600" algn="ctr">
              <a:spcBef>
                <a:spcPts val="1000"/>
              </a:spcBef>
              <a:buSzPts val="2800"/>
              <a:buNone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“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Bagaimana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pengaruh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lebar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vanbelt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cvt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yamaha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fino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115 cc tahun 2010 terhadap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konsumsi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bahan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bakar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dan ketahanan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Vanbelt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?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”</a:t>
            </a:r>
            <a:endParaRPr sz="4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xfrm>
            <a:off x="166758" y="6761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Batasan Masalah</a:t>
            </a:r>
            <a:endParaRPr dirty="0"/>
          </a:p>
        </p:txBody>
      </p:sp>
      <p:sp>
        <p:nvSpPr>
          <p:cNvPr id="3" name="Google Shape;47;g104f7abbb21_0_309">
            <a:extLst>
              <a:ext uri="{FF2B5EF4-FFF2-40B4-BE49-F238E27FC236}">
                <a16:creationId xmlns:a16="http://schemas.microsoft.com/office/drawing/2014/main" id="{C9E213F9-D038-4992-9F69-D03374E805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Dilakukan dengan </a:t>
            </a:r>
            <a:r>
              <a:rPr lang="en-US" sz="2400" dirty="0" err="1">
                <a:latin typeface="Times New Roman" panose="02020603050405020304" pitchFamily="18" charset="0"/>
              </a:rPr>
              <a:t>variabel</a:t>
            </a:r>
            <a:r>
              <a:rPr lang="en-US" sz="2400" dirty="0">
                <a:latin typeface="Times New Roman" panose="02020603050405020304" pitchFamily="18" charset="0"/>
              </a:rPr>
              <a:t> lebar </a:t>
            </a:r>
            <a:r>
              <a:rPr lang="en-US" sz="2400" dirty="0" err="1">
                <a:latin typeface="Times New Roman" panose="02020603050405020304" pitchFamily="18" charset="0"/>
              </a:rPr>
              <a:t>vanbelt</a:t>
            </a:r>
            <a:r>
              <a:rPr lang="en-US" sz="2400" dirty="0">
                <a:latin typeface="Times New Roman" panose="02020603050405020304" pitchFamily="18" charset="0"/>
              </a:rPr>
              <a:t> 22,8 mm, 22,3 mm dan 21,7 mm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Pengujian dilakukan kecepatan: 30 km/jam sebagai </a:t>
            </a:r>
            <a:r>
              <a:rPr lang="en-US" sz="2400" dirty="0" err="1">
                <a:latin typeface="Times New Roman" panose="02020603050405020304" pitchFamily="18" charset="0"/>
              </a:rPr>
              <a:t>representasi</a:t>
            </a:r>
            <a:r>
              <a:rPr lang="en-US" sz="2400" dirty="0">
                <a:latin typeface="Times New Roman" panose="02020603050405020304" pitchFamily="18" charset="0"/>
              </a:rPr>
              <a:t> kecepatan sedang dan suhu mesin 65</a:t>
            </a:r>
            <a:r>
              <a:rPr lang="id-ID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°</a:t>
            </a:r>
            <a:r>
              <a:rPr lang="id-ID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endParaRPr lang="en-US" sz="3200" dirty="0">
              <a:latin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Beban kendaraan </a:t>
            </a:r>
            <a:r>
              <a:rPr lang="en-US" sz="2400" dirty="0" err="1">
                <a:latin typeface="Times New Roman" panose="02020603050405020304" pitchFamily="18" charset="0"/>
              </a:rPr>
              <a:t>dibatasi</a:t>
            </a:r>
            <a:r>
              <a:rPr lang="en-US" sz="2400" dirty="0">
                <a:latin typeface="Times New Roman" panose="02020603050405020304" pitchFamily="18" charset="0"/>
              </a:rPr>
              <a:t> dengan tanpa </a:t>
            </a:r>
            <a:r>
              <a:rPr lang="en-US" sz="2400" dirty="0" err="1">
                <a:latin typeface="Times New Roman" panose="02020603050405020304" pitchFamily="18" charset="0"/>
              </a:rPr>
              <a:t>beban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tambahan</a:t>
            </a:r>
            <a:r>
              <a:rPr lang="en-US" sz="2400" dirty="0">
                <a:latin typeface="Times New Roman" panose="02020603050405020304" pitchFamily="18" charset="0"/>
              </a:rPr>
              <a:t> (±70 kg).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Dilakukan dengan pengujian lapangan dengan track 5 km </a:t>
            </a:r>
            <a:r>
              <a:rPr lang="en-US" sz="2400" dirty="0" err="1">
                <a:latin typeface="Times New Roman" panose="02020603050405020304" pitchFamily="18" charset="0"/>
              </a:rPr>
              <a:t>lurus</a:t>
            </a:r>
            <a:r>
              <a:rPr lang="en-US" sz="2400" dirty="0">
                <a:latin typeface="Times New Roman" panose="02020603050405020304" pitchFamily="18" charset="0"/>
              </a:rPr>
              <a:t> tanpa </a:t>
            </a:r>
            <a:r>
              <a:rPr lang="en-US" sz="2400" dirty="0" err="1">
                <a:latin typeface="Times New Roman" panose="02020603050405020304" pitchFamily="18" charset="0"/>
              </a:rPr>
              <a:t>ada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hambatan</a:t>
            </a:r>
            <a:endParaRPr lang="en-US" sz="2400" dirty="0">
              <a:latin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Dilakukan dengan pengujian lapangan dengan track sama </a:t>
            </a:r>
            <a:r>
              <a:rPr lang="en-US" sz="2400" dirty="0" err="1">
                <a:latin typeface="Times New Roman" panose="02020603050405020304" pitchFamily="18" charset="0"/>
              </a:rPr>
              <a:t>sekitar</a:t>
            </a:r>
            <a:r>
              <a:rPr lang="en-US" sz="2400" dirty="0">
                <a:latin typeface="Times New Roman" panose="02020603050405020304" pitchFamily="18" charset="0"/>
              </a:rPr>
              <a:t> 700 KM</a:t>
            </a:r>
          </a:p>
          <a:p>
            <a:pPr marL="0" lvl="0" indent="0" algn="just">
              <a:lnSpc>
                <a:spcPct val="150000"/>
              </a:lnSpc>
              <a:buNone/>
              <a:tabLst>
                <a:tab pos="-914400" algn="l"/>
              </a:tabLst>
            </a:pPr>
            <a:endParaRPr lang="en-US" sz="2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607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D2F24-CCD8-4546-9E34-D78384E78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Tujuan Penelitian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02957-ACEC-45C1-9573-2D56E22FB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455" y="2464216"/>
            <a:ext cx="11315089" cy="1240517"/>
          </a:xfrm>
        </p:spPr>
        <p:txBody>
          <a:bodyPr>
            <a:normAutofit/>
          </a:bodyPr>
          <a:lstStyle/>
          <a:p>
            <a:pPr marL="50800" indent="0" algn="ctr">
              <a:buNone/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id-ID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engamati pengaruh lebar vanbelt cvt yamaha fino 115 cc tahun 2010 terhadap konsumsi bahan bakar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dan ketahanan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vanbelt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" indent="0" algn="ctr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774573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A65E5-FB7F-4345-BDFA-7F3B6D447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Variabel Pengujian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12EB3B-428F-4AB8-8F20-DB8DDEB70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3C1607-F587-443F-94FB-75B1173DE5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832249"/>
              </p:ext>
            </p:extLst>
          </p:nvPr>
        </p:nvGraphicFramePr>
        <p:xfrm>
          <a:off x="838200" y="2743200"/>
          <a:ext cx="10515600" cy="1655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408738091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81653412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81783826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993743"/>
                    </a:ext>
                  </a:extLst>
                </a:gridCol>
              </a:tblGrid>
              <a:tr h="413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Variabel</a:t>
                      </a: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Vanbelt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Suhu</a:t>
                      </a: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Mesin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Bahan Bakar Motor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652148"/>
                  </a:ext>
                </a:extLst>
              </a:tr>
              <a:tr h="413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 mm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°C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25ml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2177029"/>
                  </a:ext>
                </a:extLst>
              </a:tr>
              <a:tr h="413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22,3 mm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°C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25ml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5030423"/>
                  </a:ext>
                </a:extLst>
              </a:tr>
              <a:tr h="413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 mm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°C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25ml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2899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407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B7089-85BB-4BE6-9DD3-96E0636E7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Hasil Uji </a:t>
            </a:r>
            <a:r>
              <a:rPr lang="en-US" dirty="0" err="1"/>
              <a:t>Konsumsi</a:t>
            </a:r>
            <a:r>
              <a:rPr lang="en-US" dirty="0"/>
              <a:t> BBM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BA3EEE-13E5-46AE-923E-3B611285C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C15BBA-7567-43F6-84C2-A3EFF0B2AF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25036"/>
              </p:ext>
            </p:extLst>
          </p:nvPr>
        </p:nvGraphicFramePr>
        <p:xfrm>
          <a:off x="838198" y="1489435"/>
          <a:ext cx="10515603" cy="2360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3929861300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1001349323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54005218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423775271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1352152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1845142480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065955661"/>
                    </a:ext>
                  </a:extLst>
                </a:gridCol>
              </a:tblGrid>
              <a:tr h="429135">
                <a:tc>
                  <a:txBody>
                    <a:bodyPr/>
                    <a:lstStyle/>
                    <a:p>
                      <a:pPr algn="ctr"/>
                      <a:r>
                        <a:rPr lang="en-ID" sz="1000" dirty="0">
                          <a:effectLst/>
                        </a:rPr>
                        <a:t>No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 dirty="0">
                          <a:effectLst/>
                        </a:rPr>
                        <a:t>Lebar V-Belt (mm)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 dirty="0" err="1">
                          <a:effectLst/>
                        </a:rPr>
                        <a:t>Suhu</a:t>
                      </a:r>
                      <a:r>
                        <a:rPr lang="en-ID" sz="1000" dirty="0">
                          <a:effectLst/>
                        </a:rPr>
                        <a:t> </a:t>
                      </a:r>
                      <a:r>
                        <a:rPr lang="en-ID" sz="1000" dirty="0" err="1">
                          <a:effectLst/>
                        </a:rPr>
                        <a:t>Mesin</a:t>
                      </a:r>
                      <a:r>
                        <a:rPr lang="en-ID" sz="1000" dirty="0">
                          <a:effectLst/>
                        </a:rPr>
                        <a:t> (°C)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Kecapatam Rata Rata (km/jam)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Jarak Tempuh (km)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BBM Terpakai (mL)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Konsumsi BBM (KM/L)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3186531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22,8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65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0,76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30,4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207363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22,8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0,74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29,6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4887936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22,8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0,78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31,2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6953150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22,3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65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33,1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0,92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36,8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5539680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22,3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33,4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0,95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38,0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232001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22,3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0,90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36,0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785281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21,7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65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1,03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41,2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629508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21,7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1,00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40,0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7690772"/>
                  </a:ext>
                </a:extLst>
              </a:tr>
              <a:tr h="214568"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000">
                          <a:effectLst/>
                        </a:rPr>
                        <a:t>21,7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32,7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1,05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42,0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84709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CB176E7-AB3C-40CB-AB39-892CA4816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986395"/>
              </p:ext>
            </p:extLst>
          </p:nvPr>
        </p:nvGraphicFramePr>
        <p:xfrm>
          <a:off x="3166732" y="4352213"/>
          <a:ext cx="5830928" cy="1016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5464">
                  <a:extLst>
                    <a:ext uri="{9D8B030D-6E8A-4147-A177-3AD203B41FA5}">
                      <a16:colId xmlns:a16="http://schemas.microsoft.com/office/drawing/2014/main" val="460476579"/>
                    </a:ext>
                  </a:extLst>
                </a:gridCol>
                <a:gridCol w="2915464">
                  <a:extLst>
                    <a:ext uri="{9D8B030D-6E8A-4147-A177-3AD203B41FA5}">
                      <a16:colId xmlns:a16="http://schemas.microsoft.com/office/drawing/2014/main" val="973976901"/>
                    </a:ext>
                  </a:extLst>
                </a:gridCol>
              </a:tblGrid>
              <a:tr h="254088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Lebar V-Belt (mm)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Rata-rata Konsumsi BBM (km/L)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0401659"/>
                  </a:ext>
                </a:extLst>
              </a:tr>
              <a:tr h="254088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22,8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30,4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8662927"/>
                  </a:ext>
                </a:extLst>
              </a:tr>
              <a:tr h="254088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22,3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36,9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3660402"/>
                  </a:ext>
                </a:extLst>
              </a:tr>
              <a:tr h="254088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</a:rPr>
                        <a:t>21,7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41,1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3926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682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C83D-0D3F-445A-86A0-014C04CB6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FE3E11-651C-4907-B4C8-AB8DBA373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561" y="3997307"/>
            <a:ext cx="11830877" cy="2124111"/>
          </a:xfrm>
        </p:spPr>
        <p:txBody>
          <a:bodyPr>
            <a:normAutofit fontScale="92500" lnSpcReduction="10000"/>
          </a:bodyPr>
          <a:lstStyle/>
          <a:p>
            <a:pPr marL="50800" indent="0" algn="just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Berdasarkan hasil uji, lebar V-belt memengaruhi efisiensi BBM pada Yamaha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115 cc. Pengujian dilakukan pada suhu mesin ±65 °C, kecepatan rata-rata 32–33 km/jam, dan volume BBM sama yaitu 25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mL.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V-belt 22,8 mm,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tempuh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0,74–0,78 km dengan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29,6–31,2 km/L (paling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boros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V-belt 22,3 mm menghasilkan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tempuh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0,90–0,95 km dengan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36,0–38,0 km/L. V-belt 21,7 mm menunjukkan hasil paling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tempuh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1,00–1,05 km dan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40,0–42,0 km/L.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Artinya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semakin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sempit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V-belt,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BBM cenderung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namun lebar yang semakin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kecil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juga berpotensi menurunkan ketahanan V-belt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tegangan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keausan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meningkat.</a:t>
            </a:r>
          </a:p>
          <a:p>
            <a:pPr marL="5080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45BE411-508D-46AD-ABD0-33B33B5F92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3450810"/>
              </p:ext>
            </p:extLst>
          </p:nvPr>
        </p:nvGraphicFramePr>
        <p:xfrm>
          <a:off x="2492221" y="1380917"/>
          <a:ext cx="7179949" cy="2474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04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C5296-13B8-4D73-9C29-05C91B791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Hasil Pengujian Ketahanan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71E2F3-F472-46FA-9949-D62AD2663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815089"/>
              </p:ext>
            </p:extLst>
          </p:nvPr>
        </p:nvGraphicFramePr>
        <p:xfrm>
          <a:off x="838200" y="1272496"/>
          <a:ext cx="10515600" cy="1967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331375852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80619194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199256265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47267559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226745389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501552894"/>
                    </a:ext>
                  </a:extLst>
                </a:gridCol>
              </a:tblGrid>
              <a:tr h="4267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Lebar V-Belt (mm)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Jarak Pemakaian (km)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Kondisi</a:t>
                      </a: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Awal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Kondisi Akhir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Jenis Kerusakan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7118779"/>
                  </a:ext>
                </a:extLst>
              </a:tr>
              <a:tr h="4267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Utuh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Utuh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Tidak ada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2382121"/>
                  </a:ext>
                </a:extLst>
              </a:tr>
              <a:tr h="4267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Utuh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Retak ringan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Retak rambut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5048027"/>
                  </a:ext>
                </a:extLst>
              </a:tr>
              <a:tr h="4267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Utuh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Retak</a:t>
                      </a: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sedang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Retak</a:t>
                      </a:r>
                      <a:r>
                        <a:rPr lang="en-ID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memanjang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688336"/>
                  </a:ext>
                </a:extLst>
              </a:tr>
            </a:tbl>
          </a:graphicData>
        </a:graphic>
      </p:graphicFrame>
      <p:pic>
        <p:nvPicPr>
          <p:cNvPr id="4102" name="Picture 3">
            <a:extLst>
              <a:ext uri="{FF2B5EF4-FFF2-40B4-BE49-F238E27FC236}">
                <a16:creationId xmlns:a16="http://schemas.microsoft.com/office/drawing/2014/main" id="{F5DD2714-52A8-49AE-8957-6CF98F679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1" t="34274" r="31734" b="33934"/>
          <a:stretch>
            <a:fillRect/>
          </a:stretch>
        </p:blipFill>
        <p:spPr bwMode="auto">
          <a:xfrm rot="5400000">
            <a:off x="1692329" y="2887224"/>
            <a:ext cx="1347902" cy="294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2">
            <a:extLst>
              <a:ext uri="{FF2B5EF4-FFF2-40B4-BE49-F238E27FC236}">
                <a16:creationId xmlns:a16="http://schemas.microsoft.com/office/drawing/2014/main" id="{BA256419-5D8C-4364-B176-02C02333A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3" t="2" r="39355" b="65405"/>
          <a:stretch>
            <a:fillRect/>
          </a:stretch>
        </p:blipFill>
        <p:spPr bwMode="auto">
          <a:xfrm rot="5400000">
            <a:off x="5204336" y="3002635"/>
            <a:ext cx="1347902" cy="271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1">
            <a:extLst>
              <a:ext uri="{FF2B5EF4-FFF2-40B4-BE49-F238E27FC236}">
                <a16:creationId xmlns:a16="http://schemas.microsoft.com/office/drawing/2014/main" id="{E2E7CF7D-43DE-41C1-9C4A-F68D31C53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6" t="23865" r="35103" b="38660"/>
          <a:stretch>
            <a:fillRect/>
          </a:stretch>
        </p:blipFill>
        <p:spPr bwMode="auto">
          <a:xfrm rot="5400000">
            <a:off x="8678851" y="2924717"/>
            <a:ext cx="1347901" cy="287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6E6E156-95B7-4A86-8844-CDFB945B6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4899" y="5083357"/>
            <a:ext cx="1667093" cy="659877"/>
          </a:xfrm>
        </p:spPr>
        <p:txBody>
          <a:bodyPr>
            <a:normAutofit/>
          </a:bodyPr>
          <a:lstStyle/>
          <a:p>
            <a:pPr marL="50800" indent="0" algn="just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7792528-DF6A-4C55-98FF-A7B4A40998CC}"/>
              </a:ext>
            </a:extLst>
          </p:cNvPr>
          <p:cNvSpPr txBox="1">
            <a:spLocks/>
          </p:cNvSpPr>
          <p:nvPr/>
        </p:nvSpPr>
        <p:spPr>
          <a:xfrm>
            <a:off x="5044740" y="5035280"/>
            <a:ext cx="1667093" cy="659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just">
              <a:buFont typeface="Arial"/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28AEF42-9100-49AF-86C7-01824FD88198}"/>
              </a:ext>
            </a:extLst>
          </p:cNvPr>
          <p:cNvSpPr txBox="1">
            <a:spLocks/>
          </p:cNvSpPr>
          <p:nvPr/>
        </p:nvSpPr>
        <p:spPr>
          <a:xfrm>
            <a:off x="8664581" y="5035280"/>
            <a:ext cx="1667093" cy="659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just">
              <a:buFont typeface="Arial"/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1833518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808</Words>
  <Application>Microsoft Office PowerPoint</Application>
  <PresentationFormat>Widescreen</PresentationFormat>
  <Paragraphs>146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Exo</vt:lpstr>
      <vt:lpstr>Arial</vt:lpstr>
      <vt:lpstr>Times New Roman</vt:lpstr>
      <vt:lpstr>Century Gothic</vt:lpstr>
      <vt:lpstr>Office Theme</vt:lpstr>
      <vt:lpstr>PENGARUH LEBAR VANBELT CVT YAMAHA FINO 115 CC TAHUN 2010 TERHADAP KONSUMSI BAHAN BAKAR DAN KETAHANAN V-BELT</vt:lpstr>
      <vt:lpstr>Pendahuluan</vt:lpstr>
      <vt:lpstr>Rumusan Masalah</vt:lpstr>
      <vt:lpstr>Batasan Masalah</vt:lpstr>
      <vt:lpstr>Tujuan Penelitian</vt:lpstr>
      <vt:lpstr>Variabel Pengujian</vt:lpstr>
      <vt:lpstr>Hasil Uji Konsumsi BBM</vt:lpstr>
      <vt:lpstr>PowerPoint Presentation</vt:lpstr>
      <vt:lpstr>Hasil Pengujian Ketahanan</vt:lpstr>
      <vt:lpstr>PowerPoint Presentation</vt:lpstr>
      <vt:lpstr>Kesimpulan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Analisis Nilai Elongasi Material Terhadap Deep drawing     Nozzle pada Unit Evaporator</dc:title>
  <dc:creator>Umsida</dc:creator>
  <cp:lastModifiedBy>bhima endra wira yudha</cp:lastModifiedBy>
  <cp:revision>45</cp:revision>
  <dcterms:created xsi:type="dcterms:W3CDTF">2020-02-15T07:43:00Z</dcterms:created>
  <dcterms:modified xsi:type="dcterms:W3CDTF">2026-02-04T16:17:53Z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1033-11.2.0.9031</vt:lpwstr>
  </property>
</Properties>
</file>