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6"/>
  </p:notesMasterIdLst>
  <p:sldIdLst>
    <p:sldId id="256" r:id="rId2"/>
    <p:sldId id="257" r:id="rId3"/>
    <p:sldId id="258" r:id="rId4"/>
    <p:sldId id="266" r:id="rId5"/>
    <p:sldId id="272" r:id="rId6"/>
    <p:sldId id="273" r:id="rId7"/>
    <p:sldId id="279" r:id="rId8"/>
    <p:sldId id="259" r:id="rId9"/>
    <p:sldId id="274" r:id="rId10"/>
    <p:sldId id="275" r:id="rId11"/>
    <p:sldId id="276" r:id="rId12"/>
    <p:sldId id="277" r:id="rId13"/>
    <p:sldId id="278" r:id="rId14"/>
    <p:sldId id="265" r:id="rId15"/>
  </p:sldIdLst>
  <p:sldSz cx="12192000" cy="6858000"/>
  <p:notesSz cx="9144000" cy="6858000"/>
  <p:embeddedFontLst>
    <p:embeddedFont>
      <p:font typeface="Calibri" panose="020F0502020204030204" pitchFamily="34" charset="0"/>
      <p:regular r:id="rId17"/>
      <p:bold r:id="rId18"/>
      <p:italic r:id="rId19"/>
      <p:boldItalic r:id="rId20"/>
    </p:embeddedFont>
    <p:embeddedFont>
      <p:font typeface="Cambria Math" panose="02040503050406030204" pitchFamily="18" charset="0"/>
      <p:regular r:id="rId21"/>
    </p:embeddedFont>
    <p:embeddedFont>
      <p:font typeface="Century Gothic" panose="020B0502020202020204" pitchFamily="34" charset="0"/>
      <p:regular r:id="rId22"/>
      <p:bold r:id="rId23"/>
      <p:italic r:id="rId24"/>
      <p:boldItalic r:id="rId25"/>
    </p:embeddedFont>
    <p:embeddedFont>
      <p:font typeface="Exo" panose="020B060402020202020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0" roundtripDataSignature="AMtx7mgY2+DM/rwO2HkSTRKEfJ3qJmWL/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4660"/>
  </p:normalViewPr>
  <p:slideViewPr>
    <p:cSldViewPr snapToGrid="0">
      <p:cViewPr varScale="1">
        <p:scale>
          <a:sx n="81" d="100"/>
          <a:sy n="81" d="100"/>
        </p:scale>
        <p:origin x="744" y="62"/>
      </p:cViewPr>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customschemas.google.com/relationships/presentationmetadata" Target="metadata"/><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962400" cy="344091"/>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179484" y="0"/>
            <a:ext cx="3962400" cy="344091"/>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513910"/>
            <a:ext cx="3962400" cy="34409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179484" y="6513910"/>
            <a:ext cx="3962400" cy="34409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1: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 name="Google Shape;38;p1: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g104f7abbb21_0_309: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 name="Google Shape;44;g104f7abbb21_0_309: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104f7abbb21_0_29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 name="Google Shape;50;g104f7abbb21_0_297: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 name="Google Shape;51;g104f7abbb21_0_297: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104f7abbb21_0_297: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 name="Google Shape;50;g104f7abbb21_0_297:notes"/>
          <p:cNvSpPr txBox="1">
            <a:spLocks noGrp="1"/>
          </p:cNvSpPr>
          <p:nvPr>
            <p:ph type="body" idx="1"/>
          </p:nvPr>
        </p:nvSpPr>
        <p:spPr>
          <a:xfrm>
            <a:off x="914400" y="3300412"/>
            <a:ext cx="7315200" cy="2700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 name="Google Shape;51;g104f7abbb21_0_297:notes"/>
          <p:cNvSpPr txBox="1">
            <a:spLocks noGrp="1"/>
          </p:cNvSpPr>
          <p:nvPr>
            <p:ph type="sldNum" idx="12"/>
          </p:nvPr>
        </p:nvSpPr>
        <p:spPr>
          <a:xfrm>
            <a:off x="5179484" y="6513910"/>
            <a:ext cx="3962400" cy="3441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extLst>
      <p:ext uri="{BB962C8B-B14F-4D97-AF65-F5344CB8AC3E}">
        <p14:creationId xmlns:p14="http://schemas.microsoft.com/office/powerpoint/2010/main" val="2580099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77451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04f7abbb21_0_303:notes"/>
          <p:cNvSpPr txBox="1">
            <a:spLocks noGrp="1"/>
          </p:cNvSpPr>
          <p:nvPr>
            <p:ph type="body" idx="1"/>
          </p:nvPr>
        </p:nvSpPr>
        <p:spPr>
          <a:xfrm>
            <a:off x="914400" y="3300412"/>
            <a:ext cx="7315200" cy="2700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 name="Google Shape;56;g104f7abbb21_0_303: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04f7abbb21_0_95:notes"/>
          <p:cNvSpPr txBox="1">
            <a:spLocks noGrp="1"/>
          </p:cNvSpPr>
          <p:nvPr>
            <p:ph type="body" idx="1"/>
          </p:nvPr>
        </p:nvSpPr>
        <p:spPr>
          <a:xfrm>
            <a:off x="914400" y="3300412"/>
            <a:ext cx="7315200" cy="2700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3" name="Google Shape;93;g104f7abbb21_0_95:notes"/>
          <p:cNvSpPr>
            <a:spLocks noGrp="1" noRot="1" noChangeAspect="1"/>
          </p:cNvSpPr>
          <p:nvPr>
            <p:ph type="sldImg" idx="2"/>
          </p:nvPr>
        </p:nvSpPr>
        <p:spPr>
          <a:xfrm>
            <a:off x="2514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gradFill>
          <a:gsLst>
            <a:gs pos="0">
              <a:srgbClr val="0A2246"/>
            </a:gs>
            <a:gs pos="100000">
              <a:srgbClr val="1D4886"/>
            </a:gs>
          </a:gsLst>
          <a:lin ang="5400000" scaled="0"/>
        </a:gradFill>
        <a:effectLst/>
      </p:bgPr>
    </p:bg>
    <p:spTree>
      <p:nvGrpSpPr>
        <p:cNvPr id="1" name="Shape 15"/>
        <p:cNvGrpSpPr/>
        <p:nvPr/>
      </p:nvGrpSpPr>
      <p:grpSpPr>
        <a:xfrm>
          <a:off x="0" y="0"/>
          <a:ext cx="0" cy="0"/>
          <a:chOff x="0" y="0"/>
          <a:chExt cx="0" cy="0"/>
        </a:xfrm>
      </p:grpSpPr>
      <p:pic>
        <p:nvPicPr>
          <p:cNvPr id="16" name="Google Shape;16;p25"/>
          <p:cNvPicPr preferRelativeResize="0"/>
          <p:nvPr/>
        </p:nvPicPr>
        <p:blipFill rotWithShape="1">
          <a:blip r:embed="rId2">
            <a:alphaModFix amt="60000"/>
          </a:blip>
          <a:srcRect l="46601" t="2654" r="7599"/>
          <a:stretch/>
        </p:blipFill>
        <p:spPr>
          <a:xfrm>
            <a:off x="-1" y="3509963"/>
            <a:ext cx="3146679" cy="3358083"/>
          </a:xfrm>
          <a:prstGeom prst="rect">
            <a:avLst/>
          </a:prstGeom>
          <a:noFill/>
          <a:ln>
            <a:noFill/>
          </a:ln>
        </p:spPr>
      </p:pic>
      <p:pic>
        <p:nvPicPr>
          <p:cNvPr id="17" name="Google Shape;17;p25"/>
          <p:cNvPicPr preferRelativeResize="0"/>
          <p:nvPr/>
        </p:nvPicPr>
        <p:blipFill rotWithShape="1">
          <a:blip r:embed="rId3">
            <a:alphaModFix/>
          </a:blip>
          <a:srcRect l="21878" t="94162" r="21683" b="1155"/>
          <a:stretch/>
        </p:blipFill>
        <p:spPr>
          <a:xfrm>
            <a:off x="3510723" y="6456981"/>
            <a:ext cx="5170554" cy="321506"/>
          </a:xfrm>
          <a:prstGeom prst="rect">
            <a:avLst/>
          </a:prstGeom>
          <a:noFill/>
          <a:ln>
            <a:noFill/>
          </a:ln>
        </p:spPr>
      </p:pic>
      <p:sp>
        <p:nvSpPr>
          <p:cNvPr id="18" name="Google Shape;18;p25"/>
          <p:cNvSpPr txBox="1">
            <a:spLocks noGrp="1"/>
          </p:cNvSpPr>
          <p:nvPr>
            <p:ph type="ctrTitle"/>
          </p:nvPr>
        </p:nvSpPr>
        <p:spPr>
          <a:xfrm>
            <a:off x="914400" y="1537252"/>
            <a:ext cx="10363200" cy="1972711"/>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6000"/>
              <a:buFont typeface="Exo"/>
              <a:buNone/>
              <a:defRPr sz="6000">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5"/>
          <p:cNvSpPr txBox="1">
            <a:spLocks noGrp="1"/>
          </p:cNvSpPr>
          <p:nvPr>
            <p:ph type="subTitle" idx="1"/>
          </p:nvPr>
        </p:nvSpPr>
        <p:spPr>
          <a:xfrm>
            <a:off x="1524000" y="3750365"/>
            <a:ext cx="9144000" cy="1507435"/>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400"/>
              <a:buNone/>
              <a:defRPr sz="2400">
                <a:solidFill>
                  <a:schemeClr val="lt1"/>
                </a:solidFill>
                <a:latin typeface="Exo"/>
                <a:ea typeface="Exo"/>
                <a:cs typeface="Exo"/>
                <a:sym typeface="Exo"/>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25"/>
          <p:cNvSpPr txBox="1">
            <a:spLocks noGrp="1"/>
          </p:cNvSpPr>
          <p:nvPr>
            <p:ph type="dt" idx="10"/>
          </p:nvPr>
        </p:nvSpPr>
        <p:spPr>
          <a:xfrm>
            <a:off x="767523" y="5653019"/>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25"/>
          <p:cNvSpPr txBox="1">
            <a:spLocks noGrp="1"/>
          </p:cNvSpPr>
          <p:nvPr>
            <p:ph type="ftr" idx="11"/>
          </p:nvPr>
        </p:nvSpPr>
        <p:spPr>
          <a:xfrm>
            <a:off x="4038600" y="5653019"/>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25"/>
          <p:cNvSpPr txBox="1">
            <a:spLocks noGrp="1"/>
          </p:cNvSpPr>
          <p:nvPr>
            <p:ph type="sldNum" idx="12"/>
          </p:nvPr>
        </p:nvSpPr>
        <p:spPr>
          <a:xfrm>
            <a:off x="8681277" y="5653019"/>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 name="Google Shape;23;p25"/>
          <p:cNvSpPr txBox="1"/>
          <p:nvPr/>
        </p:nvSpPr>
        <p:spPr>
          <a:xfrm>
            <a:off x="6852481" y="465853"/>
            <a:ext cx="2419627" cy="83099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r>
              <a:rPr lang="en-US" sz="1600" b="0" i="0" u="none" strike="noStrike" cap="none">
                <a:solidFill>
                  <a:srgbClr val="FFC000"/>
                </a:solidFill>
                <a:latin typeface="Exo"/>
                <a:ea typeface="Exo"/>
                <a:cs typeface="Exo"/>
                <a:sym typeface="Exo"/>
              </a:rPr>
              <a:t>UNIVERSITAS MUHAMMADIYAH SIDOARJO</a:t>
            </a:r>
            <a:endParaRPr sz="1400" b="0" i="0" u="none" strike="noStrike" cap="none">
              <a:solidFill>
                <a:srgbClr val="000000"/>
              </a:solidFill>
              <a:latin typeface="Arial"/>
              <a:ea typeface="Arial"/>
              <a:cs typeface="Arial"/>
              <a:sym typeface="Arial"/>
            </a:endParaRPr>
          </a:p>
        </p:txBody>
      </p:sp>
      <p:pic>
        <p:nvPicPr>
          <p:cNvPr id="24" name="Google Shape;24;p25"/>
          <p:cNvPicPr preferRelativeResize="0"/>
          <p:nvPr/>
        </p:nvPicPr>
        <p:blipFill rotWithShape="1">
          <a:blip r:embed="rId4">
            <a:alphaModFix/>
          </a:blip>
          <a:srcRect/>
          <a:stretch/>
        </p:blipFill>
        <p:spPr>
          <a:xfrm>
            <a:off x="9575247" y="226794"/>
            <a:ext cx="2187844" cy="1005222"/>
          </a:xfrm>
          <a:prstGeom prst="rect">
            <a:avLst/>
          </a:prstGeom>
          <a:noFill/>
          <a:ln>
            <a:noFill/>
          </a:ln>
        </p:spPr>
      </p:pic>
      <p:cxnSp>
        <p:nvCxnSpPr>
          <p:cNvPr id="25" name="Google Shape;25;p25"/>
          <p:cNvCxnSpPr/>
          <p:nvPr/>
        </p:nvCxnSpPr>
        <p:spPr>
          <a:xfrm>
            <a:off x="9372600" y="465853"/>
            <a:ext cx="0" cy="830997"/>
          </a:xfrm>
          <a:prstGeom prst="straightConnector1">
            <a:avLst/>
          </a:prstGeom>
          <a:noFill/>
          <a:ln w="28575" cap="flat" cmpd="sng">
            <a:solidFill>
              <a:srgbClr val="FFC000"/>
            </a:solidFill>
            <a:prstDash val="solid"/>
            <a:miter lim="800000"/>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6"/>
        <p:cNvGrpSpPr/>
        <p:nvPr/>
      </p:nvGrpSpPr>
      <p:grpSpPr>
        <a:xfrm>
          <a:off x="0" y="0"/>
          <a:ext cx="0" cy="0"/>
          <a:chOff x="0" y="0"/>
          <a:chExt cx="0" cy="0"/>
        </a:xfrm>
      </p:grpSpPr>
      <p:pic>
        <p:nvPicPr>
          <p:cNvPr id="27" name="Google Shape;27;p26"/>
          <p:cNvPicPr preferRelativeResize="0"/>
          <p:nvPr/>
        </p:nvPicPr>
        <p:blipFill rotWithShape="1">
          <a:blip r:embed="rId2">
            <a:alphaModFix/>
          </a:blip>
          <a:srcRect t="23661"/>
          <a:stretch/>
        </p:blipFill>
        <p:spPr>
          <a:xfrm>
            <a:off x="144674" y="314231"/>
            <a:ext cx="11830877" cy="6466395"/>
          </a:xfrm>
          <a:prstGeom prst="rect">
            <a:avLst/>
          </a:prstGeom>
          <a:noFill/>
          <a:ln>
            <a:noFill/>
          </a:ln>
        </p:spPr>
      </p:pic>
      <p:sp>
        <p:nvSpPr>
          <p:cNvPr id="28" name="Google Shape;28;p26"/>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4400"/>
              <a:buFont typeface="Exo"/>
              <a:buNone/>
              <a:defRPr>
                <a:solidFill>
                  <a:schemeClr val="lt1"/>
                </a:solidFill>
                <a:latin typeface="Exo"/>
                <a:ea typeface="Exo"/>
                <a:cs typeface="Exo"/>
                <a:sym typeface="Ex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6"/>
          <p:cNvSpPr txBox="1">
            <a:spLocks noGrp="1"/>
          </p:cNvSpPr>
          <p:nvPr>
            <p:ph type="dt" idx="10"/>
          </p:nvPr>
        </p:nvSpPr>
        <p:spPr>
          <a:xfrm>
            <a:off x="10323511" y="6341719"/>
            <a:ext cx="1179375"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6"/>
          <p:cNvSpPr txBox="1">
            <a:spLocks noGrp="1"/>
          </p:cNvSpPr>
          <p:nvPr>
            <p:ph type="ftr" idx="11"/>
          </p:nvPr>
        </p:nvSpPr>
        <p:spPr>
          <a:xfrm>
            <a:off x="4024796" y="5963342"/>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6"/>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Century Gothic"/>
                <a:ea typeface="Century Gothic"/>
                <a:cs typeface="Century Gothic"/>
                <a:sym typeface="Century Gothic"/>
              </a:defRPr>
            </a:lvl1pPr>
            <a:lvl2pPr marL="914400" lvl="1" indent="-381000" algn="l">
              <a:lnSpc>
                <a:spcPct val="90000"/>
              </a:lnSpc>
              <a:spcBef>
                <a:spcPts val="500"/>
              </a:spcBef>
              <a:spcAft>
                <a:spcPts val="0"/>
              </a:spcAft>
              <a:buClr>
                <a:schemeClr val="dk1"/>
              </a:buClr>
              <a:buSzPts val="2400"/>
              <a:buChar char="•"/>
              <a:defRPr>
                <a:latin typeface="Century Gothic"/>
                <a:ea typeface="Century Gothic"/>
                <a:cs typeface="Century Gothic"/>
                <a:sym typeface="Century Gothic"/>
              </a:defRPr>
            </a:lvl2pPr>
            <a:lvl3pPr marL="1371600" lvl="2" indent="-355600" algn="l">
              <a:lnSpc>
                <a:spcPct val="90000"/>
              </a:lnSpc>
              <a:spcBef>
                <a:spcPts val="500"/>
              </a:spcBef>
              <a:spcAft>
                <a:spcPts val="0"/>
              </a:spcAft>
              <a:buClr>
                <a:schemeClr val="dk1"/>
              </a:buClr>
              <a:buSzPts val="2000"/>
              <a:buChar char="•"/>
              <a:defRPr>
                <a:latin typeface="Century Gothic"/>
                <a:ea typeface="Century Gothic"/>
                <a:cs typeface="Century Gothic"/>
                <a:sym typeface="Century Gothic"/>
              </a:defRPr>
            </a:lvl3pPr>
            <a:lvl4pPr marL="1828800" lvl="3"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4pPr>
            <a:lvl5pPr marL="2286000" lvl="4" indent="-342900" algn="l">
              <a:lnSpc>
                <a:spcPct val="90000"/>
              </a:lnSpc>
              <a:spcBef>
                <a:spcPts val="500"/>
              </a:spcBef>
              <a:spcAft>
                <a:spcPts val="0"/>
              </a:spcAft>
              <a:buClr>
                <a:schemeClr val="dk1"/>
              </a:buClr>
              <a:buSzPts val="1800"/>
              <a:buChar char="•"/>
              <a:defRPr>
                <a:latin typeface="Century Gothic"/>
                <a:ea typeface="Century Gothic"/>
                <a:cs typeface="Century Gothic"/>
                <a:sym typeface="Century Gothic"/>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6"/>
          <p:cNvSpPr txBox="1"/>
          <p:nvPr/>
        </p:nvSpPr>
        <p:spPr>
          <a:xfrm>
            <a:off x="11427239" y="6332228"/>
            <a:ext cx="522356"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888888"/>
                </a:solidFill>
                <a:latin typeface="Calibri"/>
                <a:ea typeface="Calibri"/>
                <a:cs typeface="Calibri"/>
                <a:sym typeface="Calibri"/>
              </a:rPr>
              <a:t>‹#›</a:t>
            </a:fld>
            <a:endParaRPr sz="1200" b="0" i="0" u="none" strike="noStrike" cap="none">
              <a:solidFill>
                <a:srgbClr val="888888"/>
              </a:solidFill>
              <a:latin typeface="Calibri"/>
              <a:ea typeface="Calibri"/>
              <a:cs typeface="Calibri"/>
              <a:sym typeface="Calibri"/>
            </a:endParaRPr>
          </a:p>
        </p:txBody>
      </p:sp>
      <p:pic>
        <p:nvPicPr>
          <p:cNvPr id="33" name="Google Shape;33;p26"/>
          <p:cNvPicPr preferRelativeResize="0"/>
          <p:nvPr/>
        </p:nvPicPr>
        <p:blipFill rotWithShape="1">
          <a:blip r:embed="rId3">
            <a:alphaModFix/>
          </a:blip>
          <a:srcRect l="47997" t="2654" r="7599"/>
          <a:stretch/>
        </p:blipFill>
        <p:spPr>
          <a:xfrm flipH="1">
            <a:off x="10198953" y="4248292"/>
            <a:ext cx="1993047" cy="253896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rgbClr val="0A2246"/>
        </a:solidFill>
        <a:effectLst/>
      </p:bgPr>
    </p:bg>
    <p:spTree>
      <p:nvGrpSpPr>
        <p:cNvPr id="1" name="Shape 34"/>
        <p:cNvGrpSpPr/>
        <p:nvPr/>
      </p:nvGrpSpPr>
      <p:grpSpPr>
        <a:xfrm>
          <a:off x="0" y="0"/>
          <a:ext cx="0" cy="0"/>
          <a:chOff x="0" y="0"/>
          <a:chExt cx="0" cy="0"/>
        </a:xfrm>
      </p:grpSpPr>
      <p:pic>
        <p:nvPicPr>
          <p:cNvPr id="35" name="Google Shape;35;p27"/>
          <p:cNvPicPr preferRelativeResize="0"/>
          <p:nvPr/>
        </p:nvPicPr>
        <p:blipFill rotWithShape="1">
          <a:blip r:embed="rId2">
            <a:alphaModFix/>
          </a:blip>
          <a:srcRect/>
          <a:stretch/>
        </p:blipFill>
        <p:spPr>
          <a:xfrm>
            <a:off x="4106779" y="2515037"/>
            <a:ext cx="3978442" cy="182792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Exo"/>
              <a:buNone/>
              <a:defRPr sz="4400" b="0" i="0" u="none" strike="noStrike" cap="none">
                <a:solidFill>
                  <a:schemeClr val="dk1"/>
                </a:solidFill>
                <a:latin typeface="Exo"/>
                <a:ea typeface="Exo"/>
                <a:cs typeface="Exo"/>
                <a:sym typeface="Ex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4"/>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4"/>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4"/>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A2246"/>
            </a:gs>
            <a:gs pos="31000">
              <a:srgbClr val="0A2246"/>
            </a:gs>
            <a:gs pos="100000">
              <a:srgbClr val="1B4685"/>
            </a:gs>
          </a:gsLst>
          <a:lin ang="5400000" scaled="0"/>
        </a:gradFill>
        <a:effectLst/>
      </p:bgPr>
    </p:bg>
    <p:spTree>
      <p:nvGrpSpPr>
        <p:cNvPr id="1" name="Shape 39"/>
        <p:cNvGrpSpPr/>
        <p:nvPr/>
      </p:nvGrpSpPr>
      <p:grpSpPr>
        <a:xfrm>
          <a:off x="0" y="0"/>
          <a:ext cx="0" cy="0"/>
          <a:chOff x="0" y="0"/>
          <a:chExt cx="0" cy="0"/>
        </a:xfrm>
      </p:grpSpPr>
      <p:sp>
        <p:nvSpPr>
          <p:cNvPr id="40" name="Google Shape;40;p1"/>
          <p:cNvSpPr txBox="1">
            <a:spLocks noGrp="1"/>
          </p:cNvSpPr>
          <p:nvPr>
            <p:ph type="ctrTitle"/>
          </p:nvPr>
        </p:nvSpPr>
        <p:spPr>
          <a:xfrm>
            <a:off x="727522" y="1204686"/>
            <a:ext cx="10736956" cy="2489009"/>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6000"/>
              <a:buFont typeface="Exo"/>
              <a:buNone/>
            </a:pPr>
            <a:r>
              <a:rPr lang="en-US" sz="4000" dirty="0"/>
              <a:t>ANALISIS </a:t>
            </a:r>
            <a:r>
              <a:rPr lang="en-US" sz="4000" i="1" dirty="0"/>
              <a:t>REMAINING LIFE ASSESSEMENT </a:t>
            </a:r>
            <a:r>
              <a:rPr lang="en-US" sz="4000" dirty="0"/>
              <a:t>COATING PADA CONTINOUS NOZZLE DENGAN METODE ASTM D7091 dan Metode </a:t>
            </a:r>
            <a:r>
              <a:rPr lang="en-US" sz="4000" dirty="0" err="1"/>
              <a:t>Perhitungan</a:t>
            </a:r>
            <a:r>
              <a:rPr lang="en-US" sz="4000" dirty="0"/>
              <a:t> API 581</a:t>
            </a:r>
            <a:endParaRPr lang="en-US" sz="4000" dirty="0">
              <a:latin typeface="Exo"/>
              <a:ea typeface="Exo"/>
              <a:cs typeface="Exo"/>
              <a:sym typeface="Exo"/>
            </a:endParaRPr>
          </a:p>
        </p:txBody>
      </p:sp>
      <p:sp>
        <p:nvSpPr>
          <p:cNvPr id="41" name="Google Shape;41;p1"/>
          <p:cNvSpPr txBox="1">
            <a:spLocks noGrp="1"/>
          </p:cNvSpPr>
          <p:nvPr>
            <p:ph type="subTitle" idx="1"/>
          </p:nvPr>
        </p:nvSpPr>
        <p:spPr>
          <a:xfrm>
            <a:off x="1714500" y="3693695"/>
            <a:ext cx="8763000" cy="1085044"/>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rgbClr val="F2F2F2"/>
              </a:buClr>
              <a:buSzPts val="2400"/>
              <a:buNone/>
            </a:pPr>
            <a:r>
              <a:rPr lang="en-US" dirty="0">
                <a:solidFill>
                  <a:srgbClr val="F2F2F2"/>
                </a:solidFill>
                <a:latin typeface="Exo"/>
                <a:ea typeface="Exo"/>
                <a:cs typeface="Exo"/>
                <a:sym typeface="Exo"/>
              </a:rPr>
              <a:t>Oleh:</a:t>
            </a:r>
            <a:endParaRPr dirty="0"/>
          </a:p>
          <a:p>
            <a:pPr marL="0" lvl="0" indent="0" algn="ctr" rtl="0">
              <a:lnSpc>
                <a:spcPct val="90000"/>
              </a:lnSpc>
              <a:spcBef>
                <a:spcPts val="1000"/>
              </a:spcBef>
              <a:spcAft>
                <a:spcPts val="0"/>
              </a:spcAft>
              <a:buClr>
                <a:schemeClr val="lt1"/>
              </a:buClr>
              <a:buSzPts val="2400"/>
              <a:buNone/>
            </a:pPr>
            <a:r>
              <a:rPr lang="en-US" dirty="0"/>
              <a:t>Arya Rizki </a:t>
            </a:r>
            <a:r>
              <a:rPr lang="en-US" dirty="0" err="1"/>
              <a:t>Rahmadani</a:t>
            </a:r>
            <a:r>
              <a:rPr lang="en-US" dirty="0"/>
              <a:t> 221020200084</a:t>
            </a:r>
          </a:p>
          <a:p>
            <a:pPr marL="0" lvl="0" indent="0" algn="ctr" rtl="0">
              <a:lnSpc>
                <a:spcPct val="90000"/>
              </a:lnSpc>
              <a:spcBef>
                <a:spcPts val="1000"/>
              </a:spcBef>
              <a:spcAft>
                <a:spcPts val="0"/>
              </a:spcAft>
              <a:buClr>
                <a:schemeClr val="lt1"/>
              </a:buClr>
              <a:buSzPts val="2400"/>
              <a:buNone/>
            </a:pPr>
            <a:r>
              <a:rPr lang="en-US" dirty="0"/>
              <a:t>Dosen pembimbing	: Ali Akbar, ST., M.T</a:t>
            </a:r>
          </a:p>
          <a:p>
            <a:pPr marL="0" lvl="0" indent="0" algn="ctr" rtl="0">
              <a:lnSpc>
                <a:spcPct val="90000"/>
              </a:lnSpc>
              <a:spcBef>
                <a:spcPts val="1000"/>
              </a:spcBef>
              <a:spcAft>
                <a:spcPts val="0"/>
              </a:spcAft>
              <a:buClr>
                <a:schemeClr val="lt1"/>
              </a:buClr>
              <a:buSzPts val="2400"/>
              <a:buNone/>
            </a:pPr>
            <a:r>
              <a:rPr lang="en-US" dirty="0" err="1"/>
              <a:t>Progam</a:t>
            </a:r>
            <a:r>
              <a:rPr lang="en-US" dirty="0"/>
              <a:t> </a:t>
            </a:r>
            <a:r>
              <a:rPr lang="en-US" dirty="0" err="1"/>
              <a:t>Studi</a:t>
            </a:r>
            <a:r>
              <a:rPr lang="en-US" dirty="0"/>
              <a:t> Teknik Mesin</a:t>
            </a:r>
            <a:endParaRPr dirty="0"/>
          </a:p>
          <a:p>
            <a:pPr marL="0" lvl="0" indent="0" algn="ctr" rtl="0">
              <a:lnSpc>
                <a:spcPct val="90000"/>
              </a:lnSpc>
              <a:spcBef>
                <a:spcPts val="1000"/>
              </a:spcBef>
              <a:spcAft>
                <a:spcPts val="0"/>
              </a:spcAft>
              <a:buClr>
                <a:srgbClr val="F2F2F2"/>
              </a:buClr>
              <a:buSzPts val="2400"/>
              <a:buNone/>
            </a:pPr>
            <a:r>
              <a:rPr lang="en-US" dirty="0">
                <a:solidFill>
                  <a:srgbClr val="F2F2F2"/>
                </a:solidFill>
                <a:latin typeface="Exo"/>
                <a:ea typeface="Exo"/>
                <a:cs typeface="Exo"/>
                <a:sym typeface="Exo"/>
              </a:rPr>
              <a:t>Universitas Muhammadiyah Sidoarjo </a:t>
            </a:r>
            <a:endParaRPr dirty="0">
              <a:solidFill>
                <a:srgbClr val="F2F2F2"/>
              </a:solidFill>
              <a:latin typeface="Exo"/>
              <a:ea typeface="Exo"/>
              <a:cs typeface="Exo"/>
              <a:sym typeface="Exo"/>
            </a:endParaRPr>
          </a:p>
          <a:p>
            <a:pPr marL="0" lvl="0" indent="0" algn="ctr" rtl="0">
              <a:lnSpc>
                <a:spcPct val="90000"/>
              </a:lnSpc>
              <a:spcBef>
                <a:spcPts val="1000"/>
              </a:spcBef>
              <a:spcAft>
                <a:spcPts val="0"/>
              </a:spcAft>
              <a:buClr>
                <a:srgbClr val="F2F2F2"/>
              </a:buClr>
              <a:buSzPts val="2400"/>
              <a:buNone/>
            </a:pPr>
            <a:r>
              <a:rPr lang="en-US" dirty="0">
                <a:solidFill>
                  <a:srgbClr val="F2F2F2"/>
                </a:solidFill>
              </a:rPr>
              <a:t>Januari, 2026</a:t>
            </a:r>
            <a:endParaRPr dirty="0">
              <a:solidFill>
                <a:srgbClr val="F2F2F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FC377-A97F-4B09-85B2-A698E66C3DBA}"/>
              </a:ext>
            </a:extLst>
          </p:cNvPr>
          <p:cNvSpPr>
            <a:spLocks noGrp="1"/>
          </p:cNvSpPr>
          <p:nvPr>
            <p:ph type="title"/>
          </p:nvPr>
        </p:nvSpPr>
        <p:spPr/>
        <p:txBody>
          <a:bodyPr/>
          <a:lstStyle/>
          <a:p>
            <a:r>
              <a:rPr lang="en-US" dirty="0" err="1"/>
              <a:t>Laju</a:t>
            </a:r>
            <a:r>
              <a:rPr lang="en-US" dirty="0"/>
              <a:t> </a:t>
            </a:r>
            <a:r>
              <a:rPr lang="en-US" dirty="0" err="1"/>
              <a:t>Penipisan</a:t>
            </a:r>
            <a:r>
              <a:rPr lang="en-US" dirty="0"/>
              <a:t> Coating</a:t>
            </a:r>
          </a:p>
        </p:txBody>
      </p:sp>
      <p:sp>
        <p:nvSpPr>
          <p:cNvPr id="3" name="Text Placeholder 2">
            <a:extLst>
              <a:ext uri="{FF2B5EF4-FFF2-40B4-BE49-F238E27FC236}">
                <a16:creationId xmlns:a16="http://schemas.microsoft.com/office/drawing/2014/main" id="{55EBB5E0-C7F4-43B6-A281-0472684C9F91}"/>
              </a:ext>
            </a:extLst>
          </p:cNvPr>
          <p:cNvSpPr>
            <a:spLocks noGrp="1"/>
          </p:cNvSpPr>
          <p:nvPr>
            <p:ph type="body" idx="1"/>
          </p:nvPr>
        </p:nvSpPr>
        <p:spPr/>
        <p:txBody>
          <a:bodyPr/>
          <a:lstStyle/>
          <a:p>
            <a:pPr marL="50800" indent="0">
              <a:buNone/>
            </a:pPr>
            <a:endParaRPr lang="en-US" dirty="0"/>
          </a:p>
        </p:txBody>
      </p:sp>
      <p:pic>
        <p:nvPicPr>
          <p:cNvPr id="4" name="Picture 3">
            <a:extLst>
              <a:ext uri="{FF2B5EF4-FFF2-40B4-BE49-F238E27FC236}">
                <a16:creationId xmlns:a16="http://schemas.microsoft.com/office/drawing/2014/main" id="{61AC76CB-DE14-416B-AA45-CA2FDFFBA20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1361" y="1718500"/>
            <a:ext cx="5649278" cy="3600000"/>
          </a:xfrm>
          <a:prstGeom prst="rect">
            <a:avLst/>
          </a:prstGeom>
          <a:noFill/>
          <a:ln>
            <a:noFill/>
          </a:ln>
        </p:spPr>
      </p:pic>
    </p:spTree>
    <p:extLst>
      <p:ext uri="{BB962C8B-B14F-4D97-AF65-F5344CB8AC3E}">
        <p14:creationId xmlns:p14="http://schemas.microsoft.com/office/powerpoint/2010/main" val="28070131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BC3BE-EE0A-4247-A618-1B752CC98317}"/>
              </a:ext>
            </a:extLst>
          </p:cNvPr>
          <p:cNvSpPr>
            <a:spLocks noGrp="1"/>
          </p:cNvSpPr>
          <p:nvPr>
            <p:ph type="title"/>
          </p:nvPr>
        </p:nvSpPr>
        <p:spPr/>
        <p:txBody>
          <a:bodyPr>
            <a:normAutofit/>
          </a:bodyPr>
          <a:lstStyle/>
          <a:p>
            <a:r>
              <a:rPr lang="en-US" dirty="0"/>
              <a:t>Umur Coating (</a:t>
            </a:r>
            <a:r>
              <a:rPr lang="en-US" i="1" dirty="0"/>
              <a:t>Remaining Life </a:t>
            </a:r>
            <a:r>
              <a:rPr lang="en-US" i="1" dirty="0" err="1"/>
              <a:t>Assesment</a:t>
            </a:r>
            <a:r>
              <a:rPr lang="en-US" dirty="0"/>
              <a:t>)</a:t>
            </a:r>
          </a:p>
        </p:txBody>
      </p:sp>
      <p:sp>
        <p:nvSpPr>
          <p:cNvPr id="3" name="Text Placeholder 2">
            <a:extLst>
              <a:ext uri="{FF2B5EF4-FFF2-40B4-BE49-F238E27FC236}">
                <a16:creationId xmlns:a16="http://schemas.microsoft.com/office/drawing/2014/main" id="{121637F5-EA31-47B3-9C67-BFD5CB55568F}"/>
              </a:ext>
            </a:extLst>
          </p:cNvPr>
          <p:cNvSpPr>
            <a:spLocks noGrp="1"/>
          </p:cNvSpPr>
          <p:nvPr>
            <p:ph type="body" idx="1"/>
          </p:nvPr>
        </p:nvSpPr>
        <p:spPr/>
        <p:txBody>
          <a:bodyPr/>
          <a:lstStyle/>
          <a:p>
            <a:endParaRPr lang="en-US" dirty="0"/>
          </a:p>
        </p:txBody>
      </p:sp>
      <p:pic>
        <p:nvPicPr>
          <p:cNvPr id="4" name="Picture 3">
            <a:extLst>
              <a:ext uri="{FF2B5EF4-FFF2-40B4-BE49-F238E27FC236}">
                <a16:creationId xmlns:a16="http://schemas.microsoft.com/office/drawing/2014/main" id="{01FEB505-99A6-4D91-8E37-1467194039E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1164" y="1743012"/>
            <a:ext cx="5476823" cy="3371975"/>
          </a:xfrm>
          <a:prstGeom prst="rect">
            <a:avLst/>
          </a:prstGeom>
          <a:noFill/>
          <a:ln>
            <a:noFill/>
          </a:ln>
        </p:spPr>
      </p:pic>
    </p:spTree>
    <p:extLst>
      <p:ext uri="{BB962C8B-B14F-4D97-AF65-F5344CB8AC3E}">
        <p14:creationId xmlns:p14="http://schemas.microsoft.com/office/powerpoint/2010/main" val="41027210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87102-D66F-4EBB-8D46-9E89C62967B7}"/>
              </a:ext>
            </a:extLst>
          </p:cNvPr>
          <p:cNvSpPr>
            <a:spLocks noGrp="1"/>
          </p:cNvSpPr>
          <p:nvPr>
            <p:ph type="title"/>
          </p:nvPr>
        </p:nvSpPr>
        <p:spPr/>
        <p:txBody>
          <a:bodyPr/>
          <a:lstStyle/>
          <a:p>
            <a:r>
              <a:rPr lang="en-US" dirty="0"/>
              <a:t>Hasil Remaining Life</a:t>
            </a:r>
          </a:p>
        </p:txBody>
      </p:sp>
      <p:sp>
        <p:nvSpPr>
          <p:cNvPr id="3" name="Text Placeholder 2">
            <a:extLst>
              <a:ext uri="{FF2B5EF4-FFF2-40B4-BE49-F238E27FC236}">
                <a16:creationId xmlns:a16="http://schemas.microsoft.com/office/drawing/2014/main" id="{63EFED42-A7AE-443A-B5F0-6D1CB98918DA}"/>
              </a:ext>
            </a:extLst>
          </p:cNvPr>
          <p:cNvSpPr>
            <a:spLocks noGrp="1"/>
          </p:cNvSpPr>
          <p:nvPr>
            <p:ph type="body" idx="1"/>
          </p:nvPr>
        </p:nvSpPr>
        <p:spPr/>
        <p:txBody>
          <a:bodyPr/>
          <a:lstStyle/>
          <a:p>
            <a:pPr marL="50800" indent="0">
              <a:buNone/>
            </a:pPr>
            <a:endParaRPr lang="en-US" dirty="0"/>
          </a:p>
        </p:txBody>
      </p:sp>
      <p:graphicFrame>
        <p:nvGraphicFramePr>
          <p:cNvPr id="4" name="Table 3">
            <a:extLst>
              <a:ext uri="{FF2B5EF4-FFF2-40B4-BE49-F238E27FC236}">
                <a16:creationId xmlns:a16="http://schemas.microsoft.com/office/drawing/2014/main" id="{F3C136FB-25FF-48DC-844C-F0939F7864BE}"/>
              </a:ext>
            </a:extLst>
          </p:cNvPr>
          <p:cNvGraphicFramePr>
            <a:graphicFrameLocks noGrp="1"/>
          </p:cNvGraphicFramePr>
          <p:nvPr>
            <p:extLst>
              <p:ext uri="{D42A27DB-BD31-4B8C-83A1-F6EECF244321}">
                <p14:modId xmlns:p14="http://schemas.microsoft.com/office/powerpoint/2010/main" val="3632300830"/>
              </p:ext>
            </p:extLst>
          </p:nvPr>
        </p:nvGraphicFramePr>
        <p:xfrm>
          <a:off x="933254" y="1857080"/>
          <a:ext cx="10420542" cy="3101419"/>
        </p:xfrm>
        <a:graphic>
          <a:graphicData uri="http://schemas.openxmlformats.org/drawingml/2006/table">
            <a:tbl>
              <a:tblPr firstRow="1" firstCol="1" bandRow="1">
                <a:tableStyleId>{5C22544A-7EE6-4342-B048-85BDC9FD1C3A}</a:tableStyleId>
              </a:tblPr>
              <a:tblGrid>
                <a:gridCol w="1157838">
                  <a:extLst>
                    <a:ext uri="{9D8B030D-6E8A-4147-A177-3AD203B41FA5}">
                      <a16:colId xmlns:a16="http://schemas.microsoft.com/office/drawing/2014/main" val="969406880"/>
                    </a:ext>
                  </a:extLst>
                </a:gridCol>
                <a:gridCol w="1157838">
                  <a:extLst>
                    <a:ext uri="{9D8B030D-6E8A-4147-A177-3AD203B41FA5}">
                      <a16:colId xmlns:a16="http://schemas.microsoft.com/office/drawing/2014/main" val="3285492179"/>
                    </a:ext>
                  </a:extLst>
                </a:gridCol>
                <a:gridCol w="1157838">
                  <a:extLst>
                    <a:ext uri="{9D8B030D-6E8A-4147-A177-3AD203B41FA5}">
                      <a16:colId xmlns:a16="http://schemas.microsoft.com/office/drawing/2014/main" val="1248640185"/>
                    </a:ext>
                  </a:extLst>
                </a:gridCol>
                <a:gridCol w="1157838">
                  <a:extLst>
                    <a:ext uri="{9D8B030D-6E8A-4147-A177-3AD203B41FA5}">
                      <a16:colId xmlns:a16="http://schemas.microsoft.com/office/drawing/2014/main" val="3679504171"/>
                    </a:ext>
                  </a:extLst>
                </a:gridCol>
                <a:gridCol w="1157838">
                  <a:extLst>
                    <a:ext uri="{9D8B030D-6E8A-4147-A177-3AD203B41FA5}">
                      <a16:colId xmlns:a16="http://schemas.microsoft.com/office/drawing/2014/main" val="3588958644"/>
                    </a:ext>
                  </a:extLst>
                </a:gridCol>
                <a:gridCol w="1157838">
                  <a:extLst>
                    <a:ext uri="{9D8B030D-6E8A-4147-A177-3AD203B41FA5}">
                      <a16:colId xmlns:a16="http://schemas.microsoft.com/office/drawing/2014/main" val="1351742874"/>
                    </a:ext>
                  </a:extLst>
                </a:gridCol>
                <a:gridCol w="1157838">
                  <a:extLst>
                    <a:ext uri="{9D8B030D-6E8A-4147-A177-3AD203B41FA5}">
                      <a16:colId xmlns:a16="http://schemas.microsoft.com/office/drawing/2014/main" val="1783170985"/>
                    </a:ext>
                  </a:extLst>
                </a:gridCol>
                <a:gridCol w="1157838">
                  <a:extLst>
                    <a:ext uri="{9D8B030D-6E8A-4147-A177-3AD203B41FA5}">
                      <a16:colId xmlns:a16="http://schemas.microsoft.com/office/drawing/2014/main" val="2601388665"/>
                    </a:ext>
                  </a:extLst>
                </a:gridCol>
                <a:gridCol w="1157838">
                  <a:extLst>
                    <a:ext uri="{9D8B030D-6E8A-4147-A177-3AD203B41FA5}">
                      <a16:colId xmlns:a16="http://schemas.microsoft.com/office/drawing/2014/main" val="536785782"/>
                    </a:ext>
                  </a:extLst>
                </a:gridCol>
              </a:tblGrid>
              <a:tr h="1079959">
                <a:tc>
                  <a:txBody>
                    <a:bodyPr/>
                    <a:lstStyle/>
                    <a:p>
                      <a:pPr algn="ctr">
                        <a:lnSpc>
                          <a:spcPct val="150000"/>
                        </a:lnSpc>
                      </a:pPr>
                      <a:r>
                        <a:rPr lang="en-ID" sz="800">
                          <a:effectLst/>
                        </a:rPr>
                        <a:t>No</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US" sz="800" dirty="0">
                          <a:effectLst/>
                        </a:rPr>
                        <a:t>Metode Coating</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50000"/>
                        </a:lnSpc>
                      </a:pPr>
                      <a:r>
                        <a:rPr lang="en-ID" sz="800">
                          <a:effectLst/>
                        </a:rPr>
                        <a:t>Jenis Material</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Ketebalan Awal (μm)</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Ketebalan Saat Ini (μm)</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Waktu Paparan (bulan)</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Laju Penipisan (μm/bln)</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Ketebalan Minimum (μm)</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Sisa Umur (bulan)</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697963417"/>
                  </a:ext>
                </a:extLst>
              </a:tr>
              <a:tr h="505365">
                <a:tc>
                  <a:txBody>
                    <a:bodyPr/>
                    <a:lstStyle/>
                    <a:p>
                      <a:pPr>
                        <a:lnSpc>
                          <a:spcPct val="150000"/>
                        </a:lnSpc>
                      </a:pPr>
                      <a:r>
                        <a:rPr lang="en-ID" sz="800">
                          <a:effectLst/>
                        </a:rPr>
                        <a:t>1</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nSpc>
                          <a:spcPct val="150000"/>
                        </a:lnSpc>
                      </a:pPr>
                      <a:r>
                        <a:rPr lang="en-US" sz="800">
                          <a:effectLst/>
                        </a:rPr>
                        <a:t>Powder Coating</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pPr>
                      <a:r>
                        <a:rPr lang="en-ID" sz="800">
                          <a:effectLst/>
                        </a:rPr>
                        <a:t>Aluminium</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142</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134</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4</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US" sz="800">
                          <a:effectLst/>
                        </a:rPr>
                        <a:t>2.00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US" sz="800">
                          <a:effectLst/>
                        </a:rPr>
                        <a:t>10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US" sz="800">
                          <a:effectLst/>
                        </a:rPr>
                        <a:t>62</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146758118"/>
                  </a:ext>
                </a:extLst>
              </a:tr>
              <a:tr h="505365">
                <a:tc>
                  <a:txBody>
                    <a:bodyPr/>
                    <a:lstStyle/>
                    <a:p>
                      <a:pPr>
                        <a:lnSpc>
                          <a:spcPct val="150000"/>
                        </a:lnSpc>
                      </a:pPr>
                      <a:r>
                        <a:rPr lang="en-ID" sz="800">
                          <a:effectLst/>
                        </a:rPr>
                        <a:t>2</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nSpc>
                          <a:spcPct val="150000"/>
                        </a:lnSpc>
                      </a:pPr>
                      <a:r>
                        <a:rPr lang="en-ID" sz="800">
                          <a:effectLst/>
                        </a:rPr>
                        <a:t>Spray</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pPr>
                      <a:r>
                        <a:rPr lang="en-ID" sz="800">
                          <a:effectLst/>
                        </a:rPr>
                        <a:t>Aluminium</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134</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131</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1</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US" sz="800">
                          <a:effectLst/>
                        </a:rPr>
                        <a:t>3.00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US" sz="800">
                          <a:effectLst/>
                        </a:rPr>
                        <a:t>10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50000"/>
                        </a:lnSpc>
                      </a:pPr>
                      <a:r>
                        <a:rPr lang="en-US" sz="800">
                          <a:effectLst/>
                        </a:rPr>
                        <a:t>40.3</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1941633"/>
                  </a:ext>
                </a:extLst>
              </a:tr>
              <a:tr h="505365">
                <a:tc>
                  <a:txBody>
                    <a:bodyPr/>
                    <a:lstStyle/>
                    <a:p>
                      <a:pPr>
                        <a:lnSpc>
                          <a:spcPct val="150000"/>
                        </a:lnSpc>
                      </a:pPr>
                      <a:r>
                        <a:rPr lang="en-ID" sz="800">
                          <a:effectLst/>
                        </a:rPr>
                        <a:t>3</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nSpc>
                          <a:spcPct val="150000"/>
                        </a:lnSpc>
                      </a:pPr>
                      <a:r>
                        <a:rPr lang="en-US" sz="800">
                          <a:effectLst/>
                        </a:rPr>
                        <a:t>Powder Coating</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pPr>
                      <a:r>
                        <a:rPr lang="en-ID" sz="800">
                          <a:effectLst/>
                        </a:rPr>
                        <a:t>Galvanized</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155</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149</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4</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US" sz="800">
                          <a:effectLst/>
                        </a:rPr>
                        <a:t>1.50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US" sz="800">
                          <a:effectLst/>
                        </a:rPr>
                        <a:t>10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50000"/>
                        </a:lnSpc>
                      </a:pPr>
                      <a:r>
                        <a:rPr lang="en-US" sz="800">
                          <a:effectLst/>
                        </a:rPr>
                        <a:t>92.7</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272074020"/>
                  </a:ext>
                </a:extLst>
              </a:tr>
              <a:tr h="505365">
                <a:tc>
                  <a:txBody>
                    <a:bodyPr/>
                    <a:lstStyle/>
                    <a:p>
                      <a:pPr>
                        <a:lnSpc>
                          <a:spcPct val="150000"/>
                        </a:lnSpc>
                      </a:pPr>
                      <a:r>
                        <a:rPr lang="en-ID" sz="800">
                          <a:effectLst/>
                        </a:rPr>
                        <a:t>4</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nSpc>
                          <a:spcPct val="150000"/>
                        </a:lnSpc>
                      </a:pPr>
                      <a:r>
                        <a:rPr lang="en-US" sz="800">
                          <a:effectLst/>
                        </a:rPr>
                        <a:t>Spray</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50000"/>
                        </a:lnSpc>
                      </a:pPr>
                      <a:r>
                        <a:rPr lang="en-ID" sz="800">
                          <a:effectLst/>
                        </a:rPr>
                        <a:t>Galvanized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129</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a:effectLst/>
                        </a:rPr>
                        <a:t>127</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ID" sz="800" dirty="0">
                          <a:effectLst/>
                        </a:rPr>
                        <a:t>1</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US" sz="800">
                          <a:effectLst/>
                        </a:rPr>
                        <a:t>2.00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lnSpc>
                          <a:spcPct val="150000"/>
                        </a:lnSpc>
                      </a:pPr>
                      <a:r>
                        <a:rPr lang="en-US" sz="800">
                          <a:effectLst/>
                        </a:rPr>
                        <a:t>10</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50000"/>
                        </a:lnSpc>
                      </a:pPr>
                      <a:r>
                        <a:rPr lang="en-US" sz="800" dirty="0">
                          <a:effectLst/>
                        </a:rPr>
                        <a:t>58.5</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677503156"/>
                  </a:ext>
                </a:extLst>
              </a:tr>
            </a:tbl>
          </a:graphicData>
        </a:graphic>
      </p:graphicFrame>
    </p:spTree>
    <p:extLst>
      <p:ext uri="{BB962C8B-B14F-4D97-AF65-F5344CB8AC3E}">
        <p14:creationId xmlns:p14="http://schemas.microsoft.com/office/powerpoint/2010/main" val="4605989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F74DC-ED1E-4E88-A6D7-6BCFC0ED15EE}"/>
              </a:ext>
            </a:extLst>
          </p:cNvPr>
          <p:cNvSpPr>
            <a:spLocks noGrp="1"/>
          </p:cNvSpPr>
          <p:nvPr>
            <p:ph type="title"/>
          </p:nvPr>
        </p:nvSpPr>
        <p:spPr/>
        <p:txBody>
          <a:bodyPr/>
          <a:lstStyle/>
          <a:p>
            <a:r>
              <a:rPr lang="en-US" dirty="0"/>
              <a:t>Kesimpulan</a:t>
            </a:r>
          </a:p>
        </p:txBody>
      </p:sp>
      <p:sp>
        <p:nvSpPr>
          <p:cNvPr id="3" name="Text Placeholder 2">
            <a:extLst>
              <a:ext uri="{FF2B5EF4-FFF2-40B4-BE49-F238E27FC236}">
                <a16:creationId xmlns:a16="http://schemas.microsoft.com/office/drawing/2014/main" id="{C41A0005-3908-464A-9CB6-953D8D47E268}"/>
              </a:ext>
            </a:extLst>
          </p:cNvPr>
          <p:cNvSpPr>
            <a:spLocks noGrp="1"/>
          </p:cNvSpPr>
          <p:nvPr>
            <p:ph type="body" idx="1"/>
          </p:nvPr>
        </p:nvSpPr>
        <p:spPr/>
        <p:txBody>
          <a:bodyPr>
            <a:normAutofit/>
          </a:bodyPr>
          <a:lstStyle/>
          <a:p>
            <a:pPr indent="0" algn="just">
              <a:buNone/>
            </a:pPr>
            <a:r>
              <a:rPr lang="en-US" sz="2400" dirty="0">
                <a:solidFill>
                  <a:srgbClr val="000000"/>
                </a:solidFill>
                <a:effectLst/>
                <a:latin typeface="Times New Roman" panose="02020603050405020304" pitchFamily="18" charset="0"/>
                <a:ea typeface="Times New Roman" panose="02020603050405020304" pitchFamily="18" charset="0"/>
              </a:rPr>
              <a:t>	</a:t>
            </a:r>
            <a:r>
              <a:rPr lang="id-ID" sz="2400" dirty="0">
                <a:solidFill>
                  <a:srgbClr val="000000"/>
                </a:solidFill>
                <a:effectLst/>
                <a:latin typeface="Times New Roman" panose="02020603050405020304" pitchFamily="18" charset="0"/>
                <a:ea typeface="Times New Roman" panose="02020603050405020304" pitchFamily="18" charset="0"/>
              </a:rPr>
              <a:t>Metode pelapisan dan jenis substrat sangat memengaruhi ketahanan coating pada continuous nozzle. Powder coating menunjukkan performa proteksi yang lebih baik dibanding spray coating, ditunjukkan oleh laju penipisan yang lebih rendah dan umur sisa yang lebih panjang. Kombinasi terbaik diperoleh pada Powder Coating–Galvanized, dengan ketebalan awal 155 μm, laju penipisan terendah 1,50 μm/bulan, serta sisa umur tertinggi sekitar 92,7 bulan, yang mengindikasikan sistem pelapisan ini paling efektif dalam menahan degradasi. Sebaliknya, konfigurasi Spray–Aluminium memiliki laju penipisan tertinggi 3,00 μm/bulan dengan sisa umur terpendek sekitar 40,3 bulan, sehingga dinilai paling rentan mengalami penurunan proteksi. Secara keseluruhan, hasil ini menegaskan bahwa penerapan powder coating terutama pada substrat galvanized lebih direkomendasikan untuk penggunaan jangka panjang karena memberikan perlindungan lebih stabil terhadap penipisan coating dan berpotensi menurunkan risiko kerusakan serta downtime operasional.</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13297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g104f7abbb21_0_309"/>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a:t>Pendahuluan</a:t>
            </a:r>
            <a:endParaRPr/>
          </a:p>
        </p:txBody>
      </p:sp>
      <p:sp>
        <p:nvSpPr>
          <p:cNvPr id="47" name="Google Shape;47;g104f7abbb21_0_309"/>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marL="50800" indent="0" algn="just">
              <a:lnSpc>
                <a:spcPct val="150000"/>
              </a:lnSpc>
              <a:buNone/>
            </a:pPr>
            <a:r>
              <a:rPr lang="en-US" sz="2000" dirty="0">
                <a:latin typeface="Times New Roman" panose="02020603050405020304" pitchFamily="18" charset="0"/>
                <a:cs typeface="Times New Roman" panose="02020603050405020304" pitchFamily="18" charset="0"/>
              </a:rPr>
              <a:t>	Korosi merupakan faktor </a:t>
            </a:r>
            <a:r>
              <a:rPr lang="en-US" sz="2000" dirty="0" err="1">
                <a:latin typeface="Times New Roman" panose="02020603050405020304" pitchFamily="18" charset="0"/>
                <a:cs typeface="Times New Roman" panose="02020603050405020304" pitchFamily="18" charset="0"/>
              </a:rPr>
              <a:t>utama</a:t>
            </a:r>
            <a:r>
              <a:rPr lang="en-US" sz="2000" dirty="0">
                <a:latin typeface="Times New Roman" panose="02020603050405020304" pitchFamily="18" charset="0"/>
                <a:cs typeface="Times New Roman" panose="02020603050405020304" pitchFamily="18" charset="0"/>
              </a:rPr>
              <a:t> yang memengaruhi umur </a:t>
            </a:r>
            <a:r>
              <a:rPr lang="en-US" sz="2000" dirty="0" err="1">
                <a:latin typeface="Times New Roman" panose="02020603050405020304" pitchFamily="18" charset="0"/>
                <a:cs typeface="Times New Roman" panose="02020603050405020304" pitchFamily="18" charset="0"/>
              </a:rPr>
              <a:t>layan</a:t>
            </a:r>
            <a:r>
              <a:rPr lang="en-US" sz="2000" dirty="0">
                <a:latin typeface="Times New Roman" panose="02020603050405020304" pitchFamily="18" charset="0"/>
                <a:cs typeface="Times New Roman" panose="02020603050405020304" pitchFamily="18" charset="0"/>
              </a:rPr>
              <a:t> komponen logam pada peralatan proses </a:t>
            </a:r>
            <a:r>
              <a:rPr lang="en-US" sz="2000" dirty="0" err="1">
                <a:latin typeface="Times New Roman" panose="02020603050405020304" pitchFamily="18" charset="0"/>
                <a:cs typeface="Times New Roman" panose="02020603050405020304" pitchFamily="18" charset="0"/>
              </a:rPr>
              <a:t>industri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termasuk</a:t>
            </a:r>
            <a:r>
              <a:rPr lang="en-US" sz="2000" dirty="0">
                <a:latin typeface="Times New Roman" panose="02020603050405020304" pitchFamily="18" charset="0"/>
                <a:cs typeface="Times New Roman" panose="02020603050405020304" pitchFamily="18" charset="0"/>
              </a:rPr>
              <a:t> continuous nozzle yang beroperasi dalam lingkungan korosif. </a:t>
            </a:r>
            <a:r>
              <a:rPr lang="en-US" sz="2000" dirty="0" err="1">
                <a:latin typeface="Times New Roman" panose="02020603050405020304" pitchFamily="18" charset="0"/>
                <a:cs typeface="Times New Roman" panose="02020603050405020304" pitchFamily="18" charset="0"/>
              </a:rPr>
              <a:t>Lapisan</a:t>
            </a:r>
            <a:r>
              <a:rPr lang="en-US" sz="2000" dirty="0">
                <a:latin typeface="Times New Roman" panose="02020603050405020304" pitchFamily="18" charset="0"/>
                <a:cs typeface="Times New Roman" panose="02020603050405020304" pitchFamily="18" charset="0"/>
              </a:rPr>
              <a:t> pelindung (</a:t>
            </a:r>
            <a:r>
              <a:rPr lang="en-US" sz="2000" i="1" dirty="0">
                <a:latin typeface="Times New Roman" panose="02020603050405020304" pitchFamily="18" charset="0"/>
                <a:cs typeface="Times New Roman" panose="02020603050405020304" pitchFamily="18" charset="0"/>
              </a:rPr>
              <a:t>coating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digunakan</a:t>
            </a:r>
            <a:r>
              <a:rPr lang="en-US" sz="2000" dirty="0">
                <a:latin typeface="Times New Roman" panose="02020603050405020304" pitchFamily="18" charset="0"/>
                <a:cs typeface="Times New Roman" panose="02020603050405020304" pitchFamily="18" charset="0"/>
              </a:rPr>
              <a:t> untuk mengurangi </a:t>
            </a:r>
            <a:r>
              <a:rPr lang="en-US" sz="2000" dirty="0" err="1">
                <a:latin typeface="Times New Roman" panose="02020603050405020304" pitchFamily="18" charset="0"/>
                <a:cs typeface="Times New Roman" panose="02020603050405020304" pitchFamily="18" charset="0"/>
              </a:rPr>
              <a:t>laju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degradasi</a:t>
            </a:r>
            <a:r>
              <a:rPr lang="en-US" sz="2000" dirty="0">
                <a:latin typeface="Times New Roman" panose="02020603050405020304" pitchFamily="18" charset="0"/>
                <a:cs typeface="Times New Roman" panose="02020603050405020304" pitchFamily="18" charset="0"/>
              </a:rPr>
              <a:t>, namun seiring waktu coating </a:t>
            </a:r>
            <a:r>
              <a:rPr lang="en-US" sz="2000" dirty="0" err="1">
                <a:latin typeface="Times New Roman" panose="02020603050405020304" pitchFamily="18" charset="0"/>
                <a:cs typeface="Times New Roman" panose="02020603050405020304" pitchFamily="18" charset="0"/>
              </a:rPr>
              <a:t>dapat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menipis</a:t>
            </a:r>
            <a:r>
              <a:rPr lang="en-US" sz="2000" dirty="0">
                <a:latin typeface="Times New Roman" panose="02020603050405020304" pitchFamily="18" charset="0"/>
                <a:cs typeface="Times New Roman" panose="02020603050405020304" pitchFamily="18" charset="0"/>
              </a:rPr>
              <a:t> dan kehilangan fungsi </a:t>
            </a:r>
            <a:r>
              <a:rPr lang="en-US" sz="2000" dirty="0" err="1">
                <a:latin typeface="Times New Roman" panose="02020603050405020304" pitchFamily="18" charset="0"/>
                <a:cs typeface="Times New Roman" panose="02020603050405020304" pitchFamily="18" charset="0"/>
              </a:rPr>
              <a:t>proteksinya</a:t>
            </a:r>
            <a:r>
              <a:rPr lang="en-US" sz="2000" dirty="0">
                <a:latin typeface="Times New Roman" panose="02020603050405020304" pitchFamily="18" charset="0"/>
                <a:cs typeface="Times New Roman" panose="02020603050405020304" pitchFamily="18" charset="0"/>
              </a:rPr>
              <a:t>. Oleh </a:t>
            </a:r>
            <a:r>
              <a:rPr lang="en-US" sz="2000" dirty="0" err="1">
                <a:latin typeface="Times New Roman" panose="02020603050405020304" pitchFamily="18" charset="0"/>
                <a:cs typeface="Times New Roman" panose="02020603050405020304" pitchFamily="18" charset="0"/>
              </a:rPr>
              <a:t>karena</a:t>
            </a:r>
            <a:r>
              <a:rPr lang="en-US" sz="2000" dirty="0">
                <a:latin typeface="Times New Roman" panose="02020603050405020304" pitchFamily="18" charset="0"/>
                <a:cs typeface="Times New Roman" panose="02020603050405020304" pitchFamily="18" charset="0"/>
              </a:rPr>
              <a:t> itu, diperlukan </a:t>
            </a:r>
            <a:r>
              <a:rPr lang="en-US" sz="2000" dirty="0" err="1">
                <a:latin typeface="Times New Roman" panose="02020603050405020304" pitchFamily="18" charset="0"/>
                <a:cs typeface="Times New Roman" panose="02020603050405020304" pitchFamily="18" charset="0"/>
              </a:rPr>
              <a:t>analisis</a:t>
            </a:r>
            <a:r>
              <a:rPr lang="en-US" sz="2000" dirty="0">
                <a:latin typeface="Times New Roman" panose="02020603050405020304" pitchFamily="18" charset="0"/>
                <a:cs typeface="Times New Roman" panose="02020603050405020304" pitchFamily="18" charset="0"/>
              </a:rPr>
              <a:t> </a:t>
            </a:r>
            <a:r>
              <a:rPr lang="en-US" sz="2000" i="1" dirty="0">
                <a:latin typeface="Times New Roman" panose="02020603050405020304" pitchFamily="18" charset="0"/>
                <a:cs typeface="Times New Roman" panose="02020603050405020304" pitchFamily="18" charset="0"/>
              </a:rPr>
              <a:t>Remaining Life Assessment</a:t>
            </a:r>
            <a:r>
              <a:rPr lang="en-US" sz="2000" dirty="0">
                <a:latin typeface="Times New Roman" panose="02020603050405020304" pitchFamily="18" charset="0"/>
                <a:cs typeface="Times New Roman" panose="02020603050405020304" pitchFamily="18" charset="0"/>
              </a:rPr>
              <a:t> (RLA) untuk memprediksi umur sisa coating. Penelitian ini menggunakan ASTM D7091 untuk mengevaluasi </a:t>
            </a:r>
            <a:r>
              <a:rPr lang="en-US" sz="2000" dirty="0" err="1">
                <a:latin typeface="Times New Roman" panose="02020603050405020304" pitchFamily="18" charset="0"/>
                <a:cs typeface="Times New Roman" panose="02020603050405020304" pitchFamily="18" charset="0"/>
              </a:rPr>
              <a:t>kondisi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degradasi</a:t>
            </a:r>
            <a:r>
              <a:rPr lang="en-US" sz="2000" dirty="0">
                <a:latin typeface="Times New Roman" panose="02020603050405020304" pitchFamily="18" charset="0"/>
                <a:cs typeface="Times New Roman" panose="02020603050405020304" pitchFamily="18" charset="0"/>
              </a:rPr>
              <a:t> coating dan API 581 sebagai metode </a:t>
            </a:r>
            <a:r>
              <a:rPr lang="en-US" sz="2000" dirty="0" err="1">
                <a:latin typeface="Times New Roman" panose="02020603050405020304" pitchFamily="18" charset="0"/>
                <a:cs typeface="Times New Roman" panose="02020603050405020304" pitchFamily="18" charset="0"/>
              </a:rPr>
              <a:t>perhitungan</a:t>
            </a:r>
            <a:r>
              <a:rPr lang="en-US" sz="2000" dirty="0">
                <a:latin typeface="Times New Roman" panose="02020603050405020304" pitchFamily="18" charset="0"/>
                <a:cs typeface="Times New Roman" panose="02020603050405020304" pitchFamily="18" charset="0"/>
              </a:rPr>
              <a:t> umur sisa, sehingga diperoleh estimasi umur </a:t>
            </a:r>
            <a:r>
              <a:rPr lang="en-US" sz="2000" dirty="0" err="1">
                <a:latin typeface="Times New Roman" panose="02020603050405020304" pitchFamily="18" charset="0"/>
                <a:cs typeface="Times New Roman" panose="02020603050405020304" pitchFamily="18" charset="0"/>
              </a:rPr>
              <a:t>layan</a:t>
            </a:r>
            <a:r>
              <a:rPr lang="en-US" sz="2000" dirty="0">
                <a:latin typeface="Times New Roman" panose="02020603050405020304" pitchFamily="18" charset="0"/>
                <a:cs typeface="Times New Roman" panose="02020603050405020304" pitchFamily="18" charset="0"/>
              </a:rPr>
              <a:t> coating yang </a:t>
            </a:r>
            <a:r>
              <a:rPr lang="en-US" sz="2000" dirty="0" err="1">
                <a:latin typeface="Times New Roman" panose="02020603050405020304" pitchFamily="18" charset="0"/>
                <a:cs typeface="Times New Roman" panose="02020603050405020304" pitchFamily="18" charset="0"/>
              </a:rPr>
              <a:t>terukur</a:t>
            </a:r>
            <a:r>
              <a:rPr lang="en-US" sz="2000" dirty="0">
                <a:latin typeface="Times New Roman" panose="02020603050405020304" pitchFamily="18" charset="0"/>
                <a:cs typeface="Times New Roman" panose="02020603050405020304" pitchFamily="18" charset="0"/>
              </a:rPr>
              <a:t> dan </a:t>
            </a:r>
            <a:r>
              <a:rPr lang="en-US" sz="2000" dirty="0" err="1">
                <a:latin typeface="Times New Roman" panose="02020603050405020304" pitchFamily="18" charset="0"/>
                <a:cs typeface="Times New Roman" panose="02020603050405020304" pitchFamily="18" charset="0"/>
              </a:rPr>
              <a:t>dapat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digunakan</a:t>
            </a:r>
            <a:r>
              <a:rPr lang="en-US" sz="2000" dirty="0">
                <a:latin typeface="Times New Roman" panose="02020603050405020304" pitchFamily="18" charset="0"/>
                <a:cs typeface="Times New Roman" panose="02020603050405020304" pitchFamily="18" charset="0"/>
              </a:rPr>
              <a:t> sebagai dasar pemeliharaan peralatan.</a:t>
            </a:r>
            <a:endParaRPr sz="4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g104f7abbb21_0_297"/>
          <p:cNvSpPr txBox="1">
            <a:spLocks noGrp="1"/>
          </p:cNvSpPr>
          <p:nvPr>
            <p:ph type="title"/>
          </p:nvPr>
        </p:nvSpPr>
        <p:spPr>
          <a:xfrm>
            <a:off x="166758" y="67616"/>
            <a:ext cx="11830800" cy="1042200"/>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Rumusan Masalah</a:t>
            </a:r>
            <a:endParaRPr dirty="0"/>
          </a:p>
        </p:txBody>
      </p:sp>
      <p:sp>
        <p:nvSpPr>
          <p:cNvPr id="3" name="Google Shape;47;g104f7abbb21_0_309">
            <a:extLst>
              <a:ext uri="{FF2B5EF4-FFF2-40B4-BE49-F238E27FC236}">
                <a16:creationId xmlns:a16="http://schemas.microsoft.com/office/drawing/2014/main" id="{C9E213F9-D038-4992-9F69-D03374E805D4}"/>
              </a:ext>
            </a:extLst>
          </p:cNvPr>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lvl="1" indent="-228600" algn="ctr">
              <a:spcBef>
                <a:spcPts val="1000"/>
              </a:spcBef>
              <a:buSzPts val="2800"/>
              <a:buNone/>
            </a:pPr>
            <a:endParaRPr lang="en-US" sz="3200" b="1" dirty="0">
              <a:solidFill>
                <a:srgbClr val="000000"/>
              </a:solidFill>
              <a:latin typeface="Times New Roman" panose="02020603050405020304" pitchFamily="18" charset="0"/>
              <a:ea typeface="Calibri" panose="020F0502020204030204" pitchFamily="34" charset="0"/>
            </a:endParaRPr>
          </a:p>
          <a:p>
            <a:pPr lvl="1" indent="-228600" algn="ctr">
              <a:spcBef>
                <a:spcPts val="1000"/>
              </a:spcBef>
              <a:buSzPts val="2800"/>
              <a:buNone/>
            </a:pPr>
            <a:endParaRPr lang="en-US" sz="3200" b="1" dirty="0">
              <a:solidFill>
                <a:srgbClr val="000000"/>
              </a:solidFill>
              <a:latin typeface="Times New Roman" panose="02020603050405020304" pitchFamily="18" charset="0"/>
              <a:ea typeface="Calibri" panose="020F0502020204030204" pitchFamily="34" charset="0"/>
            </a:endParaRPr>
          </a:p>
          <a:p>
            <a:pPr lvl="1" indent="-228600" algn="ctr">
              <a:spcBef>
                <a:spcPts val="1000"/>
              </a:spcBef>
              <a:buSzPts val="2800"/>
              <a:buNone/>
            </a:pPr>
            <a:r>
              <a:rPr lang="en-US" sz="3200" b="1" dirty="0">
                <a:solidFill>
                  <a:srgbClr val="000000"/>
                </a:solidFill>
                <a:latin typeface="Times New Roman" panose="02020603050405020304" pitchFamily="18" charset="0"/>
                <a:ea typeface="Calibri" panose="020F0502020204030204" pitchFamily="34" charset="0"/>
              </a:rPr>
              <a:t>“Berapa estimasi sisa umur pakai (Remaining Life Assessment) </a:t>
            </a:r>
            <a:r>
              <a:rPr lang="en-US" sz="3200" b="1" dirty="0" err="1">
                <a:solidFill>
                  <a:srgbClr val="000000"/>
                </a:solidFill>
                <a:latin typeface="Times New Roman" panose="02020603050405020304" pitchFamily="18" charset="0"/>
                <a:ea typeface="Calibri" panose="020F0502020204030204" pitchFamily="34" charset="0"/>
              </a:rPr>
              <a:t>dari</a:t>
            </a:r>
            <a:r>
              <a:rPr lang="en-US" sz="3200" b="1" dirty="0">
                <a:solidFill>
                  <a:srgbClr val="000000"/>
                </a:solidFill>
                <a:latin typeface="Times New Roman" panose="02020603050405020304" pitchFamily="18" charset="0"/>
                <a:ea typeface="Calibri" panose="020F0502020204030204" pitchFamily="34" charset="0"/>
              </a:rPr>
              <a:t> coating pada continuous nozzle berdasarkan hasil </a:t>
            </a:r>
            <a:r>
              <a:rPr lang="en-US" sz="3200" b="1" dirty="0" err="1">
                <a:solidFill>
                  <a:srgbClr val="000000"/>
                </a:solidFill>
                <a:latin typeface="Times New Roman" panose="02020603050405020304" pitchFamily="18" charset="0"/>
                <a:ea typeface="Calibri" panose="020F0502020204030204" pitchFamily="34" charset="0"/>
              </a:rPr>
              <a:t>analisis</a:t>
            </a:r>
            <a:r>
              <a:rPr lang="en-US" sz="3200" b="1" dirty="0">
                <a:solidFill>
                  <a:srgbClr val="000000"/>
                </a:solidFill>
                <a:latin typeface="Times New Roman" panose="02020603050405020304" pitchFamily="18" charset="0"/>
                <a:ea typeface="Calibri" panose="020F0502020204030204" pitchFamily="34" charset="0"/>
              </a:rPr>
              <a:t> menggunakan metode ASTM D1654 dan Metode </a:t>
            </a:r>
            <a:r>
              <a:rPr lang="en-US" sz="3200" b="1" dirty="0" err="1">
                <a:solidFill>
                  <a:srgbClr val="000000"/>
                </a:solidFill>
                <a:latin typeface="Times New Roman" panose="02020603050405020304" pitchFamily="18" charset="0"/>
                <a:ea typeface="Calibri" panose="020F0502020204030204" pitchFamily="34" charset="0"/>
              </a:rPr>
              <a:t>perhitungan</a:t>
            </a:r>
            <a:r>
              <a:rPr lang="en-US" sz="3200" b="1" dirty="0">
                <a:solidFill>
                  <a:srgbClr val="000000"/>
                </a:solidFill>
                <a:latin typeface="Times New Roman" panose="02020603050405020304" pitchFamily="18" charset="0"/>
                <a:ea typeface="Calibri" panose="020F0502020204030204" pitchFamily="34" charset="0"/>
              </a:rPr>
              <a:t> API 581 ?</a:t>
            </a:r>
            <a:r>
              <a:rPr lang="en-US" sz="3200" b="1" dirty="0">
                <a:solidFill>
                  <a:srgbClr val="000000"/>
                </a:solidFill>
                <a:effectLst/>
                <a:latin typeface="Times New Roman" panose="02020603050405020304" pitchFamily="18" charset="0"/>
                <a:ea typeface="Calibri" panose="020F0502020204030204" pitchFamily="34" charset="0"/>
              </a:rPr>
              <a:t>”</a:t>
            </a:r>
            <a:endParaRPr sz="48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sp>
        <p:nvSpPr>
          <p:cNvPr id="53" name="Google Shape;53;g104f7abbb21_0_297"/>
          <p:cNvSpPr txBox="1">
            <a:spLocks noGrp="1"/>
          </p:cNvSpPr>
          <p:nvPr>
            <p:ph type="title"/>
          </p:nvPr>
        </p:nvSpPr>
        <p:spPr>
          <a:xfrm>
            <a:off x="166758" y="67616"/>
            <a:ext cx="11830800" cy="1042200"/>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Batasan Masalah</a:t>
            </a:r>
            <a:endParaRPr dirty="0"/>
          </a:p>
        </p:txBody>
      </p:sp>
      <p:sp>
        <p:nvSpPr>
          <p:cNvPr id="3" name="Google Shape;47;g104f7abbb21_0_309">
            <a:extLst>
              <a:ext uri="{FF2B5EF4-FFF2-40B4-BE49-F238E27FC236}">
                <a16:creationId xmlns:a16="http://schemas.microsoft.com/office/drawing/2014/main" id="{C9E213F9-D038-4992-9F69-D03374E805D4}"/>
              </a:ext>
            </a:extLst>
          </p:cNvPr>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marL="342900" lvl="0" indent="-342900" algn="just">
              <a:lnSpc>
                <a:spcPct val="150000"/>
              </a:lnSpc>
              <a:buFont typeface="+mj-lt"/>
              <a:buAutoNum type="arabicPeriod"/>
              <a:tabLst>
                <a:tab pos="-914400" algn="l"/>
              </a:tabLst>
            </a:pPr>
            <a:r>
              <a:rPr lang="en-US" sz="2000" dirty="0" err="1">
                <a:latin typeface="Times New Roman" panose="02020603050405020304" pitchFamily="18" charset="0"/>
              </a:rPr>
              <a:t>Riset</a:t>
            </a:r>
            <a:r>
              <a:rPr lang="en-US" sz="2000" dirty="0">
                <a:latin typeface="Times New Roman" panose="02020603050405020304" pitchFamily="18" charset="0"/>
              </a:rPr>
              <a:t> hanya dilakukan di </a:t>
            </a:r>
            <a:r>
              <a:rPr lang="en-US" sz="2000" dirty="0" err="1">
                <a:latin typeface="Times New Roman" panose="02020603050405020304" pitchFamily="18" charset="0"/>
              </a:rPr>
              <a:t>laboratorium</a:t>
            </a:r>
            <a:r>
              <a:rPr lang="en-US" sz="2000" dirty="0">
                <a:latin typeface="Times New Roman" panose="02020603050405020304" pitchFamily="18" charset="0"/>
              </a:rPr>
              <a:t> dan </a:t>
            </a:r>
            <a:r>
              <a:rPr lang="en-US" sz="2000" dirty="0" err="1">
                <a:latin typeface="Times New Roman" panose="02020603050405020304" pitchFamily="18" charset="0"/>
              </a:rPr>
              <a:t>departement</a:t>
            </a:r>
            <a:r>
              <a:rPr lang="en-US" sz="2000" dirty="0">
                <a:latin typeface="Times New Roman" panose="02020603050405020304" pitchFamily="18" charset="0"/>
              </a:rPr>
              <a:t> QM Lab PT Guntner Indonesia.</a:t>
            </a:r>
          </a:p>
          <a:p>
            <a:pPr marL="342900" lvl="0" indent="-342900" algn="just">
              <a:lnSpc>
                <a:spcPct val="150000"/>
              </a:lnSpc>
              <a:buFont typeface="+mj-lt"/>
              <a:buAutoNum type="arabicPeriod"/>
              <a:tabLst>
                <a:tab pos="-914400" algn="l"/>
              </a:tabLst>
            </a:pPr>
            <a:r>
              <a:rPr lang="en-US" sz="2000" dirty="0">
                <a:latin typeface="Times New Roman" panose="02020603050405020304" pitchFamily="18" charset="0"/>
              </a:rPr>
              <a:t>Ruang </a:t>
            </a:r>
            <a:r>
              <a:rPr lang="en-US" sz="2000" dirty="0" err="1">
                <a:latin typeface="Times New Roman" panose="02020603050405020304" pitchFamily="18" charset="0"/>
              </a:rPr>
              <a:t>lingkup</a:t>
            </a:r>
            <a:r>
              <a:rPr lang="en-US" sz="2000" dirty="0">
                <a:latin typeface="Times New Roman" panose="02020603050405020304" pitchFamily="18" charset="0"/>
              </a:rPr>
              <a:t> </a:t>
            </a:r>
            <a:r>
              <a:rPr lang="en-US" sz="2000" dirty="0" err="1">
                <a:latin typeface="Times New Roman" panose="02020603050405020304" pitchFamily="18" charset="0"/>
              </a:rPr>
              <a:t>penelitian</a:t>
            </a:r>
            <a:r>
              <a:rPr lang="en-US" sz="2000" dirty="0">
                <a:latin typeface="Times New Roman" panose="02020603050405020304" pitchFamily="18" charset="0"/>
              </a:rPr>
              <a:t> ini terbatas pada </a:t>
            </a:r>
            <a:r>
              <a:rPr lang="en-US" sz="2000" dirty="0" err="1">
                <a:latin typeface="Times New Roman" panose="02020603050405020304" pitchFamily="18" charset="0"/>
              </a:rPr>
              <a:t>analisis</a:t>
            </a:r>
            <a:r>
              <a:rPr lang="en-US" sz="2000" dirty="0">
                <a:latin typeface="Times New Roman" panose="02020603050405020304" pitchFamily="18" charset="0"/>
              </a:rPr>
              <a:t> kinerja dan sisa umur coating (</a:t>
            </a:r>
            <a:r>
              <a:rPr lang="en-US" sz="2000" i="1" dirty="0">
                <a:latin typeface="Times New Roman" panose="02020603050405020304" pitchFamily="18" charset="0"/>
              </a:rPr>
              <a:t>Remaining Life Assessment</a:t>
            </a:r>
            <a:r>
              <a:rPr lang="en-US" sz="2000" dirty="0">
                <a:latin typeface="Times New Roman" panose="02020603050405020304" pitchFamily="18" charset="0"/>
              </a:rPr>
              <a:t>) berdasarkan </a:t>
            </a:r>
            <a:r>
              <a:rPr lang="en-US" sz="2000" dirty="0" err="1">
                <a:latin typeface="Times New Roman" panose="02020603050405020304" pitchFamily="18" charset="0"/>
              </a:rPr>
              <a:t>tingkat</a:t>
            </a:r>
            <a:r>
              <a:rPr lang="en-US" sz="2000" dirty="0">
                <a:latin typeface="Times New Roman" panose="02020603050405020304" pitchFamily="18" charset="0"/>
              </a:rPr>
              <a:t> </a:t>
            </a:r>
            <a:r>
              <a:rPr lang="en-US" sz="2000" dirty="0" err="1">
                <a:latin typeface="Times New Roman" panose="02020603050405020304" pitchFamily="18" charset="0"/>
              </a:rPr>
              <a:t>degradasi</a:t>
            </a:r>
            <a:r>
              <a:rPr lang="en-US" sz="2000" dirty="0">
                <a:latin typeface="Times New Roman" panose="02020603050405020304" pitchFamily="18" charset="0"/>
              </a:rPr>
              <a:t> visual menggunakan metode ASTM D1654 dan metode </a:t>
            </a:r>
            <a:r>
              <a:rPr lang="en-US" sz="2000" dirty="0" err="1">
                <a:latin typeface="Times New Roman" panose="02020603050405020304" pitchFamily="18" charset="0"/>
              </a:rPr>
              <a:t>perhitungan</a:t>
            </a:r>
            <a:r>
              <a:rPr lang="en-US" sz="2000" dirty="0">
                <a:latin typeface="Times New Roman" panose="02020603050405020304" pitchFamily="18" charset="0"/>
              </a:rPr>
              <a:t> API 581.</a:t>
            </a:r>
          </a:p>
          <a:p>
            <a:pPr marL="342900" lvl="0" indent="-342900" algn="just">
              <a:lnSpc>
                <a:spcPct val="150000"/>
              </a:lnSpc>
              <a:buFont typeface="+mj-lt"/>
              <a:buAutoNum type="arabicPeriod"/>
              <a:tabLst>
                <a:tab pos="-914400" algn="l"/>
              </a:tabLst>
            </a:pPr>
            <a:r>
              <a:rPr lang="en-US" sz="2000" dirty="0">
                <a:latin typeface="Times New Roman" panose="02020603050405020304" pitchFamily="18" charset="0"/>
              </a:rPr>
              <a:t>Objek yang dianalisis dalam </a:t>
            </a:r>
            <a:r>
              <a:rPr lang="en-US" sz="2000" dirty="0" err="1">
                <a:latin typeface="Times New Roman" panose="02020603050405020304" pitchFamily="18" charset="0"/>
              </a:rPr>
              <a:t>penelitian</a:t>
            </a:r>
            <a:r>
              <a:rPr lang="en-US" sz="2000" dirty="0">
                <a:latin typeface="Times New Roman" panose="02020603050405020304" pitchFamily="18" charset="0"/>
              </a:rPr>
              <a:t> ini </a:t>
            </a:r>
            <a:r>
              <a:rPr lang="en-US" sz="2000" dirty="0" err="1">
                <a:latin typeface="Times New Roman" panose="02020603050405020304" pitchFamily="18" charset="0"/>
              </a:rPr>
              <a:t>dibatasi</a:t>
            </a:r>
            <a:r>
              <a:rPr lang="en-US" sz="2000" dirty="0">
                <a:latin typeface="Times New Roman" panose="02020603050405020304" pitchFamily="18" charset="0"/>
              </a:rPr>
              <a:t> pada </a:t>
            </a:r>
            <a:r>
              <a:rPr lang="en-US" sz="2000" dirty="0" err="1">
                <a:latin typeface="Times New Roman" panose="02020603050405020304" pitchFamily="18" charset="0"/>
              </a:rPr>
              <a:t>satu</a:t>
            </a:r>
            <a:r>
              <a:rPr lang="en-US" sz="2000" dirty="0">
                <a:latin typeface="Times New Roman" panose="02020603050405020304" pitchFamily="18" charset="0"/>
              </a:rPr>
              <a:t> jenis komponen, yaitu continuous nozzle, yang telah mengalami </a:t>
            </a:r>
            <a:r>
              <a:rPr lang="en-US" sz="2000" dirty="0" err="1">
                <a:latin typeface="Times New Roman" panose="02020603050405020304" pitchFamily="18" charset="0"/>
              </a:rPr>
              <a:t>paparan</a:t>
            </a:r>
            <a:r>
              <a:rPr lang="en-US" sz="2000" dirty="0">
                <a:latin typeface="Times New Roman" panose="02020603050405020304" pitchFamily="18" charset="0"/>
              </a:rPr>
              <a:t> lingkungan </a:t>
            </a:r>
            <a:r>
              <a:rPr lang="en-US" sz="2000" dirty="0" err="1">
                <a:latin typeface="Times New Roman" panose="02020603050405020304" pitchFamily="18" charset="0"/>
              </a:rPr>
              <a:t>operasional</a:t>
            </a:r>
            <a:r>
              <a:rPr lang="en-US" sz="2000" dirty="0">
                <a:latin typeface="Times New Roman" panose="02020603050405020304" pitchFamily="18" charset="0"/>
              </a:rPr>
              <a:t> di </a:t>
            </a:r>
            <a:r>
              <a:rPr lang="en-US" sz="2000" dirty="0" err="1">
                <a:latin typeface="Times New Roman" panose="02020603050405020304" pitchFamily="18" charset="0"/>
              </a:rPr>
              <a:t>industri</a:t>
            </a:r>
            <a:r>
              <a:rPr lang="en-US" sz="2000" dirty="0">
                <a:latin typeface="Times New Roman" panose="02020603050405020304" pitchFamily="18" charset="0"/>
              </a:rPr>
              <a:t> dan </a:t>
            </a:r>
            <a:r>
              <a:rPr lang="en-US" sz="2000" dirty="0" err="1">
                <a:latin typeface="Times New Roman" panose="02020603050405020304" pitchFamily="18" charset="0"/>
              </a:rPr>
              <a:t>dilapisi</a:t>
            </a:r>
            <a:r>
              <a:rPr lang="en-US" sz="2000" dirty="0">
                <a:latin typeface="Times New Roman" panose="02020603050405020304" pitchFamily="18" charset="0"/>
              </a:rPr>
              <a:t> coating </a:t>
            </a:r>
            <a:r>
              <a:rPr lang="en-US" sz="2000" dirty="0" err="1">
                <a:latin typeface="Times New Roman" panose="02020603050405020304" pitchFamily="18" charset="0"/>
              </a:rPr>
              <a:t>tipe</a:t>
            </a:r>
            <a:r>
              <a:rPr lang="en-US" sz="2000" dirty="0">
                <a:latin typeface="Times New Roman" panose="02020603050405020304" pitchFamily="18" charset="0"/>
              </a:rPr>
              <a:t> tertentu sesuai spesifikasi pabrik.</a:t>
            </a:r>
          </a:p>
          <a:p>
            <a:pPr marL="342900" lvl="0" indent="-342900" algn="just">
              <a:lnSpc>
                <a:spcPct val="150000"/>
              </a:lnSpc>
              <a:buFont typeface="+mj-lt"/>
              <a:buAutoNum type="arabicPeriod"/>
              <a:tabLst>
                <a:tab pos="-914400" algn="l"/>
              </a:tabLst>
            </a:pPr>
            <a:r>
              <a:rPr lang="en-US" sz="2000" dirty="0" err="1">
                <a:latin typeface="Times New Roman" panose="02020603050405020304" pitchFamily="18" charset="0"/>
              </a:rPr>
              <a:t>Penipisan</a:t>
            </a:r>
            <a:r>
              <a:rPr lang="en-US" sz="2000" dirty="0">
                <a:latin typeface="Times New Roman" panose="02020603050405020304" pitchFamily="18" charset="0"/>
              </a:rPr>
              <a:t> coating hanya </a:t>
            </a:r>
            <a:r>
              <a:rPr lang="en-US" sz="2000" dirty="0" err="1">
                <a:latin typeface="Times New Roman" panose="02020603050405020304" pitchFamily="18" charset="0"/>
              </a:rPr>
              <a:t>karena</a:t>
            </a:r>
            <a:r>
              <a:rPr lang="en-US" sz="2000" dirty="0">
                <a:latin typeface="Times New Roman" panose="02020603050405020304" pitchFamily="18" charset="0"/>
              </a:rPr>
              <a:t> suhu dan </a:t>
            </a:r>
            <a:r>
              <a:rPr lang="en-US" sz="2000" dirty="0" err="1">
                <a:latin typeface="Times New Roman" panose="02020603050405020304" pitchFamily="18" charset="0"/>
              </a:rPr>
              <a:t>paparan</a:t>
            </a:r>
            <a:r>
              <a:rPr lang="en-US" sz="2000" dirty="0">
                <a:latin typeface="Times New Roman" panose="02020603050405020304" pitchFamily="18" charset="0"/>
              </a:rPr>
              <a:t> </a:t>
            </a:r>
            <a:r>
              <a:rPr lang="en-US" sz="2000" dirty="0" err="1">
                <a:latin typeface="Times New Roman" panose="02020603050405020304" pitchFamily="18" charset="0"/>
              </a:rPr>
              <a:t>sinar</a:t>
            </a:r>
            <a:r>
              <a:rPr lang="en-US" sz="2000" dirty="0">
                <a:latin typeface="Times New Roman" panose="02020603050405020304" pitchFamily="18" charset="0"/>
              </a:rPr>
              <a:t> dan jangka waktu </a:t>
            </a:r>
            <a:r>
              <a:rPr lang="en-US" sz="2000" dirty="0" err="1">
                <a:latin typeface="Times New Roman" panose="02020603050405020304" pitchFamily="18" charset="0"/>
              </a:rPr>
              <a:t>pemakaian</a:t>
            </a:r>
            <a:r>
              <a:rPr lang="en-US" sz="2000" dirty="0">
                <a:latin typeface="Times New Roman" panose="02020603050405020304" pitchFamily="18" charset="0"/>
              </a:rPr>
              <a:t> unit continuous nozzle</a:t>
            </a:r>
            <a:endParaRPr lang="en-US"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62607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Tujuan Penelitian </a:t>
            </a:r>
          </a:p>
        </p:txBody>
      </p:sp>
      <p:sp>
        <p:nvSpPr>
          <p:cNvPr id="6" name="TextBox 5">
            <a:extLst>
              <a:ext uri="{FF2B5EF4-FFF2-40B4-BE49-F238E27FC236}">
                <a16:creationId xmlns:a16="http://schemas.microsoft.com/office/drawing/2014/main" id="{EF3F14EC-566B-4CBC-AD67-CD958B1772DD}"/>
              </a:ext>
            </a:extLst>
          </p:cNvPr>
          <p:cNvSpPr txBox="1"/>
          <p:nvPr/>
        </p:nvSpPr>
        <p:spPr>
          <a:xfrm>
            <a:off x="2566055" y="2521059"/>
            <a:ext cx="7059890" cy="1815882"/>
          </a:xfrm>
          <a:prstGeom prst="rect">
            <a:avLst/>
          </a:prstGeom>
          <a:noFill/>
        </p:spPr>
        <p:txBody>
          <a:bodyPr wrap="square">
            <a:spAutoFit/>
          </a:bodyPr>
          <a:lstStyle/>
          <a:p>
            <a:pPr lvl="0" algn="ctr"/>
            <a:r>
              <a:rPr lang="en-US" sz="2800" b="1" dirty="0">
                <a:latin typeface="Times New Roman" panose="02020603050405020304" pitchFamily="18" charset="0"/>
                <a:ea typeface="Tahoma" panose="020B0604030504040204" pitchFamily="34" charset="0"/>
                <a:cs typeface="Times New Roman" panose="02020603050405020304" pitchFamily="18" charset="0"/>
              </a:rPr>
              <a:t>Bertujuan untuk mengetahui </a:t>
            </a:r>
            <a:r>
              <a:rPr lang="en-US" sz="2800" b="1" dirty="0" err="1">
                <a:latin typeface="Times New Roman" panose="02020603050405020304" pitchFamily="18" charset="0"/>
                <a:ea typeface="Tahoma" panose="020B0604030504040204" pitchFamily="34" charset="0"/>
                <a:cs typeface="Times New Roman" panose="02020603050405020304" pitchFamily="18" charset="0"/>
              </a:rPr>
              <a:t>analisis</a:t>
            </a:r>
            <a:r>
              <a:rPr lang="en-US" sz="2800" b="1" dirty="0">
                <a:latin typeface="Times New Roman" panose="02020603050405020304" pitchFamily="18" charset="0"/>
                <a:ea typeface="Tahoma" panose="020B0604030504040204" pitchFamily="34" charset="0"/>
                <a:cs typeface="Times New Roman" panose="02020603050405020304" pitchFamily="18" charset="0"/>
              </a:rPr>
              <a:t> remaining life </a:t>
            </a:r>
            <a:r>
              <a:rPr lang="en-US" sz="2800" b="1" dirty="0" err="1">
                <a:latin typeface="Times New Roman" panose="02020603050405020304" pitchFamily="18" charset="0"/>
                <a:ea typeface="Tahoma" panose="020B0604030504040204" pitchFamily="34" charset="0"/>
                <a:cs typeface="Times New Roman" panose="02020603050405020304" pitchFamily="18" charset="0"/>
              </a:rPr>
              <a:t>assessement</a:t>
            </a:r>
            <a:r>
              <a:rPr lang="en-US" sz="2800" b="1" dirty="0">
                <a:latin typeface="Times New Roman" panose="02020603050405020304" pitchFamily="18" charset="0"/>
                <a:ea typeface="Tahoma" panose="020B0604030504040204" pitchFamily="34" charset="0"/>
                <a:cs typeface="Times New Roman" panose="02020603050405020304" pitchFamily="18" charset="0"/>
              </a:rPr>
              <a:t> coating pada </a:t>
            </a:r>
            <a:r>
              <a:rPr lang="en-US" sz="2800" b="1" dirty="0" err="1">
                <a:latin typeface="Times New Roman" panose="02020603050405020304" pitchFamily="18" charset="0"/>
                <a:ea typeface="Tahoma" panose="020B0604030504040204" pitchFamily="34" charset="0"/>
                <a:cs typeface="Times New Roman" panose="02020603050405020304" pitchFamily="18" charset="0"/>
              </a:rPr>
              <a:t>continous</a:t>
            </a:r>
            <a:r>
              <a:rPr lang="en-US" sz="2800" b="1" dirty="0">
                <a:latin typeface="Times New Roman" panose="02020603050405020304" pitchFamily="18" charset="0"/>
                <a:ea typeface="Tahoma" panose="020B0604030504040204" pitchFamily="34" charset="0"/>
                <a:cs typeface="Times New Roman" panose="02020603050405020304" pitchFamily="18" charset="0"/>
              </a:rPr>
              <a:t> nozzle dengan metode </a:t>
            </a:r>
            <a:r>
              <a:rPr lang="en-US" sz="2800" b="1" dirty="0" err="1">
                <a:latin typeface="Times New Roman" panose="02020603050405020304" pitchFamily="18" charset="0"/>
                <a:ea typeface="Tahoma" panose="020B0604030504040204" pitchFamily="34" charset="0"/>
                <a:cs typeface="Times New Roman" panose="02020603050405020304" pitchFamily="18" charset="0"/>
              </a:rPr>
              <a:t>astm</a:t>
            </a:r>
            <a:r>
              <a:rPr lang="en-US" sz="2800" b="1" dirty="0">
                <a:latin typeface="Times New Roman" panose="02020603050405020304" pitchFamily="18" charset="0"/>
                <a:ea typeface="Tahoma" panose="020B0604030504040204" pitchFamily="34" charset="0"/>
                <a:cs typeface="Times New Roman" panose="02020603050405020304" pitchFamily="18" charset="0"/>
              </a:rPr>
              <a:t> d1654 dan metode </a:t>
            </a:r>
            <a:r>
              <a:rPr lang="en-US" sz="2800" b="1" dirty="0" err="1">
                <a:latin typeface="Times New Roman" panose="02020603050405020304" pitchFamily="18" charset="0"/>
                <a:ea typeface="Tahoma" panose="020B0604030504040204" pitchFamily="34" charset="0"/>
                <a:cs typeface="Times New Roman" panose="02020603050405020304" pitchFamily="18" charset="0"/>
              </a:rPr>
              <a:t>perhitungan</a:t>
            </a:r>
            <a:r>
              <a:rPr lang="en-US" sz="2800" b="1" dirty="0">
                <a:latin typeface="Times New Roman" panose="02020603050405020304" pitchFamily="18" charset="0"/>
                <a:ea typeface="Tahoma" panose="020B0604030504040204" pitchFamily="34" charset="0"/>
                <a:cs typeface="Times New Roman" panose="02020603050405020304" pitchFamily="18" charset="0"/>
              </a:rPr>
              <a:t> </a:t>
            </a:r>
            <a:r>
              <a:rPr lang="en-US" sz="2800" b="1" dirty="0" err="1">
                <a:latin typeface="Times New Roman" panose="02020603050405020304" pitchFamily="18" charset="0"/>
                <a:ea typeface="Tahoma" panose="020B0604030504040204" pitchFamily="34" charset="0"/>
                <a:cs typeface="Times New Roman" panose="02020603050405020304" pitchFamily="18" charset="0"/>
              </a:rPr>
              <a:t>api</a:t>
            </a:r>
            <a:r>
              <a:rPr lang="en-US" sz="2800" b="1" dirty="0">
                <a:latin typeface="Times New Roman" panose="02020603050405020304" pitchFamily="18" charset="0"/>
                <a:ea typeface="Tahoma" panose="020B0604030504040204" pitchFamily="34" charset="0"/>
                <a:cs typeface="Times New Roman" panose="02020603050405020304" pitchFamily="18" charset="0"/>
              </a:rPr>
              <a:t> 581</a:t>
            </a:r>
          </a:p>
        </p:txBody>
      </p:sp>
    </p:spTree>
    <p:extLst>
      <p:ext uri="{BB962C8B-B14F-4D97-AF65-F5344CB8AC3E}">
        <p14:creationId xmlns:p14="http://schemas.microsoft.com/office/powerpoint/2010/main" val="36883437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a:t>Dasar Teori</a:t>
            </a:r>
            <a:endParaRPr dirty="0"/>
          </a:p>
        </p:txBody>
      </p:sp>
      <p:sp>
        <p:nvSpPr>
          <p:cNvPr id="59" name="Google Shape;59;g104f7abbb21_0_303"/>
          <p:cNvSpPr txBox="1">
            <a:spLocks noGrp="1"/>
          </p:cNvSpPr>
          <p:nvPr>
            <p:ph type="body" idx="1"/>
          </p:nvPr>
        </p:nvSpPr>
        <p:spPr>
          <a:xfrm>
            <a:off x="180561" y="1955615"/>
            <a:ext cx="11830877" cy="2946769"/>
          </a:xfrm>
          <a:prstGeom prst="rect">
            <a:avLst/>
          </a:prstGeom>
          <a:noFill/>
          <a:ln>
            <a:noFill/>
          </a:ln>
        </p:spPr>
        <p:txBody>
          <a:bodyPr spcFirstLastPara="1" wrap="square" lIns="91425" tIns="45700" rIns="91425" bIns="45700" anchor="t" anchorCtr="0">
            <a:normAutofit/>
          </a:bodyPr>
          <a:lstStyle/>
          <a:p>
            <a:pPr marL="228600" lvl="0" indent="0" algn="just" rtl="0">
              <a:lnSpc>
                <a:spcPct val="100000"/>
              </a:lnSpc>
              <a:spcBef>
                <a:spcPts val="1000"/>
              </a:spcBef>
              <a:spcAft>
                <a:spcPts val="0"/>
              </a:spcAft>
              <a:buClr>
                <a:schemeClr val="dk1"/>
              </a:buClr>
              <a:buSzPts val="2800"/>
              <a:buNone/>
            </a:pPr>
            <a:r>
              <a:rPr lang="en-US" sz="2400" dirty="0">
                <a:latin typeface="Times New Roman" panose="02020603050405020304" pitchFamily="18" charset="0"/>
                <a:cs typeface="Times New Roman" panose="02020603050405020304" pitchFamily="18" charset="0"/>
              </a:rPr>
              <a:t>	Suhu dan </a:t>
            </a:r>
            <a:r>
              <a:rPr lang="en-US" sz="2400" dirty="0" err="1">
                <a:latin typeface="Times New Roman" panose="02020603050405020304" pitchFamily="18" charset="0"/>
                <a:cs typeface="Times New Roman" panose="02020603050405020304" pitchFamily="18" charset="0"/>
              </a:rPr>
              <a:t>intensitas</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cahaya</a:t>
            </a:r>
            <a:r>
              <a:rPr lang="en-US" sz="2400" dirty="0">
                <a:latin typeface="Times New Roman" panose="02020603050405020304" pitchFamily="18" charset="0"/>
                <a:cs typeface="Times New Roman" panose="02020603050405020304" pitchFamily="18" charset="0"/>
              </a:rPr>
              <a:t> merupakan faktor lingkungan yang memengaruhi </a:t>
            </a:r>
            <a:r>
              <a:rPr lang="en-US" sz="2400" dirty="0" err="1">
                <a:latin typeface="Times New Roman" panose="02020603050405020304" pitchFamily="18" charset="0"/>
                <a:cs typeface="Times New Roman" panose="02020603050405020304" pitchFamily="18" charset="0"/>
              </a:rPr>
              <a:t>degradasi</a:t>
            </a:r>
            <a:r>
              <a:rPr lang="en-US" sz="2400" dirty="0">
                <a:latin typeface="Times New Roman" panose="02020603050405020304" pitchFamily="18" charset="0"/>
                <a:cs typeface="Times New Roman" panose="02020603050405020304" pitchFamily="18" charset="0"/>
              </a:rPr>
              <a:t> coating. Suhu yang </a:t>
            </a:r>
            <a:r>
              <a:rPr lang="en-US" sz="2400" dirty="0" err="1">
                <a:latin typeface="Times New Roman" panose="02020603050405020304" pitchFamily="18" charset="0"/>
                <a:cs typeface="Times New Roman" panose="02020603050405020304" pitchFamily="18" charset="0"/>
              </a:rPr>
              <a:t>relatif</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tinggi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dapat</a:t>
            </a:r>
            <a:r>
              <a:rPr lang="en-US" sz="2400" dirty="0">
                <a:latin typeface="Times New Roman" panose="02020603050405020304" pitchFamily="18" charset="0"/>
                <a:cs typeface="Times New Roman" panose="02020603050405020304" pitchFamily="18" charset="0"/>
              </a:rPr>
              <a:t> mempercepat reaksi </a:t>
            </a:r>
            <a:r>
              <a:rPr lang="en-US" sz="2400" dirty="0" err="1">
                <a:latin typeface="Times New Roman" panose="02020603050405020304" pitchFamily="18" charset="0"/>
                <a:cs typeface="Times New Roman" panose="02020603050405020304" pitchFamily="18" charset="0"/>
              </a:rPr>
              <a:t>kimia</a:t>
            </a:r>
            <a:r>
              <a:rPr lang="en-US" sz="2400" dirty="0">
                <a:latin typeface="Times New Roman" panose="02020603050405020304" pitchFamily="18" charset="0"/>
                <a:cs typeface="Times New Roman" panose="02020603050405020304" pitchFamily="18" charset="0"/>
              </a:rPr>
              <a:t> dan </a:t>
            </a:r>
            <a:r>
              <a:rPr lang="en-US" sz="2400" dirty="0" err="1">
                <a:latin typeface="Times New Roman" panose="02020603050405020304" pitchFamily="18" charset="0"/>
                <a:cs typeface="Times New Roman" panose="02020603050405020304" pitchFamily="18" charset="0"/>
              </a:rPr>
              <a:t>difusi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kelembapan</a:t>
            </a:r>
            <a:r>
              <a:rPr lang="en-US" sz="2400" dirty="0">
                <a:latin typeface="Times New Roman" panose="02020603050405020304" pitchFamily="18" charset="0"/>
                <a:cs typeface="Times New Roman" panose="02020603050405020304" pitchFamily="18" charset="0"/>
              </a:rPr>
              <a:t> melalui </a:t>
            </a:r>
            <a:r>
              <a:rPr lang="en-US" sz="2400" dirty="0" err="1">
                <a:latin typeface="Times New Roman" panose="02020603050405020304" pitchFamily="18" charset="0"/>
                <a:cs typeface="Times New Roman" panose="02020603050405020304" pitchFamily="18" charset="0"/>
              </a:rPr>
              <a:t>lapisan</a:t>
            </a:r>
            <a:r>
              <a:rPr lang="en-US" sz="2400" dirty="0">
                <a:latin typeface="Times New Roman" panose="02020603050405020304" pitchFamily="18" charset="0"/>
                <a:cs typeface="Times New Roman" panose="02020603050405020304" pitchFamily="18" charset="0"/>
              </a:rPr>
              <a:t>, sehingga meningkatkan </a:t>
            </a:r>
            <a:r>
              <a:rPr lang="en-US" sz="2400" dirty="0" err="1">
                <a:latin typeface="Times New Roman" panose="02020603050405020304" pitchFamily="18" charset="0"/>
                <a:cs typeface="Times New Roman" panose="02020603050405020304" pitchFamily="18" charset="0"/>
              </a:rPr>
              <a:t>laju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penipisan</a:t>
            </a:r>
            <a:r>
              <a:rPr lang="en-US" sz="2400" dirty="0">
                <a:latin typeface="Times New Roman" panose="02020603050405020304" pitchFamily="18" charset="0"/>
                <a:cs typeface="Times New Roman" panose="02020603050405020304" pitchFamily="18" charset="0"/>
              </a:rPr>
              <a:t> coating. Selain itu, </a:t>
            </a:r>
            <a:r>
              <a:rPr lang="en-US" sz="2400" dirty="0" err="1">
                <a:latin typeface="Times New Roman" panose="02020603050405020304" pitchFamily="18" charset="0"/>
                <a:cs typeface="Times New Roman" panose="02020603050405020304" pitchFamily="18" charset="0"/>
              </a:rPr>
              <a:t>paparan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cahaya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matahari</a:t>
            </a:r>
            <a:r>
              <a:rPr lang="en-US" sz="2400" dirty="0">
                <a:latin typeface="Times New Roman" panose="02020603050405020304" pitchFamily="18" charset="0"/>
                <a:cs typeface="Times New Roman" panose="02020603050405020304" pitchFamily="18" charset="0"/>
              </a:rPr>
              <a:t>, khususnya </a:t>
            </a:r>
            <a:r>
              <a:rPr lang="en-US" sz="2400" dirty="0" err="1">
                <a:latin typeface="Times New Roman" panose="02020603050405020304" pitchFamily="18" charset="0"/>
                <a:cs typeface="Times New Roman" panose="02020603050405020304" pitchFamily="18" charset="0"/>
              </a:rPr>
              <a:t>radiasi</a:t>
            </a:r>
            <a:r>
              <a:rPr lang="en-US" sz="2400" dirty="0">
                <a:latin typeface="Times New Roman" panose="02020603050405020304" pitchFamily="18" charset="0"/>
                <a:cs typeface="Times New Roman" panose="02020603050405020304" pitchFamily="18" charset="0"/>
              </a:rPr>
              <a:t> ultraviolet, </a:t>
            </a:r>
            <a:r>
              <a:rPr lang="en-US" sz="2400" dirty="0" err="1">
                <a:latin typeface="Times New Roman" panose="02020603050405020304" pitchFamily="18" charset="0"/>
                <a:cs typeface="Times New Roman" panose="02020603050405020304" pitchFamily="18" charset="0"/>
              </a:rPr>
              <a:t>dapat</a:t>
            </a:r>
            <a:r>
              <a:rPr lang="en-US" sz="2400" dirty="0">
                <a:latin typeface="Times New Roman" panose="02020603050405020304" pitchFamily="18" charset="0"/>
                <a:cs typeface="Times New Roman" panose="02020603050405020304" pitchFamily="18" charset="0"/>
              </a:rPr>
              <a:t> menyebabkan </a:t>
            </a:r>
            <a:r>
              <a:rPr lang="en-US" sz="2400" dirty="0" err="1">
                <a:latin typeface="Times New Roman" panose="02020603050405020304" pitchFamily="18" charset="0"/>
                <a:cs typeface="Times New Roman" panose="02020603050405020304" pitchFamily="18" charset="0"/>
              </a:rPr>
              <a:t>degradasi</a:t>
            </a:r>
            <a:r>
              <a:rPr lang="en-US" sz="2400" dirty="0">
                <a:latin typeface="Times New Roman" panose="02020603050405020304" pitchFamily="18" charset="0"/>
                <a:cs typeface="Times New Roman" panose="02020603050405020304" pitchFamily="18" charset="0"/>
              </a:rPr>
              <a:t> material coating organik dan menurunkan daya </a:t>
            </a:r>
            <a:r>
              <a:rPr lang="en-US" sz="2400" dirty="0" err="1">
                <a:latin typeface="Times New Roman" panose="02020603050405020304" pitchFamily="18" charset="0"/>
                <a:cs typeface="Times New Roman" panose="02020603050405020304" pitchFamily="18" charset="0"/>
              </a:rPr>
              <a:t>tahan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lapisan</a:t>
            </a:r>
            <a:r>
              <a:rPr lang="en-US" sz="2400" dirty="0">
                <a:latin typeface="Times New Roman" panose="02020603050405020304" pitchFamily="18" charset="0"/>
                <a:cs typeface="Times New Roman" panose="02020603050405020304" pitchFamily="18" charset="0"/>
              </a:rPr>
              <a:t> pelindung. Oleh </a:t>
            </a:r>
            <a:r>
              <a:rPr lang="en-US" sz="2400" dirty="0" err="1">
                <a:latin typeface="Times New Roman" panose="02020603050405020304" pitchFamily="18" charset="0"/>
                <a:cs typeface="Times New Roman" panose="02020603050405020304" pitchFamily="18" charset="0"/>
              </a:rPr>
              <a:t>karena</a:t>
            </a:r>
            <a:r>
              <a:rPr lang="en-US" sz="2400" dirty="0">
                <a:latin typeface="Times New Roman" panose="02020603050405020304" pitchFamily="18" charset="0"/>
                <a:cs typeface="Times New Roman" panose="02020603050405020304" pitchFamily="18" charset="0"/>
              </a:rPr>
              <a:t> itu, data suhu dan </a:t>
            </a:r>
            <a:r>
              <a:rPr lang="en-US" sz="2400" dirty="0" err="1">
                <a:latin typeface="Times New Roman" panose="02020603050405020304" pitchFamily="18" charset="0"/>
                <a:cs typeface="Times New Roman" panose="02020603050405020304" pitchFamily="18" charset="0"/>
              </a:rPr>
              <a:t>intensitas</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cahaya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digunakan</a:t>
            </a:r>
            <a:r>
              <a:rPr lang="en-US" sz="2400" dirty="0">
                <a:latin typeface="Times New Roman" panose="02020603050405020304" pitchFamily="18" charset="0"/>
                <a:cs typeface="Times New Roman" panose="02020603050405020304" pitchFamily="18" charset="0"/>
              </a:rPr>
              <a:t> sebagai parameter </a:t>
            </a:r>
            <a:r>
              <a:rPr lang="en-US" sz="2400" dirty="0" err="1">
                <a:latin typeface="Times New Roman" panose="02020603050405020304" pitchFamily="18" charset="0"/>
                <a:cs typeface="Times New Roman" panose="02020603050405020304" pitchFamily="18" charset="0"/>
              </a:rPr>
              <a:t>pendukung</a:t>
            </a:r>
            <a:r>
              <a:rPr lang="en-US" sz="2400" dirty="0">
                <a:latin typeface="Times New Roman" panose="02020603050405020304" pitchFamily="18" charset="0"/>
                <a:cs typeface="Times New Roman" panose="02020603050405020304" pitchFamily="18" charset="0"/>
              </a:rPr>
              <a:t> dalam </a:t>
            </a:r>
            <a:r>
              <a:rPr lang="en-US" sz="2400" dirty="0" err="1">
                <a:latin typeface="Times New Roman" panose="02020603050405020304" pitchFamily="18" charset="0"/>
                <a:cs typeface="Times New Roman" panose="02020603050405020304" pitchFamily="18" charset="0"/>
              </a:rPr>
              <a:t>analisis</a:t>
            </a:r>
            <a:r>
              <a:rPr lang="en-US" sz="2400" dirty="0">
                <a:latin typeface="Times New Roman" panose="02020603050405020304" pitchFamily="18" charset="0"/>
                <a:cs typeface="Times New Roman" panose="02020603050405020304" pitchFamily="18" charset="0"/>
              </a:rPr>
              <a:t> </a:t>
            </a:r>
            <a:r>
              <a:rPr lang="en-US" sz="2400" i="1" dirty="0">
                <a:latin typeface="Times New Roman" panose="02020603050405020304" pitchFamily="18" charset="0"/>
                <a:cs typeface="Times New Roman" panose="02020603050405020304" pitchFamily="18" charset="0"/>
              </a:rPr>
              <a:t>Remaining Life Assessment</a:t>
            </a:r>
            <a:r>
              <a:rPr lang="en-US" sz="2400" dirty="0">
                <a:latin typeface="Times New Roman" panose="02020603050405020304" pitchFamily="18" charset="0"/>
                <a:cs typeface="Times New Roman" panose="02020603050405020304" pitchFamily="18" charset="0"/>
              </a:rPr>
              <a:t> coating.</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5107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D1DE1-B45B-4483-950B-143C73D4FEE9}"/>
              </a:ext>
            </a:extLst>
          </p:cNvPr>
          <p:cNvSpPr>
            <a:spLocks noGrp="1"/>
          </p:cNvSpPr>
          <p:nvPr>
            <p:ph type="title"/>
          </p:nvPr>
        </p:nvSpPr>
        <p:spPr/>
        <p:txBody>
          <a:bodyPr/>
          <a:lstStyle/>
          <a:p>
            <a:r>
              <a:rPr lang="en-US" dirty="0" err="1"/>
              <a:t>Obyek</a:t>
            </a:r>
            <a:r>
              <a:rPr lang="en-US" dirty="0"/>
              <a:t> Penelitian</a:t>
            </a:r>
          </a:p>
        </p:txBody>
      </p:sp>
      <p:sp>
        <p:nvSpPr>
          <p:cNvPr id="3" name="Text Placeholder 2">
            <a:extLst>
              <a:ext uri="{FF2B5EF4-FFF2-40B4-BE49-F238E27FC236}">
                <a16:creationId xmlns:a16="http://schemas.microsoft.com/office/drawing/2014/main" id="{0FF03006-70D0-4753-883E-EDC4F6BF8CB1}"/>
              </a:ext>
            </a:extLst>
          </p:cNvPr>
          <p:cNvSpPr>
            <a:spLocks noGrp="1"/>
          </p:cNvSpPr>
          <p:nvPr>
            <p:ph type="body" idx="1"/>
          </p:nvPr>
        </p:nvSpPr>
        <p:spPr/>
        <p:txBody>
          <a:bodyPr/>
          <a:lstStyle/>
          <a:p>
            <a:pPr marL="50800" indent="0">
              <a:buNone/>
            </a:pPr>
            <a:endParaRPr lang="en-US" dirty="0"/>
          </a:p>
        </p:txBody>
      </p:sp>
      <p:pic>
        <p:nvPicPr>
          <p:cNvPr id="4" name="Picture 3">
            <a:extLst>
              <a:ext uri="{FF2B5EF4-FFF2-40B4-BE49-F238E27FC236}">
                <a16:creationId xmlns:a16="http://schemas.microsoft.com/office/drawing/2014/main" id="{1D036EF7-4996-4B5D-8957-455628622EC4}"/>
              </a:ext>
            </a:extLst>
          </p:cNvPr>
          <p:cNvPicPr/>
          <p:nvPr/>
        </p:nvPicPr>
        <p:blipFill rotWithShape="1">
          <a:blip r:embed="rId2" cstate="print">
            <a:extLst>
              <a:ext uri="{28A0092B-C50C-407E-A947-70E740481C1C}">
                <a14:useLocalDpi xmlns:a14="http://schemas.microsoft.com/office/drawing/2010/main" val="0"/>
              </a:ext>
            </a:extLst>
          </a:blip>
          <a:srcRect l="34036" r="34149"/>
          <a:stretch/>
        </p:blipFill>
        <p:spPr bwMode="auto">
          <a:xfrm>
            <a:off x="1431306" y="1771866"/>
            <a:ext cx="2331776" cy="3563705"/>
          </a:xfrm>
          <a:prstGeom prst="rect">
            <a:avLst/>
          </a:prstGeom>
          <a:ln>
            <a:noFill/>
          </a:ln>
          <a:extLst>
            <a:ext uri="{53640926-AAD7-44D8-BBD7-CCE9431645EC}">
              <a14:shadowObscured xmlns:a14="http://schemas.microsoft.com/office/drawing/2010/main"/>
            </a:ext>
          </a:extLst>
        </p:spPr>
      </p:pic>
      <p:pic>
        <p:nvPicPr>
          <p:cNvPr id="5" name="Picture 4">
            <a:extLst>
              <a:ext uri="{FF2B5EF4-FFF2-40B4-BE49-F238E27FC236}">
                <a16:creationId xmlns:a16="http://schemas.microsoft.com/office/drawing/2014/main" id="{360FA885-F8AF-4C69-8730-71C535472BCF}"/>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5027629" y="1771867"/>
            <a:ext cx="2136742" cy="3563704"/>
          </a:xfrm>
          <a:prstGeom prst="rect">
            <a:avLst/>
          </a:prstGeom>
        </p:spPr>
      </p:pic>
      <p:pic>
        <p:nvPicPr>
          <p:cNvPr id="9" name="Picture 8">
            <a:extLst>
              <a:ext uri="{FF2B5EF4-FFF2-40B4-BE49-F238E27FC236}">
                <a16:creationId xmlns:a16="http://schemas.microsoft.com/office/drawing/2014/main" id="{88193A94-7221-4316-8158-95D00108D9E0}"/>
              </a:ext>
            </a:extLst>
          </p:cNvPr>
          <p:cNvPicPr>
            <a:picLocks noChangeAspect="1"/>
          </p:cNvPicPr>
          <p:nvPr/>
        </p:nvPicPr>
        <p:blipFill rotWithShape="1">
          <a:blip r:embed="rId4"/>
          <a:srcRect l="8478" t="19857" r="10839" b="15272"/>
          <a:stretch/>
        </p:blipFill>
        <p:spPr>
          <a:xfrm>
            <a:off x="8428918" y="1771867"/>
            <a:ext cx="2331776" cy="3563704"/>
          </a:xfrm>
          <a:prstGeom prst="rect">
            <a:avLst/>
          </a:prstGeom>
        </p:spPr>
      </p:pic>
    </p:spTree>
    <p:extLst>
      <p:ext uri="{BB962C8B-B14F-4D97-AF65-F5344CB8AC3E}">
        <p14:creationId xmlns:p14="http://schemas.microsoft.com/office/powerpoint/2010/main" val="1481977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g104f7abbb21_0_303"/>
          <p:cNvSpPr txBox="1">
            <a:spLocks noGrp="1"/>
          </p:cNvSpPr>
          <p:nvPr>
            <p:ph type="title"/>
          </p:nvPr>
        </p:nvSpPr>
        <p:spPr>
          <a:xfrm>
            <a:off x="166758" y="113336"/>
            <a:ext cx="11830877" cy="1042123"/>
          </a:xfrm>
          <a:prstGeom prst="rect">
            <a:avLst/>
          </a:prstGeom>
          <a:solidFill>
            <a:srgbClr val="1B4685"/>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Exo"/>
              <a:buNone/>
            </a:pPr>
            <a:r>
              <a:rPr lang="en-US" dirty="0"/>
              <a:t>Metode Penelitian </a:t>
            </a:r>
            <a:endParaRPr dirty="0"/>
          </a:p>
        </p:txBody>
      </p:sp>
      <mc:AlternateContent xmlns:mc="http://schemas.openxmlformats.org/markup-compatibility/2006">
        <mc:Choice xmlns:a14="http://schemas.microsoft.com/office/drawing/2010/main" Requires="a14">
          <p:sp>
            <p:nvSpPr>
              <p:cNvPr id="59" name="Google Shape;59;g104f7abbb21_0_303"/>
              <p:cNvSpPr txBox="1">
                <a:spLocks noGrp="1"/>
              </p:cNvSpPr>
              <p:nvPr>
                <p:ph type="body" idx="1"/>
              </p:nvPr>
            </p:nvSpPr>
            <p:spPr>
              <a:xfrm>
                <a:off x="166758" y="1238732"/>
                <a:ext cx="11830877" cy="5089734"/>
              </a:xfrm>
              <a:prstGeom prst="rect">
                <a:avLst/>
              </a:prstGeom>
              <a:noFill/>
              <a:ln>
                <a:noFill/>
              </a:ln>
            </p:spPr>
            <p:txBody>
              <a:bodyPr spcFirstLastPara="1" wrap="square" lIns="91425" tIns="45700" rIns="91425" bIns="45700" anchor="t" anchorCtr="0">
                <a:normAutofit/>
              </a:bodyPr>
              <a:lstStyle/>
              <a:p>
                <a:pPr marL="50800" indent="0" algn="just">
                  <a:buNone/>
                </a:pPr>
                <a:r>
                  <a:rPr lang="en-US" sz="1600" dirty="0"/>
                  <a:t>	Pengukuran ketebalan </a:t>
                </a:r>
                <a:r>
                  <a:rPr lang="en-US" sz="1600" dirty="0" err="1"/>
                  <a:t>lapisan</a:t>
                </a:r>
                <a:r>
                  <a:rPr lang="en-US" sz="1600" dirty="0"/>
                  <a:t> cat </a:t>
                </a:r>
                <a:r>
                  <a:rPr lang="en-US" sz="1600" dirty="0" err="1"/>
                  <a:t>kering</a:t>
                </a:r>
                <a:r>
                  <a:rPr lang="en-US" sz="1600" dirty="0"/>
                  <a:t> (</a:t>
                </a:r>
                <a:r>
                  <a:rPr lang="en-US" sz="1600" i="1" dirty="0"/>
                  <a:t>Dry Film Thickness/DFT</a:t>
                </a:r>
                <a:r>
                  <a:rPr lang="en-US" sz="1600" dirty="0"/>
                  <a:t>) dilakukan secara non-</a:t>
                </a:r>
                <a:r>
                  <a:rPr lang="en-US" sz="1600" dirty="0" err="1"/>
                  <a:t>destruktif</a:t>
                </a:r>
                <a:r>
                  <a:rPr lang="en-US" sz="1600" dirty="0"/>
                  <a:t> menggunakan DFT gauge </a:t>
                </a:r>
                <a:r>
                  <a:rPr lang="en-US" sz="1600" dirty="0" err="1"/>
                  <a:t>mengacu</a:t>
                </a:r>
                <a:r>
                  <a:rPr lang="en-US" sz="1600" dirty="0"/>
                  <a:t> pada </a:t>
                </a:r>
                <a:r>
                  <a:rPr lang="en-US" sz="1600" dirty="0" err="1"/>
                  <a:t>standar</a:t>
                </a:r>
                <a:r>
                  <a:rPr lang="en-US" sz="1600" dirty="0"/>
                  <a:t> ASTM. Pengukuran dilakukan pada beberapa titik yang </a:t>
                </a:r>
                <a:r>
                  <a:rPr lang="en-US" sz="1600" dirty="0" err="1"/>
                  <a:t>mewakili</a:t>
                </a:r>
                <a:r>
                  <a:rPr lang="en-US" sz="1600" dirty="0"/>
                  <a:t> permukaan komponen, dengan setiap titik diukur minimal tiga kali dan </a:t>
                </a:r>
                <a:r>
                  <a:rPr lang="en-US" sz="1600" dirty="0" err="1"/>
                  <a:t>dirata-ratakan</a:t>
                </a:r>
                <a:r>
                  <a:rPr lang="en-US" sz="1600" dirty="0"/>
                  <a:t> untuk </a:t>
                </a:r>
                <a:r>
                  <a:rPr lang="en-US" sz="1600" dirty="0" err="1"/>
                  <a:t>memperoleh</a:t>
                </a:r>
                <a:r>
                  <a:rPr lang="en-US" sz="1600" dirty="0"/>
                  <a:t> </a:t>
                </a:r>
                <a:r>
                  <a:rPr lang="en-US" sz="1600" dirty="0" err="1"/>
                  <a:t>nilai</a:t>
                </a:r>
                <a:r>
                  <a:rPr lang="en-US" sz="1600" dirty="0"/>
                  <a:t> DFT yang </a:t>
                </a:r>
                <a:r>
                  <a:rPr lang="en-US" sz="1600" dirty="0" err="1"/>
                  <a:t>representatif</a:t>
                </a:r>
                <a:r>
                  <a:rPr lang="en-US" sz="1600" dirty="0"/>
                  <a:t>. </a:t>
                </a:r>
                <a:r>
                  <a:rPr lang="en-US" sz="1600" dirty="0" err="1"/>
                  <a:t>Sebelum</a:t>
                </a:r>
                <a:r>
                  <a:rPr lang="en-US" sz="1600" dirty="0"/>
                  <a:t> pengukuran, alat </a:t>
                </a:r>
                <a:r>
                  <a:rPr lang="en-US" sz="1600" dirty="0" err="1"/>
                  <a:t>dikalibrasi</a:t>
                </a:r>
                <a:r>
                  <a:rPr lang="en-US" sz="1600" dirty="0"/>
                  <a:t> menggunakan </a:t>
                </a:r>
                <a:r>
                  <a:rPr lang="en-US" sz="1600" dirty="0" err="1"/>
                  <a:t>standar</a:t>
                </a:r>
                <a:r>
                  <a:rPr lang="en-US" sz="1600" dirty="0"/>
                  <a:t> </a:t>
                </a:r>
                <a:r>
                  <a:rPr lang="en-US" sz="1600" dirty="0" err="1"/>
                  <a:t>kalibrasi</a:t>
                </a:r>
                <a:r>
                  <a:rPr lang="en-US" sz="1600" dirty="0"/>
                  <a:t> untuk </a:t>
                </a:r>
                <a:r>
                  <a:rPr lang="en-US" sz="1600" dirty="0" err="1"/>
                  <a:t>menjamin</a:t>
                </a:r>
                <a:r>
                  <a:rPr lang="en-US" sz="1600" dirty="0"/>
                  <a:t> akurasi hasil.</a:t>
                </a:r>
              </a:p>
              <a:p>
                <a:pPr marL="50800" indent="0" algn="just">
                  <a:buNone/>
                </a:pPr>
                <a:r>
                  <a:rPr lang="en-US" sz="1600" dirty="0"/>
                  <a:t>	Selama periode </a:t>
                </a:r>
                <a:r>
                  <a:rPr lang="en-US" sz="1600" dirty="0" err="1"/>
                  <a:t>pemaparan</a:t>
                </a:r>
                <a:r>
                  <a:rPr lang="en-US" sz="1600" dirty="0"/>
                  <a:t>, </a:t>
                </a:r>
                <a:r>
                  <a:rPr lang="en-US" sz="1600" dirty="0" err="1"/>
                  <a:t>kondisi</a:t>
                </a:r>
                <a:r>
                  <a:rPr lang="en-US" sz="1600" dirty="0"/>
                  <a:t> lingkungan menunjukkan suhu rata-rata </a:t>
                </a:r>
                <a:r>
                  <a:rPr lang="en-US" sz="1600" dirty="0" err="1"/>
                  <a:t>sebesar</a:t>
                </a:r>
                <a:r>
                  <a:rPr lang="en-US" sz="1600" dirty="0"/>
                  <a:t> 38 °C dengan </a:t>
                </a:r>
                <a:r>
                  <a:rPr lang="en-US" sz="1600" dirty="0" err="1"/>
                  <a:t>intensitas</a:t>
                </a:r>
                <a:r>
                  <a:rPr lang="en-US" sz="1600" dirty="0"/>
                  <a:t> </a:t>
                </a:r>
                <a:r>
                  <a:rPr lang="en-US" sz="1600" dirty="0" err="1"/>
                  <a:t>cahaya</a:t>
                </a:r>
                <a:r>
                  <a:rPr lang="en-US" sz="1600" dirty="0"/>
                  <a:t> rata-rata 20.250 lux/D, yang </a:t>
                </a:r>
                <a:r>
                  <a:rPr lang="en-US" sz="1600" dirty="0" err="1"/>
                  <a:t>mencerminkan</a:t>
                </a:r>
                <a:r>
                  <a:rPr lang="en-US" sz="1600" dirty="0"/>
                  <a:t> lingkungan </a:t>
                </a:r>
                <a:r>
                  <a:rPr lang="en-US" sz="1600" dirty="0" err="1"/>
                  <a:t>terbuka</a:t>
                </a:r>
                <a:r>
                  <a:rPr lang="en-US" sz="1600" dirty="0"/>
                  <a:t> dengan variasi </a:t>
                </a:r>
                <a:r>
                  <a:rPr lang="en-US" sz="1600" dirty="0" err="1"/>
                  <a:t>paparan</a:t>
                </a:r>
                <a:r>
                  <a:rPr lang="en-US" sz="1600" dirty="0"/>
                  <a:t> </a:t>
                </a:r>
                <a:r>
                  <a:rPr lang="en-US" sz="1600" dirty="0" err="1"/>
                  <a:t>sinar</a:t>
                </a:r>
                <a:r>
                  <a:rPr lang="en-US" sz="1600" dirty="0"/>
                  <a:t> </a:t>
                </a:r>
                <a:r>
                  <a:rPr lang="en-US" sz="1600" dirty="0" err="1"/>
                  <a:t>matahari</a:t>
                </a:r>
                <a:r>
                  <a:rPr lang="en-US" sz="1600" dirty="0"/>
                  <a:t> dan </a:t>
                </a:r>
                <a:r>
                  <a:rPr lang="en-US" sz="1600" dirty="0" err="1"/>
                  <a:t>pencahayaan</a:t>
                </a:r>
                <a:r>
                  <a:rPr lang="en-US" sz="1600" dirty="0"/>
                  <a:t> sesuai waktu pengukuran.</a:t>
                </a:r>
              </a:p>
              <a:p>
                <a:pPr marL="50800" indent="0" algn="just">
                  <a:buNone/>
                </a:pPr>
                <a:r>
                  <a:rPr lang="en-US" sz="1600" dirty="0"/>
                  <a:t>	</a:t>
                </a:r>
                <a:r>
                  <a:rPr lang="en-US" sz="1600" dirty="0" err="1"/>
                  <a:t>Perhitungan</a:t>
                </a:r>
                <a:r>
                  <a:rPr lang="en-US" sz="1600" dirty="0"/>
                  <a:t> </a:t>
                </a:r>
                <a:r>
                  <a:rPr lang="en-US" sz="1600" i="1" dirty="0"/>
                  <a:t>Remaining Life Assessment</a:t>
                </a:r>
                <a:r>
                  <a:rPr lang="en-US" sz="1600" dirty="0"/>
                  <a:t> (RLA) coating dilakukan menggunakan metode </a:t>
                </a:r>
                <a:r>
                  <a:rPr lang="en-US" sz="1600" b="1" dirty="0"/>
                  <a:t>API 581</a:t>
                </a:r>
                <a:r>
                  <a:rPr lang="en-US" sz="1600" dirty="0"/>
                  <a:t>, dengan </a:t>
                </a:r>
                <a:r>
                  <a:rPr lang="en-US" sz="1600" dirty="0" err="1"/>
                  <a:t>menghitung</a:t>
                </a:r>
                <a:r>
                  <a:rPr lang="en-US" sz="1600" dirty="0"/>
                  <a:t> </a:t>
                </a:r>
                <a:r>
                  <a:rPr lang="en-US" sz="1600" dirty="0" err="1"/>
                  <a:t>laju</a:t>
                </a:r>
                <a:r>
                  <a:rPr lang="en-US" sz="1600" dirty="0"/>
                  <a:t> </a:t>
                </a:r>
                <a:r>
                  <a:rPr lang="en-US" sz="1600" dirty="0" err="1"/>
                  <a:t>penipisan</a:t>
                </a:r>
                <a:r>
                  <a:rPr lang="en-US" sz="1600" dirty="0"/>
                  <a:t> berdasarkan </a:t>
                </a:r>
                <a:r>
                  <a:rPr lang="en-US" sz="1600" dirty="0" err="1"/>
                  <a:t>selisih</a:t>
                </a:r>
                <a:r>
                  <a:rPr lang="en-US" sz="1600" dirty="0"/>
                  <a:t> ketebalan coating terhadap waktu </a:t>
                </a:r>
                <a:r>
                  <a:rPr lang="en-US" sz="1600" dirty="0" err="1"/>
                  <a:t>paparan</a:t>
                </a:r>
                <a:r>
                  <a:rPr lang="en-US" sz="1600" dirty="0"/>
                  <a:t>. Selanjutnya, umur sisa coating </a:t>
                </a:r>
                <a:r>
                  <a:rPr lang="en-US" sz="1600" dirty="0" err="1"/>
                  <a:t>ditentukan</a:t>
                </a:r>
                <a:r>
                  <a:rPr lang="en-US" sz="1600" dirty="0"/>
                  <a:t> </a:t>
                </a:r>
                <a:r>
                  <a:rPr lang="en-US" sz="1600" dirty="0" err="1"/>
                  <a:t>dari</a:t>
                </a:r>
                <a:r>
                  <a:rPr lang="en-US" sz="1600" dirty="0"/>
                  <a:t> perbandingan </a:t>
                </a:r>
                <a:r>
                  <a:rPr lang="en-US" sz="1600" dirty="0" err="1"/>
                  <a:t>antara</a:t>
                </a:r>
                <a:r>
                  <a:rPr lang="en-US" sz="1600" dirty="0"/>
                  <a:t> ketebalan </a:t>
                </a:r>
                <a:r>
                  <a:rPr lang="en-US" sz="1600" dirty="0" err="1"/>
                  <a:t>aktual</a:t>
                </a:r>
                <a:r>
                  <a:rPr lang="en-US" sz="1600" dirty="0"/>
                  <a:t> dan ketebalan minimum yang </a:t>
                </a:r>
                <a:r>
                  <a:rPr lang="en-US" sz="1600" dirty="0" err="1"/>
                  <a:t>diizinkan</a:t>
                </a:r>
                <a:r>
                  <a:rPr lang="en-US" sz="1600" dirty="0"/>
                  <a:t> terhadap </a:t>
                </a:r>
                <a:r>
                  <a:rPr lang="en-US" sz="1600" dirty="0" err="1"/>
                  <a:t>laju</a:t>
                </a:r>
                <a:r>
                  <a:rPr lang="en-US" sz="1600" dirty="0"/>
                  <a:t> </a:t>
                </a:r>
                <a:r>
                  <a:rPr lang="en-US" sz="1600" dirty="0" err="1"/>
                  <a:t>penipisan</a:t>
                </a:r>
                <a:r>
                  <a:rPr lang="en-US" sz="1600" dirty="0"/>
                  <a:t>, sehingga diperoleh estimasi umur </a:t>
                </a:r>
                <a:r>
                  <a:rPr lang="en-US" sz="1600" dirty="0" err="1"/>
                  <a:t>layan</a:t>
                </a:r>
                <a:r>
                  <a:rPr lang="en-US" sz="1600" dirty="0"/>
                  <a:t> coating secara </a:t>
                </a:r>
                <a:r>
                  <a:rPr lang="en-US" sz="1600" dirty="0" err="1"/>
                  <a:t>kuantitatif</a:t>
                </a:r>
                <a:r>
                  <a:rPr lang="en-US" sz="1600" dirty="0"/>
                  <a:t>.</a:t>
                </a:r>
              </a:p>
              <a:p>
                <a:pPr marL="50800" indent="0">
                  <a:buNone/>
                </a:pPr>
                <a:endParaRPr lang="en-US" sz="1400" dirty="0"/>
              </a:p>
              <a:p>
                <a:pPr marL="50800" indent="0">
                  <a:buNone/>
                </a:pPr>
                <a14:m>
                  <m:oMathPara xmlns:m="http://schemas.openxmlformats.org/officeDocument/2006/math">
                    <m:oMathParaPr>
                      <m:jc m:val="centerGroup"/>
                    </m:oMathParaPr>
                    <m:oMath xmlns:m="http://schemas.openxmlformats.org/officeDocument/2006/math">
                      <m:r>
                        <a:rPr lang="id-ID" sz="1800" b="1" i="1" smtClean="0">
                          <a:effectLst/>
                          <a:latin typeface="Cambria Math" panose="02040503050406030204" pitchFamily="18" charset="0"/>
                          <a:ea typeface="Times New Roman" panose="02020603050405020304" pitchFamily="18" charset="0"/>
                          <a:cs typeface="Times New Roman" panose="02020603050405020304" pitchFamily="18" charset="0"/>
                        </a:rPr>
                        <m:t>𝑪𝑹</m:t>
                      </m:r>
                      <m:r>
                        <a:rPr lang="id-ID" sz="1800" b="1"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id-ID" sz="1800" b="1" i="1" smtClean="0">
                          <a:effectLst/>
                          <a:latin typeface="Cambria Math" panose="02040503050406030204" pitchFamily="18" charset="0"/>
                          <a:ea typeface="Times New Roman" panose="02020603050405020304" pitchFamily="18" charset="0"/>
                          <a:cs typeface="Times New Roman" panose="02020603050405020304" pitchFamily="18" charset="0"/>
                        </a:rPr>
                        <m:t>𝑪𝒐𝒓𝒐𝒔𝒊𝒐𝒏</m:t>
                      </m:r>
                      <m:r>
                        <a:rPr lang="id-ID" sz="1800" b="1"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id-ID" sz="1800" b="1" i="1" smtClean="0">
                          <a:effectLst/>
                          <a:latin typeface="Cambria Math" panose="02040503050406030204" pitchFamily="18" charset="0"/>
                          <a:ea typeface="Times New Roman" panose="02020603050405020304" pitchFamily="18" charset="0"/>
                          <a:cs typeface="Times New Roman" panose="02020603050405020304" pitchFamily="18" charset="0"/>
                        </a:rPr>
                        <m:t>𝑹𝒂𝒕𝒆</m:t>
                      </m:r>
                      <m:r>
                        <a:rPr lang="id-ID" sz="1800" b="1" i="1" smtClean="0">
                          <a:effectLst/>
                          <a:latin typeface="Cambria Math" panose="02040503050406030204" pitchFamily="18" charset="0"/>
                          <a:ea typeface="Times New Roman" panose="02020603050405020304" pitchFamily="18" charset="0"/>
                          <a:cs typeface="Times New Roman" panose="02020603050405020304" pitchFamily="18" charset="0"/>
                        </a:rPr>
                        <m:t>)</m:t>
                      </m:r>
                      <m:r>
                        <a:rPr lang="id-ID" sz="1800" b="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1800" b="1" i="1">
                              <a:effectLst/>
                              <a:latin typeface="Cambria Math" panose="02040503050406030204" pitchFamily="18" charset="0"/>
                            </a:rPr>
                          </m:ctrlPr>
                        </m:dPr>
                        <m:e>
                          <m:f>
                            <m:fPr>
                              <m:ctrlPr>
                                <a:rPr lang="en-US" sz="1800" b="1" i="1">
                                  <a:effectLst/>
                                  <a:latin typeface="Cambria Math" panose="02040503050406030204" pitchFamily="18" charset="0"/>
                                </a:rPr>
                              </m:ctrlPr>
                            </m:fPr>
                            <m:num>
                              <m:r>
                                <a:rPr lang="id-ID" sz="1800" b="1"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𝐭</m:t>
                              </m:r>
                              <m:r>
                                <a:rPr lang="id-ID" sz="1800" b="1" i="1" baseline="-250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𝟏</m:t>
                              </m:r>
                              <m:r>
                                <a:rPr lang="id-ID" sz="1800" b="1" i="1" baseline="-25000">
                                  <a:solidFill>
                                    <a:srgbClr val="000000"/>
                                  </a:solidFill>
                                  <a:effectLst/>
                                  <a:latin typeface="Cambria Math" panose="02040503050406030204" pitchFamily="18" charset="0"/>
                                  <a:ea typeface="Times New Roman" panose="02020603050405020304" pitchFamily="18" charset="0"/>
                                </a:rPr>
                                <m:t>−</m:t>
                              </m:r>
                              <m:r>
                                <a:rPr lang="id-ID" sz="1800" b="1"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𝐭</m:t>
                              </m:r>
                              <m:r>
                                <a:rPr lang="id-ID" sz="1800" b="1" i="1" baseline="-250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𝟐</m:t>
                              </m:r>
                              <m:r>
                                <a:rPr lang="id-ID" sz="1800">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num>
                            <m:den>
                              <m:r>
                                <a:rPr lang="id-ID" sz="1800" b="1"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𝚫</m:t>
                              </m:r>
                              <m:r>
                                <a:rPr lang="id-ID" sz="1800" b="1"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𝐭</m:t>
                              </m:r>
                            </m:den>
                          </m:f>
                        </m:e>
                      </m:d>
                    </m:oMath>
                  </m:oMathPara>
                </a14:m>
                <a:endParaRPr lang="en-US" sz="1400" dirty="0"/>
              </a:p>
              <a:p>
                <a:pPr marL="50800" indent="0">
                  <a:buNone/>
                </a:pPr>
                <a:endParaRPr lang="en-US" sz="1400" dirty="0"/>
              </a:p>
              <a:p>
                <a:pPr marL="50800" indent="0">
                  <a:buNone/>
                </a:pPr>
                <a:endParaRPr lang="en-US" sz="1400" dirty="0"/>
              </a:p>
              <a:p>
                <a:pPr marL="50800" indent="0">
                  <a:buNone/>
                </a:pPr>
                <a14:m>
                  <m:oMathPara xmlns:m="http://schemas.openxmlformats.org/officeDocument/2006/math">
                    <m:oMathParaPr>
                      <m:jc m:val="centerGroup"/>
                    </m:oMathParaPr>
                    <m:oMath xmlns:m="http://schemas.openxmlformats.org/officeDocument/2006/math">
                      <m:r>
                        <a:rPr lang="id-ID" sz="1800" b="1" i="1" smtClean="0">
                          <a:effectLst/>
                          <a:latin typeface="Cambria Math" panose="02040503050406030204" pitchFamily="18" charset="0"/>
                          <a:ea typeface="Times New Roman" panose="02020603050405020304" pitchFamily="18" charset="0"/>
                          <a:cs typeface="Times New Roman" panose="02020603050405020304" pitchFamily="18" charset="0"/>
                        </a:rPr>
                        <m:t>𝑹𝒆𝒎𝒂𝒊𝒏𝒊𝒏𝒈</m:t>
                      </m:r>
                      <m:r>
                        <a:rPr lang="id-ID" sz="1800" b="1"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id-ID" sz="1800" b="1" i="1" smtClean="0">
                          <a:effectLst/>
                          <a:latin typeface="Cambria Math" panose="02040503050406030204" pitchFamily="18" charset="0"/>
                          <a:ea typeface="Times New Roman" panose="02020603050405020304" pitchFamily="18" charset="0"/>
                          <a:cs typeface="Times New Roman" panose="02020603050405020304" pitchFamily="18" charset="0"/>
                        </a:rPr>
                        <m:t>𝑳𝒊𝒇𝒆</m:t>
                      </m:r>
                      <m:r>
                        <a:rPr lang="id-ID" sz="1800" b="1"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id-ID" sz="1800" b="1" i="1" smtClean="0">
                          <a:effectLst/>
                          <a:latin typeface="Cambria Math" panose="02040503050406030204" pitchFamily="18" charset="0"/>
                          <a:ea typeface="Times New Roman" panose="02020603050405020304" pitchFamily="18" charset="0"/>
                          <a:cs typeface="Times New Roman" panose="02020603050405020304" pitchFamily="18" charset="0"/>
                        </a:rPr>
                        <m:t>𝑨𝒔𝒔𝒆𝒔𝒎𝒆𝒏𝒕</m:t>
                      </m:r>
                      <m:r>
                        <a:rPr lang="id-ID" sz="1800" b="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1800" b="1" i="1">
                              <a:effectLst/>
                              <a:latin typeface="Cambria Math" panose="02040503050406030204" pitchFamily="18" charset="0"/>
                            </a:rPr>
                          </m:ctrlPr>
                        </m:dPr>
                        <m:e>
                          <m:f>
                            <m:fPr>
                              <m:ctrlPr>
                                <a:rPr lang="en-US" sz="1800" b="1" i="1">
                                  <a:effectLst/>
                                  <a:latin typeface="Cambria Math" panose="02040503050406030204" pitchFamily="18" charset="0"/>
                                </a:rPr>
                              </m:ctrlPr>
                            </m:fPr>
                            <m:num>
                              <m:r>
                                <a:rPr lang="id-ID" sz="1800" b="1" i="1">
                                  <a:effectLst/>
                                  <a:latin typeface="Cambria Math" panose="02040503050406030204" pitchFamily="18" charset="0"/>
                                  <a:ea typeface="Times New Roman" panose="02020603050405020304" pitchFamily="18" charset="0"/>
                                  <a:cs typeface="Times New Roman" panose="02020603050405020304" pitchFamily="18" charset="0"/>
                                </a:rPr>
                                <m:t>𝐭</m:t>
                              </m:r>
                              <m:r>
                                <a:rPr lang="id-ID" sz="1800" b="1">
                                  <a:effectLst/>
                                  <a:latin typeface="Cambria Math" panose="02040503050406030204" pitchFamily="18" charset="0"/>
                                  <a:ea typeface="Times New Roman" panose="02020603050405020304" pitchFamily="18" charset="0"/>
                                  <a:cs typeface="Times New Roman" panose="02020603050405020304" pitchFamily="18" charset="0"/>
                                </a:rPr>
                                <m:t> </m:t>
                              </m:r>
                              <m:r>
                                <a:rPr lang="id-ID" sz="1800" b="1" i="1">
                                  <a:effectLst/>
                                  <a:latin typeface="Cambria Math" panose="02040503050406030204" pitchFamily="18" charset="0"/>
                                  <a:ea typeface="Times New Roman" panose="02020603050405020304" pitchFamily="18" charset="0"/>
                                  <a:cs typeface="Times New Roman" panose="02020603050405020304" pitchFamily="18" charset="0"/>
                                </a:rPr>
                                <m:t>𝐜𝐮𝐫𝐫𝐞𝐧𝐭</m:t>
                              </m:r>
                              <m:r>
                                <a:rPr lang="id-ID" sz="1800" b="1">
                                  <a:effectLst/>
                                  <a:latin typeface="Cambria Math" panose="02040503050406030204" pitchFamily="18" charset="0"/>
                                  <a:ea typeface="Times New Roman" panose="02020603050405020304" pitchFamily="18" charset="0"/>
                                  <a:cs typeface="Times New Roman" panose="02020603050405020304" pitchFamily="18" charset="0"/>
                                </a:rPr>
                                <m:t> </m:t>
                              </m:r>
                              <m:r>
                                <a:rPr lang="id-ID" sz="1800" b="1" i="1">
                                  <a:effectLst/>
                                  <a:latin typeface="Cambria Math" panose="02040503050406030204" pitchFamily="18" charset="0"/>
                                  <a:ea typeface="Times New Roman" panose="02020603050405020304" pitchFamily="18" charset="0"/>
                                  <a:cs typeface="Times New Roman" panose="02020603050405020304" pitchFamily="18" charset="0"/>
                                </a:rPr>
                                <m:t>−</m:t>
                              </m:r>
                              <m:r>
                                <a:rPr lang="id-ID" sz="1800" b="1">
                                  <a:effectLst/>
                                  <a:latin typeface="Cambria Math" panose="02040503050406030204" pitchFamily="18" charset="0"/>
                                  <a:ea typeface="Times New Roman" panose="02020603050405020304" pitchFamily="18" charset="0"/>
                                  <a:cs typeface="Times New Roman" panose="02020603050405020304" pitchFamily="18" charset="0"/>
                                </a:rPr>
                                <m:t> </m:t>
                              </m:r>
                              <m:r>
                                <a:rPr lang="id-ID" sz="1800" b="1" i="1">
                                  <a:effectLst/>
                                  <a:latin typeface="Cambria Math" panose="02040503050406030204" pitchFamily="18" charset="0"/>
                                  <a:ea typeface="Times New Roman" panose="02020603050405020304" pitchFamily="18" charset="0"/>
                                  <a:cs typeface="Times New Roman" panose="02020603050405020304" pitchFamily="18" charset="0"/>
                                </a:rPr>
                                <m:t>𝐭</m:t>
                              </m:r>
                              <m:r>
                                <a:rPr lang="id-ID" sz="1800" b="1">
                                  <a:effectLst/>
                                  <a:latin typeface="Cambria Math" panose="02040503050406030204" pitchFamily="18" charset="0"/>
                                  <a:ea typeface="Times New Roman" panose="02020603050405020304" pitchFamily="18" charset="0"/>
                                  <a:cs typeface="Times New Roman" panose="02020603050405020304" pitchFamily="18" charset="0"/>
                                </a:rPr>
                                <m:t> </m:t>
                              </m:r>
                              <m:r>
                                <a:rPr lang="id-ID" sz="1800" b="1" i="1">
                                  <a:effectLst/>
                                  <a:latin typeface="Cambria Math" panose="02040503050406030204" pitchFamily="18" charset="0"/>
                                  <a:ea typeface="Times New Roman" panose="02020603050405020304" pitchFamily="18" charset="0"/>
                                  <a:cs typeface="Times New Roman" panose="02020603050405020304" pitchFamily="18" charset="0"/>
                                </a:rPr>
                                <m:t>𝐦𝐢𝐧</m:t>
                              </m:r>
                            </m:num>
                            <m:den>
                              <m:r>
                                <a:rPr lang="en-US" sz="1800" b="1" i="1">
                                  <a:effectLst/>
                                  <a:latin typeface="Cambria Math" panose="02040503050406030204" pitchFamily="18" charset="0"/>
                                  <a:ea typeface="Times New Roman" panose="02020603050405020304" pitchFamily="18" charset="0"/>
                                  <a:cs typeface="Times New Roman" panose="02020603050405020304" pitchFamily="18" charset="0"/>
                                </a:rPr>
                                <m:t>𝐂𝐑</m:t>
                              </m:r>
                            </m:den>
                          </m:f>
                        </m:e>
                      </m:d>
                    </m:oMath>
                  </m:oMathPara>
                </a14:m>
                <a:endParaRPr lang="en-US" sz="1400" dirty="0"/>
              </a:p>
            </p:txBody>
          </p:sp>
        </mc:Choice>
        <mc:Fallback>
          <p:sp>
            <p:nvSpPr>
              <p:cNvPr id="59" name="Google Shape;59;g104f7abbb21_0_303"/>
              <p:cNvSpPr txBox="1">
                <a:spLocks noGrp="1" noRot="1" noChangeAspect="1" noMove="1" noResize="1" noEditPoints="1" noAdjustHandles="1" noChangeArrowheads="1" noChangeShapeType="1" noTextEdit="1"/>
              </p:cNvSpPr>
              <p:nvPr>
                <p:ph type="body" idx="1"/>
              </p:nvPr>
            </p:nvSpPr>
            <p:spPr>
              <a:xfrm>
                <a:off x="166758" y="1238732"/>
                <a:ext cx="11830877" cy="5089734"/>
              </a:xfrm>
              <a:prstGeom prst="rect">
                <a:avLst/>
              </a:prstGeom>
              <a:blipFill>
                <a:blip r:embed="rId3"/>
                <a:stretch>
                  <a:fillRect r="-309"/>
                </a:stretch>
              </a:blipFill>
              <a:ln>
                <a:noFill/>
              </a:ln>
            </p:spPr>
            <p:txBody>
              <a:bodyPr/>
              <a:lstStyle/>
              <a:p>
                <a:r>
                  <a:rPr lang="en-US">
                    <a:noFill/>
                  </a:rPr>
                  <a:t> </a:t>
                </a:r>
              </a:p>
            </p:txBody>
          </p:sp>
        </mc:Fallback>
      </mc:AlternateContent>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E4B5E-AA50-44BE-80C9-E484A9DF3277}"/>
              </a:ext>
            </a:extLst>
          </p:cNvPr>
          <p:cNvSpPr>
            <a:spLocks noGrp="1"/>
          </p:cNvSpPr>
          <p:nvPr>
            <p:ph type="title"/>
          </p:nvPr>
        </p:nvSpPr>
        <p:spPr/>
        <p:txBody>
          <a:bodyPr/>
          <a:lstStyle/>
          <a:p>
            <a:r>
              <a:rPr lang="en-US" dirty="0"/>
              <a:t>Hasil dan Pembahasan</a:t>
            </a:r>
          </a:p>
        </p:txBody>
      </p:sp>
      <p:sp>
        <p:nvSpPr>
          <p:cNvPr id="3" name="Text Placeholder 2">
            <a:extLst>
              <a:ext uri="{FF2B5EF4-FFF2-40B4-BE49-F238E27FC236}">
                <a16:creationId xmlns:a16="http://schemas.microsoft.com/office/drawing/2014/main" id="{09A391D6-E3C9-400F-B680-DC31064D5023}"/>
              </a:ext>
            </a:extLst>
          </p:cNvPr>
          <p:cNvSpPr>
            <a:spLocks noGrp="1"/>
          </p:cNvSpPr>
          <p:nvPr>
            <p:ph type="body" idx="1"/>
          </p:nvPr>
        </p:nvSpPr>
        <p:spPr/>
        <p:txBody>
          <a:bodyPr/>
          <a:lstStyle/>
          <a:p>
            <a:pPr marL="50800" indent="0">
              <a:buNone/>
            </a:pPr>
            <a:r>
              <a:rPr lang="en-US" sz="1800" b="1" dirty="0">
                <a:solidFill>
                  <a:srgbClr val="000000"/>
                </a:solidFill>
                <a:effectLst/>
                <a:latin typeface="Times New Roman" panose="02020603050405020304" pitchFamily="18" charset="0"/>
                <a:ea typeface="Times New Roman" panose="02020603050405020304" pitchFamily="18" charset="0"/>
              </a:rPr>
              <a:t>a. Ketebalan Coating</a:t>
            </a:r>
            <a:endParaRPr lang="en-US" sz="1800" dirty="0">
              <a:effectLst/>
              <a:latin typeface="Times New Roman" panose="02020603050405020304" pitchFamily="18" charset="0"/>
              <a:ea typeface="Times New Roman" panose="02020603050405020304" pitchFamily="18" charset="0"/>
            </a:endParaRPr>
          </a:p>
          <a:p>
            <a:pPr marL="50800" indent="0">
              <a:buNone/>
            </a:pPr>
            <a:endParaRPr lang="en-US" dirty="0"/>
          </a:p>
        </p:txBody>
      </p:sp>
      <p:pic>
        <p:nvPicPr>
          <p:cNvPr id="4" name="Picture 3">
            <a:extLst>
              <a:ext uri="{FF2B5EF4-FFF2-40B4-BE49-F238E27FC236}">
                <a16:creationId xmlns:a16="http://schemas.microsoft.com/office/drawing/2014/main" id="{BC4901EF-DBE5-41DF-AA63-66FAA94BBE7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5569" y="1614807"/>
            <a:ext cx="5580861" cy="2825220"/>
          </a:xfrm>
          <a:prstGeom prst="rect">
            <a:avLst/>
          </a:prstGeom>
          <a:noFill/>
          <a:ln>
            <a:noFill/>
          </a:ln>
        </p:spPr>
      </p:pic>
    </p:spTree>
    <p:extLst>
      <p:ext uri="{BB962C8B-B14F-4D97-AF65-F5344CB8AC3E}">
        <p14:creationId xmlns:p14="http://schemas.microsoft.com/office/powerpoint/2010/main" val="3648064850"/>
      </p:ext>
    </p:extLst>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824</TotalTime>
  <Words>792</Words>
  <Application>Microsoft Office PowerPoint</Application>
  <PresentationFormat>Widescreen</PresentationFormat>
  <Paragraphs>86</Paragraphs>
  <Slides>14</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Cambria Math</vt:lpstr>
      <vt:lpstr>Times New Roman</vt:lpstr>
      <vt:lpstr>Century Gothic</vt:lpstr>
      <vt:lpstr>Exo</vt:lpstr>
      <vt:lpstr>Calibri</vt:lpstr>
      <vt:lpstr>Office Theme</vt:lpstr>
      <vt:lpstr>ANALISIS REMAINING LIFE ASSESSEMENT COATING PADA CONTINOUS NOZZLE DENGAN METODE ASTM D7091 dan Metode Perhitungan API 581</vt:lpstr>
      <vt:lpstr>Pendahuluan</vt:lpstr>
      <vt:lpstr>Rumusan Masalah</vt:lpstr>
      <vt:lpstr>Batasan Masalah</vt:lpstr>
      <vt:lpstr>Tujuan Penelitian </vt:lpstr>
      <vt:lpstr>Dasar Teori</vt:lpstr>
      <vt:lpstr>Obyek Penelitian</vt:lpstr>
      <vt:lpstr>Metode Penelitian </vt:lpstr>
      <vt:lpstr>Hasil dan Pembahasan</vt:lpstr>
      <vt:lpstr>Laju Penipisan Coating</vt:lpstr>
      <vt:lpstr>Umur Coating (Remaining Life Assesment)</vt:lpstr>
      <vt:lpstr>Hasil Remaining Life</vt:lpstr>
      <vt:lpstr>Kesimpulan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Analisis Nilai Elongasi Material Terhadap Deep drawing     Nozzle pada Unit Evaporator</dc:title>
  <dc:creator>Umsida</dc:creator>
  <cp:lastModifiedBy>bhima endra wira yudha</cp:lastModifiedBy>
  <cp:revision>40</cp:revision>
  <dcterms:created xsi:type="dcterms:W3CDTF">2020-02-15T07:43:00Z</dcterms:created>
  <dcterms:modified xsi:type="dcterms:W3CDTF">2026-01-21T15:40:39Z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1033-11.2.0.9031</vt:lpwstr>
  </property>
</Properties>
</file>