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6" r:id="rId5"/>
    <p:sldId id="285" r:id="rId6"/>
    <p:sldId id="273" r:id="rId7"/>
    <p:sldId id="259" r:id="rId8"/>
    <p:sldId id="276" r:id="rId9"/>
    <p:sldId id="283" r:id="rId10"/>
    <p:sldId id="286" r:id="rId11"/>
    <p:sldId id="288" r:id="rId12"/>
    <p:sldId id="287" r:id="rId13"/>
    <p:sldId id="265" r:id="rId14"/>
  </p:sldIdLst>
  <p:sldSz cx="12192000" cy="6858000"/>
  <p:notesSz cx="9144000" cy="6858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entury Gothic" panose="020B0502020202020204" pitchFamily="34" charset="0"/>
      <p:regular r:id="rId20"/>
      <p:bold r:id="rId21"/>
      <p:italic r:id="rId22"/>
      <p:boldItalic r:id="rId23"/>
    </p:embeddedFont>
    <p:embeddedFont>
      <p:font typeface="Exo" panose="020B060402020202020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gY2+DM/rwO2HkSTRKEfJ3qJmWL/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 snapToGrid="0">
      <p:cViewPr varScale="1">
        <p:scale>
          <a:sx n="81" d="100"/>
          <a:sy n="81" d="100"/>
        </p:scale>
        <p:origin x="74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4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179484" y="0"/>
            <a:ext cx="3962400" cy="344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400" cy="344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" name="Google Shape;3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104f7abbb21_0_309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g104f7abbb21_0_3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104f7abbb21_0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" name="Google Shape;50;g104f7abbb21_0_297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" name="Google Shape;51;g104f7abbb21_0_297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104f7abbb21_0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" name="Google Shape;50;g104f7abbb21_0_297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" name="Google Shape;51;g104f7abbb21_0_297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0099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04f7abbb21_0_303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g104f7abbb21_0_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77451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04f7abbb21_0_303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g104f7abbb21_0_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Hasil uji pada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empat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sampel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menunjukkan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tubular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Incoloy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840 dan Stainless Steel 321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mampu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menaikkan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suhu air hingga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kisaran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53–59°C dengan waktu pemanasan 80–110 menit. Pada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Incoloy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840,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Sampel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mencapai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58,2°C dalam 90 menit dengan efisiensi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sekitar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5%, sedangkan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Sampel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mencapai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53,1°C dalam 80 menit dengan efisiensi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tertinggi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sekitar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10%. Pada Stainless Steel 321,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Sampel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mencapai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57,2°C dalam 110 menit dengan efisiensi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sekitar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4,5%, dan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Sampel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mencapai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58,6°C dalam 100 menit dengan efisiensi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sekitar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4,0%.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Rentang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arus yang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sempit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semua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sampel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menunjukkan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listrik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relatif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stabil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sehingga perbedaan waktu pemanasan dan efisiensi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dipengaruhi oleh perpindahan panas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konduksi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konveksi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serta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rugi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panas ke lingkungan. Secara umum, efisiensi yang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masih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rendah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(±4–10%)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mengindikasikan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adanya kehilangan panas dan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kontak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–air yang belum optimal, sehingga tidak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seluruh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energi listrik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termanfaatkan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untuk </a:t>
            </a:r>
            <a:r>
              <a:rPr lang="en-US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memanaskan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06788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04f7abbb21_0_95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" name="Google Shape;93;g104f7abbb21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gradFill>
          <a:gsLst>
            <a:gs pos="0">
              <a:srgbClr val="0A2246"/>
            </a:gs>
            <a:gs pos="100000">
              <a:srgbClr val="1D4886"/>
            </a:gs>
          </a:gsLst>
          <a:lin ang="5400000" scaled="0"/>
        </a:gra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5"/>
          <p:cNvPicPr preferRelativeResize="0"/>
          <p:nvPr/>
        </p:nvPicPr>
        <p:blipFill rotWithShape="1">
          <a:blip r:embed="rId2">
            <a:alphaModFix amt="60000"/>
          </a:blip>
          <a:srcRect l="46601" t="2654" r="7599"/>
          <a:stretch/>
        </p:blipFill>
        <p:spPr>
          <a:xfrm>
            <a:off x="-1" y="3509963"/>
            <a:ext cx="3146679" cy="3358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5"/>
          <p:cNvPicPr preferRelativeResize="0"/>
          <p:nvPr/>
        </p:nvPicPr>
        <p:blipFill rotWithShape="1">
          <a:blip r:embed="rId3">
            <a:alphaModFix/>
          </a:blip>
          <a:srcRect l="21878" t="94162" r="21683" b="1155"/>
          <a:stretch/>
        </p:blipFill>
        <p:spPr>
          <a:xfrm>
            <a:off x="3510723" y="6456981"/>
            <a:ext cx="5170554" cy="32150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5"/>
          <p:cNvSpPr txBox="1">
            <a:spLocks noGrp="1"/>
          </p:cNvSpPr>
          <p:nvPr>
            <p:ph type="ctrTitle"/>
          </p:nvPr>
        </p:nvSpPr>
        <p:spPr>
          <a:xfrm>
            <a:off x="914400" y="1537252"/>
            <a:ext cx="10363200" cy="1972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Exo"/>
              <a:buNone/>
              <a:defRPr sz="6000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5"/>
          <p:cNvSpPr txBox="1">
            <a:spLocks noGrp="1"/>
          </p:cNvSpPr>
          <p:nvPr>
            <p:ph type="subTitle" idx="1"/>
          </p:nvPr>
        </p:nvSpPr>
        <p:spPr>
          <a:xfrm>
            <a:off x="1524000" y="3750365"/>
            <a:ext cx="9144000" cy="1507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25"/>
          <p:cNvSpPr txBox="1">
            <a:spLocks noGrp="1"/>
          </p:cNvSpPr>
          <p:nvPr>
            <p:ph type="dt" idx="10"/>
          </p:nvPr>
        </p:nvSpPr>
        <p:spPr>
          <a:xfrm>
            <a:off x="767523" y="565301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5"/>
          <p:cNvSpPr txBox="1">
            <a:spLocks noGrp="1"/>
          </p:cNvSpPr>
          <p:nvPr>
            <p:ph type="ftr" idx="11"/>
          </p:nvPr>
        </p:nvSpPr>
        <p:spPr>
          <a:xfrm>
            <a:off x="4038600" y="565301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5"/>
          <p:cNvSpPr txBox="1">
            <a:spLocks noGrp="1"/>
          </p:cNvSpPr>
          <p:nvPr>
            <p:ph type="sldNum" idx="12"/>
          </p:nvPr>
        </p:nvSpPr>
        <p:spPr>
          <a:xfrm>
            <a:off x="8681277" y="565301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" name="Google Shape;23;p25"/>
          <p:cNvSpPr txBox="1"/>
          <p:nvPr/>
        </p:nvSpPr>
        <p:spPr>
          <a:xfrm>
            <a:off x="6852481" y="465853"/>
            <a:ext cx="241962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FFC000"/>
                </a:solidFill>
                <a:latin typeface="Exo"/>
                <a:ea typeface="Exo"/>
                <a:cs typeface="Exo"/>
                <a:sym typeface="Exo"/>
              </a:rPr>
              <a:t>UNIVERSITAS MUHAMMADIYAH SIDOARJO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" name="Google Shape;24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75247" y="226794"/>
            <a:ext cx="2187844" cy="10052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" name="Google Shape;25;p25"/>
          <p:cNvCxnSpPr/>
          <p:nvPr/>
        </p:nvCxnSpPr>
        <p:spPr>
          <a:xfrm>
            <a:off x="9372600" y="465853"/>
            <a:ext cx="0" cy="830997"/>
          </a:xfrm>
          <a:prstGeom prst="straightConnector1">
            <a:avLst/>
          </a:prstGeom>
          <a:noFill/>
          <a:ln w="28575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26"/>
          <p:cNvPicPr preferRelativeResize="0"/>
          <p:nvPr/>
        </p:nvPicPr>
        <p:blipFill rotWithShape="1">
          <a:blip r:embed="rId2">
            <a:alphaModFix/>
          </a:blip>
          <a:srcRect t="23661"/>
          <a:stretch/>
        </p:blipFill>
        <p:spPr>
          <a:xfrm>
            <a:off x="144674" y="314231"/>
            <a:ext cx="11830877" cy="646639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26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6"/>
          <p:cNvSpPr txBox="1">
            <a:spLocks noGrp="1"/>
          </p:cNvSpPr>
          <p:nvPr>
            <p:ph type="dt" idx="10"/>
          </p:nvPr>
        </p:nvSpPr>
        <p:spPr>
          <a:xfrm>
            <a:off x="10323511" y="6341719"/>
            <a:ext cx="11793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6"/>
          <p:cNvSpPr txBox="1">
            <a:spLocks noGrp="1"/>
          </p:cNvSpPr>
          <p:nvPr>
            <p:ph type="ftr" idx="11"/>
          </p:nvPr>
        </p:nvSpPr>
        <p:spPr>
          <a:xfrm>
            <a:off x="4024796" y="596334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6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6"/>
          <p:cNvSpPr txBox="1"/>
          <p:nvPr/>
        </p:nvSpPr>
        <p:spPr>
          <a:xfrm>
            <a:off x="11427239" y="6332228"/>
            <a:ext cx="5223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" name="Google Shape;33;p26"/>
          <p:cNvPicPr preferRelativeResize="0"/>
          <p:nvPr/>
        </p:nvPicPr>
        <p:blipFill rotWithShape="1">
          <a:blip r:embed="rId3">
            <a:alphaModFix/>
          </a:blip>
          <a:srcRect l="47997" t="2654" r="7599"/>
          <a:stretch/>
        </p:blipFill>
        <p:spPr>
          <a:xfrm flipH="1">
            <a:off x="10198953" y="4248292"/>
            <a:ext cx="1993047" cy="2538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bg>
      <p:bgPr>
        <a:solidFill>
          <a:srgbClr val="0A2246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06779" y="2515037"/>
            <a:ext cx="3978442" cy="1827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Exo"/>
              <a:buNone/>
              <a:defRPr sz="4400" b="0" i="0" u="none" strike="noStrike" cap="none">
                <a:solidFill>
                  <a:schemeClr val="dk1"/>
                </a:solidFill>
                <a:latin typeface="Exo"/>
                <a:ea typeface="Exo"/>
                <a:cs typeface="Exo"/>
                <a:sym typeface="Ex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4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4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A2246"/>
            </a:gs>
            <a:gs pos="31000">
              <a:srgbClr val="0A2246"/>
            </a:gs>
            <a:gs pos="100000">
              <a:srgbClr val="1B4685"/>
            </a:gs>
          </a:gsLst>
          <a:lin ang="5400000" scaled="0"/>
        </a:gra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"/>
          <p:cNvSpPr txBox="1">
            <a:spLocks noGrp="1"/>
          </p:cNvSpPr>
          <p:nvPr>
            <p:ph type="ctrTitle"/>
          </p:nvPr>
        </p:nvSpPr>
        <p:spPr>
          <a:xfrm>
            <a:off x="727522" y="1204686"/>
            <a:ext cx="10736956" cy="2489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Exo"/>
              <a:buNone/>
            </a:pPr>
            <a:r>
              <a:rPr lang="en-US" sz="4400" dirty="0"/>
              <a:t>ANALISIS EFISIENSI TERMAL ELEMEN TUBULAR MATERIAL STAINLESS STEEL DAN INCOLOY PADA SISTEM PEMANAS AIR</a:t>
            </a:r>
            <a:endParaRPr lang="en-US" sz="4400" dirty="0">
              <a:latin typeface="Exo"/>
              <a:ea typeface="Exo"/>
              <a:cs typeface="Exo"/>
              <a:sym typeface="Exo"/>
            </a:endParaRPr>
          </a:p>
        </p:txBody>
      </p:sp>
      <p:sp>
        <p:nvSpPr>
          <p:cNvPr id="41" name="Google Shape;41;p1"/>
          <p:cNvSpPr txBox="1">
            <a:spLocks noGrp="1"/>
          </p:cNvSpPr>
          <p:nvPr>
            <p:ph type="subTitle" idx="1"/>
          </p:nvPr>
        </p:nvSpPr>
        <p:spPr>
          <a:xfrm>
            <a:off x="1714500" y="3693695"/>
            <a:ext cx="8763000" cy="1085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rPr lang="en-US" dirty="0">
                <a:solidFill>
                  <a:srgbClr val="F2F2F2"/>
                </a:solidFill>
                <a:latin typeface="Exo"/>
                <a:ea typeface="Exo"/>
                <a:cs typeface="Exo"/>
                <a:sym typeface="Exo"/>
              </a:rPr>
              <a:t>Oleh: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dirty="0"/>
              <a:t>Mohamad Budi Satrio 221020200082</a:t>
            </a: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dirty="0"/>
              <a:t>Dosen pembimbing	: Ali Akbar, ST., M.T</a:t>
            </a: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dirty="0" err="1"/>
              <a:t>Progam</a:t>
            </a:r>
            <a:r>
              <a:rPr lang="en-US" dirty="0"/>
              <a:t> </a:t>
            </a:r>
            <a:r>
              <a:rPr lang="en-US" dirty="0" err="1"/>
              <a:t>Studi</a:t>
            </a:r>
            <a:r>
              <a:rPr lang="en-US" dirty="0"/>
              <a:t> Teknik Mesin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rPr lang="en-US" dirty="0">
                <a:solidFill>
                  <a:srgbClr val="F2F2F2"/>
                </a:solidFill>
                <a:latin typeface="Exo"/>
                <a:ea typeface="Exo"/>
                <a:cs typeface="Exo"/>
                <a:sym typeface="Exo"/>
              </a:rPr>
              <a:t>Universitas Muhammadiyah Sidoarjo </a:t>
            </a:r>
            <a:endParaRPr dirty="0">
              <a:solidFill>
                <a:srgbClr val="F2F2F2"/>
              </a:solidFill>
              <a:latin typeface="Exo"/>
              <a:ea typeface="Exo"/>
              <a:cs typeface="Exo"/>
              <a:sym typeface="Exo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rPr lang="en-US" dirty="0">
                <a:solidFill>
                  <a:srgbClr val="F2F2F2"/>
                </a:solidFill>
              </a:rPr>
              <a:t>Februari, 2026</a:t>
            </a:r>
            <a:endParaRPr dirty="0">
              <a:solidFill>
                <a:srgbClr val="F2F2F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97E62-658E-4ECB-8A26-976985FEA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DFDB2-46E9-4CC5-A685-4ECEA61EDC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E0F1CF-5872-495C-98A8-9E06F0E19AC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518" y="1738040"/>
            <a:ext cx="5520964" cy="388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064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A5D60-7871-4A7C-8C43-15B5E967C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43DFCC-FD5A-4946-B07C-4EB26AE2F6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0800" indent="0" algn="just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Hasil uji menunjukkan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tubular Stainless Steel 321 dan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Incoloy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840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mampu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menaikkan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suhu air hingga 57–59°C dengan waktu pemanasan 80–110 menit dan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konsumsi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energi yang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relatif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mirip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(±470–478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Stainless Steel 321 memberikan efisiensi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(61% dan 54%) dengan waktu pemanasan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singkat (90 dan 80 menit), sedangkan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Incoloy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840 menunjukkan efisiensi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rendah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(50% dan 37%) dengan waktu pemanasan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lama (110 dan 100 menit). Perbedaan ini menunjukkan kinerja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ditentukan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oleh efektivitas perpindahan panas dan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rugi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panas sistem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konduksi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konveksi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bukan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semata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besarnya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energi listrik yang masuk.</a:t>
            </a:r>
          </a:p>
        </p:txBody>
      </p:sp>
    </p:spTree>
    <p:extLst>
      <p:ext uri="{BB962C8B-B14F-4D97-AF65-F5344CB8AC3E}">
        <p14:creationId xmlns:p14="http://schemas.microsoft.com/office/powerpoint/2010/main" val="2589223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14B6A-5B5E-4472-91F8-20E0638CA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Kesimpulan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733E0-C05D-4A61-8788-4E8922D02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758" y="1644085"/>
            <a:ext cx="11830877" cy="2513136"/>
          </a:xfrm>
        </p:spPr>
        <p:txBody>
          <a:bodyPr/>
          <a:lstStyle/>
          <a:p>
            <a:pPr marL="50800" indent="0">
              <a:buNone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Berdasarkan hasil pengujian,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elemen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pemanas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tubular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berbahan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Stainless Steel 321 dan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Incoloy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840 sama-sama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mampu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menaikkan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suhu air hingga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kisaran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57–59°C dengan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konsumsi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energi listrik yang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relatif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serupa (±470–478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), namun menunjukkan perbedaan pada durasi pemanasan dan efisiensi termal. Stainless Steel 321 memberikan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performa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lebih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baik dengan waktu pemanasan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lebih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singkat (80–90 menit) dan efisiensi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lebih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tinggi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(54–61%), sedangkan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Incoloy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840 memerlukan waktu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lebih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lama (100–110 menit) dengan efisiensi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lebih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rendah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(37–50%). Perbedaan ini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mengindikasikan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bahwa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pada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kondisi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pengujian ini, transfer panas ke air pada Stainless Steel 321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berlangsung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lebih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efektif, sementara pada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Incoloy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840 terjadi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rugi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panas atau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hambatan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perpindahan panas yang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lebih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dominan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sehingga efisiensi termal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menurun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meskipun energi listrik yang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digunakan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hampir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sama.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2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104f7abbb21_0_309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/>
              <a:t>Pendahuluan</a:t>
            </a:r>
            <a:endParaRPr/>
          </a:p>
        </p:txBody>
      </p:sp>
      <p:sp>
        <p:nvSpPr>
          <p:cNvPr id="47" name="Google Shape;47;g104f7abbb21_0_309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50800" indent="0" algn="just">
              <a:lnSpc>
                <a:spcPct val="15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Pemanas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air merupakan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perangkat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termal yang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banyak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digunakan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skala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rumah tangga,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komersial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hingga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industri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karena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dibutuhkan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untuk menyediakan air panas dengan suhu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stabil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Seiring meningkatnya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tuntutan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efisiensi, keamanan, dan umur pakai,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pemilihan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material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pemanas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menjadi faktor penting dalam menentukan kinerja sistem. Salah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sifat material yang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berpengaruh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proses transfer panas adalah konduktivitas termal (k). Secara teori, material dengan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mudah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menghantarkan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panas melalui dinding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(sheath)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menuju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air sehingga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hambatan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konduksi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berkurang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0800" indent="0" algn="just">
              <a:lnSpc>
                <a:spcPct val="15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Namun,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pemilihan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material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tubular tidak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ditentukan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hanya berdasarkan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karena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performa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pemanasan juga dipengaruhi faktor lain seperti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konveksi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air,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rugi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panas ke lingkungan,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serta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kondisi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permukaan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Secara umum, stainless steel (misalnya SS 304) memiliki konduktivitas termal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 W/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m·K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dibandingkan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Incoloy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 W/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m·K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rentang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temperatur operasi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pemanas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air, sehingga stainless steel secara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teoritis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unggul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jalur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konduksi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panas.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Meski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demikian, pada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aplikasi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imersi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Incoloy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sering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dipilih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karena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kelebihannya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ketahanan korosi,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resistansi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terhadap pitting/scaling,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serta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stabilitas pada temperatur sheath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yang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meningkatkan keandalan dan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durabilitas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terutama pada air kaya mineral atau lingkungan agresif. Oleh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karena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itu, perbandingan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tubular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berbahan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stainless steel dan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Incoloy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tetap relevan untuk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menilai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kinerja secara menyeluruh melalui parameter waktu pemanasan,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konsumsi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energi, dan efisiensi termal, sehingga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pemilihan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material didasarkan pada data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performa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terukur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104f7abbb21_0_297"/>
          <p:cNvSpPr txBox="1">
            <a:spLocks noGrp="1"/>
          </p:cNvSpPr>
          <p:nvPr>
            <p:ph type="title"/>
          </p:nvPr>
        </p:nvSpPr>
        <p:spPr>
          <a:xfrm>
            <a:off x="166758" y="67616"/>
            <a:ext cx="11830800" cy="1042200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Rumusan Masalah</a:t>
            </a:r>
            <a:endParaRPr dirty="0"/>
          </a:p>
        </p:txBody>
      </p:sp>
      <p:sp>
        <p:nvSpPr>
          <p:cNvPr id="3" name="Google Shape;47;g104f7abbb21_0_309">
            <a:extLst>
              <a:ext uri="{FF2B5EF4-FFF2-40B4-BE49-F238E27FC236}">
                <a16:creationId xmlns:a16="http://schemas.microsoft.com/office/drawing/2014/main" id="{C9E213F9-D038-4992-9F69-D03374E805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1" indent="-228600" algn="ctr">
              <a:spcBef>
                <a:spcPts val="1000"/>
              </a:spcBef>
              <a:buSzPts val="2800"/>
              <a:buNone/>
            </a:pP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1" indent="-228600" algn="ctr">
              <a:spcBef>
                <a:spcPts val="1000"/>
              </a:spcBef>
              <a:buSzPts val="2800"/>
              <a:buNone/>
            </a:pP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1" indent="-228600" algn="ctr">
              <a:spcBef>
                <a:spcPts val="1000"/>
              </a:spcBef>
              <a:buSzPts val="2800"/>
              <a:buNone/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“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Bagaimana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pengaruh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efisiensi termal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elemen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tubular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berbahan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stainless steel dan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incoloy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pada sistem </a:t>
            </a:r>
            <a:r>
              <a:rPr lang="en-US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pemanas</a:t>
            </a: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air?”</a:t>
            </a:r>
            <a:endParaRPr sz="4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104f7abbb21_0_297"/>
          <p:cNvSpPr txBox="1">
            <a:spLocks noGrp="1"/>
          </p:cNvSpPr>
          <p:nvPr>
            <p:ph type="title"/>
          </p:nvPr>
        </p:nvSpPr>
        <p:spPr>
          <a:xfrm>
            <a:off x="166758" y="67616"/>
            <a:ext cx="11830800" cy="1042200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Batasan Masalah</a:t>
            </a:r>
            <a:endParaRPr dirty="0"/>
          </a:p>
        </p:txBody>
      </p:sp>
      <p:sp>
        <p:nvSpPr>
          <p:cNvPr id="3" name="Google Shape;47;g104f7abbb21_0_309">
            <a:extLst>
              <a:ext uri="{FF2B5EF4-FFF2-40B4-BE49-F238E27FC236}">
                <a16:creationId xmlns:a16="http://schemas.microsoft.com/office/drawing/2014/main" id="{C9E213F9-D038-4992-9F69-D03374E805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  <a:tabLst>
                <a:tab pos="-914400" algn="l"/>
              </a:tabLst>
            </a:pPr>
            <a:r>
              <a:rPr lang="en-US" sz="2400" dirty="0">
                <a:latin typeface="Times New Roman" panose="02020603050405020304" pitchFamily="18" charset="0"/>
              </a:rPr>
              <a:t>Penelitian ini hanya </a:t>
            </a:r>
            <a:r>
              <a:rPr lang="en-US" sz="2400" dirty="0" err="1">
                <a:latin typeface="Times New Roman" panose="02020603050405020304" pitchFamily="18" charset="0"/>
              </a:rPr>
              <a:t>membandingkan</a:t>
            </a:r>
            <a:r>
              <a:rPr lang="en-US" sz="2400" dirty="0">
                <a:latin typeface="Times New Roman" panose="02020603050405020304" pitchFamily="18" charset="0"/>
              </a:rPr>
              <a:t> dua jenis material </a:t>
            </a:r>
            <a:r>
              <a:rPr lang="en-US" sz="2400" dirty="0" err="1">
                <a:latin typeface="Times New Roman" panose="02020603050405020304" pitchFamily="18" charset="0"/>
              </a:rPr>
              <a:t>elemen</a:t>
            </a:r>
            <a:r>
              <a:rPr lang="en-US" sz="2400" dirty="0">
                <a:latin typeface="Times New Roman" panose="02020603050405020304" pitchFamily="18" charset="0"/>
              </a:rPr>
              <a:t> tubular, yaitu stainless steel 321 dan </a:t>
            </a:r>
            <a:r>
              <a:rPr lang="en-US" sz="2400" dirty="0" err="1">
                <a:latin typeface="Times New Roman" panose="02020603050405020304" pitchFamily="18" charset="0"/>
              </a:rPr>
              <a:t>Incoloy</a:t>
            </a:r>
            <a:r>
              <a:rPr lang="en-US" sz="2400">
                <a:latin typeface="Times New Roman" panose="02020603050405020304" pitchFamily="18" charset="0"/>
              </a:rPr>
              <a:t> 840</a:t>
            </a:r>
            <a:r>
              <a:rPr lang="en-US" sz="2400" dirty="0">
                <a:latin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  <a:tabLst>
                <a:tab pos="-914400" algn="l"/>
              </a:tabLst>
            </a:pPr>
            <a:r>
              <a:rPr lang="en-US" sz="2400" dirty="0">
                <a:latin typeface="Times New Roman" panose="02020603050405020304" pitchFamily="18" charset="0"/>
              </a:rPr>
              <a:t>Sistem </a:t>
            </a:r>
            <a:r>
              <a:rPr lang="en-US" sz="2400" dirty="0" err="1">
                <a:latin typeface="Times New Roman" panose="02020603050405020304" pitchFamily="18" charset="0"/>
              </a:rPr>
              <a:t>pemanas</a:t>
            </a:r>
            <a:r>
              <a:rPr lang="en-US" sz="2400" dirty="0">
                <a:latin typeface="Times New Roman" panose="02020603050405020304" pitchFamily="18" charset="0"/>
              </a:rPr>
              <a:t> air yang diuji menggunakan sumber listrik AC </a:t>
            </a:r>
            <a:r>
              <a:rPr lang="en-US" sz="2400" dirty="0" err="1">
                <a:latin typeface="Times New Roman" panose="02020603050405020304" pitchFamily="18" charset="0"/>
              </a:rPr>
              <a:t>standar</a:t>
            </a:r>
            <a:r>
              <a:rPr lang="en-US" sz="2400" dirty="0">
                <a:latin typeface="Times New Roman" panose="02020603050405020304" pitchFamily="18" charset="0"/>
              </a:rPr>
              <a:t> dengan variasi </a:t>
            </a:r>
            <a:r>
              <a:rPr lang="en-US" sz="2400" dirty="0" err="1">
                <a:latin typeface="Times New Roman" panose="02020603050405020304" pitchFamily="18" charset="0"/>
              </a:rPr>
              <a:t>tegangan</a:t>
            </a:r>
            <a:r>
              <a:rPr lang="en-US" sz="2400" dirty="0">
                <a:latin typeface="Times New Roman" panose="02020603050405020304" pitchFamily="18" charset="0"/>
              </a:rPr>
              <a:t> 240 volt, 500 watt.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  <a:tabLst>
                <a:tab pos="-914400" algn="l"/>
              </a:tabLst>
            </a:pPr>
            <a:r>
              <a:rPr lang="en-US" sz="2400" dirty="0">
                <a:latin typeface="Times New Roman" panose="02020603050405020304" pitchFamily="18" charset="0"/>
              </a:rPr>
              <a:t>Parameter yang </a:t>
            </a:r>
            <a:r>
              <a:rPr lang="en-US" sz="2400" dirty="0" err="1">
                <a:latin typeface="Times New Roman" panose="02020603050405020304" pitchFamily="18" charset="0"/>
              </a:rPr>
              <a:t>diamati</a:t>
            </a:r>
            <a:r>
              <a:rPr lang="en-US" sz="2400" dirty="0">
                <a:latin typeface="Times New Roman" panose="02020603050405020304" pitchFamily="18" charset="0"/>
              </a:rPr>
              <a:t> dalam </a:t>
            </a:r>
            <a:r>
              <a:rPr lang="en-US" sz="2400" dirty="0" err="1">
                <a:latin typeface="Times New Roman" panose="02020603050405020304" pitchFamily="18" charset="0"/>
              </a:rPr>
              <a:t>penelitian</a:t>
            </a:r>
            <a:r>
              <a:rPr lang="en-US" sz="2400" dirty="0">
                <a:latin typeface="Times New Roman" panose="02020603050405020304" pitchFamily="18" charset="0"/>
              </a:rPr>
              <a:t> terbatas pada suhu pemanasan, waktu pemanasan, </a:t>
            </a:r>
            <a:r>
              <a:rPr lang="en-US" sz="2400" dirty="0" err="1">
                <a:latin typeface="Times New Roman" panose="02020603050405020304" pitchFamily="18" charset="0"/>
              </a:rPr>
              <a:t>konsumsi</a:t>
            </a:r>
            <a:r>
              <a:rPr lang="en-US" sz="2400" dirty="0">
                <a:latin typeface="Times New Roman" panose="02020603050405020304" pitchFamily="18" charset="0"/>
              </a:rPr>
              <a:t> daya listrik, dan efisiensi konversi panas untuk efisiensi termal.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  <a:tabLst>
                <a:tab pos="-914400" algn="l"/>
              </a:tabLst>
            </a:pPr>
            <a:endParaRPr lang="en-US" sz="2400" dirty="0">
              <a:latin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buNone/>
              <a:tabLst>
                <a:tab pos="-914400" algn="l"/>
              </a:tabLst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62607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EAB44-2DD2-4024-9FED-41C3D877A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Tujuan Penelitian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01811A-EE8D-4C4B-A79F-77EFBA1D7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0561" y="2846448"/>
            <a:ext cx="11830877" cy="1165103"/>
          </a:xfrm>
        </p:spPr>
        <p:txBody>
          <a:bodyPr/>
          <a:lstStyle/>
          <a:p>
            <a:pPr marL="50800" indent="0" algn="ctr">
              <a:buNone/>
            </a:pP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Bertujuan untuk mengetahui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pengaruh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efisiensi termal efisiensi termal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elemen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tubular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berbahan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stainless steel dan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incoloy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pada sistem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pemanas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air.</a:t>
            </a:r>
            <a:endParaRPr lang="en-US" sz="2800" b="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5080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832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04f7abbb21_0_303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 dirty="0"/>
              <a:t>Dasar Teori</a:t>
            </a:r>
            <a:endParaRPr dirty="0"/>
          </a:p>
        </p:txBody>
      </p:sp>
      <p:sp>
        <p:nvSpPr>
          <p:cNvPr id="59" name="Google Shape;59;g104f7abbb21_0_303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Pemanas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air listrik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memanaskan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air melalui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tubular yang menghasilkan panas akibat pemanasan Joule. Panas kemudian ditransfer ke air lewat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konduksi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selubung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(sheath) dan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konveksi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dalam air. Salah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sifat penting material sheath adalah konduktivitas termal (k); semakin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k, semakin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kecil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hambatan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konduksi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sehingga panas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mudah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mengalir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ke air. </a:t>
            </a:r>
          </a:p>
          <a:p>
            <a:pPr marL="22860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Namun, k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bukan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satu-satunya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penentu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karena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kinerja juga dipengaruhi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konveksi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air, posisi/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perendaman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rugi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panas ke lingkungan,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serta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kerak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/fouling. Performa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pemanas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dinilai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waktu pemanasan,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konsumsi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energi, dan efisiensi termal (perbandingan panas yang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diserap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air terhadap energi listrik yang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digunakan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07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04f7abbb21_0_303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 dirty="0"/>
              <a:t>Metode Penelitian </a:t>
            </a:r>
            <a:endParaRPr dirty="0"/>
          </a:p>
        </p:txBody>
      </p:sp>
      <p:sp>
        <p:nvSpPr>
          <p:cNvPr id="59" name="Google Shape;59;g104f7abbb21_0_303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0800" indent="0" algn="just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Penelitian ini merupakan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eksperimental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bertujuan untuk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membandingkan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efisiensi termal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tubular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berbahan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stainless steel 810 dan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Incoloy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840 pada sistem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pemanas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air. Variabel bebas dalam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penelitian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adalah jenis material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tubular, sedangkan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terikat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mencakup suhu air, waktu pemanasan,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konsumsi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energi listrik, efisiensi perpindahan panas, dan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degradasi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material.</a:t>
            </a:r>
          </a:p>
          <a:p>
            <a:pPr marL="50800" indent="0" algn="just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Objek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penelitian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adalah dua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tubular dengan spesifikasi daya dan dimensi yang sama, masing-masing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stainless steel 321 dan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Incoloy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840. Pengujian dilakukan menggunakan sistem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pemanas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air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sederhana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dengan air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sebanyak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1000 ml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didalam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teko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dengan gap 5cm, suhu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divariasikan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20-33 °C,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dicari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material mana yang paling cepat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mencapai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suhu target 60°C. Alat ukur yang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digunakan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antara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lain: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termokopel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tang ampere</a:t>
            </a:r>
          </a:p>
          <a:p>
            <a:pPr marL="4572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sz="24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1E36A-9089-410D-8060-F646E4286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Variabel Pengujian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D1BC08-EBCF-440E-B725-657D3A171F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534FCD9-C9FD-4DE7-9FF8-00452AA8AF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753196"/>
              </p:ext>
            </p:extLst>
          </p:nvPr>
        </p:nvGraphicFramePr>
        <p:xfrm>
          <a:off x="650392" y="4063359"/>
          <a:ext cx="10863608" cy="17529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15902">
                  <a:extLst>
                    <a:ext uri="{9D8B030D-6E8A-4147-A177-3AD203B41FA5}">
                      <a16:colId xmlns:a16="http://schemas.microsoft.com/office/drawing/2014/main" val="3826694488"/>
                    </a:ext>
                  </a:extLst>
                </a:gridCol>
                <a:gridCol w="2715902">
                  <a:extLst>
                    <a:ext uri="{9D8B030D-6E8A-4147-A177-3AD203B41FA5}">
                      <a16:colId xmlns:a16="http://schemas.microsoft.com/office/drawing/2014/main" val="2830231403"/>
                    </a:ext>
                  </a:extLst>
                </a:gridCol>
                <a:gridCol w="2715902">
                  <a:extLst>
                    <a:ext uri="{9D8B030D-6E8A-4147-A177-3AD203B41FA5}">
                      <a16:colId xmlns:a16="http://schemas.microsoft.com/office/drawing/2014/main" val="3427692959"/>
                    </a:ext>
                  </a:extLst>
                </a:gridCol>
                <a:gridCol w="2715902">
                  <a:extLst>
                    <a:ext uri="{9D8B030D-6E8A-4147-A177-3AD203B41FA5}">
                      <a16:colId xmlns:a16="http://schemas.microsoft.com/office/drawing/2014/main" val="520931492"/>
                    </a:ext>
                  </a:extLst>
                </a:gridCol>
              </a:tblGrid>
              <a:tr h="5843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id-ID" sz="1200">
                          <a:effectLst/>
                        </a:rPr>
                        <a:t>No.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id-ID" sz="1200" dirty="0">
                          <a:effectLst/>
                        </a:rPr>
                        <a:t>Jenis Material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id-ID" sz="1200">
                          <a:effectLst/>
                        </a:rPr>
                        <a:t>Tegangan (Volt)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id-ID" sz="1200">
                          <a:effectLst/>
                        </a:rPr>
                        <a:t>Daya (Watt)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7505405"/>
                  </a:ext>
                </a:extLst>
              </a:tr>
              <a:tr h="5843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id-ID" sz="12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id-ID" sz="1200" dirty="0">
                          <a:effectLst/>
                        </a:rPr>
                        <a:t>Stainless Steel </a:t>
                      </a:r>
                      <a:r>
                        <a:rPr lang="en-US" sz="1200" dirty="0">
                          <a:effectLst/>
                        </a:rPr>
                        <a:t>321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id-ID" sz="1200">
                          <a:effectLst/>
                        </a:rPr>
                        <a:t>240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id-ID" sz="1200" dirty="0">
                          <a:effectLst/>
                        </a:rPr>
                        <a:t>500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6363891"/>
                  </a:ext>
                </a:extLst>
              </a:tr>
              <a:tr h="5843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id-ID" sz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id-ID" sz="1200" dirty="0">
                          <a:effectLst/>
                        </a:rPr>
                        <a:t>Incoloy 8</a:t>
                      </a:r>
                      <a:r>
                        <a:rPr lang="en-US" sz="1200">
                          <a:effectLst/>
                        </a:rPr>
                        <a:t>40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id-ID" sz="1200" dirty="0">
                          <a:effectLst/>
                        </a:rPr>
                        <a:t>240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id-ID" sz="1200" dirty="0">
                          <a:effectLst/>
                        </a:rPr>
                        <a:t>500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853713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DAFA8095-0A82-45FC-A779-BDA3B13E97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93" t="9210" r="23282" b="15327"/>
          <a:stretch/>
        </p:blipFill>
        <p:spPr>
          <a:xfrm rot="5400000">
            <a:off x="4861088" y="59350"/>
            <a:ext cx="2469823" cy="517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168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7A8D8-FC7E-46F9-BAC8-FBD7D24FB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365" y="196609"/>
            <a:ext cx="11830877" cy="1042123"/>
          </a:xfrm>
        </p:spPr>
        <p:txBody>
          <a:bodyPr/>
          <a:lstStyle/>
          <a:p>
            <a:r>
              <a:rPr lang="en-US" dirty="0"/>
              <a:t>Hasil dan Pembahasan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BE7679-EE07-4165-A696-D663677FD5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A7B8666-A736-4059-9B22-6A230AC5E1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551273"/>
              </p:ext>
            </p:extLst>
          </p:nvPr>
        </p:nvGraphicFramePr>
        <p:xfrm>
          <a:off x="1244280" y="1977273"/>
          <a:ext cx="9675831" cy="29034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2457">
                  <a:extLst>
                    <a:ext uri="{9D8B030D-6E8A-4147-A177-3AD203B41FA5}">
                      <a16:colId xmlns:a16="http://schemas.microsoft.com/office/drawing/2014/main" val="139617745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860469892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860381122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1612155278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3280999924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2650502796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457700759"/>
                    </a:ext>
                  </a:extLst>
                </a:gridCol>
              </a:tblGrid>
              <a:tr h="10107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Jenis Material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Suhu Awal (°C)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Suhu Akhir (°C)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Waktu Pemanasan (menit)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Konsumsi Energi (Wh)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Efisiensi Termal (%)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41528918"/>
                  </a:ext>
                </a:extLst>
              </a:tr>
              <a:tr h="4731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Stainless Steel 321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470,4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94898522"/>
                  </a:ext>
                </a:extLst>
              </a:tr>
              <a:tr h="4731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Stainless Steel 321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475,2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71280200"/>
                  </a:ext>
                </a:extLst>
              </a:tr>
              <a:tr h="4731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Incoloy 840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477,6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6098373"/>
                  </a:ext>
                </a:extLst>
              </a:tr>
              <a:tr h="4731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Incoloy 840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475,2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ID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6705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14701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924</TotalTime>
  <Words>1165</Words>
  <Application>Microsoft Office PowerPoint</Application>
  <PresentationFormat>Widescreen</PresentationFormat>
  <Paragraphs>83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Exo</vt:lpstr>
      <vt:lpstr>Calibri</vt:lpstr>
      <vt:lpstr>Arial</vt:lpstr>
      <vt:lpstr>Times New Roman</vt:lpstr>
      <vt:lpstr>Century Gothic</vt:lpstr>
      <vt:lpstr>Office Theme</vt:lpstr>
      <vt:lpstr>ANALISIS EFISIENSI TERMAL ELEMEN TUBULAR MATERIAL STAINLESS STEEL DAN INCOLOY PADA SISTEM PEMANAS AIR</vt:lpstr>
      <vt:lpstr>Pendahuluan</vt:lpstr>
      <vt:lpstr>Rumusan Masalah</vt:lpstr>
      <vt:lpstr>Batasan Masalah</vt:lpstr>
      <vt:lpstr>Tujuan Penelitian</vt:lpstr>
      <vt:lpstr>Dasar Teori</vt:lpstr>
      <vt:lpstr>Metode Penelitian </vt:lpstr>
      <vt:lpstr>Variabel Pengujian</vt:lpstr>
      <vt:lpstr>Hasil dan Pembahasan</vt:lpstr>
      <vt:lpstr>PowerPoint Presentation</vt:lpstr>
      <vt:lpstr>PowerPoint Presentation</vt:lpstr>
      <vt:lpstr>Kesimpulan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Analisis Nilai Elongasi Material Terhadap Deep drawing     Nozzle pada Unit Evaporator</dc:title>
  <dc:creator>Umsida</dc:creator>
  <cp:lastModifiedBy>bhima endra wira yudha</cp:lastModifiedBy>
  <cp:revision>45</cp:revision>
  <dcterms:created xsi:type="dcterms:W3CDTF">2020-02-15T07:43:00Z</dcterms:created>
  <dcterms:modified xsi:type="dcterms:W3CDTF">2026-02-04T19:33:24Z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1033-11.2.0.9031</vt:lpwstr>
  </property>
</Properties>
</file>