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4" r:id="rId3"/>
    <p:sldId id="283" r:id="rId4"/>
    <p:sldId id="275" r:id="rId5"/>
    <p:sldId id="284" r:id="rId6"/>
    <p:sldId id="301" r:id="rId7"/>
    <p:sldId id="300" r:id="rId8"/>
    <p:sldId id="304" r:id="rId9"/>
    <p:sldId id="303" r:id="rId10"/>
    <p:sldId id="278" r:id="rId11"/>
    <p:sldId id="268" r:id="rId12"/>
  </p:sldIdLst>
  <p:sldSz cx="12192000" cy="6858000"/>
  <p:notesSz cx="9144000" cy="6858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Ex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207" autoAdjust="0"/>
  </p:normalViewPr>
  <p:slideViewPr>
    <p:cSldViewPr snapToGrid="0">
      <p:cViewPr varScale="1">
        <p:scale>
          <a:sx n="73" d="100"/>
          <a:sy n="73" d="100"/>
        </p:scale>
        <p:origin x="30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81895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615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701E6-7219-97B8-EFFE-1E95C49F8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EBC88F-2977-D18B-F042-214157BEB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93DF6-03BE-28C3-95AD-8EFF7C195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FBEDA-618C-51F6-7BAE-55930DE256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998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DAD95-3003-73BA-7638-7CD59F12A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D5A9E-D8B2-C7DB-4FE6-3DBB37F080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D61F1-F9F0-55E2-3156-E95590F6B2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BD38B-3A47-A2E0-2F78-B4D5F0BD7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901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989D7-156C-D4CA-069C-FE07A2831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CE722-466D-14B2-DDAA-B79136C53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B8CBC-D038-D7D2-C698-B1EB52153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A2DE5-D39F-2B58-F419-2F6B849A63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802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279CF-4E6A-9A66-E7EF-F97AB01AD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D258E-9A0B-81AE-0779-AF3615D1E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8423A-007F-8055-E1F2-E1A6A42A2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683EE-3A5F-3EE2-12F9-EF4C1758BA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0993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327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>
            <a:fillRect/>
          </a:stretch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/>
          <a:srcRect l="21877" t="94162" r="21683" b="1155"/>
          <a:stretch>
            <a:fillRect/>
          </a:stretch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/>
          <a:srcRect t="23661"/>
          <a:stretch>
            <a:fillRect/>
          </a:stretch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/>
          <a:srcRect l="47997" t="2654" r="7599"/>
          <a:stretch>
            <a:fillRect/>
          </a:stretch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2383366" y="1447802"/>
            <a:ext cx="7425268" cy="141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id-ID" sz="2200" b="1" dirty="0">
                <a:effectLst/>
                <a:latin typeface="Ex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ANALISIS SENTIMEN KOMENTAR YOUTUBE TERHADAP KEBIJAKAN DEDI MULYADI DENGAN METODE MACHINE LEARNING</a:t>
            </a:r>
            <a:r>
              <a:rPr lang="en-US" sz="2200" b="1" dirty="0">
                <a:effectLst/>
                <a:latin typeface="Ex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200" b="1" dirty="0">
                <a:latin typeface="Exo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(STUDI KASUS : KENAKALAN REMAJA)</a:t>
            </a:r>
            <a:endParaRPr lang="id-ID" sz="2200" b="1" dirty="0">
              <a:effectLst/>
              <a:latin typeface="Exo" panose="020B060402020202020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Google Shape;41;p1">
            <a:extLst>
              <a:ext uri="{FF2B5EF4-FFF2-40B4-BE49-F238E27FC236}">
                <a16:creationId xmlns:a16="http://schemas.microsoft.com/office/drawing/2014/main" id="{37379EDC-F4D0-50C1-3808-344ACC711B68}"/>
              </a:ext>
            </a:extLst>
          </p:cNvPr>
          <p:cNvSpPr txBox="1">
            <a:spLocks/>
          </p:cNvSpPr>
          <p:nvPr/>
        </p:nvSpPr>
        <p:spPr>
          <a:xfrm>
            <a:off x="4484915" y="2947942"/>
            <a:ext cx="3248296" cy="79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en-US" sz="1600" dirty="0"/>
              <a:t>Oleh :</a:t>
            </a:r>
          </a:p>
          <a:p>
            <a:r>
              <a:rPr lang="en-US" sz="1600" dirty="0"/>
              <a:t>Rizky Budi </a:t>
            </a:r>
            <a:r>
              <a:rPr lang="en-US" sz="1600" dirty="0" err="1"/>
              <a:t>Aprianto</a:t>
            </a:r>
            <a:endParaRPr lang="id-ID" sz="1600" dirty="0"/>
          </a:p>
        </p:txBody>
      </p:sp>
      <p:sp>
        <p:nvSpPr>
          <p:cNvPr id="5" name="Google Shape;41;p1">
            <a:extLst>
              <a:ext uri="{FF2B5EF4-FFF2-40B4-BE49-F238E27FC236}">
                <a16:creationId xmlns:a16="http://schemas.microsoft.com/office/drawing/2014/main" id="{D1253CE0-0641-457F-8BC2-371B7547205E}"/>
              </a:ext>
            </a:extLst>
          </p:cNvPr>
          <p:cNvSpPr txBox="1">
            <a:spLocks/>
          </p:cNvSpPr>
          <p:nvPr/>
        </p:nvSpPr>
        <p:spPr>
          <a:xfrm>
            <a:off x="785343" y="3990341"/>
            <a:ext cx="3196046" cy="79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id-ID" sz="1600" dirty="0"/>
              <a:t>Dosen Pembimbing:</a:t>
            </a:r>
          </a:p>
          <a:p>
            <a:r>
              <a:rPr lang="id-ID" sz="1600" dirty="0"/>
              <a:t>Ade Eviyanti, S.Kom., M.Kom.</a:t>
            </a:r>
            <a:endParaRPr lang="en-US" sz="1600" dirty="0"/>
          </a:p>
        </p:txBody>
      </p:sp>
      <p:sp>
        <p:nvSpPr>
          <p:cNvPr id="8" name="Google Shape;41;p1">
            <a:extLst>
              <a:ext uri="{FF2B5EF4-FFF2-40B4-BE49-F238E27FC236}">
                <a16:creationId xmlns:a16="http://schemas.microsoft.com/office/drawing/2014/main" id="{B950C6A4-1976-F265-DCF8-9B43B694278A}"/>
              </a:ext>
            </a:extLst>
          </p:cNvPr>
          <p:cNvSpPr txBox="1">
            <a:spLocks/>
          </p:cNvSpPr>
          <p:nvPr/>
        </p:nvSpPr>
        <p:spPr>
          <a:xfrm>
            <a:off x="4328161" y="3990340"/>
            <a:ext cx="3509554" cy="79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id-ID" sz="1600" dirty="0"/>
              <a:t>Dosen Pe</a:t>
            </a:r>
            <a:r>
              <a:rPr lang="en-US" sz="1600" dirty="0" err="1"/>
              <a:t>nguji</a:t>
            </a:r>
            <a:r>
              <a:rPr lang="en-US" sz="1600" dirty="0"/>
              <a:t> 1</a:t>
            </a:r>
            <a:r>
              <a:rPr lang="id-ID" sz="1600" dirty="0"/>
              <a:t>:</a:t>
            </a:r>
          </a:p>
          <a:p>
            <a:r>
              <a:rPr lang="en-US" sz="1600" dirty="0"/>
              <a:t>Hamzah Setiawan</a:t>
            </a:r>
            <a:r>
              <a:rPr lang="id-ID" sz="1600" dirty="0"/>
              <a:t>, S.Kom., M.Kom.</a:t>
            </a:r>
            <a:endParaRPr lang="en-US" sz="1600" dirty="0"/>
          </a:p>
        </p:txBody>
      </p:sp>
      <p:sp>
        <p:nvSpPr>
          <p:cNvPr id="10" name="Google Shape;41;p1">
            <a:extLst>
              <a:ext uri="{FF2B5EF4-FFF2-40B4-BE49-F238E27FC236}">
                <a16:creationId xmlns:a16="http://schemas.microsoft.com/office/drawing/2014/main" id="{8F4BA077-97CA-4CA8-F80C-226FDF3E39A8}"/>
              </a:ext>
            </a:extLst>
          </p:cNvPr>
          <p:cNvSpPr txBox="1">
            <a:spLocks/>
          </p:cNvSpPr>
          <p:nvPr/>
        </p:nvSpPr>
        <p:spPr>
          <a:xfrm>
            <a:off x="1701438" y="5196387"/>
            <a:ext cx="8763000" cy="124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en-US" sz="1800" dirty="0"/>
              <a:t>Program Studi </a:t>
            </a:r>
            <a:r>
              <a:rPr lang="en-US" sz="1800" dirty="0" err="1"/>
              <a:t>Informatika</a:t>
            </a:r>
            <a:endParaRPr lang="en-US" sz="1800" dirty="0"/>
          </a:p>
          <a:p>
            <a:r>
              <a:rPr lang="en-US" sz="1800" dirty="0"/>
              <a:t>Universitas Muhammadiyah </a:t>
            </a:r>
            <a:r>
              <a:rPr lang="en-US" sz="1800" dirty="0" err="1"/>
              <a:t>Sidoarjo</a:t>
            </a:r>
            <a:endParaRPr lang="en-US" sz="1800" dirty="0"/>
          </a:p>
          <a:p>
            <a:r>
              <a:rPr lang="en-US" sz="1800" dirty="0"/>
              <a:t>2026</a:t>
            </a:r>
          </a:p>
        </p:txBody>
      </p:sp>
      <p:sp>
        <p:nvSpPr>
          <p:cNvPr id="11" name="Google Shape;41;p1">
            <a:extLst>
              <a:ext uri="{FF2B5EF4-FFF2-40B4-BE49-F238E27FC236}">
                <a16:creationId xmlns:a16="http://schemas.microsoft.com/office/drawing/2014/main" id="{53A50AA3-536C-A939-EA53-17AAF3C2310F}"/>
              </a:ext>
            </a:extLst>
          </p:cNvPr>
          <p:cNvSpPr txBox="1">
            <a:spLocks/>
          </p:cNvSpPr>
          <p:nvPr/>
        </p:nvSpPr>
        <p:spPr>
          <a:xfrm>
            <a:off x="8184487" y="3990340"/>
            <a:ext cx="3509554" cy="79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r>
              <a:rPr lang="id-ID" sz="1600" dirty="0"/>
              <a:t>Dosen Pe</a:t>
            </a:r>
            <a:r>
              <a:rPr lang="en-US" sz="1600" dirty="0" err="1"/>
              <a:t>nguji</a:t>
            </a:r>
            <a:r>
              <a:rPr lang="en-US" sz="1600" dirty="0"/>
              <a:t> 1</a:t>
            </a:r>
            <a:r>
              <a:rPr lang="id-ID" sz="1600" dirty="0"/>
              <a:t>:</a:t>
            </a:r>
          </a:p>
          <a:p>
            <a:r>
              <a:rPr lang="sv-SE" sz="1600" dirty="0"/>
              <a:t>Ika Ratna Indra Astutik, S.Kom., MT.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0A0B-1333-25DA-37BE-FD7DEAC1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Kesimpulan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BA936-1637-A680-B9AF-F1EE6D10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753" y="1389019"/>
            <a:ext cx="11830877" cy="12517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D" sz="2400" dirty="0" err="1">
                <a:latin typeface="Exo" panose="020B0604020202020204" charset="0"/>
              </a:rPr>
              <a:t>Mayoritas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masyarakat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mendukung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kebijakan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dengan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sentimen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positif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sebesar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b="1" dirty="0">
                <a:latin typeface="Exo" panose="020B0604020202020204" charset="0"/>
              </a:rPr>
              <a:t>52,4%</a:t>
            </a:r>
            <a:r>
              <a:rPr lang="en-ID" sz="2400" dirty="0">
                <a:latin typeface="Exo" panose="020B0604020202020204" charset="0"/>
              </a:rPr>
              <a:t> (4.123 </a:t>
            </a:r>
            <a:r>
              <a:rPr lang="en-ID" sz="2400" dirty="0" err="1">
                <a:latin typeface="Exo" panose="020B0604020202020204" charset="0"/>
              </a:rPr>
              <a:t>ulasan</a:t>
            </a:r>
            <a:r>
              <a:rPr lang="en-ID" sz="2400" dirty="0">
                <a:latin typeface="Exo" panose="020B0604020202020204" charset="0"/>
              </a:rPr>
              <a:t>).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749D54F-791D-1B1C-4D5E-488D555B9D9E}"/>
              </a:ext>
            </a:extLst>
          </p:cNvPr>
          <p:cNvSpPr txBox="1">
            <a:spLocks/>
          </p:cNvSpPr>
          <p:nvPr/>
        </p:nvSpPr>
        <p:spPr>
          <a:xfrm>
            <a:off x="166752" y="2607323"/>
            <a:ext cx="11830877" cy="125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D" sz="2400" b="1" dirty="0">
                <a:latin typeface="Exo" panose="020B0604020202020204" charset="0"/>
              </a:rPr>
              <a:t>Logistic Regression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menjadi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algoritma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tunggal</a:t>
            </a:r>
            <a:r>
              <a:rPr lang="en-ID" sz="2400" dirty="0">
                <a:latin typeface="Exo" panose="020B0604020202020204" charset="0"/>
              </a:rPr>
              <a:t> paling optimal </a:t>
            </a:r>
            <a:r>
              <a:rPr lang="en-ID" sz="2400" dirty="0" err="1">
                <a:latin typeface="Exo" panose="020B0604020202020204" charset="0"/>
              </a:rPr>
              <a:t>dengan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akurasi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konsisten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sebesar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b="1" dirty="0">
                <a:latin typeface="Exo" panose="020B0604020202020204" charset="0"/>
              </a:rPr>
              <a:t>84%</a:t>
            </a:r>
            <a:r>
              <a:rPr lang="en-ID" sz="2400" dirty="0">
                <a:latin typeface="Exo" panose="020B0604020202020204" charset="0"/>
              </a:rPr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029E42-9E78-6274-7ACE-F43C342699AB}"/>
              </a:ext>
            </a:extLst>
          </p:cNvPr>
          <p:cNvSpPr txBox="1">
            <a:spLocks/>
          </p:cNvSpPr>
          <p:nvPr/>
        </p:nvSpPr>
        <p:spPr>
          <a:xfrm>
            <a:off x="166753" y="3825626"/>
            <a:ext cx="11830877" cy="190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ID" sz="2400" dirty="0" err="1">
                <a:latin typeface="Exo" panose="020B0604020202020204" charset="0"/>
              </a:rPr>
              <a:t>Penggunaan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b="1" dirty="0">
                <a:latin typeface="Exo" panose="020B0604020202020204" charset="0"/>
              </a:rPr>
              <a:t>Ensemble Majority Voting </a:t>
            </a:r>
            <a:r>
              <a:rPr lang="en-ID" sz="2400" dirty="0" err="1">
                <a:latin typeface="Exo" panose="020B0604020202020204" charset="0"/>
              </a:rPr>
              <a:t>memberikan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performa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stabil</a:t>
            </a:r>
            <a:r>
              <a:rPr lang="en-ID" sz="2400" dirty="0">
                <a:latin typeface="Exo" panose="020B0604020202020204" charset="0"/>
              </a:rPr>
              <a:t> di </a:t>
            </a:r>
            <a:r>
              <a:rPr lang="en-ID" sz="2400" dirty="0" err="1">
                <a:latin typeface="Exo" panose="020B0604020202020204" charset="0"/>
              </a:rPr>
              <a:t>angka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b="1" dirty="0">
                <a:latin typeface="Exo" panose="020B0604020202020204" charset="0"/>
              </a:rPr>
              <a:t>82% </a:t>
            </a:r>
            <a:r>
              <a:rPr lang="it-IT" dirty="0">
                <a:latin typeface="Exo" panose="020B0604020202020204" charset="0"/>
              </a:rPr>
              <a:t>meskipun</a:t>
            </a:r>
            <a:r>
              <a:rPr lang="it-IT" sz="2400" dirty="0">
                <a:latin typeface="Exo" panose="020B0604020202020204" charset="0"/>
              </a:rPr>
              <a:t> diuji dengan berbagai variasi rasio pembagian dataset</a:t>
            </a:r>
            <a:r>
              <a:rPr lang="en-ID" sz="2400" dirty="0">
                <a:latin typeface="Exo" panose="020B0604020202020204" charset="0"/>
              </a:rPr>
              <a:t> dan </a:t>
            </a:r>
            <a:r>
              <a:rPr lang="en-ID" sz="2400" dirty="0" err="1">
                <a:latin typeface="Exo" panose="020B0604020202020204" charset="0"/>
              </a:rPr>
              <a:t>efektif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memitigasi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kelemahan</a:t>
            </a:r>
            <a:r>
              <a:rPr lang="en-ID" sz="2400" dirty="0">
                <a:latin typeface="Exo" panose="020B0604020202020204" charset="0"/>
              </a:rPr>
              <a:t> </a:t>
            </a:r>
            <a:r>
              <a:rPr lang="en-ID" sz="2400" dirty="0" err="1">
                <a:latin typeface="Exo" panose="020B0604020202020204" charset="0"/>
              </a:rPr>
              <a:t>algoritma</a:t>
            </a:r>
            <a:r>
              <a:rPr lang="en-ID" sz="2400" dirty="0">
                <a:latin typeface="Exo" panose="020B0604020202020204" charset="0"/>
              </a:rPr>
              <a:t> KNN.</a:t>
            </a:r>
          </a:p>
        </p:txBody>
      </p:sp>
    </p:spTree>
    <p:extLst>
      <p:ext uri="{BB962C8B-B14F-4D97-AF65-F5344CB8AC3E}">
        <p14:creationId xmlns:p14="http://schemas.microsoft.com/office/powerpoint/2010/main" val="1092015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35F7-FC27-84EE-726C-8B0ED575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  <a:endParaRPr lang="en-ID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C45CAF-DCA1-A579-1BD2-0D7E63B3A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43589" y="2828834"/>
            <a:ext cx="52506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Dataset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Berjumlah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7875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Diambil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ari Juni –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Desember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21706-63A7-040B-9F57-559B63B83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53" y="2955311"/>
            <a:ext cx="4254878" cy="94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2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C0315-C10B-4D5D-2C0C-668B1D65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68C5-4756-1338-2AFA-EF3916604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Sentimen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35F60-AC57-3881-2A02-8F4DF607D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7" y="1468039"/>
            <a:ext cx="8646224" cy="402205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CCFE27A-DA35-8BB4-C932-95765E067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5166" y="1367902"/>
            <a:ext cx="287246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 err="1">
                <a:solidFill>
                  <a:schemeClr val="tx1"/>
                </a:solidFill>
                <a:latin typeface="Exo" panose="020B0604020202020204" charset="0"/>
              </a:rPr>
              <a:t>Positif</a:t>
            </a: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</a:rPr>
              <a:t> : 4123 (52.4%)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Negatif</a:t>
            </a: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</a:rPr>
              <a:t> : 3752 (47.6%)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x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3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62CE-268B-7956-2235-0FEE7B8F1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Komentar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5705A-A80F-446F-47EC-9DF10981AF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021"/>
          <a:stretch>
            <a:fillRect/>
          </a:stretch>
        </p:blipFill>
        <p:spPr>
          <a:xfrm>
            <a:off x="631720" y="1454327"/>
            <a:ext cx="5286925" cy="3655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906EF-16E6-FF3F-9B1F-C06F71C1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122"/>
          <a:stretch>
            <a:fillRect/>
          </a:stretch>
        </p:blipFill>
        <p:spPr>
          <a:xfrm>
            <a:off x="6226629" y="1454328"/>
            <a:ext cx="5297899" cy="365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00443-679D-89A9-3E4B-6750B42CF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CDD14-19E9-677E-906E-872D624EC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Wordcloud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570266-69B1-1A3B-F9EF-148DA556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65" y="1490332"/>
            <a:ext cx="7715269" cy="387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62148-A599-B1EC-565F-274E11550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016A-EC0C-D14D-AC9D-02F26E3D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Tiga Model</a:t>
            </a:r>
            <a:endParaRPr lang="en-ID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22828E8-5AD5-0862-2F1F-981904A23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525900" y="1591881"/>
            <a:ext cx="33885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Split Data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  <a:sym typeface="Wingdings" panose="05000000000000000000" pitchFamily="2" charset="2"/>
              </a:rPr>
              <a:t>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3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Rasio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xo" panose="020B060402020202020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Exo" panose="020B0604020202020204" charset="0"/>
              </a:rPr>
              <a:t>70 : 30, 65: 35, dan 60 : 40 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862B9F8-8B9D-6D72-DC2E-282136CB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900" y="3162498"/>
            <a:ext cx="44130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</a:pP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</a:rPr>
              <a:t>Model Algoritma </a:t>
            </a: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  <a:sym typeface="Wingdings" panose="05000000000000000000" pitchFamily="2" charset="2"/>
              </a:rPr>
              <a:t> 3 Model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  <a:sym typeface="Wingdings" panose="05000000000000000000" pitchFamily="2" charset="2"/>
              </a:rPr>
              <a:t>Algoritma K-Nearest Neighbor 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</a:rPr>
              <a:t>Algoritma Naïve Bayes 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Exo" panose="020B0604020202020204" charset="0"/>
              </a:rPr>
              <a:t>Algoritma Logistic Regression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FDEB0-6349-FEC6-1ADC-532B1BB26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0" y="1279564"/>
            <a:ext cx="5382376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0F054-E347-E5D5-D945-515CA3701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2299-345C-9713-6C10-2C77E08B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Ensemble</a:t>
            </a:r>
            <a:endParaRPr lang="en-ID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8428B54-AC61-AF86-559D-E87C670A0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669" y="3597509"/>
            <a:ext cx="81526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</a:pP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Ensemble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Menghasilkan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Akurasi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Sebesar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0,82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atau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82%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Menggunakan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3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Rasio</a:t>
            </a:r>
            <a:r>
              <a:rPr lang="en-US" altLang="en-US" sz="2400" dirty="0">
                <a:solidFill>
                  <a:schemeClr val="tx1"/>
                </a:solidFill>
                <a:latin typeface="Exo" panose="020B0604020202020204" charset="0"/>
              </a:rPr>
              <a:t> yang </a:t>
            </a:r>
            <a:r>
              <a:rPr lang="en-US" altLang="en-US" sz="2400" dirty="0" err="1">
                <a:solidFill>
                  <a:schemeClr val="tx1"/>
                </a:solidFill>
                <a:latin typeface="Exo" panose="020B0604020202020204" charset="0"/>
              </a:rPr>
              <a:t>berbeda</a:t>
            </a:r>
            <a:endParaRPr lang="en-US" altLang="en-US" sz="2400" dirty="0">
              <a:solidFill>
                <a:schemeClr val="tx1"/>
              </a:solidFill>
              <a:latin typeface="Ex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9DAE8-B509-B24F-AD46-603EEAA61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106" y="1600967"/>
            <a:ext cx="5372179" cy="182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29DC7-6AA2-A2E9-5907-AD9B6C97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CC18-F2F2-8896-159A-49DC1809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Model</a:t>
            </a:r>
            <a:endParaRPr lang="en-ID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4F6B6F4-A5C6-B279-528B-3797CCDD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045" y="3325925"/>
            <a:ext cx="832391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D" sz="2000" dirty="0"/>
              <a:t>Model Tunggal </a:t>
            </a:r>
            <a:r>
              <a:rPr lang="en-ID" sz="2000" dirty="0" err="1"/>
              <a:t>Terbaik</a:t>
            </a:r>
            <a:r>
              <a:rPr lang="en-ID" sz="2000" dirty="0"/>
              <a:t>: Logistic Regression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akurasi</a:t>
            </a:r>
            <a:r>
              <a:rPr lang="en-ID" sz="2000" dirty="0"/>
              <a:t> </a:t>
            </a:r>
            <a:r>
              <a:rPr lang="en-ID" sz="2000" dirty="0" err="1"/>
              <a:t>tertinggi</a:t>
            </a:r>
            <a:r>
              <a:rPr lang="en-ID" sz="2000" dirty="0"/>
              <a:t> 0,85.</a:t>
            </a:r>
            <a:endParaRPr lang="en-US" altLang="en-US" sz="2000" dirty="0">
              <a:solidFill>
                <a:schemeClr val="tx1"/>
              </a:solidFill>
              <a:latin typeface="Exo" panose="020B060402020202020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AE3F7B-25E9-D378-8FB3-8B69D882B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015" y="4497946"/>
            <a:ext cx="84303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indent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ID" sz="2000" dirty="0" err="1"/>
              <a:t>Keunggulan</a:t>
            </a:r>
            <a:r>
              <a:rPr lang="en-ID" sz="2000" dirty="0"/>
              <a:t> Ensemble: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akurasi</a:t>
            </a:r>
            <a:r>
              <a:rPr lang="en-ID" sz="2000" dirty="0"/>
              <a:t> </a:t>
            </a:r>
            <a:r>
              <a:rPr lang="en-ID" sz="2000" dirty="0" err="1"/>
              <a:t>stabil</a:t>
            </a:r>
            <a:r>
              <a:rPr lang="en-ID" sz="2000" dirty="0"/>
              <a:t> 0,82 (82%) di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skenario</a:t>
            </a:r>
            <a:r>
              <a:rPr lang="en-ID" sz="2000" dirty="0"/>
              <a:t> </a:t>
            </a:r>
            <a:r>
              <a:rPr lang="en-ID" sz="2000" dirty="0" err="1"/>
              <a:t>pengujian</a:t>
            </a:r>
            <a:r>
              <a:rPr lang="en-ID" sz="2000" dirty="0"/>
              <a:t> </a:t>
            </a:r>
            <a:r>
              <a:rPr lang="fi-FI" sz="2000" dirty="0"/>
              <a:t>efektif menutupi kelemahan KNN (0,61)</a:t>
            </a:r>
            <a:r>
              <a:rPr lang="en-ID" sz="2000" dirty="0"/>
              <a:t>.</a:t>
            </a:r>
            <a:endParaRPr lang="en-US" altLang="en-US" sz="2000" dirty="0">
              <a:solidFill>
                <a:schemeClr val="tx1"/>
              </a:solidFill>
              <a:latin typeface="Exo" panose="020B06040202020202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AEA62-55ED-ECA4-2684-0D55CE1D9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19" y="1311817"/>
            <a:ext cx="5320751" cy="18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CD843-308F-972B-05D7-8C5D28455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A7D7-C398-46D4-BED1-429C18E4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Perbandingan</a:t>
            </a:r>
            <a:r>
              <a:rPr lang="en-US" dirty="0"/>
              <a:t> Model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AE3C2-7194-0488-2B97-1A86D242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49936"/>
          <a:stretch>
            <a:fillRect/>
          </a:stretch>
        </p:blipFill>
        <p:spPr>
          <a:xfrm>
            <a:off x="768218" y="1320799"/>
            <a:ext cx="5070503" cy="4466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6F95E-C79D-AB10-80AE-FBBA3B0C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6292107" y="1338218"/>
            <a:ext cx="5076890" cy="44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249</Words>
  <Application>Microsoft Office PowerPoint</Application>
  <PresentationFormat>Widescreen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Exo</vt:lpstr>
      <vt:lpstr>Arial</vt:lpstr>
      <vt:lpstr>Century Gothic</vt:lpstr>
      <vt:lpstr>Office Theme</vt:lpstr>
      <vt:lpstr>ANALISIS SENTIMEN KOMENTAR YOUTUBE TERHADAP KEBIJAKAN DEDI MULYADI DENGAN METODE MACHINE LEARNING (STUDI KASUS : KENAKALAN REMAJA)</vt:lpstr>
      <vt:lpstr>Dataset</vt:lpstr>
      <vt:lpstr>Distribusi Sentimen</vt:lpstr>
      <vt:lpstr>Frekuensi Komentar</vt:lpstr>
      <vt:lpstr>Wordcloud</vt:lpstr>
      <vt:lpstr>Hasil Tiga Model</vt:lpstr>
      <vt:lpstr>Hasil Ensemble</vt:lpstr>
      <vt:lpstr>Perbandingan Model</vt:lpstr>
      <vt:lpstr>Perbandingan Model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IMPLEMENTASI SISTEM PAKAR REKOMENDASI JURUSAN MENGGUNAKAN METODE FORWARD CHAINING</dc:title>
  <dc:creator>Umsida</dc:creator>
  <cp:lastModifiedBy>Rizky Budi</cp:lastModifiedBy>
  <cp:revision>91</cp:revision>
  <dcterms:created xsi:type="dcterms:W3CDTF">2020-02-15T07:43:00Z</dcterms:created>
  <dcterms:modified xsi:type="dcterms:W3CDTF">2026-02-22T17:18:23Z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1033-12.2.0.13215</vt:lpwstr>
  </property>
  <property fmtid="{D5CDD505-2E9C-101B-9397-08002B2CF9AE}" pid="3" name="ICV">
    <vt:lpwstr>A46DCB41384D44FC8FD1A157471F33E1_12</vt:lpwstr>
  </property>
</Properties>
</file>