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7"/>
  </p:notesMasterIdLst>
  <p:sldIdLst>
    <p:sldId id="256" r:id="rId2"/>
    <p:sldId id="257" r:id="rId3"/>
    <p:sldId id="266" r:id="rId4"/>
    <p:sldId id="258" r:id="rId5"/>
    <p:sldId id="259" r:id="rId6"/>
    <p:sldId id="260" r:id="rId7"/>
    <p:sldId id="267" r:id="rId8"/>
    <p:sldId id="268" r:id="rId9"/>
    <p:sldId id="269" r:id="rId10"/>
    <p:sldId id="270" r:id="rId11"/>
    <p:sldId id="271" r:id="rId12"/>
    <p:sldId id="272" r:id="rId13"/>
    <p:sldId id="273" r:id="rId14"/>
    <p:sldId id="274" r:id="rId15"/>
    <p:sldId id="275" r:id="rId16"/>
    <p:sldId id="261" r:id="rId17"/>
    <p:sldId id="276" r:id="rId18"/>
    <p:sldId id="262" r:id="rId19"/>
    <p:sldId id="277" r:id="rId20"/>
    <p:sldId id="263" r:id="rId21"/>
    <p:sldId id="264" r:id="rId22"/>
    <p:sldId id="279" r:id="rId23"/>
    <p:sldId id="280" r:id="rId24"/>
    <p:sldId id="278" r:id="rId25"/>
    <p:sldId id="265" r:id="rId26"/>
  </p:sldIdLst>
  <p:sldSz cx="12192000" cy="6858000"/>
  <p:notesSz cx="9144000" cy="6858000"/>
  <p:embeddedFontLst>
    <p:embeddedFont>
      <p:font typeface="Century Gothic" panose="020B0502020202020204" pitchFamily="34" charset="0"/>
      <p:regular r:id="rId28"/>
      <p:bold r:id="rId29"/>
      <p:italic r:id="rId30"/>
      <p:boldItalic r:id="rId31"/>
    </p:embeddedFont>
    <p:embeddedFont>
      <p:font typeface="Exo" panose="020B0604020202020204" charset="0"/>
      <p:regular r:id="rId32"/>
      <p:bold r:id="rId33"/>
      <p:italic r:id="rId34"/>
      <p:boldItalic r:id="rId3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6" roundtripDataSignature="AMtx7mgY2+DM/rwO2HkSTRKEfJ3qJmWL/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102" y="9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3.fntdata"/><Relationship Id="rId35" Type="http://schemas.openxmlformats.org/officeDocument/2006/relationships/font" Target="fonts/font8.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962400" cy="344091"/>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5179484" y="0"/>
            <a:ext cx="3962400" cy="344091"/>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6513910"/>
            <a:ext cx="3962400" cy="344090"/>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5179484" y="6513910"/>
            <a:ext cx="3962400" cy="344090"/>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
        <p:cNvGrpSpPr/>
        <p:nvPr/>
      </p:nvGrpSpPr>
      <p:grpSpPr>
        <a:xfrm>
          <a:off x="0" y="0"/>
          <a:ext cx="0" cy="0"/>
          <a:chOff x="0" y="0"/>
          <a:chExt cx="0" cy="0"/>
        </a:xfrm>
      </p:grpSpPr>
      <p:sp>
        <p:nvSpPr>
          <p:cNvPr id="37" name="Google Shape;37;p1: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 name="Google Shape;38;p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A56D8670-5D6B-695C-1FEE-6108D139D079}"/>
            </a:ext>
          </a:extLst>
        </p:cNvPr>
        <p:cNvGrpSpPr/>
        <p:nvPr/>
      </p:nvGrpSpPr>
      <p:grpSpPr>
        <a:xfrm>
          <a:off x="0" y="0"/>
          <a:ext cx="0" cy="0"/>
          <a:chOff x="0" y="0"/>
          <a:chExt cx="0" cy="0"/>
        </a:xfrm>
      </p:grpSpPr>
      <p:sp>
        <p:nvSpPr>
          <p:cNvPr id="67" name="Google Shape;67;g104f7abbb21_0_70:notes">
            <a:extLst>
              <a:ext uri="{FF2B5EF4-FFF2-40B4-BE49-F238E27FC236}">
                <a16:creationId xmlns:a16="http://schemas.microsoft.com/office/drawing/2014/main" id="{AF916DC6-5C5B-B389-BA66-185B63DE28A1}"/>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a:extLst>
              <a:ext uri="{FF2B5EF4-FFF2-40B4-BE49-F238E27FC236}">
                <a16:creationId xmlns:a16="http://schemas.microsoft.com/office/drawing/2014/main" id="{23452821-3A8E-0EF4-F61E-F293527D39C1}"/>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905243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104f7abbb21_0_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18</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a:extLst>
            <a:ext uri="{FF2B5EF4-FFF2-40B4-BE49-F238E27FC236}">
              <a16:creationId xmlns:a16="http://schemas.microsoft.com/office/drawing/2014/main" id="{E84E6936-8FDA-9842-6234-9291265AEFCE}"/>
            </a:ext>
          </a:extLst>
        </p:cNvPr>
        <p:cNvGrpSpPr/>
        <p:nvPr/>
      </p:nvGrpSpPr>
      <p:grpSpPr>
        <a:xfrm>
          <a:off x="0" y="0"/>
          <a:ext cx="0" cy="0"/>
          <a:chOff x="0" y="0"/>
          <a:chExt cx="0" cy="0"/>
        </a:xfrm>
      </p:grpSpPr>
      <p:sp>
        <p:nvSpPr>
          <p:cNvPr id="73" name="Google Shape;73;g104f7abbb21_0_0:notes">
            <a:extLst>
              <a:ext uri="{FF2B5EF4-FFF2-40B4-BE49-F238E27FC236}">
                <a16:creationId xmlns:a16="http://schemas.microsoft.com/office/drawing/2014/main" id="{985DB9DF-CF4B-DC80-E740-600F058D900C}"/>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4" name="Google Shape;74;g104f7abbb21_0_0:notes">
            <a:extLst>
              <a:ext uri="{FF2B5EF4-FFF2-40B4-BE49-F238E27FC236}">
                <a16:creationId xmlns:a16="http://schemas.microsoft.com/office/drawing/2014/main" id="{617EC337-6569-57D8-2374-AD797827F902}"/>
              </a:ext>
            </a:extLst>
          </p:cNvPr>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75" name="Google Shape;75;g104f7abbb21_0_0:notes">
            <a:extLst>
              <a:ext uri="{FF2B5EF4-FFF2-40B4-BE49-F238E27FC236}">
                <a16:creationId xmlns:a16="http://schemas.microsoft.com/office/drawing/2014/main" id="{3F06726E-A1A2-074A-5B03-93EAC88401A7}"/>
              </a:ext>
            </a:extLst>
          </p:cNvPr>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19</a:t>
            </a:fld>
            <a:endParaRPr/>
          </a:p>
        </p:txBody>
      </p:sp>
    </p:spTree>
    <p:extLst>
      <p:ext uri="{BB962C8B-B14F-4D97-AF65-F5344CB8AC3E}">
        <p14:creationId xmlns:p14="http://schemas.microsoft.com/office/powerpoint/2010/main" val="3420705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04f7abbb21_0_315: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 name="Google Shape;81;g104f7abbb21_0_31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104f7abbb21_0_61: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5C832416-D072-96D8-D313-881A16E025F2}"/>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607FA8F3-C957-BF2F-68AD-57639FF7B4F8}"/>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616C007C-E942-E30D-1686-0FC0B31BF41B}"/>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425345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BB450AA4-E8E5-1D3D-AE97-EE51EB8D6139}"/>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2E84FF9B-536F-16CB-A3A4-D1EA27FBC9A3}"/>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1EC641A9-819F-0794-E83F-2EC60DD3BF3A}"/>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827961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a:extLst>
            <a:ext uri="{FF2B5EF4-FFF2-40B4-BE49-F238E27FC236}">
              <a16:creationId xmlns:a16="http://schemas.microsoft.com/office/drawing/2014/main" id="{2652D604-874F-3657-9192-9E4208F68C2E}"/>
            </a:ext>
          </a:extLst>
        </p:cNvPr>
        <p:cNvGrpSpPr/>
        <p:nvPr/>
      </p:nvGrpSpPr>
      <p:grpSpPr>
        <a:xfrm>
          <a:off x="0" y="0"/>
          <a:ext cx="0" cy="0"/>
          <a:chOff x="0" y="0"/>
          <a:chExt cx="0" cy="0"/>
        </a:xfrm>
      </p:grpSpPr>
      <p:sp>
        <p:nvSpPr>
          <p:cNvPr id="86" name="Google Shape;86;g104f7abbb21_0_61:notes">
            <a:extLst>
              <a:ext uri="{FF2B5EF4-FFF2-40B4-BE49-F238E27FC236}">
                <a16:creationId xmlns:a16="http://schemas.microsoft.com/office/drawing/2014/main" id="{40D1A069-8955-1CD0-D6B0-4F009290878C}"/>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g104f7abbb21_0_61:notes">
            <a:extLst>
              <a:ext uri="{FF2B5EF4-FFF2-40B4-BE49-F238E27FC236}">
                <a16:creationId xmlns:a16="http://schemas.microsoft.com/office/drawing/2014/main" id="{A7FBCF1A-6881-6FB6-1B72-E2B594D5051B}"/>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871087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g104f7abbb21_0_95:notes"/>
          <p:cNvSpPr txBox="1">
            <a:spLocks noGrp="1"/>
          </p:cNvSpPr>
          <p:nvPr>
            <p:ph type="body" idx="1"/>
          </p:nvPr>
        </p:nvSpPr>
        <p:spPr>
          <a:xfrm>
            <a:off x="914400" y="3300412"/>
            <a:ext cx="7315200" cy="2700338"/>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93" name="Google Shape;93;g104f7abbb21_0_95: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p:cNvGrpSpPr/>
        <p:nvPr/>
      </p:nvGrpSpPr>
      <p:grpSpPr>
        <a:xfrm>
          <a:off x="0" y="0"/>
          <a:ext cx="0" cy="0"/>
          <a:chOff x="0" y="0"/>
          <a:chExt cx="0" cy="0"/>
        </a:xfrm>
      </p:grpSpPr>
      <p:sp>
        <p:nvSpPr>
          <p:cNvPr id="43" name="Google Shape;43;g104f7abbb21_0_30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
          <a:extLst>
            <a:ext uri="{FF2B5EF4-FFF2-40B4-BE49-F238E27FC236}">
              <a16:creationId xmlns:a16="http://schemas.microsoft.com/office/drawing/2014/main" id="{6D4839B4-B1FF-F167-53B4-8EEC8F744FBA}"/>
            </a:ext>
          </a:extLst>
        </p:cNvPr>
        <p:cNvGrpSpPr/>
        <p:nvPr/>
      </p:nvGrpSpPr>
      <p:grpSpPr>
        <a:xfrm>
          <a:off x="0" y="0"/>
          <a:ext cx="0" cy="0"/>
          <a:chOff x="0" y="0"/>
          <a:chExt cx="0" cy="0"/>
        </a:xfrm>
      </p:grpSpPr>
      <p:sp>
        <p:nvSpPr>
          <p:cNvPr id="43" name="Google Shape;43;g104f7abbb21_0_309:notes">
            <a:extLst>
              <a:ext uri="{FF2B5EF4-FFF2-40B4-BE49-F238E27FC236}">
                <a16:creationId xmlns:a16="http://schemas.microsoft.com/office/drawing/2014/main" id="{BF1BC6A9-EC20-A395-9699-1FBB04A4EF7A}"/>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4" name="Google Shape;44;g104f7abbb21_0_309:notes">
            <a:extLst>
              <a:ext uri="{FF2B5EF4-FFF2-40B4-BE49-F238E27FC236}">
                <a16:creationId xmlns:a16="http://schemas.microsoft.com/office/drawing/2014/main" id="{57C6F91D-E0B7-FBCD-654B-68ED78FB52AE}"/>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74013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g104f7abbb21_0_297: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g104f7abbb21_0_297:notes"/>
          <p:cNvSpPr txBox="1">
            <a:spLocks noGrp="1"/>
          </p:cNvSpPr>
          <p:nvPr>
            <p:ph type="body" idx="1"/>
          </p:nvPr>
        </p:nvSpPr>
        <p:spPr>
          <a:xfrm>
            <a:off x="914400" y="3300412"/>
            <a:ext cx="7315200" cy="27003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 name="Google Shape;51;g104f7abbb21_0_297:notes"/>
          <p:cNvSpPr txBox="1">
            <a:spLocks noGrp="1"/>
          </p:cNvSpPr>
          <p:nvPr>
            <p:ph type="sldNum" idx="12"/>
          </p:nvPr>
        </p:nvSpPr>
        <p:spPr>
          <a:xfrm>
            <a:off x="5179484" y="6513910"/>
            <a:ext cx="3962400" cy="3441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g104f7abbb21_0_303: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g104f7abbb21_0_303: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04f7abbb21_0_39: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a:extLst>
            <a:ext uri="{FF2B5EF4-FFF2-40B4-BE49-F238E27FC236}">
              <a16:creationId xmlns:a16="http://schemas.microsoft.com/office/drawing/2014/main" id="{091E455E-B498-237D-FAE5-14E60BAB8DAD}"/>
            </a:ext>
          </a:extLst>
        </p:cNvPr>
        <p:cNvGrpSpPr/>
        <p:nvPr/>
      </p:nvGrpSpPr>
      <p:grpSpPr>
        <a:xfrm>
          <a:off x="0" y="0"/>
          <a:ext cx="0" cy="0"/>
          <a:chOff x="0" y="0"/>
          <a:chExt cx="0" cy="0"/>
        </a:xfrm>
      </p:grpSpPr>
      <p:sp>
        <p:nvSpPr>
          <p:cNvPr id="61" name="Google Shape;61;g104f7abbb21_0_39:notes">
            <a:extLst>
              <a:ext uri="{FF2B5EF4-FFF2-40B4-BE49-F238E27FC236}">
                <a16:creationId xmlns:a16="http://schemas.microsoft.com/office/drawing/2014/main" id="{5CDA447A-E9FB-C0E3-E452-2E293F40C9C0}"/>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2" name="Google Shape;62;g104f7abbb21_0_39:notes">
            <a:extLst>
              <a:ext uri="{FF2B5EF4-FFF2-40B4-BE49-F238E27FC236}">
                <a16:creationId xmlns:a16="http://schemas.microsoft.com/office/drawing/2014/main" id="{487B2EFD-2CDA-30D2-7CAF-F64A5AF7852F}"/>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66009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a:extLst>
            <a:ext uri="{FF2B5EF4-FFF2-40B4-BE49-F238E27FC236}">
              <a16:creationId xmlns:a16="http://schemas.microsoft.com/office/drawing/2014/main" id="{37809AD6-E526-DA69-A12F-A429194EA471}"/>
            </a:ext>
          </a:extLst>
        </p:cNvPr>
        <p:cNvGrpSpPr/>
        <p:nvPr/>
      </p:nvGrpSpPr>
      <p:grpSpPr>
        <a:xfrm>
          <a:off x="0" y="0"/>
          <a:ext cx="0" cy="0"/>
          <a:chOff x="0" y="0"/>
          <a:chExt cx="0" cy="0"/>
        </a:xfrm>
      </p:grpSpPr>
      <p:sp>
        <p:nvSpPr>
          <p:cNvPr id="67" name="Google Shape;67;g104f7abbb21_0_70:notes">
            <a:extLst>
              <a:ext uri="{FF2B5EF4-FFF2-40B4-BE49-F238E27FC236}">
                <a16:creationId xmlns:a16="http://schemas.microsoft.com/office/drawing/2014/main" id="{1881F14E-F733-EF93-42D4-270DB491D52D}"/>
              </a:ext>
            </a:extLst>
          </p:cNvPr>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a:extLst>
              <a:ext uri="{FF2B5EF4-FFF2-40B4-BE49-F238E27FC236}">
                <a16:creationId xmlns:a16="http://schemas.microsoft.com/office/drawing/2014/main" id="{D09D4953-A5A4-2212-F90F-D0C4AD7CBECD}"/>
              </a:ext>
            </a:extLst>
          </p:cNvPr>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63380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104f7abbb21_0_70:notes"/>
          <p:cNvSpPr txBox="1">
            <a:spLocks noGrp="1"/>
          </p:cNvSpPr>
          <p:nvPr>
            <p:ph type="body" idx="1"/>
          </p:nvPr>
        </p:nvSpPr>
        <p:spPr>
          <a:xfrm>
            <a:off x="914400" y="3300412"/>
            <a:ext cx="7315200" cy="2700338"/>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8" name="Google Shape;68;g104f7abbb21_0_70:notes"/>
          <p:cNvSpPr>
            <a:spLocks noGrp="1" noRot="1" noChangeAspect="1"/>
          </p:cNvSpPr>
          <p:nvPr>
            <p:ph type="sldImg" idx="2"/>
          </p:nvPr>
        </p:nvSpPr>
        <p:spPr>
          <a:xfrm>
            <a:off x="2514600" y="857250"/>
            <a:ext cx="4114800" cy="23145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rgbClr val="0A2246"/>
            </a:gs>
            <a:gs pos="100000">
              <a:srgbClr val="1D4886"/>
            </a:gs>
          </a:gsLst>
          <a:lin ang="5400000" scaled="0"/>
        </a:gradFill>
        <a:effectLst/>
      </p:bgPr>
    </p:bg>
    <p:spTree>
      <p:nvGrpSpPr>
        <p:cNvPr id="1" name="Shape 15"/>
        <p:cNvGrpSpPr/>
        <p:nvPr/>
      </p:nvGrpSpPr>
      <p:grpSpPr>
        <a:xfrm>
          <a:off x="0" y="0"/>
          <a:ext cx="0" cy="0"/>
          <a:chOff x="0" y="0"/>
          <a:chExt cx="0" cy="0"/>
        </a:xfrm>
      </p:grpSpPr>
      <p:pic>
        <p:nvPicPr>
          <p:cNvPr id="16" name="Google Shape;16;p25"/>
          <p:cNvPicPr preferRelativeResize="0"/>
          <p:nvPr/>
        </p:nvPicPr>
        <p:blipFill rotWithShape="1">
          <a:blip r:embed="rId2">
            <a:alphaModFix amt="60000"/>
          </a:blip>
          <a:srcRect l="46601" t="2654" r="7599"/>
          <a:stretch/>
        </p:blipFill>
        <p:spPr>
          <a:xfrm>
            <a:off x="-1" y="3509963"/>
            <a:ext cx="3146679" cy="3358083"/>
          </a:xfrm>
          <a:prstGeom prst="rect">
            <a:avLst/>
          </a:prstGeom>
          <a:noFill/>
          <a:ln>
            <a:noFill/>
          </a:ln>
        </p:spPr>
      </p:pic>
      <p:pic>
        <p:nvPicPr>
          <p:cNvPr id="17" name="Google Shape;17;p25"/>
          <p:cNvPicPr preferRelativeResize="0"/>
          <p:nvPr/>
        </p:nvPicPr>
        <p:blipFill rotWithShape="1">
          <a:blip r:embed="rId3">
            <a:alphaModFix/>
          </a:blip>
          <a:srcRect l="21878" t="94162" r="21683" b="1155"/>
          <a:stretch/>
        </p:blipFill>
        <p:spPr>
          <a:xfrm>
            <a:off x="3510723" y="6456981"/>
            <a:ext cx="5170554" cy="321506"/>
          </a:xfrm>
          <a:prstGeom prst="rect">
            <a:avLst/>
          </a:prstGeom>
          <a:noFill/>
          <a:ln>
            <a:noFill/>
          </a:ln>
        </p:spPr>
      </p:pic>
      <p:sp>
        <p:nvSpPr>
          <p:cNvPr id="18" name="Google Shape;18;p25"/>
          <p:cNvSpPr txBox="1">
            <a:spLocks noGrp="1"/>
          </p:cNvSpPr>
          <p:nvPr>
            <p:ph type="ctrTitle"/>
          </p:nvPr>
        </p:nvSpPr>
        <p:spPr>
          <a:xfrm>
            <a:off x="914400" y="1537252"/>
            <a:ext cx="10363200" cy="197271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lt1"/>
              </a:buClr>
              <a:buSzPts val="6000"/>
              <a:buFont typeface="Exo"/>
              <a:buNone/>
              <a:defRPr sz="6000">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5"/>
          <p:cNvSpPr txBox="1">
            <a:spLocks noGrp="1"/>
          </p:cNvSpPr>
          <p:nvPr>
            <p:ph type="subTitle" idx="1"/>
          </p:nvPr>
        </p:nvSpPr>
        <p:spPr>
          <a:xfrm>
            <a:off x="1524000" y="3750365"/>
            <a:ext cx="9144000" cy="1507435"/>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lt1"/>
              </a:buClr>
              <a:buSzPts val="2400"/>
              <a:buNone/>
              <a:defRPr sz="2400">
                <a:solidFill>
                  <a:schemeClr val="lt1"/>
                </a:solidFill>
                <a:latin typeface="Exo"/>
                <a:ea typeface="Exo"/>
                <a:cs typeface="Exo"/>
                <a:sym typeface="Exo"/>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0" name="Google Shape;20;p25"/>
          <p:cNvSpPr txBox="1">
            <a:spLocks noGrp="1"/>
          </p:cNvSpPr>
          <p:nvPr>
            <p:ph type="dt" idx="10"/>
          </p:nvPr>
        </p:nvSpPr>
        <p:spPr>
          <a:xfrm>
            <a:off x="767523" y="5653019"/>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25"/>
          <p:cNvSpPr txBox="1">
            <a:spLocks noGrp="1"/>
          </p:cNvSpPr>
          <p:nvPr>
            <p:ph type="ftr" idx="11"/>
          </p:nvPr>
        </p:nvSpPr>
        <p:spPr>
          <a:xfrm>
            <a:off x="4038600" y="5653019"/>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ldNum" idx="12"/>
          </p:nvPr>
        </p:nvSpPr>
        <p:spPr>
          <a:xfrm>
            <a:off x="8681277" y="5653019"/>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3" name="Google Shape;23;p25"/>
          <p:cNvSpPr txBox="1"/>
          <p:nvPr/>
        </p:nvSpPr>
        <p:spPr>
          <a:xfrm>
            <a:off x="6852481" y="465853"/>
            <a:ext cx="2419627" cy="830997"/>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Clr>
                <a:srgbClr val="000000"/>
              </a:buClr>
              <a:buSzPts val="1600"/>
              <a:buFont typeface="Arial"/>
              <a:buNone/>
            </a:pPr>
            <a:r>
              <a:rPr lang="en-US" sz="1600" b="0" i="0" u="none" strike="noStrike" cap="none">
                <a:solidFill>
                  <a:srgbClr val="FFC000"/>
                </a:solidFill>
                <a:latin typeface="Exo"/>
                <a:ea typeface="Exo"/>
                <a:cs typeface="Exo"/>
                <a:sym typeface="Exo"/>
              </a:rPr>
              <a:t>UNIVERSITAS MUHAMMADIYAH SIDOARJO</a:t>
            </a:r>
            <a:endParaRPr sz="1400" b="0" i="0" u="none" strike="noStrike" cap="none">
              <a:solidFill>
                <a:srgbClr val="000000"/>
              </a:solidFill>
              <a:latin typeface="Arial"/>
              <a:ea typeface="Arial"/>
              <a:cs typeface="Arial"/>
              <a:sym typeface="Arial"/>
            </a:endParaRPr>
          </a:p>
        </p:txBody>
      </p:sp>
      <p:pic>
        <p:nvPicPr>
          <p:cNvPr id="24" name="Google Shape;24;p25"/>
          <p:cNvPicPr preferRelativeResize="0"/>
          <p:nvPr/>
        </p:nvPicPr>
        <p:blipFill rotWithShape="1">
          <a:blip r:embed="rId4">
            <a:alphaModFix/>
          </a:blip>
          <a:srcRect/>
          <a:stretch/>
        </p:blipFill>
        <p:spPr>
          <a:xfrm>
            <a:off x="9575247" y="226794"/>
            <a:ext cx="2187844" cy="1005222"/>
          </a:xfrm>
          <a:prstGeom prst="rect">
            <a:avLst/>
          </a:prstGeom>
          <a:noFill/>
          <a:ln>
            <a:noFill/>
          </a:ln>
        </p:spPr>
      </p:pic>
      <p:cxnSp>
        <p:nvCxnSpPr>
          <p:cNvPr id="25" name="Google Shape;25;p25"/>
          <p:cNvCxnSpPr/>
          <p:nvPr/>
        </p:nvCxnSpPr>
        <p:spPr>
          <a:xfrm>
            <a:off x="9372600" y="465853"/>
            <a:ext cx="0" cy="830997"/>
          </a:xfrm>
          <a:prstGeom prst="straightConnector1">
            <a:avLst/>
          </a:prstGeom>
          <a:noFill/>
          <a:ln w="28575" cap="flat" cmpd="sng">
            <a:solidFill>
              <a:srgbClr val="FFC000"/>
            </a:solidFill>
            <a:prstDash val="solid"/>
            <a:miter lim="800000"/>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6"/>
        <p:cNvGrpSpPr/>
        <p:nvPr/>
      </p:nvGrpSpPr>
      <p:grpSpPr>
        <a:xfrm>
          <a:off x="0" y="0"/>
          <a:ext cx="0" cy="0"/>
          <a:chOff x="0" y="0"/>
          <a:chExt cx="0" cy="0"/>
        </a:xfrm>
      </p:grpSpPr>
      <p:pic>
        <p:nvPicPr>
          <p:cNvPr id="27" name="Google Shape;27;p26"/>
          <p:cNvPicPr preferRelativeResize="0"/>
          <p:nvPr/>
        </p:nvPicPr>
        <p:blipFill rotWithShape="1">
          <a:blip r:embed="rId2">
            <a:alphaModFix/>
          </a:blip>
          <a:srcRect t="23661"/>
          <a:stretch/>
        </p:blipFill>
        <p:spPr>
          <a:xfrm>
            <a:off x="144674" y="314231"/>
            <a:ext cx="11830877" cy="6466395"/>
          </a:xfrm>
          <a:prstGeom prst="rect">
            <a:avLst/>
          </a:prstGeom>
          <a:noFill/>
          <a:ln>
            <a:noFill/>
          </a:ln>
        </p:spPr>
      </p:pic>
      <p:sp>
        <p:nvSpPr>
          <p:cNvPr id="28" name="Google Shape;28;p26"/>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chemeClr val="lt1"/>
              </a:buClr>
              <a:buSzPts val="4400"/>
              <a:buFont typeface="Exo"/>
              <a:buNone/>
              <a:defRPr>
                <a:solidFill>
                  <a:schemeClr val="lt1"/>
                </a:solidFill>
                <a:latin typeface="Exo"/>
                <a:ea typeface="Exo"/>
                <a:cs typeface="Exo"/>
                <a:sym typeface="Exo"/>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26"/>
          <p:cNvSpPr txBox="1">
            <a:spLocks noGrp="1"/>
          </p:cNvSpPr>
          <p:nvPr>
            <p:ph type="dt" idx="10"/>
          </p:nvPr>
        </p:nvSpPr>
        <p:spPr>
          <a:xfrm>
            <a:off x="10323511" y="6341719"/>
            <a:ext cx="1179375"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26"/>
          <p:cNvSpPr txBox="1">
            <a:spLocks noGrp="1"/>
          </p:cNvSpPr>
          <p:nvPr>
            <p:ph type="ftr" idx="11"/>
          </p:nvPr>
        </p:nvSpPr>
        <p:spPr>
          <a:xfrm>
            <a:off x="4024796" y="5963342"/>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26"/>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lvl1pPr marL="457200" lvl="0" indent="-406400" algn="l">
              <a:lnSpc>
                <a:spcPct val="90000"/>
              </a:lnSpc>
              <a:spcBef>
                <a:spcPts val="1000"/>
              </a:spcBef>
              <a:spcAft>
                <a:spcPts val="0"/>
              </a:spcAft>
              <a:buClr>
                <a:schemeClr val="dk1"/>
              </a:buClr>
              <a:buSzPts val="2800"/>
              <a:buChar char="•"/>
              <a:defRPr>
                <a:latin typeface="Century Gothic"/>
                <a:ea typeface="Century Gothic"/>
                <a:cs typeface="Century Gothic"/>
                <a:sym typeface="Century Gothic"/>
              </a:defRPr>
            </a:lvl1pPr>
            <a:lvl2pPr marL="914400" lvl="1" indent="-381000" algn="l">
              <a:lnSpc>
                <a:spcPct val="90000"/>
              </a:lnSpc>
              <a:spcBef>
                <a:spcPts val="500"/>
              </a:spcBef>
              <a:spcAft>
                <a:spcPts val="0"/>
              </a:spcAft>
              <a:buClr>
                <a:schemeClr val="dk1"/>
              </a:buClr>
              <a:buSzPts val="2400"/>
              <a:buChar char="•"/>
              <a:defRPr>
                <a:latin typeface="Century Gothic"/>
                <a:ea typeface="Century Gothic"/>
                <a:cs typeface="Century Gothic"/>
                <a:sym typeface="Century Gothic"/>
              </a:defRPr>
            </a:lvl2pPr>
            <a:lvl3pPr marL="1371600" lvl="2" indent="-355600" algn="l">
              <a:lnSpc>
                <a:spcPct val="90000"/>
              </a:lnSpc>
              <a:spcBef>
                <a:spcPts val="500"/>
              </a:spcBef>
              <a:spcAft>
                <a:spcPts val="0"/>
              </a:spcAft>
              <a:buClr>
                <a:schemeClr val="dk1"/>
              </a:buClr>
              <a:buSzPts val="2000"/>
              <a:buChar char="•"/>
              <a:defRPr>
                <a:latin typeface="Century Gothic"/>
                <a:ea typeface="Century Gothic"/>
                <a:cs typeface="Century Gothic"/>
                <a:sym typeface="Century Gothic"/>
              </a:defRPr>
            </a:lvl3pPr>
            <a:lvl4pPr marL="1828800" lvl="3"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4pPr>
            <a:lvl5pPr marL="2286000" lvl="4" indent="-342900" algn="l">
              <a:lnSpc>
                <a:spcPct val="90000"/>
              </a:lnSpc>
              <a:spcBef>
                <a:spcPts val="500"/>
              </a:spcBef>
              <a:spcAft>
                <a:spcPts val="0"/>
              </a:spcAft>
              <a:buClr>
                <a:schemeClr val="dk1"/>
              </a:buClr>
              <a:buSzPts val="1800"/>
              <a:buChar char="•"/>
              <a:defRPr>
                <a:latin typeface="Century Gothic"/>
                <a:ea typeface="Century Gothic"/>
                <a:cs typeface="Century Gothic"/>
                <a:sym typeface="Century Gothic"/>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6"/>
          <p:cNvSpPr txBox="1"/>
          <p:nvPr/>
        </p:nvSpPr>
        <p:spPr>
          <a:xfrm>
            <a:off x="11427239" y="6332228"/>
            <a:ext cx="522356" cy="365125"/>
          </a:xfrm>
          <a:prstGeom prst="rect">
            <a:avLst/>
          </a:prstGeom>
          <a:noFill/>
          <a:ln>
            <a:noFill/>
          </a:ln>
        </p:spPr>
        <p:txBody>
          <a:bodyPr spcFirstLastPara="1" wrap="square" lIns="91425" tIns="45700" rIns="91425" bIns="45700" anchor="ctr"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rgbClr val="888888"/>
                </a:solidFill>
                <a:latin typeface="Calibri"/>
                <a:ea typeface="Calibri"/>
                <a:cs typeface="Calibri"/>
                <a:sym typeface="Calibri"/>
              </a:rPr>
              <a:t>‹#›</a:t>
            </a:fld>
            <a:endParaRPr sz="1200" b="0" i="0" u="none" strike="noStrike" cap="none">
              <a:solidFill>
                <a:srgbClr val="888888"/>
              </a:solidFill>
              <a:latin typeface="Calibri"/>
              <a:ea typeface="Calibri"/>
              <a:cs typeface="Calibri"/>
              <a:sym typeface="Calibri"/>
            </a:endParaRPr>
          </a:p>
        </p:txBody>
      </p:sp>
      <p:pic>
        <p:nvPicPr>
          <p:cNvPr id="33" name="Google Shape;33;p26"/>
          <p:cNvPicPr preferRelativeResize="0"/>
          <p:nvPr/>
        </p:nvPicPr>
        <p:blipFill rotWithShape="1">
          <a:blip r:embed="rId3">
            <a:alphaModFix/>
          </a:blip>
          <a:srcRect l="47997" t="2654" r="7599"/>
          <a:stretch/>
        </p:blipFill>
        <p:spPr>
          <a:xfrm flipH="1">
            <a:off x="10198953" y="4248292"/>
            <a:ext cx="1993047" cy="253896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rgbClr val="0A2246"/>
        </a:solidFill>
        <a:effectLst/>
      </p:bgPr>
    </p:bg>
    <p:spTree>
      <p:nvGrpSpPr>
        <p:cNvPr id="1" name="Shape 34"/>
        <p:cNvGrpSpPr/>
        <p:nvPr/>
      </p:nvGrpSpPr>
      <p:grpSpPr>
        <a:xfrm>
          <a:off x="0" y="0"/>
          <a:ext cx="0" cy="0"/>
          <a:chOff x="0" y="0"/>
          <a:chExt cx="0" cy="0"/>
        </a:xfrm>
      </p:grpSpPr>
      <p:pic>
        <p:nvPicPr>
          <p:cNvPr id="35" name="Google Shape;35;p27"/>
          <p:cNvPicPr preferRelativeResize="0"/>
          <p:nvPr/>
        </p:nvPicPr>
        <p:blipFill rotWithShape="1">
          <a:blip r:embed="rId2">
            <a:alphaModFix/>
          </a:blip>
          <a:srcRect/>
          <a:stretch/>
        </p:blipFill>
        <p:spPr>
          <a:xfrm>
            <a:off x="4106779" y="2515037"/>
            <a:ext cx="3978442" cy="1827926"/>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Exo"/>
              <a:buNone/>
              <a:defRPr sz="4400" b="0" i="0" u="none" strike="noStrike" cap="none">
                <a:solidFill>
                  <a:schemeClr val="dk1"/>
                </a:solidFill>
                <a:latin typeface="Exo"/>
                <a:ea typeface="Exo"/>
                <a:cs typeface="Exo"/>
                <a:sym typeface="Exo"/>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2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24"/>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24"/>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24"/>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A2246"/>
            </a:gs>
            <a:gs pos="31000">
              <a:srgbClr val="0A2246"/>
            </a:gs>
            <a:gs pos="100000">
              <a:srgbClr val="1B4685"/>
            </a:gs>
          </a:gsLst>
          <a:lin ang="5400000" scaled="0"/>
        </a:gradFill>
        <a:effectLst/>
      </p:bgPr>
    </p:bg>
    <p:spTree>
      <p:nvGrpSpPr>
        <p:cNvPr id="1" name="Shape 39"/>
        <p:cNvGrpSpPr/>
        <p:nvPr/>
      </p:nvGrpSpPr>
      <p:grpSpPr>
        <a:xfrm>
          <a:off x="0" y="0"/>
          <a:ext cx="0" cy="0"/>
          <a:chOff x="0" y="0"/>
          <a:chExt cx="0" cy="0"/>
        </a:xfrm>
      </p:grpSpPr>
      <p:sp>
        <p:nvSpPr>
          <p:cNvPr id="40" name="Google Shape;40;p1"/>
          <p:cNvSpPr txBox="1">
            <a:spLocks noGrp="1"/>
          </p:cNvSpPr>
          <p:nvPr>
            <p:ph type="ctrTitle"/>
          </p:nvPr>
        </p:nvSpPr>
        <p:spPr>
          <a:xfrm>
            <a:off x="727522" y="1204686"/>
            <a:ext cx="10736956" cy="2489009"/>
          </a:xfrm>
          <a:prstGeom prst="rect">
            <a:avLst/>
          </a:prstGeom>
          <a:noFill/>
          <a:ln>
            <a:noFill/>
          </a:ln>
        </p:spPr>
        <p:txBody>
          <a:bodyPr spcFirstLastPara="1" wrap="square" lIns="91425" tIns="45700" rIns="91425" bIns="45700" anchor="b" anchorCtr="0">
            <a:normAutofit/>
          </a:bodyPr>
          <a:lstStyle/>
          <a:p>
            <a:pPr algn="just"/>
            <a:r>
              <a:rPr lang="id-ID" sz="4000" b="1" dirty="0"/>
              <a:t>PENGARUH BEBAN KERJA, STRES KERJA DAN LINGKUNGAN KERJA TERHADAP KINERJA KARYAWAN CV. KIRANA BAHARI INDONESIA</a:t>
            </a:r>
            <a:endParaRPr lang="en-US" sz="4000" b="1" dirty="0"/>
          </a:p>
        </p:txBody>
      </p:sp>
      <p:sp>
        <p:nvSpPr>
          <p:cNvPr id="41" name="Google Shape;41;p1"/>
          <p:cNvSpPr txBox="1">
            <a:spLocks noGrp="1"/>
          </p:cNvSpPr>
          <p:nvPr>
            <p:ph type="subTitle" idx="1"/>
          </p:nvPr>
        </p:nvSpPr>
        <p:spPr>
          <a:xfrm>
            <a:off x="1714500" y="3693695"/>
            <a:ext cx="8763000" cy="1085044"/>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F2F2F2"/>
              </a:buClr>
              <a:buSzPts val="2400"/>
              <a:buNone/>
            </a:pPr>
            <a:r>
              <a:rPr lang="en-US" dirty="0">
                <a:solidFill>
                  <a:srgbClr val="F2F2F2"/>
                </a:solidFill>
                <a:latin typeface="Exo"/>
                <a:ea typeface="Exo"/>
                <a:cs typeface="Exo"/>
                <a:sym typeface="Exo"/>
              </a:rPr>
              <a:t>Oleh:</a:t>
            </a:r>
            <a:endParaRPr dirty="0"/>
          </a:p>
          <a:p>
            <a:r>
              <a:rPr lang="id-ID" dirty="0" err="1"/>
              <a:t>Dawam</a:t>
            </a:r>
            <a:r>
              <a:rPr lang="id-ID" dirty="0"/>
              <a:t> Raharjo Putra</a:t>
            </a:r>
            <a:r>
              <a:rPr lang="en-US" dirty="0"/>
              <a:t>,</a:t>
            </a:r>
          </a:p>
          <a:p>
            <a:pPr marL="0" lvl="0" indent="0"/>
            <a:r>
              <a:rPr lang="id-ID" dirty="0"/>
              <a:t>Hasan Ubaidillah </a:t>
            </a:r>
            <a:endParaRPr lang="en-US" dirty="0"/>
          </a:p>
          <a:p>
            <a:pPr marL="0" lvl="0" indent="0"/>
            <a:r>
              <a:rPr lang="en-US" dirty="0" err="1"/>
              <a:t>Manajemen</a:t>
            </a:r>
            <a:endParaRPr dirty="0"/>
          </a:p>
          <a:p>
            <a:pPr marL="0" lvl="0" indent="0" algn="ctr" rtl="0">
              <a:lnSpc>
                <a:spcPct val="90000"/>
              </a:lnSpc>
              <a:spcBef>
                <a:spcPts val="1000"/>
              </a:spcBef>
              <a:spcAft>
                <a:spcPts val="0"/>
              </a:spcAft>
              <a:buClr>
                <a:srgbClr val="F2F2F2"/>
              </a:buClr>
              <a:buSzPts val="2400"/>
              <a:buNone/>
            </a:pPr>
            <a:r>
              <a:rPr lang="en-US" dirty="0">
                <a:solidFill>
                  <a:srgbClr val="F2F2F2"/>
                </a:solidFill>
                <a:latin typeface="Exo"/>
                <a:ea typeface="Exo"/>
                <a:cs typeface="Exo"/>
                <a:sym typeface="Exo"/>
              </a:rPr>
              <a:t>Universitas Muhammadiyah </a:t>
            </a:r>
            <a:r>
              <a:rPr lang="en-US" dirty="0" err="1">
                <a:solidFill>
                  <a:srgbClr val="F2F2F2"/>
                </a:solidFill>
                <a:latin typeface="Exo"/>
                <a:ea typeface="Exo"/>
                <a:cs typeface="Exo"/>
                <a:sym typeface="Exo"/>
              </a:rPr>
              <a:t>Sidoarjo</a:t>
            </a:r>
            <a:r>
              <a:rPr lang="en-US" dirty="0">
                <a:solidFill>
                  <a:srgbClr val="F2F2F2"/>
                </a:solidFill>
                <a:latin typeface="Exo"/>
                <a:ea typeface="Exo"/>
                <a:cs typeface="Exo"/>
                <a:sym typeface="Exo"/>
              </a:rPr>
              <a:t> </a:t>
            </a:r>
            <a:endParaRPr dirty="0">
              <a:solidFill>
                <a:srgbClr val="F2F2F2"/>
              </a:solidFill>
              <a:latin typeface="Exo"/>
              <a:ea typeface="Exo"/>
              <a:cs typeface="Exo"/>
              <a:sym typeface="Exo"/>
            </a:endParaRPr>
          </a:p>
          <a:p>
            <a:pPr marL="0" lvl="0" indent="0" algn="ctr" rtl="0">
              <a:lnSpc>
                <a:spcPct val="90000"/>
              </a:lnSpc>
              <a:spcBef>
                <a:spcPts val="1000"/>
              </a:spcBef>
              <a:spcAft>
                <a:spcPts val="0"/>
              </a:spcAft>
              <a:buClr>
                <a:srgbClr val="F2F2F2"/>
              </a:buClr>
              <a:buSzPts val="2400"/>
              <a:buNone/>
            </a:pPr>
            <a:r>
              <a:rPr lang="en-US" dirty="0" err="1">
                <a:solidFill>
                  <a:srgbClr val="F2F2F2"/>
                </a:solidFill>
              </a:rPr>
              <a:t>Februari</a:t>
            </a:r>
            <a:r>
              <a:rPr lang="en-US" dirty="0">
                <a:solidFill>
                  <a:srgbClr val="F2F2F2"/>
                </a:solidFill>
              </a:rPr>
              <a:t>, 2026</a:t>
            </a:r>
            <a:endParaRPr dirty="0">
              <a:solidFill>
                <a:srgbClr val="F2F2F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968D8-ADF0-C65A-FADF-4DA116EFC0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414EC2-B6E1-0691-1FD2-EE6765E480EC}"/>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FED23B2D-5AAE-9171-7397-B70E3C5C99A7}"/>
              </a:ext>
            </a:extLst>
          </p:cNvPr>
          <p:cNvSpPr>
            <a:spLocks noGrp="1"/>
          </p:cNvSpPr>
          <p:nvPr>
            <p:ph type="body" idx="1"/>
          </p:nvPr>
        </p:nvSpPr>
        <p:spPr/>
        <p:txBody>
          <a:bodyPr/>
          <a:lstStyle/>
          <a:p>
            <a:endParaRPr lang="en-US" dirty="0"/>
          </a:p>
        </p:txBody>
      </p:sp>
      <p:graphicFrame>
        <p:nvGraphicFramePr>
          <p:cNvPr id="6" name="Table 5">
            <a:extLst>
              <a:ext uri="{FF2B5EF4-FFF2-40B4-BE49-F238E27FC236}">
                <a16:creationId xmlns:a16="http://schemas.microsoft.com/office/drawing/2014/main" id="{DF748542-AA00-2F97-E5D3-94D6AC6F7E4F}"/>
              </a:ext>
            </a:extLst>
          </p:cNvPr>
          <p:cNvGraphicFramePr>
            <a:graphicFrameLocks noGrp="1"/>
          </p:cNvGraphicFramePr>
          <p:nvPr>
            <p:extLst>
              <p:ext uri="{D42A27DB-BD31-4B8C-83A1-F6EECF244321}">
                <p14:modId xmlns:p14="http://schemas.microsoft.com/office/powerpoint/2010/main" val="1512733108"/>
              </p:ext>
            </p:extLst>
          </p:nvPr>
        </p:nvGraphicFramePr>
        <p:xfrm>
          <a:off x="194365" y="1238732"/>
          <a:ext cx="11803270" cy="396240"/>
        </p:xfrm>
        <a:graphic>
          <a:graphicData uri="http://schemas.openxmlformats.org/drawingml/2006/table">
            <a:tbl>
              <a:tblPr firstRow="1" bandRow="1">
                <a:tableStyleId>{5C22544A-7EE6-4342-B048-85BDC9FD1C3A}</a:tableStyleId>
              </a:tblPr>
              <a:tblGrid>
                <a:gridCol w="5901635">
                  <a:extLst>
                    <a:ext uri="{9D8B030D-6E8A-4147-A177-3AD203B41FA5}">
                      <a16:colId xmlns:a16="http://schemas.microsoft.com/office/drawing/2014/main" val="3899777813"/>
                    </a:ext>
                  </a:extLst>
                </a:gridCol>
                <a:gridCol w="5901635">
                  <a:extLst>
                    <a:ext uri="{9D8B030D-6E8A-4147-A177-3AD203B41FA5}">
                      <a16:colId xmlns:a16="http://schemas.microsoft.com/office/drawing/2014/main" val="2495742492"/>
                    </a:ext>
                  </a:extLst>
                </a:gridCol>
              </a:tblGrid>
              <a:tr h="175747">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pt-BR" sz="2000" b="1" i="0" u="none" strike="noStrike" cap="none" dirty="0">
                          <a:solidFill>
                            <a:schemeClr val="lt1"/>
                          </a:solidFill>
                          <a:effectLst/>
                          <a:latin typeface="+mn-lt"/>
                          <a:ea typeface="+mn-ea"/>
                          <a:cs typeface="+mn-cs"/>
                          <a:sym typeface="Arial"/>
                        </a:rPr>
                        <a:t>Hasil Uji Nilai R-Square (R</a:t>
                      </a:r>
                      <a:r>
                        <a:rPr lang="pt-BR" sz="2000" b="1" i="0" u="none" strike="noStrike" cap="none" baseline="30000" dirty="0">
                          <a:solidFill>
                            <a:schemeClr val="lt1"/>
                          </a:solidFill>
                          <a:effectLst/>
                          <a:latin typeface="+mn-lt"/>
                          <a:ea typeface="+mn-ea"/>
                          <a:cs typeface="+mn-cs"/>
                          <a:sym typeface="Arial"/>
                        </a:rPr>
                        <a:t>2</a:t>
                      </a:r>
                      <a:r>
                        <a:rPr lang="pt-BR" sz="2000" b="1" i="0" u="none" strike="noStrike" cap="none" dirty="0">
                          <a:solidFill>
                            <a:schemeClr val="lt1"/>
                          </a:solidFill>
                          <a:effectLst/>
                          <a:latin typeface="+mn-lt"/>
                          <a:ea typeface="+mn-ea"/>
                          <a:cs typeface="+mn-cs"/>
                          <a:sym typeface="Arial"/>
                        </a:rPr>
                        <a:t>)</a:t>
                      </a:r>
                      <a:endParaRPr lang="en-US" sz="2000" dirty="0"/>
                    </a:p>
                  </a:txBody>
                  <a:tcPr/>
                </a:tc>
                <a:tc>
                  <a:txBody>
                    <a:bodyPr/>
                    <a:lstStyle/>
                    <a:p>
                      <a:pPr algn="ctr"/>
                      <a:r>
                        <a:rPr lang="id-ID" sz="2000" b="1" i="0" u="none" strike="noStrike" cap="none" dirty="0">
                          <a:solidFill>
                            <a:schemeClr val="lt1"/>
                          </a:solidFill>
                          <a:effectLst/>
                          <a:latin typeface="+mn-lt"/>
                          <a:ea typeface="+mn-ea"/>
                          <a:cs typeface="+mn-cs"/>
                          <a:sym typeface="Arial"/>
                        </a:rPr>
                        <a:t>Hasil Model </a:t>
                      </a:r>
                      <a:r>
                        <a:rPr lang="id-ID" sz="2000" b="1" i="0" u="none" strike="noStrike" cap="none" dirty="0" err="1">
                          <a:solidFill>
                            <a:schemeClr val="lt1"/>
                          </a:solidFill>
                          <a:effectLst/>
                          <a:latin typeface="+mn-lt"/>
                          <a:ea typeface="+mn-ea"/>
                          <a:cs typeface="+mn-cs"/>
                          <a:sym typeface="Arial"/>
                        </a:rPr>
                        <a:t>Goodness</a:t>
                      </a:r>
                      <a:r>
                        <a:rPr lang="id-ID" sz="2000" b="1" i="0" u="none" strike="noStrike" cap="none" dirty="0">
                          <a:solidFill>
                            <a:schemeClr val="lt1"/>
                          </a:solidFill>
                          <a:effectLst/>
                          <a:latin typeface="+mn-lt"/>
                          <a:ea typeface="+mn-ea"/>
                          <a:cs typeface="+mn-cs"/>
                          <a:sym typeface="Arial"/>
                        </a:rPr>
                        <a:t> </a:t>
                      </a:r>
                      <a:r>
                        <a:rPr lang="id-ID" sz="2000" b="1" i="0" u="none" strike="noStrike" cap="none" dirty="0" err="1">
                          <a:solidFill>
                            <a:schemeClr val="lt1"/>
                          </a:solidFill>
                          <a:effectLst/>
                          <a:latin typeface="+mn-lt"/>
                          <a:ea typeface="+mn-ea"/>
                          <a:cs typeface="+mn-cs"/>
                          <a:sym typeface="Arial"/>
                        </a:rPr>
                        <a:t>of</a:t>
                      </a:r>
                      <a:r>
                        <a:rPr lang="id-ID" sz="2000" b="1" i="0" u="none" strike="noStrike" cap="none" dirty="0">
                          <a:solidFill>
                            <a:schemeClr val="lt1"/>
                          </a:solidFill>
                          <a:effectLst/>
                          <a:latin typeface="+mn-lt"/>
                          <a:ea typeface="+mn-ea"/>
                          <a:cs typeface="+mn-cs"/>
                          <a:sym typeface="Arial"/>
                        </a:rPr>
                        <a:t> Fit</a:t>
                      </a:r>
                      <a:endParaRPr lang="en-US" sz="2000" dirty="0"/>
                    </a:p>
                  </a:txBody>
                  <a:tcPr/>
                </a:tc>
                <a:extLst>
                  <a:ext uri="{0D108BD9-81ED-4DB2-BD59-A6C34878D82A}">
                    <a16:rowId xmlns:a16="http://schemas.microsoft.com/office/drawing/2014/main" val="902453991"/>
                  </a:ext>
                </a:extLst>
              </a:tr>
            </a:tbl>
          </a:graphicData>
        </a:graphic>
      </p:graphicFrame>
      <p:graphicFrame>
        <p:nvGraphicFramePr>
          <p:cNvPr id="7" name="Table 6">
            <a:extLst>
              <a:ext uri="{FF2B5EF4-FFF2-40B4-BE49-F238E27FC236}">
                <a16:creationId xmlns:a16="http://schemas.microsoft.com/office/drawing/2014/main" id="{308FD49D-B888-D627-035A-8BDC98730614}"/>
              </a:ext>
            </a:extLst>
          </p:cNvPr>
          <p:cNvGraphicFramePr>
            <a:graphicFrameLocks noGrp="1"/>
          </p:cNvGraphicFramePr>
          <p:nvPr>
            <p:extLst>
              <p:ext uri="{D42A27DB-BD31-4B8C-83A1-F6EECF244321}">
                <p14:modId xmlns:p14="http://schemas.microsoft.com/office/powerpoint/2010/main" val="2850905488"/>
              </p:ext>
            </p:extLst>
          </p:nvPr>
        </p:nvGraphicFramePr>
        <p:xfrm>
          <a:off x="304801" y="1973943"/>
          <a:ext cx="5486400" cy="2133600"/>
        </p:xfrm>
        <a:graphic>
          <a:graphicData uri="http://schemas.openxmlformats.org/drawingml/2006/table">
            <a:tbl>
              <a:tblPr firstRow="1" firstCol="1" bandRow="1">
                <a:tableStyleId>{5C22544A-7EE6-4342-B048-85BDC9FD1C3A}</a:tableStyleId>
              </a:tblPr>
              <a:tblGrid>
                <a:gridCol w="2385487">
                  <a:extLst>
                    <a:ext uri="{9D8B030D-6E8A-4147-A177-3AD203B41FA5}">
                      <a16:colId xmlns:a16="http://schemas.microsoft.com/office/drawing/2014/main" val="702308179"/>
                    </a:ext>
                  </a:extLst>
                </a:gridCol>
                <a:gridCol w="1956450">
                  <a:extLst>
                    <a:ext uri="{9D8B030D-6E8A-4147-A177-3AD203B41FA5}">
                      <a16:colId xmlns:a16="http://schemas.microsoft.com/office/drawing/2014/main" val="4006611275"/>
                    </a:ext>
                  </a:extLst>
                </a:gridCol>
                <a:gridCol w="1144463">
                  <a:extLst>
                    <a:ext uri="{9D8B030D-6E8A-4147-A177-3AD203B41FA5}">
                      <a16:colId xmlns:a16="http://schemas.microsoft.com/office/drawing/2014/main" val="117809920"/>
                    </a:ext>
                  </a:extLst>
                </a:gridCol>
              </a:tblGrid>
              <a:tr h="1066800">
                <a:tc>
                  <a:txBody>
                    <a:bodyPr/>
                    <a:lstStyle/>
                    <a:p>
                      <a:pPr>
                        <a:lnSpc>
                          <a:spcPct val="107000"/>
                        </a:lnSpc>
                        <a:buNone/>
                      </a:pPr>
                      <a:endParaRPr lang="en-US" sz="1100" kern="100" dirty="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R-</a:t>
                      </a:r>
                      <a:r>
                        <a:rPr lang="id-ID" sz="1000" kern="100" dirty="0" err="1">
                          <a:effectLst/>
                        </a:rPr>
                        <a:t>square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R-square adjusted</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201460"/>
                  </a:ext>
                </a:extLst>
              </a:tr>
              <a:tr h="1066800">
                <a:tc>
                  <a:txBody>
                    <a:bodyPr/>
                    <a:lstStyle/>
                    <a:p>
                      <a:pPr marL="54038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0,383</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0,363</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51148512"/>
                  </a:ext>
                </a:extLst>
              </a:tr>
            </a:tbl>
          </a:graphicData>
        </a:graphic>
      </p:graphicFrame>
      <p:graphicFrame>
        <p:nvGraphicFramePr>
          <p:cNvPr id="9" name="Table 8">
            <a:extLst>
              <a:ext uri="{FF2B5EF4-FFF2-40B4-BE49-F238E27FC236}">
                <a16:creationId xmlns:a16="http://schemas.microsoft.com/office/drawing/2014/main" id="{6DF08211-528C-5C3B-6B39-FB7FE05C2D42}"/>
              </a:ext>
            </a:extLst>
          </p:cNvPr>
          <p:cNvGraphicFramePr>
            <a:graphicFrameLocks noGrp="1"/>
          </p:cNvGraphicFramePr>
          <p:nvPr>
            <p:extLst>
              <p:ext uri="{D42A27DB-BD31-4B8C-83A1-F6EECF244321}">
                <p14:modId xmlns:p14="http://schemas.microsoft.com/office/powerpoint/2010/main" val="1282984447"/>
              </p:ext>
            </p:extLst>
          </p:nvPr>
        </p:nvGraphicFramePr>
        <p:xfrm>
          <a:off x="6270171" y="1973943"/>
          <a:ext cx="5617027" cy="3454398"/>
        </p:xfrm>
        <a:graphic>
          <a:graphicData uri="http://schemas.openxmlformats.org/drawingml/2006/table">
            <a:tbl>
              <a:tblPr firstRow="1" firstCol="1" bandRow="1">
                <a:tableStyleId>{5C22544A-7EE6-4342-B048-85BDC9FD1C3A}</a:tableStyleId>
              </a:tblPr>
              <a:tblGrid>
                <a:gridCol w="1922147">
                  <a:extLst>
                    <a:ext uri="{9D8B030D-6E8A-4147-A177-3AD203B41FA5}">
                      <a16:colId xmlns:a16="http://schemas.microsoft.com/office/drawing/2014/main" val="3499129941"/>
                    </a:ext>
                  </a:extLst>
                </a:gridCol>
                <a:gridCol w="1953602">
                  <a:extLst>
                    <a:ext uri="{9D8B030D-6E8A-4147-A177-3AD203B41FA5}">
                      <a16:colId xmlns:a16="http://schemas.microsoft.com/office/drawing/2014/main" val="489272125"/>
                    </a:ext>
                  </a:extLst>
                </a:gridCol>
                <a:gridCol w="1741278">
                  <a:extLst>
                    <a:ext uri="{9D8B030D-6E8A-4147-A177-3AD203B41FA5}">
                      <a16:colId xmlns:a16="http://schemas.microsoft.com/office/drawing/2014/main" val="1171532963"/>
                    </a:ext>
                  </a:extLst>
                </a:gridCol>
              </a:tblGrid>
              <a:tr h="575733">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Saturated model</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Estimated model</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15413361"/>
                  </a:ext>
                </a:extLst>
              </a:tr>
              <a:tr h="575733">
                <a:tc>
                  <a:txBody>
                    <a:bodyPr/>
                    <a:lstStyle/>
                    <a:p>
                      <a:pPr marL="540385" marR="0" algn="just">
                        <a:lnSpc>
                          <a:spcPct val="107000"/>
                        </a:lnSpc>
                        <a:spcAft>
                          <a:spcPts val="800"/>
                        </a:spcAft>
                        <a:buNone/>
                      </a:pPr>
                      <a:r>
                        <a:rPr lang="id-ID" sz="1000" kern="100">
                          <a:effectLst/>
                        </a:rPr>
                        <a:t>SRMR</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0,078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0,078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66603836"/>
                  </a:ext>
                </a:extLst>
              </a:tr>
              <a:tr h="575733">
                <a:tc>
                  <a:txBody>
                    <a:bodyPr/>
                    <a:lstStyle/>
                    <a:p>
                      <a:pPr marL="540385" marR="0" algn="just">
                        <a:lnSpc>
                          <a:spcPct val="107000"/>
                        </a:lnSpc>
                        <a:spcAft>
                          <a:spcPts val="800"/>
                        </a:spcAft>
                        <a:buNone/>
                      </a:pPr>
                      <a:r>
                        <a:rPr lang="id-ID" sz="1000" kern="100">
                          <a:effectLst/>
                        </a:rPr>
                        <a:t>d_ULS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0,476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0,476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60274115"/>
                  </a:ext>
                </a:extLst>
              </a:tr>
              <a:tr h="575733">
                <a:tc>
                  <a:txBody>
                    <a:bodyPr/>
                    <a:lstStyle/>
                    <a:p>
                      <a:pPr marL="540385" marR="0" algn="just">
                        <a:lnSpc>
                          <a:spcPct val="107000"/>
                        </a:lnSpc>
                        <a:spcAft>
                          <a:spcPts val="800"/>
                        </a:spcAft>
                        <a:buNone/>
                      </a:pPr>
                      <a:r>
                        <a:rPr lang="id-ID" sz="1000" kern="100">
                          <a:effectLst/>
                        </a:rPr>
                        <a:t>d_G</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0,244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0,244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121835997"/>
                  </a:ext>
                </a:extLst>
              </a:tr>
              <a:tr h="575733">
                <a:tc>
                  <a:txBody>
                    <a:bodyPr/>
                    <a:lstStyle/>
                    <a:p>
                      <a:pPr marL="540385" marR="0" algn="just">
                        <a:lnSpc>
                          <a:spcPct val="107000"/>
                        </a:lnSpc>
                        <a:spcAft>
                          <a:spcPts val="800"/>
                        </a:spcAft>
                        <a:buNone/>
                      </a:pPr>
                      <a:r>
                        <a:rPr lang="id-ID" sz="1000" kern="100">
                          <a:effectLst/>
                        </a:rPr>
                        <a:t>Chi-square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147,397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147,397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660634640"/>
                  </a:ext>
                </a:extLst>
              </a:tr>
              <a:tr h="575733">
                <a:tc>
                  <a:txBody>
                    <a:bodyPr/>
                    <a:lstStyle/>
                    <a:p>
                      <a:pPr marL="540385" marR="0" algn="just">
                        <a:lnSpc>
                          <a:spcPct val="107000"/>
                        </a:lnSpc>
                        <a:spcAft>
                          <a:spcPts val="800"/>
                        </a:spcAft>
                        <a:buNone/>
                      </a:pPr>
                      <a:r>
                        <a:rPr lang="id-ID" sz="1000" kern="100">
                          <a:effectLst/>
                        </a:rPr>
                        <a:t>NFI</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0,732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0,732</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7094919"/>
                  </a:ext>
                </a:extLst>
              </a:tr>
            </a:tbl>
          </a:graphicData>
        </a:graphic>
      </p:graphicFrame>
    </p:spTree>
    <p:extLst>
      <p:ext uri="{BB962C8B-B14F-4D97-AF65-F5344CB8AC3E}">
        <p14:creationId xmlns:p14="http://schemas.microsoft.com/office/powerpoint/2010/main" val="2082957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4B2E4-8F7E-23E1-DA7D-2EE881C1EF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784F34-6FBF-D255-EE94-5FF7D085DC57}"/>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92BD99A9-D220-6B49-DCDF-C9B65B418616}"/>
              </a:ext>
            </a:extLst>
          </p:cNvPr>
          <p:cNvSpPr>
            <a:spLocks noGrp="1"/>
          </p:cNvSpPr>
          <p:nvPr>
            <p:ph type="body" idx="1"/>
          </p:nvPr>
        </p:nvSpPr>
        <p:spPr/>
        <p:txBody>
          <a:bodyPr/>
          <a:lstStyle/>
          <a:p>
            <a:endParaRPr lang="en-US" dirty="0"/>
          </a:p>
        </p:txBody>
      </p:sp>
      <p:graphicFrame>
        <p:nvGraphicFramePr>
          <p:cNvPr id="6" name="Table 5">
            <a:extLst>
              <a:ext uri="{FF2B5EF4-FFF2-40B4-BE49-F238E27FC236}">
                <a16:creationId xmlns:a16="http://schemas.microsoft.com/office/drawing/2014/main" id="{3D90417F-034D-3B1A-9BD8-6AF0658BC58D}"/>
              </a:ext>
            </a:extLst>
          </p:cNvPr>
          <p:cNvGraphicFramePr>
            <a:graphicFrameLocks noGrp="1"/>
          </p:cNvGraphicFramePr>
          <p:nvPr>
            <p:extLst>
              <p:ext uri="{D42A27DB-BD31-4B8C-83A1-F6EECF244321}">
                <p14:modId xmlns:p14="http://schemas.microsoft.com/office/powerpoint/2010/main" val="4022013623"/>
              </p:ext>
            </p:extLst>
          </p:nvPr>
        </p:nvGraphicFramePr>
        <p:xfrm>
          <a:off x="194365" y="1238732"/>
          <a:ext cx="11803270" cy="457200"/>
        </p:xfrm>
        <a:graphic>
          <a:graphicData uri="http://schemas.openxmlformats.org/drawingml/2006/table">
            <a:tbl>
              <a:tblPr firstRow="1" bandRow="1">
                <a:tableStyleId>{5C22544A-7EE6-4342-B048-85BDC9FD1C3A}</a:tableStyleId>
              </a:tblPr>
              <a:tblGrid>
                <a:gridCol w="5901635">
                  <a:extLst>
                    <a:ext uri="{9D8B030D-6E8A-4147-A177-3AD203B41FA5}">
                      <a16:colId xmlns:a16="http://schemas.microsoft.com/office/drawing/2014/main" val="3899777813"/>
                    </a:ext>
                  </a:extLst>
                </a:gridCol>
                <a:gridCol w="5901635">
                  <a:extLst>
                    <a:ext uri="{9D8B030D-6E8A-4147-A177-3AD203B41FA5}">
                      <a16:colId xmlns:a16="http://schemas.microsoft.com/office/drawing/2014/main" val="2495742492"/>
                    </a:ext>
                  </a:extLst>
                </a:gridCol>
              </a:tblGrid>
              <a:tr h="175747">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id-ID" sz="2400" b="1" i="0" u="none" strike="noStrike" cap="none" dirty="0">
                          <a:solidFill>
                            <a:schemeClr val="lt1"/>
                          </a:solidFill>
                          <a:effectLst/>
                          <a:latin typeface="+mn-lt"/>
                          <a:ea typeface="+mn-ea"/>
                          <a:cs typeface="+mn-cs"/>
                          <a:sym typeface="Arial"/>
                        </a:rPr>
                        <a:t>Hasil Uji f</a:t>
                      </a:r>
                      <a:r>
                        <a:rPr lang="id-ID" sz="2400" b="1" i="0" u="none" strike="noStrike" cap="none" baseline="30000" dirty="0">
                          <a:solidFill>
                            <a:schemeClr val="lt1"/>
                          </a:solidFill>
                          <a:effectLst/>
                          <a:latin typeface="+mn-lt"/>
                          <a:ea typeface="+mn-ea"/>
                          <a:cs typeface="+mn-cs"/>
                          <a:sym typeface="Arial"/>
                        </a:rPr>
                        <a:t>2</a:t>
                      </a:r>
                      <a:r>
                        <a:rPr lang="id-ID" sz="2400" b="1" i="0" u="none" strike="noStrike" cap="none" dirty="0">
                          <a:solidFill>
                            <a:schemeClr val="lt1"/>
                          </a:solidFill>
                          <a:effectLst/>
                          <a:latin typeface="+mn-lt"/>
                          <a:ea typeface="+mn-ea"/>
                          <a:cs typeface="+mn-cs"/>
                          <a:sym typeface="Arial"/>
                        </a:rPr>
                        <a:t> </a:t>
                      </a:r>
                      <a:r>
                        <a:rPr lang="id-ID" sz="2400" b="1" i="1" u="none" strike="noStrike" cap="none" dirty="0" err="1">
                          <a:solidFill>
                            <a:schemeClr val="lt1"/>
                          </a:solidFill>
                          <a:effectLst/>
                          <a:latin typeface="+mn-lt"/>
                          <a:ea typeface="+mn-ea"/>
                          <a:cs typeface="+mn-cs"/>
                          <a:sym typeface="Arial"/>
                        </a:rPr>
                        <a:t>Effect</a:t>
                      </a:r>
                      <a:r>
                        <a:rPr lang="id-ID" sz="2400" b="1" i="1" u="none" strike="noStrike" cap="none" dirty="0">
                          <a:solidFill>
                            <a:schemeClr val="lt1"/>
                          </a:solidFill>
                          <a:effectLst/>
                          <a:latin typeface="+mn-lt"/>
                          <a:ea typeface="+mn-ea"/>
                          <a:cs typeface="+mn-cs"/>
                          <a:sym typeface="Arial"/>
                        </a:rPr>
                        <a:t> </a:t>
                      </a:r>
                      <a:r>
                        <a:rPr lang="id-ID" sz="2400" b="1" i="1" u="none" strike="noStrike" cap="none" dirty="0" err="1">
                          <a:solidFill>
                            <a:schemeClr val="lt1"/>
                          </a:solidFill>
                          <a:effectLst/>
                          <a:latin typeface="+mn-lt"/>
                          <a:ea typeface="+mn-ea"/>
                          <a:cs typeface="+mn-cs"/>
                          <a:sym typeface="Arial"/>
                        </a:rPr>
                        <a:t>Size</a:t>
                      </a:r>
                      <a:endParaRPr lang="en-US" sz="2400" dirty="0"/>
                    </a:p>
                  </a:txBody>
                  <a:tcPr/>
                </a:tc>
                <a:tc>
                  <a:txBody>
                    <a:bodyPr/>
                    <a:lstStyle/>
                    <a:p>
                      <a:r>
                        <a:rPr lang="id-ID" sz="2400" b="1" i="0" u="none" strike="noStrike" cap="none" dirty="0">
                          <a:solidFill>
                            <a:schemeClr val="lt1"/>
                          </a:solidFill>
                          <a:effectLst/>
                          <a:latin typeface="+mn-lt"/>
                          <a:ea typeface="+mn-ea"/>
                          <a:cs typeface="+mn-cs"/>
                          <a:sym typeface="Arial"/>
                        </a:rPr>
                        <a:t>Hasil Uji Q-</a:t>
                      </a:r>
                      <a:r>
                        <a:rPr lang="id-ID" sz="2400" b="1" i="0" u="none" strike="noStrike" cap="none" dirty="0" err="1">
                          <a:solidFill>
                            <a:schemeClr val="lt1"/>
                          </a:solidFill>
                          <a:effectLst/>
                          <a:latin typeface="+mn-lt"/>
                          <a:ea typeface="+mn-ea"/>
                          <a:cs typeface="+mn-cs"/>
                          <a:sym typeface="Arial"/>
                        </a:rPr>
                        <a:t>Square</a:t>
                      </a:r>
                      <a:endParaRPr lang="en-US" sz="2400" b="1" i="0" u="none" strike="noStrike" cap="none" dirty="0">
                        <a:solidFill>
                          <a:schemeClr val="lt1"/>
                        </a:solidFill>
                        <a:effectLst/>
                        <a:latin typeface="+mn-lt"/>
                        <a:ea typeface="+mn-ea"/>
                        <a:cs typeface="+mn-cs"/>
                        <a:sym typeface="Arial"/>
                      </a:endParaRPr>
                    </a:p>
                  </a:txBody>
                  <a:tcPr/>
                </a:tc>
                <a:extLst>
                  <a:ext uri="{0D108BD9-81ED-4DB2-BD59-A6C34878D82A}">
                    <a16:rowId xmlns:a16="http://schemas.microsoft.com/office/drawing/2014/main" val="902453991"/>
                  </a:ext>
                </a:extLst>
              </a:tr>
            </a:tbl>
          </a:graphicData>
        </a:graphic>
      </p:graphicFrame>
      <p:graphicFrame>
        <p:nvGraphicFramePr>
          <p:cNvPr id="4" name="Table 3">
            <a:extLst>
              <a:ext uri="{FF2B5EF4-FFF2-40B4-BE49-F238E27FC236}">
                <a16:creationId xmlns:a16="http://schemas.microsoft.com/office/drawing/2014/main" id="{C746165C-ABCE-750B-8E58-C09CB4AD9CD3}"/>
              </a:ext>
            </a:extLst>
          </p:cNvPr>
          <p:cNvGraphicFramePr>
            <a:graphicFrameLocks noGrp="1"/>
          </p:cNvGraphicFramePr>
          <p:nvPr>
            <p:extLst>
              <p:ext uri="{D42A27DB-BD31-4B8C-83A1-F6EECF244321}">
                <p14:modId xmlns:p14="http://schemas.microsoft.com/office/powerpoint/2010/main" val="4109688000"/>
              </p:ext>
            </p:extLst>
          </p:nvPr>
        </p:nvGraphicFramePr>
        <p:xfrm>
          <a:off x="166758" y="2090057"/>
          <a:ext cx="5711528" cy="2279536"/>
        </p:xfrm>
        <a:graphic>
          <a:graphicData uri="http://schemas.openxmlformats.org/drawingml/2006/table">
            <a:tbl>
              <a:tblPr firstRow="1" firstCol="1" bandRow="1">
                <a:tableStyleId>{5C22544A-7EE6-4342-B048-85BDC9FD1C3A}</a:tableStyleId>
              </a:tblPr>
              <a:tblGrid>
                <a:gridCol w="3529725">
                  <a:extLst>
                    <a:ext uri="{9D8B030D-6E8A-4147-A177-3AD203B41FA5}">
                      <a16:colId xmlns:a16="http://schemas.microsoft.com/office/drawing/2014/main" val="3414078524"/>
                    </a:ext>
                  </a:extLst>
                </a:gridCol>
                <a:gridCol w="2181803">
                  <a:extLst>
                    <a:ext uri="{9D8B030D-6E8A-4147-A177-3AD203B41FA5}">
                      <a16:colId xmlns:a16="http://schemas.microsoft.com/office/drawing/2014/main" val="3233792696"/>
                    </a:ext>
                  </a:extLst>
                </a:gridCol>
              </a:tblGrid>
              <a:tr h="569884">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f-square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378265951"/>
                  </a:ext>
                </a:extLst>
              </a:tr>
              <a:tr h="569884">
                <a:tc>
                  <a:txBody>
                    <a:bodyPr/>
                    <a:lstStyle/>
                    <a:p>
                      <a:pPr marL="540385" marR="0" algn="just">
                        <a:lnSpc>
                          <a:spcPct val="107000"/>
                        </a:lnSpc>
                        <a:spcAft>
                          <a:spcPts val="800"/>
                        </a:spcAft>
                        <a:buNone/>
                      </a:pPr>
                      <a:r>
                        <a:rPr lang="id-ID" sz="1000" kern="100">
                          <a:effectLst/>
                        </a:rPr>
                        <a:t>Beban Kerja -&gt; 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0,258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78426465"/>
                  </a:ext>
                </a:extLst>
              </a:tr>
              <a:tr h="569884">
                <a:tc>
                  <a:txBody>
                    <a:bodyPr/>
                    <a:lstStyle/>
                    <a:p>
                      <a:pPr marL="540385" marR="0" algn="just">
                        <a:lnSpc>
                          <a:spcPct val="107000"/>
                        </a:lnSpc>
                        <a:spcAft>
                          <a:spcPts val="800"/>
                        </a:spcAft>
                        <a:buNone/>
                      </a:pPr>
                      <a:r>
                        <a:rPr lang="id-ID" sz="1000" kern="100">
                          <a:effectLst/>
                        </a:rPr>
                        <a:t>Lingkungan Kerja -&gt; 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0,139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11862909"/>
                  </a:ext>
                </a:extLst>
              </a:tr>
              <a:tr h="569884">
                <a:tc>
                  <a:txBody>
                    <a:bodyPr/>
                    <a:lstStyle/>
                    <a:p>
                      <a:pPr marL="540385" marR="0" algn="just">
                        <a:lnSpc>
                          <a:spcPct val="107000"/>
                        </a:lnSpc>
                        <a:spcAft>
                          <a:spcPts val="800"/>
                        </a:spcAft>
                        <a:buNone/>
                      </a:pPr>
                      <a:r>
                        <a:rPr lang="id-ID" sz="1000" kern="100">
                          <a:effectLst/>
                        </a:rPr>
                        <a:t>Stres Kerja -&gt; 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0,090</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610277186"/>
                  </a:ext>
                </a:extLst>
              </a:tr>
            </a:tbl>
          </a:graphicData>
        </a:graphic>
      </p:graphicFrame>
      <p:graphicFrame>
        <p:nvGraphicFramePr>
          <p:cNvPr id="5" name="Table 4">
            <a:extLst>
              <a:ext uri="{FF2B5EF4-FFF2-40B4-BE49-F238E27FC236}">
                <a16:creationId xmlns:a16="http://schemas.microsoft.com/office/drawing/2014/main" id="{D8514258-FD1A-8880-6C29-B667FD50E449}"/>
              </a:ext>
            </a:extLst>
          </p:cNvPr>
          <p:cNvGraphicFramePr>
            <a:graphicFrameLocks noGrp="1"/>
          </p:cNvGraphicFramePr>
          <p:nvPr>
            <p:extLst>
              <p:ext uri="{D42A27DB-BD31-4B8C-83A1-F6EECF244321}">
                <p14:modId xmlns:p14="http://schemas.microsoft.com/office/powerpoint/2010/main" val="2919909191"/>
              </p:ext>
            </p:extLst>
          </p:nvPr>
        </p:nvGraphicFramePr>
        <p:xfrm>
          <a:off x="6313715" y="2090057"/>
          <a:ext cx="5683921" cy="2525486"/>
        </p:xfrm>
        <a:graphic>
          <a:graphicData uri="http://schemas.openxmlformats.org/drawingml/2006/table">
            <a:tbl>
              <a:tblPr firstRow="1" firstCol="1" bandRow="1">
                <a:tableStyleId>{5C22544A-7EE6-4342-B048-85BDC9FD1C3A}</a:tableStyleId>
              </a:tblPr>
              <a:tblGrid>
                <a:gridCol w="2076183">
                  <a:extLst>
                    <a:ext uri="{9D8B030D-6E8A-4147-A177-3AD203B41FA5}">
                      <a16:colId xmlns:a16="http://schemas.microsoft.com/office/drawing/2014/main" val="1386020152"/>
                    </a:ext>
                  </a:extLst>
                </a:gridCol>
                <a:gridCol w="1252987">
                  <a:extLst>
                    <a:ext uri="{9D8B030D-6E8A-4147-A177-3AD203B41FA5}">
                      <a16:colId xmlns:a16="http://schemas.microsoft.com/office/drawing/2014/main" val="3533504744"/>
                    </a:ext>
                  </a:extLst>
                </a:gridCol>
                <a:gridCol w="1252987">
                  <a:extLst>
                    <a:ext uri="{9D8B030D-6E8A-4147-A177-3AD203B41FA5}">
                      <a16:colId xmlns:a16="http://schemas.microsoft.com/office/drawing/2014/main" val="215803828"/>
                    </a:ext>
                  </a:extLst>
                </a:gridCol>
                <a:gridCol w="1101764">
                  <a:extLst>
                    <a:ext uri="{9D8B030D-6E8A-4147-A177-3AD203B41FA5}">
                      <a16:colId xmlns:a16="http://schemas.microsoft.com/office/drawing/2014/main" val="1668586065"/>
                    </a:ext>
                  </a:extLst>
                </a:gridCol>
              </a:tblGrid>
              <a:tr h="1312263">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SSO</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SSE</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Q² (=1-SSE/SSO)</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99124342"/>
                  </a:ext>
                </a:extLst>
              </a:tr>
              <a:tr h="1213223">
                <a:tc>
                  <a:txBody>
                    <a:bodyPr/>
                    <a:lstStyle/>
                    <a:p>
                      <a:pPr marL="54038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300,000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216,963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0,277</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77879258"/>
                  </a:ext>
                </a:extLst>
              </a:tr>
            </a:tbl>
          </a:graphicData>
        </a:graphic>
      </p:graphicFrame>
    </p:spTree>
    <p:extLst>
      <p:ext uri="{BB962C8B-B14F-4D97-AF65-F5344CB8AC3E}">
        <p14:creationId xmlns:p14="http://schemas.microsoft.com/office/powerpoint/2010/main" val="21080751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34670-44E1-E7C5-5DFF-F17A077730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CDE8DC-7313-7115-36BD-F96EFB638FE4}"/>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57D552ED-6635-1286-B783-5AC274B55B09}"/>
              </a:ext>
            </a:extLst>
          </p:cNvPr>
          <p:cNvSpPr>
            <a:spLocks noGrp="1"/>
          </p:cNvSpPr>
          <p:nvPr>
            <p:ph type="body" idx="1"/>
          </p:nvPr>
        </p:nvSpPr>
        <p:spPr/>
        <p:txBody>
          <a:bodyPr/>
          <a:lstStyle/>
          <a:p>
            <a:r>
              <a:rPr lang="id-ID" dirty="0"/>
              <a:t>Hasil Pengujian Hipotesis</a:t>
            </a:r>
            <a:endParaRPr lang="en-US" dirty="0"/>
          </a:p>
          <a:p>
            <a:endParaRPr lang="en-US" dirty="0"/>
          </a:p>
        </p:txBody>
      </p:sp>
      <p:graphicFrame>
        <p:nvGraphicFramePr>
          <p:cNvPr id="7" name="Table 6">
            <a:extLst>
              <a:ext uri="{FF2B5EF4-FFF2-40B4-BE49-F238E27FC236}">
                <a16:creationId xmlns:a16="http://schemas.microsoft.com/office/drawing/2014/main" id="{1870AA53-8515-E742-BC8E-B3020F1F0512}"/>
              </a:ext>
            </a:extLst>
          </p:cNvPr>
          <p:cNvGraphicFramePr>
            <a:graphicFrameLocks noGrp="1"/>
          </p:cNvGraphicFramePr>
          <p:nvPr>
            <p:extLst>
              <p:ext uri="{D42A27DB-BD31-4B8C-83A1-F6EECF244321}">
                <p14:modId xmlns:p14="http://schemas.microsoft.com/office/powerpoint/2010/main" val="3062135436"/>
              </p:ext>
            </p:extLst>
          </p:nvPr>
        </p:nvGraphicFramePr>
        <p:xfrm>
          <a:off x="194366" y="2148114"/>
          <a:ext cx="11803268" cy="3091544"/>
        </p:xfrm>
        <a:graphic>
          <a:graphicData uri="http://schemas.openxmlformats.org/drawingml/2006/table">
            <a:tbl>
              <a:tblPr firstRow="1" firstCol="1" bandRow="1">
                <a:tableStyleId>{5C22544A-7EE6-4342-B048-85BDC9FD1C3A}</a:tableStyleId>
              </a:tblPr>
              <a:tblGrid>
                <a:gridCol w="3038161">
                  <a:extLst>
                    <a:ext uri="{9D8B030D-6E8A-4147-A177-3AD203B41FA5}">
                      <a16:colId xmlns:a16="http://schemas.microsoft.com/office/drawing/2014/main" val="495199653"/>
                    </a:ext>
                  </a:extLst>
                </a:gridCol>
                <a:gridCol w="1704392">
                  <a:extLst>
                    <a:ext uri="{9D8B030D-6E8A-4147-A177-3AD203B41FA5}">
                      <a16:colId xmlns:a16="http://schemas.microsoft.com/office/drawing/2014/main" val="2736187148"/>
                    </a:ext>
                  </a:extLst>
                </a:gridCol>
                <a:gridCol w="1855473">
                  <a:extLst>
                    <a:ext uri="{9D8B030D-6E8A-4147-A177-3AD203B41FA5}">
                      <a16:colId xmlns:a16="http://schemas.microsoft.com/office/drawing/2014/main" val="1873176172"/>
                    </a:ext>
                  </a:extLst>
                </a:gridCol>
                <a:gridCol w="1860196">
                  <a:extLst>
                    <a:ext uri="{9D8B030D-6E8A-4147-A177-3AD203B41FA5}">
                      <a16:colId xmlns:a16="http://schemas.microsoft.com/office/drawing/2014/main" val="1616728914"/>
                    </a:ext>
                  </a:extLst>
                </a:gridCol>
                <a:gridCol w="2063211">
                  <a:extLst>
                    <a:ext uri="{9D8B030D-6E8A-4147-A177-3AD203B41FA5}">
                      <a16:colId xmlns:a16="http://schemas.microsoft.com/office/drawing/2014/main" val="2586110359"/>
                    </a:ext>
                  </a:extLst>
                </a:gridCol>
                <a:gridCol w="1281835">
                  <a:extLst>
                    <a:ext uri="{9D8B030D-6E8A-4147-A177-3AD203B41FA5}">
                      <a16:colId xmlns:a16="http://schemas.microsoft.com/office/drawing/2014/main" val="318309170"/>
                    </a:ext>
                  </a:extLst>
                </a:gridCol>
              </a:tblGrid>
              <a:tr h="1088792">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22225" marR="0" algn="just">
                        <a:lnSpc>
                          <a:spcPct val="107000"/>
                        </a:lnSpc>
                        <a:spcAft>
                          <a:spcPts val="800"/>
                        </a:spcAft>
                        <a:buNone/>
                      </a:pPr>
                      <a:r>
                        <a:rPr lang="id-ID" sz="1000" kern="100">
                          <a:effectLst/>
                        </a:rPr>
                        <a:t>Original</a:t>
                      </a:r>
                      <a:endParaRPr lang="en-US" sz="1100" kern="100">
                        <a:effectLst/>
                      </a:endParaRPr>
                    </a:p>
                    <a:p>
                      <a:pPr marL="22225" marR="0" algn="just">
                        <a:lnSpc>
                          <a:spcPct val="107000"/>
                        </a:lnSpc>
                        <a:spcAft>
                          <a:spcPts val="800"/>
                        </a:spcAft>
                        <a:buNone/>
                      </a:pPr>
                      <a:r>
                        <a:rPr lang="id-ID" sz="1000" kern="100">
                          <a:effectLst/>
                        </a:rPr>
                        <a:t>sample (O)</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7940" marR="0" algn="just">
                        <a:lnSpc>
                          <a:spcPct val="107000"/>
                        </a:lnSpc>
                        <a:spcAft>
                          <a:spcPts val="800"/>
                        </a:spcAft>
                        <a:buNone/>
                      </a:pPr>
                      <a:r>
                        <a:rPr lang="id-ID" sz="1000" kern="100">
                          <a:effectLst/>
                        </a:rPr>
                        <a:t>Sample</a:t>
                      </a:r>
                      <a:endParaRPr lang="en-US" sz="1100" kern="100">
                        <a:effectLst/>
                      </a:endParaRPr>
                    </a:p>
                    <a:p>
                      <a:pPr marL="27940" marR="0" algn="just">
                        <a:lnSpc>
                          <a:spcPct val="107000"/>
                        </a:lnSpc>
                        <a:spcAft>
                          <a:spcPts val="800"/>
                        </a:spcAft>
                        <a:buNone/>
                      </a:pPr>
                      <a:r>
                        <a:rPr lang="id-ID" sz="1000" kern="100">
                          <a:effectLst/>
                        </a:rPr>
                        <a:t>mean (M)</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4605" marR="0" algn="just">
                        <a:lnSpc>
                          <a:spcPct val="107000"/>
                        </a:lnSpc>
                        <a:spcAft>
                          <a:spcPts val="800"/>
                        </a:spcAft>
                        <a:buNone/>
                      </a:pPr>
                      <a:r>
                        <a:rPr lang="id-ID" sz="1000" kern="100">
                          <a:effectLst/>
                        </a:rPr>
                        <a:t>Standard</a:t>
                      </a:r>
                      <a:endParaRPr lang="en-US" sz="1100" kern="100">
                        <a:effectLst/>
                      </a:endParaRPr>
                    </a:p>
                    <a:p>
                      <a:pPr marL="14605" marR="0" algn="just">
                        <a:lnSpc>
                          <a:spcPct val="107000"/>
                        </a:lnSpc>
                        <a:spcAft>
                          <a:spcPts val="800"/>
                        </a:spcAft>
                        <a:buNone/>
                      </a:pPr>
                      <a:r>
                        <a:rPr lang="id-ID" sz="1000" kern="100">
                          <a:effectLst/>
                        </a:rPr>
                        <a:t>Deviation</a:t>
                      </a:r>
                      <a:endParaRPr lang="en-US" sz="1100" kern="100">
                        <a:effectLst/>
                      </a:endParaRPr>
                    </a:p>
                    <a:p>
                      <a:pPr marL="14605" marR="0" algn="just">
                        <a:lnSpc>
                          <a:spcPct val="107000"/>
                        </a:lnSpc>
                        <a:spcAft>
                          <a:spcPts val="800"/>
                        </a:spcAft>
                        <a:buNone/>
                      </a:pPr>
                      <a:r>
                        <a:rPr lang="id-ID" sz="1000" kern="100">
                          <a:effectLst/>
                        </a:rPr>
                        <a:t>(STDEV)</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1435" marR="0" algn="just">
                        <a:lnSpc>
                          <a:spcPct val="107000"/>
                        </a:lnSpc>
                        <a:spcAft>
                          <a:spcPts val="800"/>
                        </a:spcAft>
                        <a:buNone/>
                      </a:pPr>
                      <a:r>
                        <a:rPr lang="id-ID" sz="1000" kern="100">
                          <a:effectLst/>
                        </a:rPr>
                        <a:t>T statistics</a:t>
                      </a:r>
                      <a:endParaRPr lang="en-US" sz="1100" kern="100">
                        <a:effectLst/>
                      </a:endParaRPr>
                    </a:p>
                    <a:p>
                      <a:pPr marL="51435" marR="0" algn="just">
                        <a:lnSpc>
                          <a:spcPct val="107000"/>
                        </a:lnSpc>
                        <a:spcAft>
                          <a:spcPts val="800"/>
                        </a:spcAft>
                        <a:buNone/>
                      </a:pPr>
                      <a:r>
                        <a:rPr lang="id-ID" sz="1000" kern="100">
                          <a:effectLst/>
                        </a:rPr>
                        <a:t>(|O/STDEV|)</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P values</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94520398"/>
                  </a:ext>
                </a:extLst>
              </a:tr>
              <a:tr h="667584">
                <a:tc>
                  <a:txBody>
                    <a:bodyPr/>
                    <a:lstStyle/>
                    <a:p>
                      <a:pPr marL="113665" marR="0" algn="just">
                        <a:lnSpc>
                          <a:spcPct val="107000"/>
                        </a:lnSpc>
                        <a:spcAft>
                          <a:spcPts val="800"/>
                        </a:spcAft>
                        <a:buNone/>
                      </a:pPr>
                      <a:r>
                        <a:rPr lang="id-ID" sz="1000" kern="100">
                          <a:effectLst/>
                        </a:rPr>
                        <a:t>Beban Kerja -&gt;</a:t>
                      </a:r>
                      <a:endParaRPr lang="en-US" sz="1100" kern="100">
                        <a:effectLst/>
                      </a:endParaRPr>
                    </a:p>
                    <a:p>
                      <a:pPr marL="11366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2225" marR="0" algn="just">
                        <a:lnSpc>
                          <a:spcPct val="107000"/>
                        </a:lnSpc>
                        <a:spcAft>
                          <a:spcPts val="800"/>
                        </a:spcAft>
                        <a:buNone/>
                      </a:pPr>
                      <a:r>
                        <a:rPr lang="id-ID" sz="1000" kern="100">
                          <a:effectLst/>
                        </a:rPr>
                        <a:t>-0,415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7940" marR="0" algn="just">
                        <a:lnSpc>
                          <a:spcPct val="107000"/>
                        </a:lnSpc>
                        <a:spcAft>
                          <a:spcPts val="800"/>
                        </a:spcAft>
                        <a:buNone/>
                      </a:pPr>
                      <a:r>
                        <a:rPr lang="id-ID" sz="1000" kern="100">
                          <a:effectLst/>
                        </a:rPr>
                        <a:t>-0,422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4605" marR="0" algn="just">
                        <a:lnSpc>
                          <a:spcPct val="107000"/>
                        </a:lnSpc>
                        <a:spcAft>
                          <a:spcPts val="800"/>
                        </a:spcAft>
                        <a:buNone/>
                      </a:pPr>
                      <a:r>
                        <a:rPr lang="id-ID" sz="1000" kern="100">
                          <a:effectLst/>
                        </a:rPr>
                        <a:t>0,078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1435" marR="0" algn="just">
                        <a:lnSpc>
                          <a:spcPct val="107000"/>
                        </a:lnSpc>
                        <a:spcAft>
                          <a:spcPts val="800"/>
                        </a:spcAft>
                        <a:buNone/>
                      </a:pPr>
                      <a:r>
                        <a:rPr lang="id-ID" sz="1000" kern="100">
                          <a:effectLst/>
                        </a:rPr>
                        <a:t>5,289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0,000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84938386"/>
                  </a:ext>
                </a:extLst>
              </a:tr>
              <a:tr h="667584">
                <a:tc>
                  <a:txBody>
                    <a:bodyPr/>
                    <a:lstStyle/>
                    <a:p>
                      <a:pPr marL="113665" marR="0" algn="just">
                        <a:lnSpc>
                          <a:spcPct val="107000"/>
                        </a:lnSpc>
                        <a:spcAft>
                          <a:spcPts val="800"/>
                        </a:spcAft>
                        <a:buNone/>
                      </a:pPr>
                      <a:r>
                        <a:rPr lang="id-ID" sz="1000" kern="100">
                          <a:effectLst/>
                        </a:rPr>
                        <a:t>Lingkungan Kerja -&gt;</a:t>
                      </a:r>
                      <a:endParaRPr lang="en-US" sz="1100" kern="100">
                        <a:effectLst/>
                      </a:endParaRPr>
                    </a:p>
                    <a:p>
                      <a:pPr marL="11366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2225" marR="0" algn="just">
                        <a:lnSpc>
                          <a:spcPct val="107000"/>
                        </a:lnSpc>
                        <a:spcAft>
                          <a:spcPts val="800"/>
                        </a:spcAft>
                        <a:buNone/>
                      </a:pPr>
                      <a:r>
                        <a:rPr lang="id-ID" sz="1000" kern="100">
                          <a:effectLst/>
                        </a:rPr>
                        <a:t>0,299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7940" marR="0" algn="just">
                        <a:lnSpc>
                          <a:spcPct val="107000"/>
                        </a:lnSpc>
                        <a:spcAft>
                          <a:spcPts val="800"/>
                        </a:spcAft>
                        <a:buNone/>
                      </a:pPr>
                      <a:r>
                        <a:rPr lang="id-ID" sz="1000" kern="100">
                          <a:effectLst/>
                        </a:rPr>
                        <a:t>0,306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4605" marR="0" algn="just">
                        <a:lnSpc>
                          <a:spcPct val="107000"/>
                        </a:lnSpc>
                        <a:spcAft>
                          <a:spcPts val="800"/>
                        </a:spcAft>
                        <a:buNone/>
                      </a:pPr>
                      <a:r>
                        <a:rPr lang="id-ID" sz="1000" kern="100">
                          <a:effectLst/>
                        </a:rPr>
                        <a:t>0,091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1435" marR="0" algn="just">
                        <a:lnSpc>
                          <a:spcPct val="107000"/>
                        </a:lnSpc>
                        <a:spcAft>
                          <a:spcPts val="800"/>
                        </a:spcAft>
                        <a:buNone/>
                      </a:pPr>
                      <a:r>
                        <a:rPr lang="id-ID" sz="1000" kern="100">
                          <a:effectLst/>
                        </a:rPr>
                        <a:t>3,267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0,001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272113205"/>
                  </a:ext>
                </a:extLst>
              </a:tr>
              <a:tr h="667584">
                <a:tc>
                  <a:txBody>
                    <a:bodyPr/>
                    <a:lstStyle/>
                    <a:p>
                      <a:pPr marL="113665" marR="0" algn="just">
                        <a:lnSpc>
                          <a:spcPct val="107000"/>
                        </a:lnSpc>
                        <a:spcAft>
                          <a:spcPts val="800"/>
                        </a:spcAft>
                        <a:buNone/>
                      </a:pPr>
                      <a:r>
                        <a:rPr lang="id-ID" sz="1000" kern="100">
                          <a:effectLst/>
                        </a:rPr>
                        <a:t>Stres Kerja -&gt;</a:t>
                      </a:r>
                      <a:endParaRPr lang="en-US" sz="1100" kern="100">
                        <a:effectLst/>
                      </a:endParaRPr>
                    </a:p>
                    <a:p>
                      <a:pPr marL="11366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2225" marR="0" algn="just">
                        <a:lnSpc>
                          <a:spcPct val="107000"/>
                        </a:lnSpc>
                        <a:spcAft>
                          <a:spcPts val="800"/>
                        </a:spcAft>
                        <a:buNone/>
                      </a:pPr>
                      <a:r>
                        <a:rPr lang="id-ID" sz="1000" kern="100">
                          <a:effectLst/>
                        </a:rPr>
                        <a:t>-0,248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27940" marR="0" algn="just">
                        <a:lnSpc>
                          <a:spcPct val="107000"/>
                        </a:lnSpc>
                        <a:spcAft>
                          <a:spcPts val="800"/>
                        </a:spcAft>
                        <a:buNone/>
                      </a:pPr>
                      <a:r>
                        <a:rPr lang="id-ID" sz="1000" kern="100">
                          <a:effectLst/>
                        </a:rPr>
                        <a:t>-0,251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4605" marR="0" algn="just">
                        <a:lnSpc>
                          <a:spcPct val="107000"/>
                        </a:lnSpc>
                        <a:spcAft>
                          <a:spcPts val="800"/>
                        </a:spcAft>
                        <a:buNone/>
                      </a:pPr>
                      <a:r>
                        <a:rPr lang="id-ID" sz="1000" kern="100">
                          <a:effectLst/>
                        </a:rPr>
                        <a:t>0,071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1435" marR="0" algn="just">
                        <a:lnSpc>
                          <a:spcPct val="107000"/>
                        </a:lnSpc>
                        <a:spcAft>
                          <a:spcPts val="800"/>
                        </a:spcAft>
                        <a:buNone/>
                      </a:pPr>
                      <a:r>
                        <a:rPr lang="id-ID" sz="1000" kern="100">
                          <a:effectLst/>
                        </a:rPr>
                        <a:t>3,521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dirty="0">
                          <a:effectLst/>
                        </a:rPr>
                        <a:t>0,000</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14944292"/>
                  </a:ext>
                </a:extLst>
              </a:tr>
            </a:tbl>
          </a:graphicData>
        </a:graphic>
      </p:graphicFrame>
    </p:spTree>
    <p:extLst>
      <p:ext uri="{BB962C8B-B14F-4D97-AF65-F5344CB8AC3E}">
        <p14:creationId xmlns:p14="http://schemas.microsoft.com/office/powerpoint/2010/main" val="29638425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CF3608-7D5E-BFBC-A9CA-406AE7BBA1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CFF05-A9DB-4CEB-B424-5DD0319DB380}"/>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87BA7205-FC94-6FD7-42A8-BC9585CCF041}"/>
              </a:ext>
            </a:extLst>
          </p:cNvPr>
          <p:cNvSpPr>
            <a:spLocks noGrp="1"/>
          </p:cNvSpPr>
          <p:nvPr>
            <p:ph type="body" idx="1"/>
          </p:nvPr>
        </p:nvSpPr>
        <p:spPr/>
        <p:txBody>
          <a:bodyPr>
            <a:normAutofit/>
          </a:bodyPr>
          <a:lstStyle/>
          <a:p>
            <a:r>
              <a:rPr lang="id-ID" dirty="0"/>
              <a:t>Berikut adalah hasil pengujian hipotesis pada model struktural:</a:t>
            </a:r>
            <a:endParaRPr lang="en-US" sz="3600" dirty="0"/>
          </a:p>
          <a:p>
            <a:pPr lvl="1"/>
            <a:r>
              <a:rPr lang="id-ID" b="1" dirty="0"/>
              <a:t>Pengaruh Beban Kerja terhadap Kinerja Karyawan</a:t>
            </a:r>
            <a:r>
              <a:rPr lang="id-ID" dirty="0"/>
              <a:t> Hasil pengujian menunjukkan bahwa Beban Kerja memiliki pengaruh yang signifikan dan negatif terhadap Kinerja Karyawan. Hal ini dibuktikan dengan nilai T-statistik sebesar </a:t>
            </a:r>
            <a:r>
              <a:rPr lang="id-ID" b="1" dirty="0"/>
              <a:t>5,289</a:t>
            </a:r>
            <a:r>
              <a:rPr lang="id-ID" dirty="0"/>
              <a:t> yang lebih besar dari T-tabel (1,96) dan nilai P-</a:t>
            </a:r>
            <a:r>
              <a:rPr lang="id-ID" dirty="0" err="1"/>
              <a:t>values</a:t>
            </a:r>
            <a:r>
              <a:rPr lang="id-ID" dirty="0"/>
              <a:t> </a:t>
            </a:r>
            <a:r>
              <a:rPr lang="id-ID" b="1" dirty="0"/>
              <a:t>0,000</a:t>
            </a:r>
            <a:r>
              <a:rPr lang="id-ID" dirty="0"/>
              <a:t> yang lebih kecil dari 0,05. Nilai koefisien parameter (</a:t>
            </a:r>
            <a:r>
              <a:rPr lang="id-ID" dirty="0" err="1"/>
              <a:t>Original</a:t>
            </a:r>
            <a:r>
              <a:rPr lang="id-ID" dirty="0"/>
              <a:t> </a:t>
            </a:r>
            <a:r>
              <a:rPr lang="id-ID" dirty="0" err="1"/>
              <a:t>Sample</a:t>
            </a:r>
            <a:r>
              <a:rPr lang="id-ID" dirty="0"/>
              <a:t>) sebesar </a:t>
            </a:r>
            <a:r>
              <a:rPr lang="id-ID" b="1" dirty="0"/>
              <a:t>-0,415</a:t>
            </a:r>
            <a:r>
              <a:rPr lang="id-ID" dirty="0"/>
              <a:t> menunjukkan arah hubungan yang negatif, yang artinya semakin tinggi beban kerja yang diberikan, maka kinerja karyawan akan semakin menurun, begitu pula sebaliknya.</a:t>
            </a:r>
            <a:endParaRPr lang="en-US" sz="3200" dirty="0"/>
          </a:p>
          <a:p>
            <a:endParaRPr lang="en-US" dirty="0"/>
          </a:p>
        </p:txBody>
      </p:sp>
    </p:spTree>
    <p:extLst>
      <p:ext uri="{BB962C8B-B14F-4D97-AF65-F5344CB8AC3E}">
        <p14:creationId xmlns:p14="http://schemas.microsoft.com/office/powerpoint/2010/main" val="22963879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551332-DCB1-314B-028C-6AA6C9D721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C578AD-F9A8-6ED5-F1C7-E6412EC89ECF}"/>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D4F7135D-68D6-3F44-9ED2-137174177752}"/>
              </a:ext>
            </a:extLst>
          </p:cNvPr>
          <p:cNvSpPr>
            <a:spLocks noGrp="1"/>
          </p:cNvSpPr>
          <p:nvPr>
            <p:ph type="body" idx="1"/>
          </p:nvPr>
        </p:nvSpPr>
        <p:spPr/>
        <p:txBody>
          <a:bodyPr>
            <a:normAutofit lnSpcReduction="10000"/>
          </a:bodyPr>
          <a:lstStyle/>
          <a:p>
            <a:pPr lvl="1"/>
            <a:r>
              <a:rPr lang="id-ID" b="1" dirty="0"/>
              <a:t>Pengaruh Lingkungan Kerja terhadap Kinerja Karyawan</a:t>
            </a:r>
            <a:r>
              <a:rPr lang="id-ID" dirty="0"/>
              <a:t> Hasil analisis membuktikan bahwa Lingkungan Kerja berpengaruh positif dan signifikan terhadap Kinerja Karyawan. Kesimpulan ini didasarkan pada nilai T-statistik sebesar </a:t>
            </a:r>
            <a:r>
              <a:rPr lang="id-ID" b="1" dirty="0"/>
              <a:t>3,267</a:t>
            </a:r>
            <a:r>
              <a:rPr lang="id-ID" dirty="0"/>
              <a:t> yang lebih besar dari 1,96 dan nilai P-</a:t>
            </a:r>
            <a:r>
              <a:rPr lang="id-ID" dirty="0" err="1"/>
              <a:t>values</a:t>
            </a:r>
            <a:r>
              <a:rPr lang="id-ID" dirty="0"/>
              <a:t> sebesar </a:t>
            </a:r>
            <a:r>
              <a:rPr lang="id-ID" b="1" dirty="0"/>
              <a:t>0,001</a:t>
            </a:r>
            <a:r>
              <a:rPr lang="id-ID" dirty="0"/>
              <a:t> yang berada di bawah standar signifikansi 0,05. Dengan nilai koefisien jalur positif sebesar </a:t>
            </a:r>
            <a:r>
              <a:rPr lang="id-ID" b="1" dirty="0"/>
              <a:t>0,299</a:t>
            </a:r>
            <a:r>
              <a:rPr lang="id-ID" dirty="0"/>
              <a:t>, hasil ini mengindikasikan bahwa semakin baik atau kondusif lingkungan kerja yang dirasakan, maka akan semakin meningkat pula kinerja karyawan tersebut.</a:t>
            </a:r>
            <a:endParaRPr lang="en-US" sz="3200" dirty="0"/>
          </a:p>
          <a:p>
            <a:pPr lvl="1"/>
            <a:r>
              <a:rPr lang="id-ID" b="1" dirty="0"/>
              <a:t>Pengaruh Stres Kerja terhadap Kinerja Karyawan</a:t>
            </a:r>
            <a:r>
              <a:rPr lang="id-ID" dirty="0"/>
              <a:t> Pengujian hipotesis menunjukkan bahwa Stres Kerja memiliki dampak negatif dan signifikan terhadap Kinerja Karyawan. Hal ini terlihat dari nilai T-statistik sebesar </a:t>
            </a:r>
            <a:r>
              <a:rPr lang="id-ID" b="1" dirty="0"/>
              <a:t>3,521</a:t>
            </a:r>
            <a:r>
              <a:rPr lang="id-ID" dirty="0"/>
              <a:t> yang melebihi angka 1,96 serta nilai P-</a:t>
            </a:r>
            <a:r>
              <a:rPr lang="id-ID" dirty="0" err="1"/>
              <a:t>values</a:t>
            </a:r>
            <a:r>
              <a:rPr lang="id-ID" dirty="0"/>
              <a:t> </a:t>
            </a:r>
            <a:r>
              <a:rPr lang="id-ID" b="1" dirty="0"/>
              <a:t>0,000</a:t>
            </a:r>
            <a:r>
              <a:rPr lang="id-ID" dirty="0"/>
              <a:t> yang memenuhi syarat signifikansi (&lt; 0,05). Nilai koefisien (</a:t>
            </a:r>
            <a:r>
              <a:rPr lang="id-ID" dirty="0" err="1"/>
              <a:t>Original</a:t>
            </a:r>
            <a:r>
              <a:rPr lang="id-ID" dirty="0"/>
              <a:t> </a:t>
            </a:r>
            <a:r>
              <a:rPr lang="id-ID" dirty="0" err="1"/>
              <a:t>Sample</a:t>
            </a:r>
            <a:r>
              <a:rPr lang="id-ID" dirty="0"/>
              <a:t>) sebesar </a:t>
            </a:r>
            <a:r>
              <a:rPr lang="id-ID" b="1" dirty="0"/>
              <a:t>-0,248</a:t>
            </a:r>
            <a:r>
              <a:rPr lang="id-ID" dirty="0"/>
              <a:t> </a:t>
            </a:r>
            <a:r>
              <a:rPr lang="id-ID" dirty="0" err="1"/>
              <a:t>menunjukan</a:t>
            </a:r>
            <a:r>
              <a:rPr lang="id-ID" dirty="0"/>
              <a:t> hubungan yang berlawanan arah, yang bermakna bahwa jika tingkat stres kerja karyawan meningkat, maka hal tersebut akan menyebabkan penurunan pada kinerja karyawan.</a:t>
            </a:r>
            <a:endParaRPr lang="en-US" sz="3200" dirty="0"/>
          </a:p>
          <a:p>
            <a:endParaRPr lang="en-US" dirty="0"/>
          </a:p>
        </p:txBody>
      </p:sp>
    </p:spTree>
    <p:extLst>
      <p:ext uri="{BB962C8B-B14F-4D97-AF65-F5344CB8AC3E}">
        <p14:creationId xmlns:p14="http://schemas.microsoft.com/office/powerpoint/2010/main" val="15467049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4E194A1D-CDED-2614-7321-5888E7B06009}"/>
            </a:ext>
          </a:extLst>
        </p:cNvPr>
        <p:cNvGrpSpPr/>
        <p:nvPr/>
      </p:nvGrpSpPr>
      <p:grpSpPr>
        <a:xfrm>
          <a:off x="0" y="0"/>
          <a:ext cx="0" cy="0"/>
          <a:chOff x="0" y="0"/>
          <a:chExt cx="0" cy="0"/>
        </a:xfrm>
      </p:grpSpPr>
      <p:sp>
        <p:nvSpPr>
          <p:cNvPr id="70" name="Google Shape;70;g104f7abbb21_0_70">
            <a:extLst>
              <a:ext uri="{FF2B5EF4-FFF2-40B4-BE49-F238E27FC236}">
                <a16:creationId xmlns:a16="http://schemas.microsoft.com/office/drawing/2014/main" id="{4BE77F9A-E9DD-2058-9D17-F954115CCC11}"/>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a:extLst>
              <a:ext uri="{FF2B5EF4-FFF2-40B4-BE49-F238E27FC236}">
                <a16:creationId xmlns:a16="http://schemas.microsoft.com/office/drawing/2014/main" id="{091367F2-349B-19BC-1155-F92085A6C266}"/>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r>
              <a:rPr lang="en-US" b="1" dirty="0"/>
              <a:t>Beban Kerja </a:t>
            </a:r>
            <a:r>
              <a:rPr lang="en-US" b="1" dirty="0" err="1"/>
              <a:t>Berpengaruh</a:t>
            </a:r>
            <a:r>
              <a:rPr lang="en-US" b="1" dirty="0"/>
              <a:t> </a:t>
            </a:r>
            <a:r>
              <a:rPr lang="en-US" b="1" dirty="0" err="1"/>
              <a:t>Negatif</a:t>
            </a:r>
            <a:r>
              <a:rPr lang="en-US" b="1" dirty="0"/>
              <a:t> Dan </a:t>
            </a:r>
            <a:r>
              <a:rPr lang="en-US" b="1" dirty="0" err="1"/>
              <a:t>Signifikan</a:t>
            </a:r>
            <a:r>
              <a:rPr lang="en-US" b="1" dirty="0"/>
              <a:t> </a:t>
            </a:r>
            <a:r>
              <a:rPr lang="en-US" b="1" dirty="0" err="1"/>
              <a:t>Terhadap</a:t>
            </a:r>
            <a:r>
              <a:rPr lang="en-US" b="1" dirty="0"/>
              <a:t> Kinerja </a:t>
            </a:r>
            <a:r>
              <a:rPr lang="en-US" b="1" dirty="0" err="1"/>
              <a:t>Karyawan</a:t>
            </a:r>
            <a:r>
              <a:rPr lang="en-US" b="1" dirty="0"/>
              <a:t> CV. Kirana Bahari Indonesia</a:t>
            </a:r>
            <a:endParaRPr lang="en-US" dirty="0"/>
          </a:p>
          <a:p>
            <a:r>
              <a:rPr lang="en-US" dirty="0"/>
              <a:t>Hasil </a:t>
            </a:r>
            <a:r>
              <a:rPr lang="en-US" dirty="0" err="1"/>
              <a:t>pengujian</a:t>
            </a:r>
            <a:r>
              <a:rPr lang="en-US" dirty="0"/>
              <a:t> </a:t>
            </a:r>
            <a:r>
              <a:rPr lang="en-US" dirty="0" err="1"/>
              <a:t>menunjukkan</a:t>
            </a:r>
            <a:r>
              <a:rPr lang="en-US" dirty="0"/>
              <a:t> </a:t>
            </a:r>
            <a:r>
              <a:rPr lang="en-US" dirty="0" err="1"/>
              <a:t>bahwa</a:t>
            </a:r>
            <a:r>
              <a:rPr lang="en-US" dirty="0"/>
              <a:t> </a:t>
            </a:r>
            <a:r>
              <a:rPr lang="en-US" dirty="0" err="1"/>
              <a:t>beban</a:t>
            </a:r>
            <a:r>
              <a:rPr lang="en-US" dirty="0"/>
              <a:t> kerja </a:t>
            </a:r>
            <a:r>
              <a:rPr lang="en-US" dirty="0" err="1"/>
              <a:t>berpengaruh</a:t>
            </a:r>
            <a:r>
              <a:rPr lang="en-US" dirty="0"/>
              <a:t> </a:t>
            </a:r>
            <a:r>
              <a:rPr lang="en-US" dirty="0" err="1"/>
              <a:t>negatif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CV. Kirana Bahari Indonesia. </a:t>
            </a:r>
            <a:r>
              <a:rPr lang="en-US" dirty="0" err="1"/>
              <a:t>Temuan</a:t>
            </a:r>
            <a:r>
              <a:rPr lang="en-US" dirty="0"/>
              <a:t> </a:t>
            </a:r>
            <a:r>
              <a:rPr lang="en-US" dirty="0" err="1"/>
              <a:t>ini</a:t>
            </a:r>
            <a:r>
              <a:rPr lang="en-US" dirty="0"/>
              <a:t> </a:t>
            </a:r>
            <a:r>
              <a:rPr lang="en-US" dirty="0" err="1"/>
              <a:t>menunjukkan</a:t>
            </a:r>
            <a:r>
              <a:rPr lang="en-US" dirty="0"/>
              <a:t> </a:t>
            </a:r>
            <a:r>
              <a:rPr lang="en-US" dirty="0" err="1"/>
              <a:t>bahwa</a:t>
            </a:r>
            <a:r>
              <a:rPr lang="en-US" dirty="0"/>
              <a:t> semakin </a:t>
            </a:r>
            <a:r>
              <a:rPr lang="en-US" dirty="0" err="1"/>
              <a:t>tinggi</a:t>
            </a:r>
            <a:r>
              <a:rPr lang="en-US" dirty="0"/>
              <a:t> </a:t>
            </a:r>
            <a:r>
              <a:rPr lang="en-US" dirty="0" err="1"/>
              <a:t>beban</a:t>
            </a:r>
            <a:r>
              <a:rPr lang="en-US" dirty="0"/>
              <a:t> kerja yang </a:t>
            </a:r>
            <a:r>
              <a:rPr lang="en-US" dirty="0" err="1"/>
              <a:t>dirasakan</a:t>
            </a:r>
            <a:r>
              <a:rPr lang="en-US" dirty="0"/>
              <a:t> oleh </a:t>
            </a:r>
            <a:r>
              <a:rPr lang="en-US" dirty="0" err="1"/>
              <a:t>karyawan</a:t>
            </a:r>
            <a:r>
              <a:rPr lang="en-US" dirty="0"/>
              <a:t>, </a:t>
            </a:r>
            <a:r>
              <a:rPr lang="en-US" dirty="0" err="1"/>
              <a:t>maka</a:t>
            </a:r>
            <a:r>
              <a:rPr lang="en-US" dirty="0"/>
              <a:t> </a:t>
            </a:r>
            <a:r>
              <a:rPr lang="en-US" dirty="0" err="1"/>
              <a:t>kinerja</a:t>
            </a:r>
            <a:r>
              <a:rPr lang="en-US" dirty="0"/>
              <a:t> </a:t>
            </a:r>
            <a:r>
              <a:rPr lang="en-US" dirty="0" err="1"/>
              <a:t>mereka</a:t>
            </a:r>
            <a:r>
              <a:rPr lang="en-US" dirty="0"/>
              <a:t> </a:t>
            </a:r>
            <a:r>
              <a:rPr lang="en-US" dirty="0" err="1"/>
              <a:t>cenderung</a:t>
            </a:r>
            <a:r>
              <a:rPr lang="en-US" dirty="0"/>
              <a:t> </a:t>
            </a:r>
            <a:r>
              <a:rPr lang="en-US" dirty="0" err="1"/>
              <a:t>mengalami</a:t>
            </a:r>
            <a:r>
              <a:rPr lang="en-US" dirty="0"/>
              <a:t> </a:t>
            </a:r>
            <a:r>
              <a:rPr lang="en-US" dirty="0" err="1"/>
              <a:t>penurunan</a:t>
            </a:r>
            <a:r>
              <a:rPr lang="en-US" dirty="0"/>
              <a:t>. Beban kerja yang </a:t>
            </a:r>
            <a:r>
              <a:rPr lang="en-US" dirty="0" err="1"/>
              <a:t>berlebihan</a:t>
            </a:r>
            <a:r>
              <a:rPr lang="en-US" dirty="0"/>
              <a:t> </a:t>
            </a:r>
            <a:r>
              <a:rPr lang="en-US" dirty="0" err="1"/>
              <a:t>dapat</a:t>
            </a:r>
            <a:r>
              <a:rPr lang="en-US" dirty="0"/>
              <a:t> </a:t>
            </a:r>
            <a:r>
              <a:rPr lang="en-US" dirty="0" err="1"/>
              <a:t>menyebabkan</a:t>
            </a:r>
            <a:r>
              <a:rPr lang="en-US" dirty="0"/>
              <a:t> </a:t>
            </a:r>
            <a:r>
              <a:rPr lang="en-US" dirty="0" err="1"/>
              <a:t>kelelahan</a:t>
            </a:r>
            <a:r>
              <a:rPr lang="en-US" dirty="0"/>
              <a:t> </a:t>
            </a:r>
            <a:r>
              <a:rPr lang="en-US" dirty="0" err="1"/>
              <a:t>fisik</a:t>
            </a:r>
            <a:r>
              <a:rPr lang="en-US" dirty="0"/>
              <a:t> dan mental, </a:t>
            </a:r>
            <a:r>
              <a:rPr lang="en-US" dirty="0" err="1"/>
              <a:t>menurunkan</a:t>
            </a:r>
            <a:r>
              <a:rPr lang="en-US" dirty="0"/>
              <a:t> </a:t>
            </a:r>
            <a:r>
              <a:rPr lang="en-US" dirty="0" err="1"/>
              <a:t>konsentrasi</a:t>
            </a:r>
            <a:r>
              <a:rPr lang="en-US" dirty="0"/>
              <a:t>, </a:t>
            </a:r>
            <a:r>
              <a:rPr lang="en-US" dirty="0" err="1"/>
              <a:t>serta</a:t>
            </a:r>
            <a:r>
              <a:rPr lang="en-US" dirty="0"/>
              <a:t> </a:t>
            </a:r>
            <a:r>
              <a:rPr lang="en-US" dirty="0" err="1"/>
              <a:t>mengurangi</a:t>
            </a:r>
            <a:r>
              <a:rPr lang="en-US" dirty="0"/>
              <a:t> </a:t>
            </a:r>
            <a:r>
              <a:rPr lang="en-US" dirty="0" err="1"/>
              <a:t>kemampuan</a:t>
            </a:r>
            <a:r>
              <a:rPr lang="en-US" dirty="0"/>
              <a:t> </a:t>
            </a:r>
            <a:r>
              <a:rPr lang="en-US" dirty="0" err="1"/>
              <a:t>karyawan</a:t>
            </a:r>
            <a:r>
              <a:rPr lang="en-US" dirty="0"/>
              <a:t> dalam </a:t>
            </a:r>
            <a:r>
              <a:rPr lang="en-US" dirty="0" err="1"/>
              <a:t>menyelesaikan</a:t>
            </a:r>
            <a:r>
              <a:rPr lang="en-US" dirty="0"/>
              <a:t> tugas secara optimal. </a:t>
            </a:r>
            <a:r>
              <a:rPr lang="en-US" dirty="0" err="1"/>
              <a:t>Kondisi</a:t>
            </a:r>
            <a:r>
              <a:rPr lang="en-US" dirty="0"/>
              <a:t> tersebut pada </a:t>
            </a:r>
            <a:r>
              <a:rPr lang="en-US" dirty="0" err="1"/>
              <a:t>akhirnya</a:t>
            </a:r>
            <a:r>
              <a:rPr lang="en-US" dirty="0"/>
              <a:t> </a:t>
            </a:r>
            <a:r>
              <a:rPr lang="en-US" dirty="0" err="1"/>
              <a:t>berdampak</a:t>
            </a:r>
            <a:r>
              <a:rPr lang="en-US" dirty="0"/>
              <a:t> pada </a:t>
            </a:r>
            <a:r>
              <a:rPr lang="en-US" dirty="0" err="1"/>
              <a:t>menurunnya</a:t>
            </a:r>
            <a:r>
              <a:rPr lang="en-US" dirty="0"/>
              <a:t> </a:t>
            </a:r>
            <a:r>
              <a:rPr lang="en-US" dirty="0" err="1"/>
              <a:t>kualitas</a:t>
            </a:r>
            <a:r>
              <a:rPr lang="en-US" dirty="0"/>
              <a:t> dan </a:t>
            </a:r>
            <a:r>
              <a:rPr lang="en-US" dirty="0" err="1"/>
              <a:t>kuantitas</a:t>
            </a:r>
            <a:r>
              <a:rPr lang="en-US" dirty="0"/>
              <a:t> hasil kerja yang </a:t>
            </a:r>
            <a:r>
              <a:rPr lang="en-US" dirty="0" err="1"/>
              <a:t>dihasilkan</a:t>
            </a:r>
            <a:r>
              <a:rPr lang="en-US" dirty="0"/>
              <a:t> oleh </a:t>
            </a:r>
            <a:r>
              <a:rPr lang="en-US" dirty="0" err="1"/>
              <a:t>karyawan</a:t>
            </a:r>
            <a:endParaRPr dirty="0"/>
          </a:p>
        </p:txBody>
      </p:sp>
    </p:spTree>
    <p:extLst>
      <p:ext uri="{BB962C8B-B14F-4D97-AF65-F5344CB8AC3E}">
        <p14:creationId xmlns:p14="http://schemas.microsoft.com/office/powerpoint/2010/main" val="18403111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g104f7abbb21_0_70"/>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r>
              <a:rPr lang="en-US" b="1" dirty="0"/>
              <a:t>Stress Kerja </a:t>
            </a:r>
            <a:r>
              <a:rPr lang="en-US" b="1" dirty="0" err="1"/>
              <a:t>Berpengaruh</a:t>
            </a:r>
            <a:r>
              <a:rPr lang="en-US" b="1" dirty="0"/>
              <a:t> </a:t>
            </a:r>
            <a:r>
              <a:rPr lang="en-US" b="1" dirty="0" err="1"/>
              <a:t>Negatif</a:t>
            </a:r>
            <a:r>
              <a:rPr lang="en-US" b="1" dirty="0"/>
              <a:t> Dan </a:t>
            </a:r>
            <a:r>
              <a:rPr lang="en-US" b="1" dirty="0" err="1"/>
              <a:t>Signifikan</a:t>
            </a:r>
            <a:r>
              <a:rPr lang="en-US" b="1" dirty="0"/>
              <a:t> </a:t>
            </a:r>
            <a:r>
              <a:rPr lang="en-US" b="1" dirty="0" err="1"/>
              <a:t>Terhadap</a:t>
            </a:r>
            <a:r>
              <a:rPr lang="en-US" b="1" dirty="0"/>
              <a:t> Kinerja </a:t>
            </a:r>
            <a:r>
              <a:rPr lang="en-US" b="1" dirty="0" err="1"/>
              <a:t>Karyawan</a:t>
            </a:r>
            <a:r>
              <a:rPr lang="en-US" b="1" dirty="0"/>
              <a:t> CV. Kirana Bahari Indonesia</a:t>
            </a:r>
            <a:endParaRPr lang="en-US" dirty="0"/>
          </a:p>
          <a:p>
            <a:r>
              <a:rPr lang="en-US" dirty="0" err="1"/>
              <a:t>Berdasarkan</a:t>
            </a:r>
            <a:r>
              <a:rPr lang="en-US" dirty="0"/>
              <a:t> hasil </a:t>
            </a:r>
            <a:r>
              <a:rPr lang="en-US" dirty="0" err="1"/>
              <a:t>pengujian</a:t>
            </a:r>
            <a:r>
              <a:rPr lang="en-US" dirty="0"/>
              <a:t> </a:t>
            </a:r>
            <a:r>
              <a:rPr lang="en-US" dirty="0" err="1"/>
              <a:t>hipotesis</a:t>
            </a:r>
            <a:r>
              <a:rPr lang="en-US" dirty="0"/>
              <a:t>, </a:t>
            </a:r>
            <a:r>
              <a:rPr lang="en-US" dirty="0" err="1"/>
              <a:t>stres</a:t>
            </a:r>
            <a:r>
              <a:rPr lang="en-US" dirty="0"/>
              <a:t> kerja </a:t>
            </a:r>
            <a:r>
              <a:rPr lang="en-US" dirty="0" err="1"/>
              <a:t>terbukti</a:t>
            </a:r>
            <a:r>
              <a:rPr lang="en-US" dirty="0"/>
              <a:t> </a:t>
            </a:r>
            <a:r>
              <a:rPr lang="en-US" dirty="0" err="1"/>
              <a:t>memiliki</a:t>
            </a:r>
            <a:r>
              <a:rPr lang="en-US" dirty="0"/>
              <a:t> </a:t>
            </a:r>
            <a:r>
              <a:rPr lang="en-US" dirty="0" err="1"/>
              <a:t>pengaruh</a:t>
            </a:r>
            <a:r>
              <a:rPr lang="en-US" dirty="0"/>
              <a:t> </a:t>
            </a:r>
            <a:r>
              <a:rPr lang="en-US" dirty="0" err="1"/>
              <a:t>negatif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Hasil </a:t>
            </a:r>
            <a:r>
              <a:rPr lang="en-US" dirty="0" err="1"/>
              <a:t>ini</a:t>
            </a:r>
            <a:r>
              <a:rPr lang="en-US" dirty="0"/>
              <a:t> </a:t>
            </a:r>
            <a:r>
              <a:rPr lang="en-US" dirty="0" err="1"/>
              <a:t>mengindikasikan</a:t>
            </a:r>
            <a:r>
              <a:rPr lang="en-US" dirty="0"/>
              <a:t> </a:t>
            </a:r>
            <a:r>
              <a:rPr lang="en-US" dirty="0" err="1"/>
              <a:t>bahwa</a:t>
            </a:r>
            <a:r>
              <a:rPr lang="en-US" dirty="0"/>
              <a:t> </a:t>
            </a:r>
            <a:r>
              <a:rPr lang="en-US" dirty="0" err="1"/>
              <a:t>peningkatan</a:t>
            </a:r>
            <a:r>
              <a:rPr lang="en-US" dirty="0"/>
              <a:t> </a:t>
            </a:r>
            <a:r>
              <a:rPr lang="en-US" dirty="0" err="1"/>
              <a:t>tingkat</a:t>
            </a:r>
            <a:r>
              <a:rPr lang="en-US" dirty="0"/>
              <a:t> </a:t>
            </a:r>
            <a:r>
              <a:rPr lang="en-US" dirty="0" err="1"/>
              <a:t>stres</a:t>
            </a:r>
            <a:r>
              <a:rPr lang="en-US" dirty="0"/>
              <a:t> kerja yang </a:t>
            </a:r>
            <a:r>
              <a:rPr lang="en-US" dirty="0" err="1"/>
              <a:t>dialami</a:t>
            </a:r>
            <a:r>
              <a:rPr lang="en-US" dirty="0"/>
              <a:t> </a:t>
            </a:r>
            <a:r>
              <a:rPr lang="en-US" dirty="0" err="1"/>
              <a:t>karyawan</a:t>
            </a:r>
            <a:r>
              <a:rPr lang="en-US" dirty="0"/>
              <a:t> </a:t>
            </a:r>
            <a:r>
              <a:rPr lang="en-US" dirty="0" err="1"/>
              <a:t>akan</a:t>
            </a:r>
            <a:r>
              <a:rPr lang="en-US" dirty="0"/>
              <a:t> </a:t>
            </a:r>
            <a:r>
              <a:rPr lang="en-US" dirty="0" err="1"/>
              <a:t>berdampak</a:t>
            </a:r>
            <a:r>
              <a:rPr lang="en-US" dirty="0"/>
              <a:t> pada </a:t>
            </a:r>
            <a:r>
              <a:rPr lang="en-US" dirty="0" err="1"/>
              <a:t>penurunan</a:t>
            </a:r>
            <a:r>
              <a:rPr lang="en-US" dirty="0"/>
              <a:t> </a:t>
            </a:r>
            <a:r>
              <a:rPr lang="en-US" dirty="0" err="1"/>
              <a:t>kinerja</a:t>
            </a:r>
            <a:r>
              <a:rPr lang="en-US" dirty="0"/>
              <a:t>. </a:t>
            </a:r>
            <a:r>
              <a:rPr lang="en-US" dirty="0" err="1"/>
              <a:t>Stres</a:t>
            </a:r>
            <a:r>
              <a:rPr lang="en-US" dirty="0"/>
              <a:t> kerja yang </a:t>
            </a:r>
            <a:r>
              <a:rPr lang="en-US" dirty="0" err="1"/>
              <a:t>tinggi</a:t>
            </a:r>
            <a:r>
              <a:rPr lang="en-US" dirty="0"/>
              <a:t> </a:t>
            </a:r>
            <a:r>
              <a:rPr lang="en-US" dirty="0" err="1"/>
              <a:t>dapat</a:t>
            </a:r>
            <a:r>
              <a:rPr lang="en-US" dirty="0"/>
              <a:t> </a:t>
            </a:r>
            <a:r>
              <a:rPr lang="en-US" dirty="0" err="1"/>
              <a:t>menyebabkan</a:t>
            </a:r>
            <a:r>
              <a:rPr lang="en-US" dirty="0"/>
              <a:t> </a:t>
            </a:r>
            <a:r>
              <a:rPr lang="en-US" dirty="0" err="1"/>
              <a:t>gangguan</a:t>
            </a:r>
            <a:r>
              <a:rPr lang="en-US" dirty="0"/>
              <a:t> </a:t>
            </a:r>
            <a:r>
              <a:rPr lang="en-US" dirty="0" err="1"/>
              <a:t>emosional</a:t>
            </a:r>
            <a:r>
              <a:rPr lang="en-US" dirty="0"/>
              <a:t>, </a:t>
            </a:r>
            <a:r>
              <a:rPr lang="en-US" dirty="0" err="1"/>
              <a:t>kelelahan</a:t>
            </a:r>
            <a:r>
              <a:rPr lang="en-US" dirty="0"/>
              <a:t> </a:t>
            </a:r>
            <a:r>
              <a:rPr lang="en-US" dirty="0" err="1"/>
              <a:t>psikologis</a:t>
            </a:r>
            <a:r>
              <a:rPr lang="en-US" dirty="0"/>
              <a:t>, </a:t>
            </a:r>
            <a:r>
              <a:rPr lang="en-US" dirty="0" err="1"/>
              <a:t>serta</a:t>
            </a:r>
            <a:r>
              <a:rPr lang="en-US" dirty="0"/>
              <a:t> </a:t>
            </a:r>
            <a:r>
              <a:rPr lang="en-US" dirty="0" err="1"/>
              <a:t>menurunnya</a:t>
            </a:r>
            <a:r>
              <a:rPr lang="en-US" dirty="0"/>
              <a:t> </a:t>
            </a:r>
            <a:r>
              <a:rPr lang="en-US" dirty="0" err="1"/>
              <a:t>motivasi</a:t>
            </a:r>
            <a:r>
              <a:rPr lang="en-US" dirty="0"/>
              <a:t> dan </a:t>
            </a:r>
            <a:r>
              <a:rPr lang="en-US" dirty="0" err="1"/>
              <a:t>fokus</a:t>
            </a:r>
            <a:r>
              <a:rPr lang="en-US" dirty="0"/>
              <a:t> dalam </a:t>
            </a:r>
            <a:r>
              <a:rPr lang="en-US" dirty="0" err="1"/>
              <a:t>bekerja</a:t>
            </a:r>
            <a:r>
              <a:rPr lang="en-US" dirty="0"/>
              <a:t>. </a:t>
            </a:r>
            <a:r>
              <a:rPr lang="en-US" dirty="0" err="1"/>
              <a:t>Akibatnya</a:t>
            </a:r>
            <a:r>
              <a:rPr lang="en-US" dirty="0"/>
              <a:t>, </a:t>
            </a:r>
            <a:r>
              <a:rPr lang="en-US" dirty="0" err="1"/>
              <a:t>karyawan</a:t>
            </a:r>
            <a:r>
              <a:rPr lang="en-US" dirty="0"/>
              <a:t> </a:t>
            </a:r>
            <a:r>
              <a:rPr lang="en-US" dirty="0" err="1"/>
              <a:t>menjadi</a:t>
            </a:r>
            <a:r>
              <a:rPr lang="en-US" dirty="0"/>
              <a:t> kurang optimal dalam </a:t>
            </a:r>
            <a:r>
              <a:rPr lang="en-US" dirty="0" err="1"/>
              <a:t>menyelesaikan</a:t>
            </a:r>
            <a:r>
              <a:rPr lang="en-US" dirty="0"/>
              <a:t> tugas dan </a:t>
            </a:r>
            <a:r>
              <a:rPr lang="en-US" dirty="0" err="1"/>
              <a:t>tanggung</a:t>
            </a:r>
            <a:r>
              <a:rPr lang="en-US" dirty="0"/>
              <a:t> </a:t>
            </a:r>
            <a:r>
              <a:rPr lang="en-US" dirty="0" err="1"/>
              <a:t>jawabnya</a:t>
            </a:r>
            <a:r>
              <a:rPr lang="en-US" dirty="0"/>
              <a:t>.</a:t>
            </a:r>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9">
          <a:extLst>
            <a:ext uri="{FF2B5EF4-FFF2-40B4-BE49-F238E27FC236}">
              <a16:creationId xmlns:a16="http://schemas.microsoft.com/office/drawing/2014/main" id="{D4E1EEF7-649E-C9D7-122C-8DF4EF73DD58}"/>
            </a:ext>
          </a:extLst>
        </p:cNvPr>
        <p:cNvGrpSpPr/>
        <p:nvPr/>
      </p:nvGrpSpPr>
      <p:grpSpPr>
        <a:xfrm>
          <a:off x="0" y="0"/>
          <a:ext cx="0" cy="0"/>
          <a:chOff x="0" y="0"/>
          <a:chExt cx="0" cy="0"/>
        </a:xfrm>
      </p:grpSpPr>
      <p:sp>
        <p:nvSpPr>
          <p:cNvPr id="70" name="Google Shape;70;g104f7abbb21_0_70">
            <a:extLst>
              <a:ext uri="{FF2B5EF4-FFF2-40B4-BE49-F238E27FC236}">
                <a16:creationId xmlns:a16="http://schemas.microsoft.com/office/drawing/2014/main" id="{03D6ABF5-0237-0C50-DCAF-3C9C3E0A177B}"/>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Pembahasan</a:t>
            </a:r>
            <a:endParaRPr/>
          </a:p>
        </p:txBody>
      </p:sp>
      <p:sp>
        <p:nvSpPr>
          <p:cNvPr id="71" name="Google Shape;71;g104f7abbb21_0_70">
            <a:extLst>
              <a:ext uri="{FF2B5EF4-FFF2-40B4-BE49-F238E27FC236}">
                <a16:creationId xmlns:a16="http://schemas.microsoft.com/office/drawing/2014/main" id="{4DA765E6-A534-1753-B3B3-5352A5A6C482}"/>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r>
              <a:rPr lang="en-US" b="1" dirty="0" err="1"/>
              <a:t>Lingkungan</a:t>
            </a:r>
            <a:r>
              <a:rPr lang="en-US" b="1" dirty="0"/>
              <a:t> Kerja </a:t>
            </a:r>
            <a:r>
              <a:rPr lang="en-US" b="1" dirty="0" err="1"/>
              <a:t>Berpengaruh</a:t>
            </a:r>
            <a:r>
              <a:rPr lang="en-US" b="1" dirty="0"/>
              <a:t> </a:t>
            </a:r>
            <a:r>
              <a:rPr lang="en-US" b="1" dirty="0" err="1"/>
              <a:t>Positif</a:t>
            </a:r>
            <a:r>
              <a:rPr lang="en-US" b="1" dirty="0"/>
              <a:t> Dan </a:t>
            </a:r>
            <a:r>
              <a:rPr lang="en-US" b="1" dirty="0" err="1"/>
              <a:t>Signifikan</a:t>
            </a:r>
            <a:r>
              <a:rPr lang="en-US" b="1" dirty="0"/>
              <a:t> </a:t>
            </a:r>
            <a:r>
              <a:rPr lang="en-US" b="1" dirty="0" err="1"/>
              <a:t>Terhadap</a:t>
            </a:r>
            <a:r>
              <a:rPr lang="en-US" b="1" dirty="0"/>
              <a:t> Kinerja </a:t>
            </a:r>
            <a:r>
              <a:rPr lang="en-US" b="1" dirty="0" err="1"/>
              <a:t>Karyawan</a:t>
            </a:r>
            <a:r>
              <a:rPr lang="en-US" b="1" dirty="0"/>
              <a:t> CV. Kirana Bahari Indonesia</a:t>
            </a:r>
            <a:endParaRPr lang="en-US" dirty="0"/>
          </a:p>
          <a:p>
            <a:r>
              <a:rPr lang="en-US" dirty="0"/>
              <a:t>Hasil </a:t>
            </a:r>
            <a:r>
              <a:rPr lang="en-US" dirty="0" err="1"/>
              <a:t>analisis</a:t>
            </a:r>
            <a:r>
              <a:rPr lang="en-US" dirty="0"/>
              <a:t> </a:t>
            </a:r>
            <a:r>
              <a:rPr lang="en-US" dirty="0" err="1"/>
              <a:t>menunjukkan</a:t>
            </a:r>
            <a:r>
              <a:rPr lang="en-US" dirty="0"/>
              <a:t> </a:t>
            </a:r>
            <a:r>
              <a:rPr lang="en-US" dirty="0" err="1"/>
              <a:t>bahwa</a:t>
            </a:r>
            <a:r>
              <a:rPr lang="en-US" dirty="0"/>
              <a:t> </a:t>
            </a:r>
            <a:r>
              <a:rPr lang="en-US" dirty="0" err="1"/>
              <a:t>lingkungan</a:t>
            </a:r>
            <a:r>
              <a:rPr lang="en-US" dirty="0"/>
              <a:t> kerja </a:t>
            </a:r>
            <a:r>
              <a:rPr lang="en-US" dirty="0" err="1"/>
              <a:t>berpengaruh</a:t>
            </a:r>
            <a:r>
              <a:rPr lang="en-US" dirty="0"/>
              <a:t> </a:t>
            </a:r>
            <a:r>
              <a:rPr lang="en-US" dirty="0" err="1"/>
              <a:t>positif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a:t>
            </a:r>
            <a:r>
              <a:rPr lang="en-US" dirty="0" err="1"/>
              <a:t>Temuan</a:t>
            </a:r>
            <a:r>
              <a:rPr lang="en-US" dirty="0"/>
              <a:t> </a:t>
            </a:r>
            <a:r>
              <a:rPr lang="en-US" dirty="0" err="1"/>
              <a:t>ini</a:t>
            </a:r>
            <a:r>
              <a:rPr lang="en-US" dirty="0"/>
              <a:t> </a:t>
            </a:r>
            <a:r>
              <a:rPr lang="en-US" dirty="0" err="1"/>
              <a:t>mengindikasikan</a:t>
            </a:r>
            <a:r>
              <a:rPr lang="en-US" dirty="0"/>
              <a:t> </a:t>
            </a:r>
            <a:r>
              <a:rPr lang="en-US" dirty="0" err="1"/>
              <a:t>bahwa</a:t>
            </a:r>
            <a:r>
              <a:rPr lang="en-US" dirty="0"/>
              <a:t> semakin baik dan </a:t>
            </a:r>
            <a:r>
              <a:rPr lang="en-US" dirty="0" err="1"/>
              <a:t>kondusif</a:t>
            </a:r>
            <a:r>
              <a:rPr lang="en-US" dirty="0"/>
              <a:t> </a:t>
            </a:r>
            <a:r>
              <a:rPr lang="en-US" dirty="0" err="1"/>
              <a:t>lingkungan</a:t>
            </a:r>
            <a:r>
              <a:rPr lang="en-US" dirty="0"/>
              <a:t> kerja yang </a:t>
            </a:r>
            <a:r>
              <a:rPr lang="en-US" dirty="0" err="1"/>
              <a:t>dirasakan</a:t>
            </a:r>
            <a:r>
              <a:rPr lang="en-US" dirty="0"/>
              <a:t> oleh </a:t>
            </a:r>
            <a:r>
              <a:rPr lang="en-US" dirty="0" err="1"/>
              <a:t>karyawan</a:t>
            </a:r>
            <a:r>
              <a:rPr lang="en-US" dirty="0"/>
              <a:t>, </a:t>
            </a:r>
            <a:r>
              <a:rPr lang="en-US" dirty="0" err="1"/>
              <a:t>maka</a:t>
            </a:r>
            <a:r>
              <a:rPr lang="en-US" dirty="0"/>
              <a:t> </a:t>
            </a:r>
            <a:r>
              <a:rPr lang="en-US" dirty="0" err="1"/>
              <a:t>kinerja</a:t>
            </a:r>
            <a:r>
              <a:rPr lang="en-US" dirty="0"/>
              <a:t> </a:t>
            </a:r>
            <a:r>
              <a:rPr lang="en-US" dirty="0" err="1"/>
              <a:t>karyawan</a:t>
            </a:r>
            <a:r>
              <a:rPr lang="en-US" dirty="0"/>
              <a:t> </a:t>
            </a:r>
            <a:r>
              <a:rPr lang="en-US" dirty="0" err="1"/>
              <a:t>akan</a:t>
            </a:r>
            <a:r>
              <a:rPr lang="en-US" dirty="0"/>
              <a:t> semakin </a:t>
            </a:r>
            <a:r>
              <a:rPr lang="en-US" dirty="0" err="1"/>
              <a:t>meningkat</a:t>
            </a:r>
            <a:r>
              <a:rPr lang="en-US" dirty="0"/>
              <a:t>. </a:t>
            </a:r>
            <a:r>
              <a:rPr lang="en-US" dirty="0" err="1"/>
              <a:t>Lingkungan</a:t>
            </a:r>
            <a:r>
              <a:rPr lang="en-US" dirty="0"/>
              <a:t> kerja yang </a:t>
            </a:r>
            <a:r>
              <a:rPr lang="en-US" dirty="0" err="1"/>
              <a:t>nyaman</a:t>
            </a:r>
            <a:r>
              <a:rPr lang="en-US" dirty="0"/>
              <a:t>, </a:t>
            </a:r>
            <a:r>
              <a:rPr lang="en-US" dirty="0" err="1"/>
              <a:t>aman</a:t>
            </a:r>
            <a:r>
              <a:rPr lang="en-US" dirty="0"/>
              <a:t>, </a:t>
            </a:r>
            <a:r>
              <a:rPr lang="en-US" dirty="0" err="1"/>
              <a:t>bersih</a:t>
            </a:r>
            <a:r>
              <a:rPr lang="en-US" dirty="0"/>
              <a:t>, </a:t>
            </a:r>
            <a:r>
              <a:rPr lang="en-US" dirty="0" err="1"/>
              <a:t>serta</a:t>
            </a:r>
            <a:r>
              <a:rPr lang="en-US" dirty="0"/>
              <a:t> </a:t>
            </a:r>
            <a:r>
              <a:rPr lang="en-US" dirty="0" err="1"/>
              <a:t>didukung</a:t>
            </a:r>
            <a:r>
              <a:rPr lang="en-US" dirty="0"/>
              <a:t> oleh hubungan kerja yang </a:t>
            </a:r>
            <a:r>
              <a:rPr lang="en-US" dirty="0" err="1"/>
              <a:t>harmonis</a:t>
            </a:r>
            <a:r>
              <a:rPr lang="en-US" dirty="0"/>
              <a:t> </a:t>
            </a:r>
            <a:r>
              <a:rPr lang="en-US" dirty="0" err="1"/>
              <a:t>mampu</a:t>
            </a:r>
            <a:r>
              <a:rPr lang="en-US" dirty="0"/>
              <a:t> </a:t>
            </a:r>
            <a:r>
              <a:rPr lang="en-US" dirty="0" err="1"/>
              <a:t>meningkatkan</a:t>
            </a:r>
            <a:r>
              <a:rPr lang="en-US" dirty="0"/>
              <a:t> </a:t>
            </a:r>
            <a:r>
              <a:rPr lang="en-US" dirty="0" err="1"/>
              <a:t>motivasi</a:t>
            </a:r>
            <a:r>
              <a:rPr lang="en-US" dirty="0"/>
              <a:t>, </a:t>
            </a:r>
            <a:r>
              <a:rPr lang="en-US" dirty="0" err="1"/>
              <a:t>semangat</a:t>
            </a:r>
            <a:r>
              <a:rPr lang="en-US" dirty="0"/>
              <a:t> kerja, dan rasa </a:t>
            </a:r>
            <a:r>
              <a:rPr lang="en-US" dirty="0" err="1"/>
              <a:t>tanggung</a:t>
            </a:r>
            <a:r>
              <a:rPr lang="en-US" dirty="0"/>
              <a:t> </a:t>
            </a:r>
            <a:r>
              <a:rPr lang="en-US" dirty="0" err="1"/>
              <a:t>jawab</a:t>
            </a:r>
            <a:r>
              <a:rPr lang="en-US" dirty="0"/>
              <a:t> </a:t>
            </a:r>
            <a:r>
              <a:rPr lang="en-US" dirty="0" err="1"/>
              <a:t>karyawan</a:t>
            </a:r>
            <a:r>
              <a:rPr lang="en-US" dirty="0"/>
              <a:t> dalam </a:t>
            </a:r>
            <a:r>
              <a:rPr lang="en-US" dirty="0" err="1"/>
              <a:t>melaksanakan</a:t>
            </a:r>
            <a:r>
              <a:rPr lang="en-US" dirty="0"/>
              <a:t> </a:t>
            </a:r>
            <a:r>
              <a:rPr lang="en-US" dirty="0" err="1"/>
              <a:t>pekerjaannya</a:t>
            </a:r>
            <a:r>
              <a:rPr lang="en-US" dirty="0"/>
              <a:t>.</a:t>
            </a:r>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1270575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sp>
        <p:nvSpPr>
          <p:cNvPr id="77" name="Google Shape;77;g104f7abbb21_0_0"/>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Temuan Penting Penelitian</a:t>
            </a:r>
            <a:endParaRPr/>
          </a:p>
        </p:txBody>
      </p:sp>
      <p:sp>
        <p:nvSpPr>
          <p:cNvPr id="78" name="Google Shape;78;g104f7abbb21_0_0"/>
          <p:cNvSpPr txBox="1">
            <a:spLocks noGrp="1"/>
          </p:cNvSpPr>
          <p:nvPr>
            <p:ph type="body" idx="1"/>
          </p:nvPr>
        </p:nvSpPr>
        <p:spPr>
          <a:xfrm>
            <a:off x="166758" y="1238732"/>
            <a:ext cx="11830800" cy="5089800"/>
          </a:xfrm>
          <a:prstGeom prst="rect">
            <a:avLst/>
          </a:prstGeom>
          <a:noFill/>
          <a:ln>
            <a:noFill/>
          </a:ln>
        </p:spPr>
        <p:txBody>
          <a:bodyPr spcFirstLastPara="1" wrap="square" lIns="91425" tIns="45700" rIns="91425" bIns="45700" anchor="t" anchorCtr="0">
            <a:normAutofit fontScale="92500" lnSpcReduction="10000"/>
          </a:bodyPr>
          <a:lstStyle/>
          <a:p>
            <a:pPr lvl="0"/>
            <a:r>
              <a:rPr lang="en-US" dirty="0"/>
              <a:t>Beban kerja </a:t>
            </a:r>
            <a:r>
              <a:rPr lang="en-US" dirty="0" err="1"/>
              <a:t>berpengaruh</a:t>
            </a:r>
            <a:r>
              <a:rPr lang="en-US" dirty="0"/>
              <a:t> </a:t>
            </a:r>
            <a:r>
              <a:rPr lang="en-US" dirty="0" err="1"/>
              <a:t>negatif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Semakin </a:t>
            </a:r>
            <a:r>
              <a:rPr lang="en-US" dirty="0" err="1"/>
              <a:t>tinggi</a:t>
            </a:r>
            <a:r>
              <a:rPr lang="en-US" dirty="0"/>
              <a:t> </a:t>
            </a:r>
            <a:r>
              <a:rPr lang="en-US" dirty="0" err="1"/>
              <a:t>beban</a:t>
            </a:r>
            <a:r>
              <a:rPr lang="en-US" dirty="0"/>
              <a:t> kerja yang </a:t>
            </a:r>
            <a:r>
              <a:rPr lang="en-US" dirty="0" err="1"/>
              <a:t>dirasakan</a:t>
            </a:r>
            <a:r>
              <a:rPr lang="en-US" dirty="0"/>
              <a:t> </a:t>
            </a:r>
            <a:r>
              <a:rPr lang="en-US" dirty="0" err="1"/>
              <a:t>karyawan</a:t>
            </a:r>
            <a:r>
              <a:rPr lang="en-US" dirty="0"/>
              <a:t>, baik </a:t>
            </a:r>
            <a:r>
              <a:rPr lang="en-US" dirty="0" err="1"/>
              <a:t>dari</a:t>
            </a:r>
            <a:r>
              <a:rPr lang="en-US" dirty="0"/>
              <a:t> aspek jumlah tugas, </a:t>
            </a:r>
            <a:r>
              <a:rPr lang="en-US" dirty="0" err="1"/>
              <a:t>keterbatasan</a:t>
            </a:r>
            <a:r>
              <a:rPr lang="en-US" dirty="0"/>
              <a:t> </a:t>
            </a:r>
            <a:r>
              <a:rPr lang="en-US" dirty="0" err="1"/>
              <a:t>waktu</a:t>
            </a:r>
            <a:r>
              <a:rPr lang="en-US" dirty="0"/>
              <a:t>, </a:t>
            </a:r>
            <a:r>
              <a:rPr lang="en-US" dirty="0" err="1"/>
              <a:t>maupun</a:t>
            </a:r>
            <a:r>
              <a:rPr lang="en-US" dirty="0"/>
              <a:t> </a:t>
            </a:r>
            <a:r>
              <a:rPr lang="en-US" dirty="0" err="1"/>
              <a:t>tuntutan</a:t>
            </a:r>
            <a:r>
              <a:rPr lang="en-US" dirty="0"/>
              <a:t> </a:t>
            </a:r>
            <a:r>
              <a:rPr lang="en-US" dirty="0" err="1"/>
              <a:t>kualitas</a:t>
            </a:r>
            <a:r>
              <a:rPr lang="en-US" dirty="0"/>
              <a:t> pekerjaan, </a:t>
            </a:r>
            <a:r>
              <a:rPr lang="en-US" dirty="0" err="1"/>
              <a:t>maka</a:t>
            </a:r>
            <a:r>
              <a:rPr lang="en-US" dirty="0"/>
              <a:t> </a:t>
            </a:r>
            <a:r>
              <a:rPr lang="en-US" dirty="0" err="1"/>
              <a:t>kinerja</a:t>
            </a:r>
            <a:r>
              <a:rPr lang="en-US" dirty="0"/>
              <a:t> </a:t>
            </a:r>
            <a:r>
              <a:rPr lang="en-US" dirty="0" err="1"/>
              <a:t>karyawan</a:t>
            </a:r>
            <a:r>
              <a:rPr lang="en-US" dirty="0"/>
              <a:t> </a:t>
            </a:r>
            <a:r>
              <a:rPr lang="en-US" dirty="0" err="1"/>
              <a:t>cenderung</a:t>
            </a:r>
            <a:r>
              <a:rPr lang="en-US" dirty="0"/>
              <a:t> </a:t>
            </a:r>
            <a:r>
              <a:rPr lang="en-US" dirty="0" err="1"/>
              <a:t>menurun</a:t>
            </a:r>
            <a:r>
              <a:rPr lang="en-US" dirty="0"/>
              <a:t>. Beban kerja yang tidak </a:t>
            </a:r>
            <a:r>
              <a:rPr lang="en-US" dirty="0" err="1"/>
              <a:t>proporsional</a:t>
            </a:r>
            <a:r>
              <a:rPr lang="en-US" dirty="0"/>
              <a:t> </a:t>
            </a:r>
            <a:r>
              <a:rPr lang="en-US" dirty="0" err="1"/>
              <a:t>menyebabkan</a:t>
            </a:r>
            <a:r>
              <a:rPr lang="en-US" dirty="0"/>
              <a:t> </a:t>
            </a:r>
            <a:r>
              <a:rPr lang="en-US" dirty="0" err="1"/>
              <a:t>kelelahan</a:t>
            </a:r>
            <a:r>
              <a:rPr lang="en-US" dirty="0"/>
              <a:t> </a:t>
            </a:r>
            <a:r>
              <a:rPr lang="en-US" dirty="0" err="1"/>
              <a:t>fisik</a:t>
            </a:r>
            <a:r>
              <a:rPr lang="en-US" dirty="0"/>
              <a:t> dan mental, </a:t>
            </a:r>
            <a:r>
              <a:rPr lang="en-US" dirty="0" err="1"/>
              <a:t>menurunkan</a:t>
            </a:r>
            <a:r>
              <a:rPr lang="en-US" dirty="0"/>
              <a:t> </a:t>
            </a:r>
            <a:r>
              <a:rPr lang="en-US" dirty="0" err="1"/>
              <a:t>konsentrasi</a:t>
            </a:r>
            <a:r>
              <a:rPr lang="en-US" dirty="0"/>
              <a:t>, </a:t>
            </a:r>
            <a:r>
              <a:rPr lang="en-US" dirty="0" err="1"/>
              <a:t>serta</a:t>
            </a:r>
            <a:r>
              <a:rPr lang="en-US" dirty="0"/>
              <a:t> </a:t>
            </a:r>
            <a:r>
              <a:rPr lang="en-US" dirty="0" err="1"/>
              <a:t>menghambat</a:t>
            </a:r>
            <a:r>
              <a:rPr lang="en-US" dirty="0"/>
              <a:t> </a:t>
            </a:r>
            <a:r>
              <a:rPr lang="en-US" dirty="0" err="1"/>
              <a:t>karyawan</a:t>
            </a:r>
            <a:r>
              <a:rPr lang="en-US" dirty="0"/>
              <a:t> dalam </a:t>
            </a:r>
            <a:r>
              <a:rPr lang="en-US" dirty="0" err="1"/>
              <a:t>mencapai</a:t>
            </a:r>
            <a:r>
              <a:rPr lang="en-US" dirty="0"/>
              <a:t> hasil kerja yang optimal.</a:t>
            </a:r>
          </a:p>
          <a:p>
            <a:pPr lvl="0"/>
            <a:r>
              <a:rPr lang="en-US" dirty="0" err="1"/>
              <a:t>Stres</a:t>
            </a:r>
            <a:r>
              <a:rPr lang="en-US" dirty="0"/>
              <a:t> kerja </a:t>
            </a:r>
            <a:r>
              <a:rPr lang="en-US" dirty="0" err="1"/>
              <a:t>berpengaruh</a:t>
            </a:r>
            <a:r>
              <a:rPr lang="en-US" dirty="0"/>
              <a:t> </a:t>
            </a:r>
            <a:r>
              <a:rPr lang="en-US" dirty="0" err="1"/>
              <a:t>negatif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a:t>
            </a:r>
            <a:r>
              <a:rPr lang="en-US" dirty="0" err="1"/>
              <a:t>Peningkatan</a:t>
            </a:r>
            <a:r>
              <a:rPr lang="en-US" dirty="0"/>
              <a:t> </a:t>
            </a:r>
            <a:r>
              <a:rPr lang="en-US" dirty="0" err="1"/>
              <a:t>tingkat</a:t>
            </a:r>
            <a:r>
              <a:rPr lang="en-US" dirty="0"/>
              <a:t> </a:t>
            </a:r>
            <a:r>
              <a:rPr lang="en-US" dirty="0" err="1"/>
              <a:t>stres</a:t>
            </a:r>
            <a:r>
              <a:rPr lang="en-US" dirty="0"/>
              <a:t> kerja, yang </a:t>
            </a:r>
            <a:r>
              <a:rPr lang="en-US" dirty="0" err="1"/>
              <a:t>tercermin</a:t>
            </a:r>
            <a:r>
              <a:rPr lang="en-US" dirty="0"/>
              <a:t> </a:t>
            </a:r>
            <a:r>
              <a:rPr lang="en-US" dirty="0" err="1"/>
              <a:t>melalui</a:t>
            </a:r>
            <a:r>
              <a:rPr lang="en-US" dirty="0"/>
              <a:t> </a:t>
            </a:r>
            <a:r>
              <a:rPr lang="en-US" dirty="0" err="1"/>
              <a:t>kelelahan</a:t>
            </a:r>
            <a:r>
              <a:rPr lang="en-US" dirty="0"/>
              <a:t>, </a:t>
            </a:r>
            <a:r>
              <a:rPr lang="en-US" dirty="0" err="1"/>
              <a:t>kecemasan</a:t>
            </a:r>
            <a:r>
              <a:rPr lang="en-US" dirty="0"/>
              <a:t>, dan </a:t>
            </a:r>
            <a:r>
              <a:rPr lang="en-US" dirty="0" err="1"/>
              <a:t>penurunan</a:t>
            </a:r>
            <a:r>
              <a:rPr lang="en-US" dirty="0"/>
              <a:t> </a:t>
            </a:r>
            <a:r>
              <a:rPr lang="en-US" dirty="0" err="1"/>
              <a:t>produktivitas</a:t>
            </a:r>
            <a:r>
              <a:rPr lang="en-US" dirty="0"/>
              <a:t>, </a:t>
            </a:r>
            <a:r>
              <a:rPr lang="en-US" dirty="0" err="1"/>
              <a:t>berdampak</a:t>
            </a:r>
            <a:r>
              <a:rPr lang="en-US" dirty="0"/>
              <a:t> pada </a:t>
            </a:r>
            <a:r>
              <a:rPr lang="en-US" dirty="0" err="1"/>
              <a:t>menurunnya</a:t>
            </a:r>
            <a:r>
              <a:rPr lang="en-US" dirty="0"/>
              <a:t> </a:t>
            </a:r>
            <a:r>
              <a:rPr lang="en-US" dirty="0" err="1"/>
              <a:t>kemampuan</a:t>
            </a:r>
            <a:r>
              <a:rPr lang="en-US" dirty="0"/>
              <a:t> </a:t>
            </a:r>
            <a:r>
              <a:rPr lang="en-US" dirty="0" err="1"/>
              <a:t>karyawan</a:t>
            </a:r>
            <a:r>
              <a:rPr lang="en-US" dirty="0"/>
              <a:t> dalam </a:t>
            </a:r>
            <a:r>
              <a:rPr lang="en-US" dirty="0" err="1"/>
              <a:t>menyelesaikan</a:t>
            </a:r>
            <a:r>
              <a:rPr lang="en-US" dirty="0"/>
              <a:t> tugas secara efektif. </a:t>
            </a:r>
            <a:r>
              <a:rPr lang="en-US" dirty="0" err="1"/>
              <a:t>Stres</a:t>
            </a:r>
            <a:r>
              <a:rPr lang="en-US" dirty="0"/>
              <a:t> kerja yang tidak </a:t>
            </a:r>
            <a:r>
              <a:rPr lang="en-US" dirty="0" err="1"/>
              <a:t>dikelola</a:t>
            </a:r>
            <a:r>
              <a:rPr lang="en-US" dirty="0"/>
              <a:t> dengan baik </a:t>
            </a:r>
            <a:r>
              <a:rPr lang="en-US" dirty="0" err="1"/>
              <a:t>dapat</a:t>
            </a:r>
            <a:r>
              <a:rPr lang="en-US" dirty="0"/>
              <a:t> </a:t>
            </a:r>
            <a:r>
              <a:rPr lang="en-US" dirty="0" err="1"/>
              <a:t>mengganggu</a:t>
            </a:r>
            <a:r>
              <a:rPr lang="en-US" dirty="0"/>
              <a:t> </a:t>
            </a:r>
            <a:r>
              <a:rPr lang="en-US" dirty="0" err="1"/>
              <a:t>kondisi</a:t>
            </a:r>
            <a:r>
              <a:rPr lang="en-US" dirty="0"/>
              <a:t> </a:t>
            </a:r>
            <a:r>
              <a:rPr lang="en-US" dirty="0" err="1"/>
              <a:t>psikologis</a:t>
            </a:r>
            <a:r>
              <a:rPr lang="en-US" dirty="0"/>
              <a:t> </a:t>
            </a:r>
            <a:r>
              <a:rPr lang="en-US" dirty="0" err="1"/>
              <a:t>karyawan</a:t>
            </a:r>
            <a:r>
              <a:rPr lang="en-US" dirty="0"/>
              <a:t> dan </a:t>
            </a:r>
            <a:r>
              <a:rPr lang="en-US" dirty="0" err="1"/>
              <a:t>menurunkan</a:t>
            </a:r>
            <a:r>
              <a:rPr lang="en-US" dirty="0"/>
              <a:t> </a:t>
            </a:r>
            <a:r>
              <a:rPr lang="en-US" dirty="0" err="1"/>
              <a:t>fokus</a:t>
            </a:r>
            <a:r>
              <a:rPr lang="en-US" dirty="0"/>
              <a:t> </a:t>
            </a:r>
            <a:r>
              <a:rPr lang="en-US" dirty="0" err="1"/>
              <a:t>serta</a:t>
            </a:r>
            <a:r>
              <a:rPr lang="en-US" dirty="0"/>
              <a:t> </a:t>
            </a:r>
            <a:r>
              <a:rPr lang="en-US" dirty="0" err="1"/>
              <a:t>motivasi</a:t>
            </a:r>
            <a:r>
              <a:rPr lang="en-US" dirty="0"/>
              <a:t> kerja.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76">
          <a:extLst>
            <a:ext uri="{FF2B5EF4-FFF2-40B4-BE49-F238E27FC236}">
              <a16:creationId xmlns:a16="http://schemas.microsoft.com/office/drawing/2014/main" id="{0C0EE0A1-B814-B676-6639-867B760E7EBD}"/>
            </a:ext>
          </a:extLst>
        </p:cNvPr>
        <p:cNvGrpSpPr/>
        <p:nvPr/>
      </p:nvGrpSpPr>
      <p:grpSpPr>
        <a:xfrm>
          <a:off x="0" y="0"/>
          <a:ext cx="0" cy="0"/>
          <a:chOff x="0" y="0"/>
          <a:chExt cx="0" cy="0"/>
        </a:xfrm>
      </p:grpSpPr>
      <p:sp>
        <p:nvSpPr>
          <p:cNvPr id="77" name="Google Shape;77;g104f7abbb21_0_0">
            <a:extLst>
              <a:ext uri="{FF2B5EF4-FFF2-40B4-BE49-F238E27FC236}">
                <a16:creationId xmlns:a16="http://schemas.microsoft.com/office/drawing/2014/main" id="{F7BDDEA8-F5B1-B601-CFC1-D7453BE7C30C}"/>
              </a:ext>
            </a:extLst>
          </p:cNvPr>
          <p:cNvSpPr txBox="1">
            <a:spLocks noGrp="1"/>
          </p:cNvSpPr>
          <p:nvPr>
            <p:ph type="title"/>
          </p:nvPr>
        </p:nvSpPr>
        <p:spPr>
          <a:xfrm>
            <a:off x="166758" y="11333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a:t>Temuan Penting Penelitian</a:t>
            </a:r>
            <a:endParaRPr/>
          </a:p>
        </p:txBody>
      </p:sp>
      <p:sp>
        <p:nvSpPr>
          <p:cNvPr id="78" name="Google Shape;78;g104f7abbb21_0_0">
            <a:extLst>
              <a:ext uri="{FF2B5EF4-FFF2-40B4-BE49-F238E27FC236}">
                <a16:creationId xmlns:a16="http://schemas.microsoft.com/office/drawing/2014/main" id="{DBA9A2A6-6438-E6AF-FEC4-6604885F6BEF}"/>
              </a:ext>
            </a:extLst>
          </p:cNvPr>
          <p:cNvSpPr txBox="1">
            <a:spLocks noGrp="1"/>
          </p:cNvSpPr>
          <p:nvPr>
            <p:ph type="body" idx="1"/>
          </p:nvPr>
        </p:nvSpPr>
        <p:spPr>
          <a:xfrm>
            <a:off x="166758" y="1238732"/>
            <a:ext cx="11830800" cy="5089800"/>
          </a:xfrm>
          <a:prstGeom prst="rect">
            <a:avLst/>
          </a:prstGeom>
          <a:noFill/>
          <a:ln>
            <a:noFill/>
          </a:ln>
        </p:spPr>
        <p:txBody>
          <a:bodyPr spcFirstLastPara="1" wrap="square" lIns="91425" tIns="45700" rIns="91425" bIns="45700" anchor="t" anchorCtr="0">
            <a:normAutofit/>
          </a:bodyPr>
          <a:lstStyle/>
          <a:p>
            <a:pPr lvl="0"/>
            <a:r>
              <a:rPr lang="en-US" dirty="0" err="1"/>
              <a:t>Lingkungan</a:t>
            </a:r>
            <a:r>
              <a:rPr lang="en-US" dirty="0"/>
              <a:t> kerja </a:t>
            </a:r>
            <a:r>
              <a:rPr lang="en-US" dirty="0" err="1"/>
              <a:t>berpengaruh</a:t>
            </a:r>
            <a:r>
              <a:rPr lang="en-US" dirty="0"/>
              <a:t> </a:t>
            </a:r>
            <a:r>
              <a:rPr lang="en-US" dirty="0" err="1"/>
              <a:t>positif</a:t>
            </a:r>
            <a:r>
              <a:rPr lang="en-US" dirty="0"/>
              <a:t> dan </a:t>
            </a:r>
            <a:r>
              <a:rPr lang="en-US" dirty="0" err="1"/>
              <a:t>signifikan</a:t>
            </a:r>
            <a:r>
              <a:rPr lang="en-US" dirty="0"/>
              <a:t> </a:t>
            </a:r>
            <a:r>
              <a:rPr lang="en-US" dirty="0" err="1"/>
              <a:t>terhadap</a:t>
            </a:r>
            <a:r>
              <a:rPr lang="en-US" dirty="0"/>
              <a:t> </a:t>
            </a:r>
            <a:r>
              <a:rPr lang="en-US" dirty="0" err="1"/>
              <a:t>kinerja</a:t>
            </a:r>
            <a:r>
              <a:rPr lang="en-US" dirty="0"/>
              <a:t> </a:t>
            </a:r>
            <a:r>
              <a:rPr lang="en-US" dirty="0" err="1"/>
              <a:t>karyawan</a:t>
            </a:r>
            <a:r>
              <a:rPr lang="en-US" dirty="0"/>
              <a:t>. </a:t>
            </a:r>
            <a:r>
              <a:rPr lang="en-US" dirty="0" err="1"/>
              <a:t>Lingkungan</a:t>
            </a:r>
            <a:r>
              <a:rPr lang="en-US" dirty="0"/>
              <a:t> kerja yang </a:t>
            </a:r>
            <a:r>
              <a:rPr lang="en-US" dirty="0" err="1"/>
              <a:t>bersih</a:t>
            </a:r>
            <a:r>
              <a:rPr lang="en-US" dirty="0"/>
              <a:t>, </a:t>
            </a:r>
            <a:r>
              <a:rPr lang="en-US" dirty="0" err="1"/>
              <a:t>aman</a:t>
            </a:r>
            <a:r>
              <a:rPr lang="en-US" dirty="0"/>
              <a:t>, </a:t>
            </a:r>
            <a:r>
              <a:rPr lang="en-US" dirty="0" err="1"/>
              <a:t>serta</a:t>
            </a:r>
            <a:r>
              <a:rPr lang="en-US" dirty="0"/>
              <a:t> </a:t>
            </a:r>
            <a:r>
              <a:rPr lang="en-US" dirty="0" err="1"/>
              <a:t>didukung</a:t>
            </a:r>
            <a:r>
              <a:rPr lang="en-US" dirty="0"/>
              <a:t> oleh </a:t>
            </a:r>
            <a:r>
              <a:rPr lang="en-US" dirty="0" err="1"/>
              <a:t>komunikasi</a:t>
            </a:r>
            <a:r>
              <a:rPr lang="en-US" dirty="0"/>
              <a:t> yang </a:t>
            </a:r>
            <a:r>
              <a:rPr lang="en-US" dirty="0" err="1"/>
              <a:t>terbuka</a:t>
            </a:r>
            <a:r>
              <a:rPr lang="en-US" dirty="0"/>
              <a:t> </a:t>
            </a:r>
            <a:r>
              <a:rPr lang="en-US" dirty="0" err="1"/>
              <a:t>mampu</a:t>
            </a:r>
            <a:r>
              <a:rPr lang="en-US" dirty="0"/>
              <a:t> </a:t>
            </a:r>
            <a:r>
              <a:rPr lang="en-US" dirty="0" err="1"/>
              <a:t>menciptakan</a:t>
            </a:r>
            <a:r>
              <a:rPr lang="en-US" dirty="0"/>
              <a:t> </a:t>
            </a:r>
            <a:r>
              <a:rPr lang="en-US" dirty="0" err="1"/>
              <a:t>suasana</a:t>
            </a:r>
            <a:r>
              <a:rPr lang="en-US" dirty="0"/>
              <a:t> kerja yang </a:t>
            </a:r>
            <a:r>
              <a:rPr lang="en-US" dirty="0" err="1"/>
              <a:t>kondusif</a:t>
            </a:r>
            <a:r>
              <a:rPr lang="en-US" dirty="0"/>
              <a:t> dan </a:t>
            </a:r>
            <a:r>
              <a:rPr lang="en-US" dirty="0" err="1"/>
              <a:t>nyaman</a:t>
            </a:r>
            <a:r>
              <a:rPr lang="en-US" dirty="0"/>
              <a:t>. </a:t>
            </a:r>
            <a:r>
              <a:rPr lang="en-US" dirty="0" err="1"/>
              <a:t>Kondisi</a:t>
            </a:r>
            <a:r>
              <a:rPr lang="en-US" dirty="0"/>
              <a:t> tersebut </a:t>
            </a:r>
            <a:r>
              <a:rPr lang="en-US" dirty="0" err="1"/>
              <a:t>mendorong</a:t>
            </a:r>
            <a:r>
              <a:rPr lang="en-US" dirty="0"/>
              <a:t> </a:t>
            </a:r>
            <a:r>
              <a:rPr lang="en-US" dirty="0" err="1"/>
              <a:t>meningkatnya</a:t>
            </a:r>
            <a:r>
              <a:rPr lang="en-US" dirty="0"/>
              <a:t> </a:t>
            </a:r>
            <a:r>
              <a:rPr lang="en-US" dirty="0" err="1"/>
              <a:t>motivasi</a:t>
            </a:r>
            <a:r>
              <a:rPr lang="en-US" dirty="0"/>
              <a:t>, </a:t>
            </a:r>
            <a:r>
              <a:rPr lang="en-US" dirty="0" err="1"/>
              <a:t>semangat</a:t>
            </a:r>
            <a:r>
              <a:rPr lang="en-US" dirty="0"/>
              <a:t> kerja, dan </a:t>
            </a:r>
            <a:r>
              <a:rPr lang="en-US" dirty="0" err="1"/>
              <a:t>tanggung</a:t>
            </a:r>
            <a:r>
              <a:rPr lang="en-US" dirty="0"/>
              <a:t> </a:t>
            </a:r>
            <a:r>
              <a:rPr lang="en-US" dirty="0" err="1"/>
              <a:t>jawab</a:t>
            </a:r>
            <a:r>
              <a:rPr lang="en-US" dirty="0"/>
              <a:t> </a:t>
            </a:r>
            <a:r>
              <a:rPr lang="en-US" dirty="0" err="1"/>
              <a:t>karyawan</a:t>
            </a:r>
            <a:r>
              <a:rPr lang="en-US" dirty="0"/>
              <a:t>, </a:t>
            </a:r>
            <a:r>
              <a:rPr lang="en-US" dirty="0" err="1"/>
              <a:t>sehingga</a:t>
            </a:r>
            <a:r>
              <a:rPr lang="en-US" dirty="0"/>
              <a:t> </a:t>
            </a:r>
            <a:r>
              <a:rPr lang="en-US" dirty="0" err="1"/>
              <a:t>berdampak</a:t>
            </a:r>
            <a:r>
              <a:rPr lang="en-US" dirty="0"/>
              <a:t> pada </a:t>
            </a:r>
            <a:r>
              <a:rPr lang="en-US" dirty="0" err="1"/>
              <a:t>peningkatan</a:t>
            </a:r>
            <a:r>
              <a:rPr lang="en-US" dirty="0"/>
              <a:t> </a:t>
            </a:r>
            <a:r>
              <a:rPr lang="en-US" dirty="0" err="1"/>
              <a:t>kinerja</a:t>
            </a:r>
            <a:r>
              <a:rPr lang="en-US" dirty="0"/>
              <a:t> secara </a:t>
            </a:r>
            <a:r>
              <a:rPr lang="en-US" dirty="0" err="1"/>
              <a:t>keseluruhan</a:t>
            </a:r>
            <a:r>
              <a:rPr lang="en-US" dirty="0"/>
              <a:t>.</a:t>
            </a:r>
          </a:p>
        </p:txBody>
      </p:sp>
    </p:spTree>
    <p:extLst>
      <p:ext uri="{BB962C8B-B14F-4D97-AF65-F5344CB8AC3E}">
        <p14:creationId xmlns:p14="http://schemas.microsoft.com/office/powerpoint/2010/main" val="2467667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5"/>
        <p:cNvGrpSpPr/>
        <p:nvPr/>
      </p:nvGrpSpPr>
      <p:grpSpPr>
        <a:xfrm>
          <a:off x="0" y="0"/>
          <a:ext cx="0" cy="0"/>
          <a:chOff x="0" y="0"/>
          <a:chExt cx="0" cy="0"/>
        </a:xfrm>
      </p:grpSpPr>
      <p:sp>
        <p:nvSpPr>
          <p:cNvPr id="46" name="Google Shape;46;g104f7abbb21_0_30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lvl="0" indent="-228600">
              <a:buNone/>
            </a:pPr>
            <a:r>
              <a:rPr lang="en-US" dirty="0" err="1"/>
              <a:t>Sumber</a:t>
            </a:r>
            <a:r>
              <a:rPr lang="en-US" dirty="0"/>
              <a:t> </a:t>
            </a:r>
            <a:r>
              <a:rPr lang="en-US" dirty="0" err="1"/>
              <a:t>daya</a:t>
            </a:r>
            <a:r>
              <a:rPr lang="en-US" dirty="0"/>
              <a:t> manusia merupakan </a:t>
            </a:r>
            <a:r>
              <a:rPr lang="en-US" dirty="0" err="1"/>
              <a:t>aset</a:t>
            </a:r>
            <a:r>
              <a:rPr lang="en-US" dirty="0"/>
              <a:t> </a:t>
            </a:r>
            <a:r>
              <a:rPr lang="en-US" dirty="0" err="1"/>
              <a:t>strategis</a:t>
            </a:r>
            <a:r>
              <a:rPr lang="en-US" dirty="0"/>
              <a:t> yang </a:t>
            </a:r>
            <a:r>
              <a:rPr lang="en-US" dirty="0" err="1"/>
              <a:t>berperan</a:t>
            </a:r>
            <a:r>
              <a:rPr lang="en-US" dirty="0"/>
              <a:t> </a:t>
            </a:r>
            <a:r>
              <a:rPr lang="en-US" dirty="0" err="1"/>
              <a:t>penting</a:t>
            </a:r>
            <a:r>
              <a:rPr lang="en-US" dirty="0"/>
              <a:t> dalam </a:t>
            </a:r>
            <a:r>
              <a:rPr lang="en-US" dirty="0" err="1"/>
              <a:t>menentukan</a:t>
            </a:r>
            <a:r>
              <a:rPr lang="en-US" dirty="0"/>
              <a:t> </a:t>
            </a:r>
            <a:r>
              <a:rPr lang="en-US" dirty="0" err="1"/>
              <a:t>keberhasilan</a:t>
            </a:r>
            <a:r>
              <a:rPr lang="en-US" dirty="0"/>
              <a:t> dan </a:t>
            </a:r>
            <a:r>
              <a:rPr lang="en-US" dirty="0" err="1"/>
              <a:t>daya</a:t>
            </a:r>
            <a:r>
              <a:rPr lang="en-US" dirty="0"/>
              <a:t> </a:t>
            </a:r>
            <a:r>
              <a:rPr lang="en-US" dirty="0" err="1"/>
              <a:t>saing</a:t>
            </a:r>
            <a:r>
              <a:rPr lang="en-US" dirty="0"/>
              <a:t> </a:t>
            </a:r>
            <a:r>
              <a:rPr lang="en-US" dirty="0" err="1"/>
              <a:t>organisasi</a:t>
            </a:r>
            <a:r>
              <a:rPr lang="en-US" dirty="0"/>
              <a:t>, di mana </a:t>
            </a:r>
            <a:r>
              <a:rPr lang="en-US" dirty="0" err="1"/>
              <a:t>kinerja</a:t>
            </a:r>
            <a:r>
              <a:rPr lang="en-US" dirty="0"/>
              <a:t> </a:t>
            </a:r>
            <a:r>
              <a:rPr lang="en-US" dirty="0" err="1"/>
              <a:t>karyawan</a:t>
            </a:r>
            <a:r>
              <a:rPr lang="en-US" dirty="0"/>
              <a:t> </a:t>
            </a:r>
            <a:r>
              <a:rPr lang="en-US" dirty="0" err="1"/>
              <a:t>menjadi</a:t>
            </a:r>
            <a:r>
              <a:rPr lang="en-US" dirty="0"/>
              <a:t> </a:t>
            </a:r>
            <a:r>
              <a:rPr lang="en-US" dirty="0" err="1"/>
              <a:t>indikator</a:t>
            </a:r>
            <a:r>
              <a:rPr lang="en-US" dirty="0"/>
              <a:t> </a:t>
            </a:r>
            <a:r>
              <a:rPr lang="en-US" dirty="0" err="1"/>
              <a:t>utama</a:t>
            </a:r>
            <a:r>
              <a:rPr lang="en-US" dirty="0"/>
              <a:t> </a:t>
            </a:r>
            <a:r>
              <a:rPr lang="en-US" dirty="0" err="1"/>
              <a:t>efektivitas</a:t>
            </a:r>
            <a:r>
              <a:rPr lang="en-US" dirty="0"/>
              <a:t> </a:t>
            </a:r>
            <a:r>
              <a:rPr lang="en-US" dirty="0" err="1"/>
              <a:t>pengelolaan</a:t>
            </a:r>
            <a:r>
              <a:rPr lang="en-US" dirty="0"/>
              <a:t> SDM. Kinerja </a:t>
            </a:r>
            <a:r>
              <a:rPr lang="en-US" dirty="0" err="1"/>
              <a:t>karyawan</a:t>
            </a:r>
            <a:r>
              <a:rPr lang="en-US" dirty="0"/>
              <a:t> </a:t>
            </a:r>
            <a:r>
              <a:rPr lang="en-US" dirty="0" err="1"/>
              <a:t>dipengaruhi</a:t>
            </a:r>
            <a:r>
              <a:rPr lang="en-US" dirty="0"/>
              <a:t> oleh </a:t>
            </a:r>
            <a:r>
              <a:rPr lang="en-US" dirty="0" err="1"/>
              <a:t>berbagai</a:t>
            </a:r>
            <a:r>
              <a:rPr lang="en-US" dirty="0"/>
              <a:t> </a:t>
            </a:r>
            <a:r>
              <a:rPr lang="en-US" dirty="0" err="1"/>
              <a:t>faktor</a:t>
            </a:r>
            <a:r>
              <a:rPr lang="en-US" dirty="0"/>
              <a:t> internal, </a:t>
            </a:r>
            <a:r>
              <a:rPr lang="en-US" dirty="0" err="1"/>
              <a:t>terutama</a:t>
            </a:r>
            <a:r>
              <a:rPr lang="en-US" dirty="0"/>
              <a:t> </a:t>
            </a:r>
            <a:r>
              <a:rPr lang="en-US" dirty="0" err="1"/>
              <a:t>beban</a:t>
            </a:r>
            <a:r>
              <a:rPr lang="en-US" dirty="0"/>
              <a:t> kerja, </a:t>
            </a:r>
            <a:r>
              <a:rPr lang="en-US" dirty="0" err="1"/>
              <a:t>stres</a:t>
            </a:r>
            <a:r>
              <a:rPr lang="en-US" dirty="0"/>
              <a:t> kerja, dan </a:t>
            </a:r>
            <a:r>
              <a:rPr lang="en-US" dirty="0" err="1"/>
              <a:t>lingkungan</a:t>
            </a:r>
            <a:r>
              <a:rPr lang="en-US" dirty="0"/>
              <a:t> kerja. Beban kerja yang tidak </a:t>
            </a:r>
            <a:r>
              <a:rPr lang="en-US" dirty="0" err="1"/>
              <a:t>seimbang</a:t>
            </a:r>
            <a:r>
              <a:rPr lang="en-US" dirty="0"/>
              <a:t> </a:t>
            </a:r>
            <a:r>
              <a:rPr lang="en-US" dirty="0" err="1"/>
              <a:t>dapat</a:t>
            </a:r>
            <a:r>
              <a:rPr lang="en-US" dirty="0"/>
              <a:t> </a:t>
            </a:r>
            <a:r>
              <a:rPr lang="en-US" dirty="0" err="1"/>
              <a:t>menurunkan</a:t>
            </a:r>
            <a:r>
              <a:rPr lang="en-US" dirty="0"/>
              <a:t> </a:t>
            </a:r>
            <a:r>
              <a:rPr lang="en-US" dirty="0" err="1"/>
              <a:t>kinerja</a:t>
            </a:r>
            <a:r>
              <a:rPr lang="en-US" dirty="0"/>
              <a:t> dan </a:t>
            </a:r>
            <a:r>
              <a:rPr lang="en-US" dirty="0" err="1"/>
              <a:t>memicu</a:t>
            </a:r>
            <a:r>
              <a:rPr lang="en-US" dirty="0"/>
              <a:t> </a:t>
            </a:r>
            <a:r>
              <a:rPr lang="en-US" dirty="0" err="1"/>
              <a:t>stres</a:t>
            </a:r>
            <a:r>
              <a:rPr lang="en-US" dirty="0"/>
              <a:t> kerja, </a:t>
            </a:r>
            <a:r>
              <a:rPr lang="en-US" dirty="0" err="1"/>
              <a:t>sementara</a:t>
            </a:r>
            <a:r>
              <a:rPr lang="en-US" dirty="0"/>
              <a:t> </a:t>
            </a:r>
            <a:r>
              <a:rPr lang="en-US" dirty="0" err="1"/>
              <a:t>lingkungan</a:t>
            </a:r>
            <a:r>
              <a:rPr lang="en-US" dirty="0"/>
              <a:t> kerja yang </a:t>
            </a:r>
            <a:r>
              <a:rPr lang="en-US" dirty="0" err="1"/>
              <a:t>nyaman</a:t>
            </a:r>
            <a:r>
              <a:rPr lang="en-US" dirty="0"/>
              <a:t> dan </a:t>
            </a:r>
            <a:r>
              <a:rPr lang="en-US" dirty="0" err="1"/>
              <a:t>kondusif</a:t>
            </a:r>
            <a:r>
              <a:rPr lang="en-US" dirty="0"/>
              <a:t> </a:t>
            </a:r>
            <a:r>
              <a:rPr lang="en-US" dirty="0" err="1"/>
              <a:t>mampu</a:t>
            </a:r>
            <a:r>
              <a:rPr lang="en-US" dirty="0"/>
              <a:t> </a:t>
            </a:r>
            <a:r>
              <a:rPr lang="en-US" dirty="0" err="1"/>
              <a:t>meningkatkan</a:t>
            </a:r>
            <a:r>
              <a:rPr lang="en-US" dirty="0"/>
              <a:t> </a:t>
            </a:r>
            <a:r>
              <a:rPr lang="en-US" dirty="0" err="1"/>
              <a:t>semangat</a:t>
            </a:r>
            <a:r>
              <a:rPr lang="en-US" dirty="0"/>
              <a:t> </a:t>
            </a:r>
            <a:r>
              <a:rPr lang="en-US" dirty="0" err="1"/>
              <a:t>serta</a:t>
            </a:r>
            <a:r>
              <a:rPr lang="en-US" dirty="0"/>
              <a:t> </a:t>
            </a:r>
            <a:r>
              <a:rPr lang="en-US" dirty="0" err="1"/>
              <a:t>kinerja</a:t>
            </a:r>
            <a:r>
              <a:rPr lang="en-US" dirty="0"/>
              <a:t> </a:t>
            </a:r>
            <a:r>
              <a:rPr lang="en-US" dirty="0" err="1"/>
              <a:t>karyawan</a:t>
            </a:r>
            <a:r>
              <a:rPr lang="en-US" dirty="0"/>
              <a:t>.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g104f7abbb21_0_315"/>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Manfaat Penelitian</a:t>
            </a:r>
            <a:endParaRPr/>
          </a:p>
        </p:txBody>
      </p:sp>
      <p:sp>
        <p:nvSpPr>
          <p:cNvPr id="84" name="Google Shape;84;g104f7abbb21_0_315"/>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lvl="0" indent="-228600">
              <a:buNone/>
            </a:pPr>
            <a:r>
              <a:rPr lang="en-US" dirty="0" err="1"/>
              <a:t>Penelitian</a:t>
            </a:r>
            <a:r>
              <a:rPr lang="en-US" dirty="0"/>
              <a:t> </a:t>
            </a:r>
            <a:r>
              <a:rPr lang="en-US" dirty="0" err="1"/>
              <a:t>ini</a:t>
            </a:r>
            <a:r>
              <a:rPr lang="en-US" dirty="0"/>
              <a:t> </a:t>
            </a:r>
            <a:r>
              <a:rPr lang="en-US" dirty="0" err="1"/>
              <a:t>diharapkan</a:t>
            </a:r>
            <a:r>
              <a:rPr lang="en-US" dirty="0"/>
              <a:t> </a:t>
            </a:r>
            <a:r>
              <a:rPr lang="en-US" dirty="0" err="1"/>
              <a:t>dapat</a:t>
            </a:r>
            <a:r>
              <a:rPr lang="en-US" dirty="0"/>
              <a:t> </a:t>
            </a:r>
            <a:r>
              <a:rPr lang="en-US" dirty="0" err="1"/>
              <a:t>memberikan</a:t>
            </a:r>
            <a:r>
              <a:rPr lang="en-US" dirty="0"/>
              <a:t> </a:t>
            </a:r>
            <a:r>
              <a:rPr lang="en-US" dirty="0" err="1"/>
              <a:t>kontribusi</a:t>
            </a:r>
            <a:r>
              <a:rPr lang="en-US" dirty="0"/>
              <a:t> dalam pengembangan </a:t>
            </a:r>
            <a:r>
              <a:rPr lang="en-US" dirty="0" err="1"/>
              <a:t>ilmu</a:t>
            </a:r>
            <a:r>
              <a:rPr lang="en-US" dirty="0"/>
              <a:t> </a:t>
            </a:r>
            <a:r>
              <a:rPr lang="en-US" dirty="0" err="1"/>
              <a:t>manajemen</a:t>
            </a:r>
            <a:r>
              <a:rPr lang="en-US" dirty="0"/>
              <a:t> </a:t>
            </a:r>
            <a:r>
              <a:rPr lang="en-US" dirty="0" err="1"/>
              <a:t>sumber</a:t>
            </a:r>
            <a:r>
              <a:rPr lang="en-US" dirty="0"/>
              <a:t> </a:t>
            </a:r>
            <a:r>
              <a:rPr lang="en-US" dirty="0" err="1"/>
              <a:t>daya</a:t>
            </a:r>
            <a:r>
              <a:rPr lang="en-US" dirty="0"/>
              <a:t> manusia, </a:t>
            </a:r>
            <a:r>
              <a:rPr lang="en-US" dirty="0" err="1"/>
              <a:t>khususnya</a:t>
            </a:r>
            <a:r>
              <a:rPr lang="en-US" dirty="0"/>
              <a:t> </a:t>
            </a:r>
            <a:r>
              <a:rPr lang="en-US" dirty="0" err="1"/>
              <a:t>terkait</a:t>
            </a:r>
            <a:r>
              <a:rPr lang="en-US" dirty="0"/>
              <a:t> </a:t>
            </a:r>
            <a:r>
              <a:rPr lang="en-US" dirty="0" err="1"/>
              <a:t>pengaruh</a:t>
            </a:r>
            <a:r>
              <a:rPr lang="en-US" dirty="0"/>
              <a:t> </a:t>
            </a:r>
            <a:r>
              <a:rPr lang="en-US" dirty="0" err="1"/>
              <a:t>beban</a:t>
            </a:r>
            <a:r>
              <a:rPr lang="en-US" dirty="0"/>
              <a:t> kerja, </a:t>
            </a:r>
            <a:r>
              <a:rPr lang="en-US" dirty="0" err="1"/>
              <a:t>stres</a:t>
            </a:r>
            <a:r>
              <a:rPr lang="en-US" dirty="0"/>
              <a:t> kerja, dan </a:t>
            </a:r>
            <a:r>
              <a:rPr lang="en-US" dirty="0" err="1"/>
              <a:t>lingkungan</a:t>
            </a:r>
            <a:r>
              <a:rPr lang="en-US" dirty="0"/>
              <a:t> kerja </a:t>
            </a:r>
            <a:r>
              <a:rPr lang="en-US" dirty="0" err="1"/>
              <a:t>terhadap</a:t>
            </a:r>
            <a:r>
              <a:rPr lang="en-US" dirty="0"/>
              <a:t> </a:t>
            </a:r>
            <a:r>
              <a:rPr lang="en-US" dirty="0" err="1"/>
              <a:t>kinerja</a:t>
            </a:r>
            <a:r>
              <a:rPr lang="en-US" dirty="0"/>
              <a:t> </a:t>
            </a:r>
            <a:r>
              <a:rPr lang="en-US" dirty="0" err="1"/>
              <a:t>karyawan</a:t>
            </a:r>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g104f7abbb21_0_61"/>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47500" lnSpcReduction="20000"/>
          </a:bodyPr>
          <a:lstStyle/>
          <a:p>
            <a:r>
              <a:rPr lang="id-ID" dirty="0"/>
              <a:t>S. Arsita, A. Suharto, </a:t>
            </a:r>
            <a:r>
              <a:rPr lang="id-ID" dirty="0" err="1"/>
              <a:t>And</a:t>
            </a:r>
            <a:r>
              <a:rPr lang="id-ID" dirty="0"/>
              <a:t> I. Puspitadewi S, “Analisis Pengaruh Beban Kerja, Stres Kerja, Dan Lingkungan Kerja Terhadap Kinerja Karyawan (Studi Kasus Bank Syariah Indonesia </a:t>
            </a:r>
            <a:r>
              <a:rPr lang="id-ID" dirty="0" err="1"/>
              <a:t>Kc</a:t>
            </a:r>
            <a:r>
              <a:rPr lang="id-ID" dirty="0"/>
              <a:t> Jember Sudirman,” </a:t>
            </a:r>
            <a:r>
              <a:rPr lang="id-ID" i="1" dirty="0" err="1"/>
              <a:t>Growth</a:t>
            </a:r>
            <a:r>
              <a:rPr lang="id-ID" dirty="0"/>
              <a:t>, Vol. 22, No. 1, P. 79, </a:t>
            </a:r>
            <a:r>
              <a:rPr lang="id-ID" dirty="0" err="1"/>
              <a:t>Apr</a:t>
            </a:r>
            <a:r>
              <a:rPr lang="id-ID" dirty="0"/>
              <a:t>. 2024, Doi: 10.36841/Growth-Journal.V22i1.4251.</a:t>
            </a:r>
            <a:endParaRPr lang="en-US" dirty="0"/>
          </a:p>
          <a:p>
            <a:r>
              <a:rPr lang="id-ID" dirty="0"/>
              <a:t>[2]	A. K. K. Maha </a:t>
            </a:r>
            <a:r>
              <a:rPr lang="id-ID" dirty="0" err="1"/>
              <a:t>And</a:t>
            </a:r>
            <a:r>
              <a:rPr lang="id-ID" dirty="0"/>
              <a:t> J. Herawati, “Analisis Pengaruh </a:t>
            </a:r>
            <a:r>
              <a:rPr lang="id-ID" dirty="0" err="1"/>
              <a:t>Stress</a:t>
            </a:r>
            <a:r>
              <a:rPr lang="id-ID" dirty="0"/>
              <a:t> Kerja, Lingkungan Kerja, Beban Kerja Dan Kepuasan Kerja Terhadap Karyawan Di </a:t>
            </a:r>
            <a:r>
              <a:rPr lang="id-ID" dirty="0" err="1"/>
              <a:t>Pt</a:t>
            </a:r>
            <a:r>
              <a:rPr lang="id-ID" dirty="0"/>
              <a:t> Natural Nusantara (Nasa) Yogyakarta,” </a:t>
            </a:r>
            <a:r>
              <a:rPr lang="id-ID" i="1" dirty="0"/>
              <a:t>J. </a:t>
            </a:r>
            <a:r>
              <a:rPr lang="id-ID" i="1" dirty="0" err="1"/>
              <a:t>Manaj</a:t>
            </a:r>
            <a:r>
              <a:rPr lang="id-ID" i="1" dirty="0"/>
              <a:t>.</a:t>
            </a:r>
            <a:r>
              <a:rPr lang="id-ID" dirty="0"/>
              <a:t>, Vol. 16, No. 1, 2022.</a:t>
            </a:r>
            <a:endParaRPr lang="en-US" dirty="0"/>
          </a:p>
          <a:p>
            <a:r>
              <a:rPr lang="id-ID" dirty="0"/>
              <a:t>[3]	V. </a:t>
            </a:r>
            <a:r>
              <a:rPr lang="id-ID" dirty="0" err="1"/>
              <a:t>Wastika</a:t>
            </a:r>
            <a:r>
              <a:rPr lang="id-ID" dirty="0"/>
              <a:t>, D. </a:t>
            </a:r>
            <a:r>
              <a:rPr lang="id-ID" dirty="0" err="1"/>
              <a:t>Komardi</a:t>
            </a:r>
            <a:r>
              <a:rPr lang="id-ID" dirty="0"/>
              <a:t>, A. M. Amin, </a:t>
            </a:r>
            <a:r>
              <a:rPr lang="id-ID" dirty="0" err="1"/>
              <a:t>And</a:t>
            </a:r>
            <a:r>
              <a:rPr lang="id-ID" dirty="0"/>
              <a:t> A. R. Tanjung, “</a:t>
            </a:r>
            <a:r>
              <a:rPr lang="id-ID" dirty="0" err="1"/>
              <a:t>Analysis</a:t>
            </a:r>
            <a:r>
              <a:rPr lang="id-ID" dirty="0"/>
              <a:t> </a:t>
            </a:r>
            <a:r>
              <a:rPr lang="id-ID" dirty="0" err="1"/>
              <a:t>Of</a:t>
            </a:r>
            <a:r>
              <a:rPr lang="id-ID" dirty="0"/>
              <a:t> </a:t>
            </a:r>
            <a:r>
              <a:rPr lang="id-ID" dirty="0" err="1"/>
              <a:t>Job</a:t>
            </a:r>
            <a:r>
              <a:rPr lang="id-ID" dirty="0"/>
              <a:t> </a:t>
            </a:r>
            <a:r>
              <a:rPr lang="id-ID" dirty="0" err="1"/>
              <a:t>Satisfaction</a:t>
            </a:r>
            <a:r>
              <a:rPr lang="id-ID" dirty="0"/>
              <a:t>, </a:t>
            </a:r>
            <a:r>
              <a:rPr lang="id-ID" dirty="0" err="1"/>
              <a:t>Workload</a:t>
            </a:r>
            <a:r>
              <a:rPr lang="id-ID" dirty="0"/>
              <a:t>, </a:t>
            </a:r>
            <a:r>
              <a:rPr lang="id-ID" dirty="0" err="1"/>
              <a:t>Work</a:t>
            </a:r>
            <a:r>
              <a:rPr lang="id-ID" dirty="0"/>
              <a:t> </a:t>
            </a:r>
            <a:r>
              <a:rPr lang="id-ID" dirty="0" err="1"/>
              <a:t>Stress</a:t>
            </a:r>
            <a:r>
              <a:rPr lang="id-ID" dirty="0"/>
              <a:t>, </a:t>
            </a:r>
            <a:r>
              <a:rPr lang="id-ID" dirty="0" err="1"/>
              <a:t>And</a:t>
            </a:r>
            <a:r>
              <a:rPr lang="id-ID" dirty="0"/>
              <a:t> </a:t>
            </a:r>
            <a:r>
              <a:rPr lang="id-ID" dirty="0" err="1"/>
              <a:t>Work</a:t>
            </a:r>
            <a:r>
              <a:rPr lang="id-ID" dirty="0"/>
              <a:t> </a:t>
            </a:r>
            <a:r>
              <a:rPr lang="id-ID" dirty="0" err="1"/>
              <a:t>Environment</a:t>
            </a:r>
            <a:r>
              <a:rPr lang="id-ID" dirty="0"/>
              <a:t> On </a:t>
            </a:r>
            <a:r>
              <a:rPr lang="id-ID" dirty="0" err="1"/>
              <a:t>Employee</a:t>
            </a:r>
            <a:r>
              <a:rPr lang="id-ID" dirty="0"/>
              <a:t> Performance At Pt. Jalinan Nusantara Express Pekanbaru,” </a:t>
            </a:r>
            <a:r>
              <a:rPr lang="id-ID" i="1" dirty="0"/>
              <a:t>J. Bisnis Terap.</a:t>
            </a:r>
            <a:r>
              <a:rPr lang="id-ID" dirty="0"/>
              <a:t>, Vol. 3, No. 4, 2023.</a:t>
            </a:r>
            <a:endParaRPr lang="en-US" dirty="0"/>
          </a:p>
          <a:p>
            <a:r>
              <a:rPr lang="id-ID" dirty="0"/>
              <a:t>[4]	S. Rasya, B. Handoko, </a:t>
            </a:r>
            <a:r>
              <a:rPr lang="id-ID" dirty="0" err="1"/>
              <a:t>And</a:t>
            </a:r>
            <a:r>
              <a:rPr lang="id-ID" dirty="0"/>
              <a:t> E. </a:t>
            </a:r>
            <a:r>
              <a:rPr lang="id-ID" dirty="0" err="1"/>
              <a:t>Nahrisah</a:t>
            </a:r>
            <a:r>
              <a:rPr lang="id-ID" dirty="0"/>
              <a:t>, “Dampak Beban Kerja, Stres Kerja, Dan Lingkungan Kerja Terhadap Kinerja Pegawai Honorer,” Vol. 04, No. 01, 2024.</a:t>
            </a:r>
            <a:endParaRPr lang="en-US" dirty="0"/>
          </a:p>
          <a:p>
            <a:r>
              <a:rPr lang="id-ID" dirty="0"/>
              <a:t>[5]	Y. R. Putri, “Pengaruh Beban Kerja, Lingkungan Kerja, </a:t>
            </a:r>
            <a:r>
              <a:rPr lang="id-ID" dirty="0" err="1"/>
              <a:t>Stress</a:t>
            </a:r>
            <a:r>
              <a:rPr lang="id-ID" dirty="0"/>
              <a:t> Kerja, Dan Motivasi Kerja Terhadap Kinerja Karyawan Pada </a:t>
            </a:r>
            <a:r>
              <a:rPr lang="id-ID" dirty="0" err="1"/>
              <a:t>Pt</a:t>
            </a:r>
            <a:r>
              <a:rPr lang="id-ID" dirty="0"/>
              <a:t>,” Vol. 17, No. 2, 2024.</a:t>
            </a:r>
            <a:endParaRPr lang="en-US" dirty="0"/>
          </a:p>
          <a:p>
            <a:r>
              <a:rPr lang="id-ID" dirty="0"/>
              <a:t>[6]	K. Khotimah </a:t>
            </a:r>
            <a:r>
              <a:rPr lang="id-ID" dirty="0" err="1"/>
              <a:t>And</a:t>
            </a:r>
            <a:r>
              <a:rPr lang="id-ID" dirty="0"/>
              <a:t> K. S. B. </a:t>
            </a:r>
            <a:r>
              <a:rPr lang="id-ID" dirty="0" err="1"/>
              <a:t>Rochayata</a:t>
            </a:r>
            <a:r>
              <a:rPr lang="id-ID" dirty="0"/>
              <a:t>, “Pengaruh Beban Kerja, Stres Kerja Dan Lingkungan Kerja Fisik Terhadap Kinerja Karyawan </a:t>
            </a:r>
            <a:r>
              <a:rPr lang="id-ID" dirty="0" err="1"/>
              <a:t>Pt</a:t>
            </a:r>
            <a:r>
              <a:rPr lang="id-ID" dirty="0"/>
              <a:t> Rajawali Dwi Putra Indonesia,” </a:t>
            </a:r>
            <a:r>
              <a:rPr lang="id-ID" i="1" dirty="0" err="1"/>
              <a:t>Syntax</a:t>
            </a:r>
            <a:r>
              <a:rPr lang="id-ID" i="1" dirty="0"/>
              <a:t> Lit. J. </a:t>
            </a:r>
            <a:r>
              <a:rPr lang="id-ID" i="1" dirty="0" err="1"/>
              <a:t>Ilm</a:t>
            </a:r>
            <a:r>
              <a:rPr lang="id-ID" i="1" dirty="0"/>
              <a:t>. </a:t>
            </a:r>
            <a:r>
              <a:rPr lang="id-ID" i="1" dirty="0" err="1"/>
              <a:t>Indones</a:t>
            </a:r>
            <a:r>
              <a:rPr lang="id-ID" i="1" dirty="0"/>
              <a:t>.</a:t>
            </a:r>
            <a:r>
              <a:rPr lang="id-ID" dirty="0"/>
              <a:t>, Vol. 9, No. 9, Pp. 5099–5109, Sep. 2024, Doi: 10.36418/Syntax-Literate.V9i9.16218.</a:t>
            </a:r>
            <a:endParaRPr lang="en-US" dirty="0"/>
          </a:p>
          <a:p>
            <a:r>
              <a:rPr lang="id-ID" dirty="0"/>
              <a:t>[7]	D. S. Indrayana </a:t>
            </a:r>
            <a:r>
              <a:rPr lang="id-ID" dirty="0" err="1"/>
              <a:t>And</a:t>
            </a:r>
            <a:r>
              <a:rPr lang="id-ID" dirty="0"/>
              <a:t> F. I. F. S. Putra, “Pengaruh Beban Kerja, Stres Kerja Dan Lingkungan Kerja Terhadap Kinerja Karyawan,” </a:t>
            </a:r>
            <a:r>
              <a:rPr lang="id-ID" i="1" dirty="0"/>
              <a:t>J. Ilmu Ekon. </a:t>
            </a:r>
            <a:r>
              <a:rPr lang="id-ID" i="1" dirty="0" err="1"/>
              <a:t>Manaj</a:t>
            </a:r>
            <a:r>
              <a:rPr lang="id-ID" i="1" dirty="0"/>
              <a:t>. Dan Bisnis</a:t>
            </a:r>
            <a:r>
              <a:rPr lang="id-ID" dirty="0"/>
              <a:t>, Vol. 2, No. 1, Pp. 9–18, Jan. 2024, Doi: 10.30787/Jiembi.V2i1.1407.</a:t>
            </a:r>
            <a:endParaRPr lang="en-US" dirty="0"/>
          </a:p>
          <a:p>
            <a:r>
              <a:rPr lang="id-ID" dirty="0"/>
              <a:t>[8]	C. F. Oktavia </a:t>
            </a:r>
            <a:r>
              <a:rPr lang="id-ID" dirty="0" err="1"/>
              <a:t>And</a:t>
            </a:r>
            <a:r>
              <a:rPr lang="id-ID" dirty="0"/>
              <a:t> V. Firdaus, “Pengaruh Kompetensi, Motivasi Kerja, Dan Lingkungan Kerja Terhadap Kinerja Karyawan Pada </a:t>
            </a:r>
            <a:r>
              <a:rPr lang="id-ID" dirty="0" err="1"/>
              <a:t>Cv</a:t>
            </a:r>
            <a:r>
              <a:rPr lang="id-ID" dirty="0"/>
              <a:t>. Faris </a:t>
            </a:r>
            <a:r>
              <a:rPr lang="id-ID" dirty="0" err="1"/>
              <a:t>Collection</a:t>
            </a:r>
            <a:r>
              <a:rPr lang="id-ID" dirty="0"/>
              <a:t> </a:t>
            </a:r>
            <a:r>
              <a:rPr lang="id-ID" dirty="0" err="1"/>
              <a:t>Tulangan</a:t>
            </a:r>
            <a:r>
              <a:rPr lang="id-ID" dirty="0"/>
              <a:t> Sidoarjo,” </a:t>
            </a:r>
            <a:r>
              <a:rPr lang="id-ID" i="1" dirty="0" err="1"/>
              <a:t>Innov</a:t>
            </a:r>
            <a:r>
              <a:rPr lang="id-ID" i="1" dirty="0"/>
              <a:t>. </a:t>
            </a:r>
            <a:r>
              <a:rPr lang="id-ID" i="1" dirty="0" err="1"/>
              <a:t>Technol</a:t>
            </a:r>
            <a:r>
              <a:rPr lang="id-ID" i="1" dirty="0"/>
              <a:t>. </a:t>
            </a:r>
            <a:r>
              <a:rPr lang="id-ID" i="1" dirty="0" err="1"/>
              <a:t>Methodical</a:t>
            </a:r>
            <a:r>
              <a:rPr lang="id-ID" i="1" dirty="0"/>
              <a:t> </a:t>
            </a:r>
            <a:r>
              <a:rPr lang="id-ID" i="1" dirty="0" err="1"/>
              <a:t>Res</a:t>
            </a:r>
            <a:r>
              <a:rPr lang="id-ID" i="1" dirty="0"/>
              <a:t>. J.</a:t>
            </a:r>
            <a:r>
              <a:rPr lang="id-ID" dirty="0"/>
              <a:t>, Vol. 3, No. 1, </a:t>
            </a:r>
            <a:r>
              <a:rPr lang="id-ID" dirty="0" err="1"/>
              <a:t>Oct</a:t>
            </a:r>
            <a:r>
              <a:rPr lang="id-ID" dirty="0"/>
              <a:t>. 2023, Doi: 10.47134/Innovative.V3i1.15.</a:t>
            </a:r>
            <a:endParaRPr lang="en-US" dirty="0"/>
          </a:p>
          <a:p>
            <a:r>
              <a:rPr lang="id-ID" dirty="0"/>
              <a:t>[9]	</a:t>
            </a:r>
            <a:r>
              <a:rPr lang="id-ID" dirty="0" err="1"/>
              <a:t>Crisnandi</a:t>
            </a:r>
            <a:r>
              <a:rPr lang="id-ID" dirty="0"/>
              <a:t> AA, Chaerudin. Pengaruh Beban Kerja dan Stres Kerja Terhadap Kinerja Pada Karyawan PT </a:t>
            </a:r>
            <a:r>
              <a:rPr lang="id-ID" dirty="0" err="1"/>
              <a:t>Concord</a:t>
            </a:r>
            <a:r>
              <a:rPr lang="id-ID" dirty="0"/>
              <a:t> Industry. J </a:t>
            </a:r>
            <a:r>
              <a:rPr lang="id-ID" dirty="0" err="1"/>
              <a:t>Ilm</a:t>
            </a:r>
            <a:r>
              <a:rPr lang="id-ID" dirty="0"/>
              <a:t> Wahana Pendidik. 2024;10(7):77–85. </a:t>
            </a:r>
            <a:r>
              <a:rPr lang="id-ID" dirty="0" err="1"/>
              <a:t>Available</a:t>
            </a:r>
            <a:r>
              <a:rPr lang="id-ID" dirty="0"/>
              <a:t> </a:t>
            </a:r>
            <a:r>
              <a:rPr lang="id-ID" dirty="0" err="1"/>
              <a:t>from</a:t>
            </a:r>
            <a:r>
              <a:rPr lang="id-ID" dirty="0"/>
              <a:t>: https://doi.org/10.5281/zenodo.10963329</a:t>
            </a:r>
            <a:endParaRPr lang="en-US" dirty="0"/>
          </a:p>
          <a:p>
            <a:r>
              <a:rPr lang="id-ID" dirty="0"/>
              <a:t>[10]	S. C. N. C. R. Winoto </a:t>
            </a:r>
            <a:r>
              <a:rPr lang="id-ID" dirty="0" err="1"/>
              <a:t>And</a:t>
            </a:r>
            <a:r>
              <a:rPr lang="id-ID" dirty="0"/>
              <a:t> D. H. Perkasa, “Pengaruh Beban Kerja, Stres Kerja Dan Lingkungan Kerja Terhadap Kinerja Karyawan </a:t>
            </a:r>
            <a:r>
              <a:rPr lang="id-ID" dirty="0" err="1"/>
              <a:t>Up</a:t>
            </a:r>
            <a:r>
              <a:rPr lang="id-ID" dirty="0"/>
              <a:t> </a:t>
            </a:r>
            <a:r>
              <a:rPr lang="id-ID" dirty="0" err="1"/>
              <a:t>Pkb</a:t>
            </a:r>
            <a:r>
              <a:rPr lang="id-ID" dirty="0"/>
              <a:t> </a:t>
            </a:r>
            <a:r>
              <a:rPr lang="id-ID" dirty="0" err="1"/>
              <a:t>Pulogadung</a:t>
            </a:r>
            <a:r>
              <a:rPr lang="id-ID" dirty="0"/>
              <a:t>,” </a:t>
            </a:r>
            <a:r>
              <a:rPr lang="id-ID" i="1" dirty="0" err="1"/>
              <a:t>Revenue</a:t>
            </a:r>
            <a:r>
              <a:rPr lang="id-ID" i="1" dirty="0"/>
              <a:t> Lentera Bisnis </a:t>
            </a:r>
            <a:r>
              <a:rPr lang="id-ID" i="1" dirty="0" err="1"/>
              <a:t>Manaj</a:t>
            </a:r>
            <a:r>
              <a:rPr lang="id-ID" i="1" dirty="0"/>
              <a:t>.</a:t>
            </a:r>
            <a:r>
              <a:rPr lang="id-ID" dirty="0"/>
              <a:t>, Vol. 2, No. 01, Pp. 1–11, Feb. 2024, Doi: 10.59422/Lbm.V2i01.86.</a:t>
            </a:r>
            <a:endParaRPr lang="en-US" dirty="0"/>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D1457288-EA60-BF27-3E36-401D214607F4}"/>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E2DE33AC-106E-B792-46B1-53DC2EE4273F}"/>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95AB0BF1-5D3F-C62A-ED17-9F3A665F2941}"/>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55000" lnSpcReduction="20000"/>
          </a:bodyPr>
          <a:lstStyle/>
          <a:p>
            <a:r>
              <a:rPr lang="id-ID" dirty="0"/>
              <a:t>D. G. Gumilar, “Pengaruh Stres Kerja Dan Beban Kerja Terhadap Kinerja Karyawan Pt. </a:t>
            </a:r>
            <a:r>
              <a:rPr lang="id-ID" dirty="0" err="1"/>
              <a:t>Phintraco</a:t>
            </a:r>
            <a:r>
              <a:rPr lang="id-ID" dirty="0"/>
              <a:t> Sekuritas,” Vol. 11, 2022.</a:t>
            </a:r>
            <a:endParaRPr lang="en-US" dirty="0"/>
          </a:p>
          <a:p>
            <a:r>
              <a:rPr lang="id-ID" dirty="0"/>
              <a:t>[12]	P. </a:t>
            </a:r>
            <a:r>
              <a:rPr lang="id-ID" dirty="0" err="1"/>
              <a:t>Aniversari</a:t>
            </a:r>
            <a:r>
              <a:rPr lang="id-ID" dirty="0"/>
              <a:t> </a:t>
            </a:r>
            <a:r>
              <a:rPr lang="id-ID" dirty="0" err="1"/>
              <a:t>And</a:t>
            </a:r>
            <a:r>
              <a:rPr lang="id-ID" dirty="0"/>
              <a:t> V. F. Sanjaya, “Pengaruh </a:t>
            </a:r>
            <a:r>
              <a:rPr lang="id-ID" dirty="0" err="1"/>
              <a:t>Stress</a:t>
            </a:r>
            <a:r>
              <a:rPr lang="id-ID" dirty="0"/>
              <a:t> Kerja, Lingkungan Kerja Dan Kepuasan Kerja Terhadap Kinerja Karyawan (Studi Kasus Pada Karyawan </a:t>
            </a:r>
            <a:r>
              <a:rPr lang="id-ID" dirty="0" err="1"/>
              <a:t>Pt</a:t>
            </a:r>
            <a:r>
              <a:rPr lang="id-ID" dirty="0"/>
              <a:t> Aneka Gas Industri Lampung),” </a:t>
            </a:r>
            <a:r>
              <a:rPr lang="id-ID" i="1" dirty="0" err="1"/>
              <a:t>Revenue</a:t>
            </a:r>
            <a:r>
              <a:rPr lang="id-ID" i="1" dirty="0"/>
              <a:t> J. </a:t>
            </a:r>
            <a:r>
              <a:rPr lang="id-ID" i="1" dirty="0" err="1"/>
              <a:t>Manaj</a:t>
            </a:r>
            <a:r>
              <a:rPr lang="id-ID" i="1" dirty="0"/>
              <a:t>. Bisnis Islam</a:t>
            </a:r>
            <a:r>
              <a:rPr lang="id-ID" dirty="0"/>
              <a:t>, Vol. 3, No. 1, Pp. 1–24, Jan. 2022, Doi: 10.24042/Revenue.V3i1.10450.</a:t>
            </a:r>
            <a:endParaRPr lang="en-US" dirty="0"/>
          </a:p>
          <a:p>
            <a:r>
              <a:rPr lang="id-ID" dirty="0"/>
              <a:t>[13]	D. S. Rezeki, S. E. Pasaribu, </a:t>
            </a:r>
            <a:r>
              <a:rPr lang="id-ID" dirty="0" err="1"/>
              <a:t>And</a:t>
            </a:r>
            <a:r>
              <a:rPr lang="id-ID" dirty="0"/>
              <a:t> S. Bahri, “Peran Mediasi Stres Kerja Pada Pengaruh Beban Kerja Dan Lingkungan Kerja Terhadap Kinerja Perawat Di Ruang Perawatan Pasien Covid-19 </a:t>
            </a:r>
            <a:r>
              <a:rPr lang="id-ID" dirty="0" err="1"/>
              <a:t>Rsud</a:t>
            </a:r>
            <a:r>
              <a:rPr lang="id-ID" dirty="0"/>
              <a:t> Dr. </a:t>
            </a:r>
            <a:r>
              <a:rPr lang="id-ID" dirty="0" err="1"/>
              <a:t>Pirngadi</a:t>
            </a:r>
            <a:r>
              <a:rPr lang="id-ID" dirty="0"/>
              <a:t> Medan,” </a:t>
            </a:r>
            <a:r>
              <a:rPr lang="id-ID" i="1" dirty="0"/>
              <a:t>Jesya</a:t>
            </a:r>
            <a:r>
              <a:rPr lang="id-ID" dirty="0"/>
              <a:t>, Vol. 6, No. 1, Pp. 328–345, Nov. 2022, Doi: 10.36778/Jesya.V6i1.920.</a:t>
            </a:r>
            <a:endParaRPr lang="en-US" dirty="0"/>
          </a:p>
          <a:p>
            <a:r>
              <a:rPr lang="id-ID" dirty="0"/>
              <a:t>[14]	D. C. Y. Simanjuntak </a:t>
            </a:r>
            <a:r>
              <a:rPr lang="id-ID" dirty="0" err="1"/>
              <a:t>And</a:t>
            </a:r>
            <a:r>
              <a:rPr lang="id-ID" dirty="0"/>
              <a:t> S. Tarigan, “Pengaruh Stres Kerja, Beban Kerja, Lingkungan Kerja Terhadap Kinerja Karyawan Pt. Jasa Marga (Persero) Tbk Cabang </a:t>
            </a:r>
            <a:r>
              <a:rPr lang="id-ID" dirty="0" err="1"/>
              <a:t>Belmera</a:t>
            </a:r>
            <a:r>
              <a:rPr lang="id-ID" dirty="0"/>
              <a:t>”.</a:t>
            </a:r>
            <a:endParaRPr lang="en-US" dirty="0"/>
          </a:p>
          <a:p>
            <a:r>
              <a:rPr lang="id-ID" dirty="0"/>
              <a:t>[15]	R. Ambarwati </a:t>
            </a:r>
            <a:r>
              <a:rPr lang="id-ID" dirty="0" err="1"/>
              <a:t>And</a:t>
            </a:r>
            <a:r>
              <a:rPr lang="id-ID" dirty="0"/>
              <a:t> S. I. P. Lestari, “Pengaruh Lingkungan Kerja, Stres Kerja, Dan Beban Kerja, Terhadap Prestasi Kerja Karyawan Pt. </a:t>
            </a:r>
            <a:r>
              <a:rPr lang="id-ID" dirty="0" err="1"/>
              <a:t>Pungkook</a:t>
            </a:r>
            <a:r>
              <a:rPr lang="id-ID" dirty="0"/>
              <a:t> Indonesia One Grobogan,” 2021.</a:t>
            </a:r>
            <a:endParaRPr lang="en-US" dirty="0"/>
          </a:p>
          <a:p>
            <a:r>
              <a:rPr lang="id-ID" dirty="0"/>
              <a:t>[16]	T. Adelia, Hamid Halin, </a:t>
            </a:r>
            <a:r>
              <a:rPr lang="id-ID" dirty="0" err="1"/>
              <a:t>And</a:t>
            </a:r>
            <a:r>
              <a:rPr lang="id-ID" dirty="0"/>
              <a:t> Emilda, “Pengaruh </a:t>
            </a:r>
            <a:r>
              <a:rPr lang="id-ID" dirty="0" err="1"/>
              <a:t>Stress</a:t>
            </a:r>
            <a:r>
              <a:rPr lang="id-ID" dirty="0"/>
              <a:t> Kerja, Beban Kerja, Dan Lingkungan Kerja Terhadap Kinerja Perawat Pada Rs Ak Gani Palembang,” </a:t>
            </a:r>
            <a:r>
              <a:rPr lang="id-ID" i="1" dirty="0" err="1"/>
              <a:t>Jemsi</a:t>
            </a:r>
            <a:r>
              <a:rPr lang="id-ID" i="1" dirty="0"/>
              <a:t> J. Ekon. </a:t>
            </a:r>
            <a:r>
              <a:rPr lang="id-ID" i="1" dirty="0" err="1"/>
              <a:t>Manaj</a:t>
            </a:r>
            <a:r>
              <a:rPr lang="id-ID" i="1" dirty="0"/>
              <a:t>. Dan </a:t>
            </a:r>
            <a:r>
              <a:rPr lang="id-ID" i="1" dirty="0" err="1"/>
              <a:t>Akunt</a:t>
            </a:r>
            <a:r>
              <a:rPr lang="id-ID" i="1" dirty="0"/>
              <a:t>.</a:t>
            </a:r>
            <a:r>
              <a:rPr lang="id-ID" dirty="0"/>
              <a:t>, Vol. 10, No. 2, </a:t>
            </a:r>
            <a:r>
              <a:rPr lang="id-ID" dirty="0" err="1"/>
              <a:t>Apr</a:t>
            </a:r>
            <a:r>
              <a:rPr lang="id-ID" dirty="0"/>
              <a:t>. 2024, Doi: 10.35870/Jemsi.V10i2.2307.</a:t>
            </a:r>
            <a:endParaRPr lang="en-US" dirty="0"/>
          </a:p>
          <a:p>
            <a:r>
              <a:rPr lang="id-ID" dirty="0"/>
              <a:t>[17]	R. Rahmawati, N. W. E. Mitariani, </a:t>
            </a:r>
            <a:r>
              <a:rPr lang="id-ID" dirty="0" err="1"/>
              <a:t>And</a:t>
            </a:r>
            <a:r>
              <a:rPr lang="id-ID" dirty="0"/>
              <a:t> D. Atmaja, “Pengaruh Lingkungan Kerja, Stres Kerja Dan Motivasi Kerja Terhadap Kinerja Karyawan Pada Pt. Indomaret Co Cabang Nangka,” Vol. 2, 2021.</a:t>
            </a:r>
            <a:endParaRPr lang="en-US" dirty="0"/>
          </a:p>
          <a:p>
            <a:r>
              <a:rPr lang="id-ID" dirty="0"/>
              <a:t>[18]	A. Rachmawati, “Pengaruh Beban Kerja, Stres Kerja Dan Lingkungan Kerja Terhadap Kinerja Pegawai Di Dinas Sosial Kota Surabaya,” Vol. 11, 2022.</a:t>
            </a:r>
            <a:endParaRPr lang="en-US" dirty="0"/>
          </a:p>
          <a:p>
            <a:r>
              <a:rPr lang="id-ID" dirty="0"/>
              <a:t>[19]	L. </a:t>
            </a:r>
            <a:r>
              <a:rPr lang="id-ID" dirty="0" err="1"/>
              <a:t>Luthan</a:t>
            </a:r>
            <a:r>
              <a:rPr lang="id-ID" dirty="0"/>
              <a:t>, “Pengaruh Beban Kerja, Stres Kerja, Dan Lingkungan Kerja Terhadap Kinerja Karyawan Pt. Bank 9 Jambi Cabang Kerinci,” </a:t>
            </a:r>
            <a:r>
              <a:rPr lang="id-ID" i="1" dirty="0"/>
              <a:t>Al </a:t>
            </a:r>
            <a:r>
              <a:rPr lang="id-ID" i="1" dirty="0" err="1"/>
              <a:t>Fiddhoh</a:t>
            </a:r>
            <a:r>
              <a:rPr lang="id-ID" i="1" dirty="0"/>
              <a:t> J. Bank. </a:t>
            </a:r>
            <a:r>
              <a:rPr lang="id-ID" i="1" dirty="0" err="1"/>
              <a:t>Insur</a:t>
            </a:r>
            <a:r>
              <a:rPr lang="id-ID" i="1" dirty="0"/>
              <a:t>. Finance</a:t>
            </a:r>
            <a:r>
              <a:rPr lang="id-ID" dirty="0"/>
              <a:t>, Vol. 4, No. 2, Pp. 119–128, Sep. 2023, Doi: 10.32939/Fdh.V4i2.2899.</a:t>
            </a:r>
            <a:endParaRPr lang="en-US" dirty="0"/>
          </a:p>
          <a:p>
            <a:r>
              <a:rPr lang="id-ID" dirty="0"/>
              <a:t>[20]	L. </a:t>
            </a:r>
            <a:r>
              <a:rPr lang="id-ID" dirty="0" err="1"/>
              <a:t>Luthan</a:t>
            </a:r>
            <a:r>
              <a:rPr lang="id-ID" dirty="0"/>
              <a:t>, “Pengaruh Beban Kerja, Stres Kerja, Dan Lingkungan Kerja Terhadap Kinerja Karyawan Pt. Bank 9 Jambi Cabang Kerinci,” </a:t>
            </a:r>
            <a:r>
              <a:rPr lang="id-ID" i="1" dirty="0"/>
              <a:t>Al </a:t>
            </a:r>
            <a:r>
              <a:rPr lang="id-ID" i="1" dirty="0" err="1"/>
              <a:t>Fiddhoh</a:t>
            </a:r>
            <a:r>
              <a:rPr lang="id-ID" i="1" dirty="0"/>
              <a:t> J. Bank. </a:t>
            </a:r>
            <a:r>
              <a:rPr lang="id-ID" i="1" dirty="0" err="1"/>
              <a:t>Insur</a:t>
            </a:r>
            <a:r>
              <a:rPr lang="id-ID" i="1" dirty="0"/>
              <a:t>. Finance</a:t>
            </a:r>
            <a:r>
              <a:rPr lang="id-ID" dirty="0"/>
              <a:t>, Vol. 4, No. 2, Pp. 119–128, Sep. 2023, Doi: 10.32939/Fdh.V4i2.2899.</a:t>
            </a:r>
            <a:endParaRPr lang="en-US" dirty="0"/>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3992000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7971D72D-9307-BF5B-FC6B-F5BA1BFA6F2E}"/>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E6497194-D320-EDD7-3F20-67D9BE4D6302}"/>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F2748DDE-5219-D4E4-E27D-3C23C78F9FB9}"/>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70000" lnSpcReduction="20000"/>
          </a:bodyPr>
          <a:lstStyle/>
          <a:p>
            <a:r>
              <a:rPr lang="id-ID" dirty="0"/>
              <a:t>P. Ilhami, V. Firdaus, </a:t>
            </a:r>
            <a:r>
              <a:rPr lang="id-ID" dirty="0" err="1"/>
              <a:t>And</a:t>
            </a:r>
            <a:r>
              <a:rPr lang="id-ID" dirty="0"/>
              <a:t> D. Andriani, “Lingkungan Kerja, Disiplin Kerja, Beban Kerja Terhadap Produktivitas Karyawan Pt. Aneka Rupa,” </a:t>
            </a:r>
            <a:r>
              <a:rPr lang="id-ID" i="1" dirty="0"/>
              <a:t>Ekon. J. </a:t>
            </a:r>
            <a:r>
              <a:rPr lang="id-ID" i="1" dirty="0" err="1"/>
              <a:t>Econ</a:t>
            </a:r>
            <a:r>
              <a:rPr lang="id-ID" i="1" dirty="0"/>
              <a:t>. Bus.</a:t>
            </a:r>
            <a:r>
              <a:rPr lang="id-ID" dirty="0"/>
              <a:t>, Vol. 8, No. 2, P. 1329, Sep. 2024, Doi: 10.33087/Ekonomis.V8i2.1771.</a:t>
            </a:r>
            <a:endParaRPr lang="en-US" dirty="0"/>
          </a:p>
          <a:p>
            <a:r>
              <a:rPr lang="id-ID" dirty="0"/>
              <a:t>[22]	I. Nabilah </a:t>
            </a:r>
            <a:r>
              <a:rPr lang="id-ID" dirty="0" err="1"/>
              <a:t>And</a:t>
            </a:r>
            <a:r>
              <a:rPr lang="id-ID" dirty="0"/>
              <a:t> M. S. Ridwan, “Pengaruh Lingkungan Kerja, Beban Kerja Dan Stres Kerja Terhadap Kinerja Karyawan Kantor Di Pt. Bumi Menara Internusa Surabaya,” </a:t>
            </a:r>
            <a:r>
              <a:rPr lang="id-ID" i="1" dirty="0" err="1"/>
              <a:t>Formosa</a:t>
            </a:r>
            <a:r>
              <a:rPr lang="id-ID" i="1" dirty="0"/>
              <a:t> J. </a:t>
            </a:r>
            <a:r>
              <a:rPr lang="id-ID" i="1" dirty="0" err="1"/>
              <a:t>Appl</a:t>
            </a:r>
            <a:r>
              <a:rPr lang="id-ID" i="1" dirty="0"/>
              <a:t>. </a:t>
            </a:r>
            <a:r>
              <a:rPr lang="id-ID" i="1" dirty="0" err="1"/>
              <a:t>Sci</a:t>
            </a:r>
            <a:r>
              <a:rPr lang="id-ID" i="1" dirty="0"/>
              <a:t>.</a:t>
            </a:r>
            <a:r>
              <a:rPr lang="id-ID" dirty="0"/>
              <a:t>, Vol. 1, No. 5, Pp. 725–744, </a:t>
            </a:r>
            <a:r>
              <a:rPr lang="id-ID" dirty="0" err="1"/>
              <a:t>Oct</a:t>
            </a:r>
            <a:r>
              <a:rPr lang="id-ID" dirty="0"/>
              <a:t>. 2022, Doi: 10.55927/Fjas.V1i5.1510.</a:t>
            </a:r>
            <a:endParaRPr lang="en-US" dirty="0"/>
          </a:p>
          <a:p>
            <a:r>
              <a:rPr lang="id-ID" dirty="0"/>
              <a:t>[23]	I. Al Amin </a:t>
            </a:r>
            <a:r>
              <a:rPr lang="id-ID" dirty="0" err="1"/>
              <a:t>And</a:t>
            </a:r>
            <a:r>
              <a:rPr lang="id-ID" dirty="0"/>
              <a:t> K. A. Kusuma, “The </a:t>
            </a:r>
            <a:r>
              <a:rPr lang="id-ID" dirty="0" err="1"/>
              <a:t>Effect</a:t>
            </a:r>
            <a:r>
              <a:rPr lang="id-ID" dirty="0"/>
              <a:t> </a:t>
            </a:r>
            <a:r>
              <a:rPr lang="id-ID" dirty="0" err="1"/>
              <a:t>Of</a:t>
            </a:r>
            <a:r>
              <a:rPr lang="id-ID" dirty="0"/>
              <a:t> </a:t>
            </a:r>
            <a:r>
              <a:rPr lang="id-ID" dirty="0" err="1"/>
              <a:t>Workload</a:t>
            </a:r>
            <a:r>
              <a:rPr lang="id-ID" dirty="0"/>
              <a:t>, </a:t>
            </a:r>
            <a:r>
              <a:rPr lang="id-ID" dirty="0" err="1"/>
              <a:t>Work</a:t>
            </a:r>
            <a:r>
              <a:rPr lang="id-ID" dirty="0"/>
              <a:t> </a:t>
            </a:r>
            <a:r>
              <a:rPr lang="id-ID" dirty="0" err="1"/>
              <a:t>Stress</a:t>
            </a:r>
            <a:r>
              <a:rPr lang="id-ID" dirty="0"/>
              <a:t> </a:t>
            </a:r>
            <a:r>
              <a:rPr lang="id-ID" dirty="0" err="1"/>
              <a:t>And</a:t>
            </a:r>
            <a:r>
              <a:rPr lang="id-ID" dirty="0"/>
              <a:t> </a:t>
            </a:r>
            <a:r>
              <a:rPr lang="id-ID" dirty="0" err="1"/>
              <a:t>Work</a:t>
            </a:r>
            <a:r>
              <a:rPr lang="id-ID" dirty="0"/>
              <a:t> </a:t>
            </a:r>
            <a:r>
              <a:rPr lang="id-ID" dirty="0" err="1"/>
              <a:t>Environment</a:t>
            </a:r>
            <a:r>
              <a:rPr lang="id-ID" dirty="0"/>
              <a:t> On </a:t>
            </a:r>
            <a:r>
              <a:rPr lang="id-ID" dirty="0" err="1"/>
              <a:t>Employee</a:t>
            </a:r>
            <a:r>
              <a:rPr lang="id-ID" dirty="0"/>
              <a:t> Performance At The Tea </a:t>
            </a:r>
            <a:r>
              <a:rPr lang="id-ID" dirty="0" err="1"/>
              <a:t>Processing</a:t>
            </a:r>
            <a:r>
              <a:rPr lang="id-ID" dirty="0"/>
              <a:t> Company: Pengaruh Beban Kerja , Stres Kerja Dan Lingkungan Kerja Terhadap Kinerja Karyawan Pada Perusahaan Pengolahan Teh,” Feb. 16, 2024. Doi: 10.21070/Ups.3992.</a:t>
            </a:r>
            <a:endParaRPr lang="en-US" dirty="0"/>
          </a:p>
          <a:p>
            <a:r>
              <a:rPr lang="id-ID" dirty="0"/>
              <a:t>[24]	M. Huda </a:t>
            </a:r>
            <a:r>
              <a:rPr lang="id-ID" dirty="0" err="1"/>
              <a:t>And</a:t>
            </a:r>
            <a:r>
              <a:rPr lang="id-ID" dirty="0"/>
              <a:t> Moh. A. </a:t>
            </a:r>
            <a:r>
              <a:rPr lang="id-ID" dirty="0" err="1"/>
              <a:t>Shony</a:t>
            </a:r>
            <a:r>
              <a:rPr lang="id-ID" dirty="0"/>
              <a:t> </a:t>
            </a:r>
            <a:r>
              <a:rPr lang="id-ID" dirty="0" err="1"/>
              <a:t>Azar</a:t>
            </a:r>
            <a:r>
              <a:rPr lang="id-ID" dirty="0"/>
              <a:t>, “Pengaruh Lingkungan Kerja, Stres Kerja Dan Beban Kerja Terhadap Kinerja Karyawan Pt. </a:t>
            </a:r>
            <a:r>
              <a:rPr lang="id-ID" dirty="0" err="1"/>
              <a:t>Forisa</a:t>
            </a:r>
            <a:r>
              <a:rPr lang="id-ID" dirty="0"/>
              <a:t> Nusapersada Lamongan,” </a:t>
            </a:r>
            <a:r>
              <a:rPr lang="id-ID" i="1" dirty="0"/>
              <a:t>Humanis J. </a:t>
            </a:r>
            <a:r>
              <a:rPr lang="id-ID" i="1" dirty="0" err="1"/>
              <a:t>Ilmu-Ilmu</a:t>
            </a:r>
            <a:r>
              <a:rPr lang="id-ID" i="1" dirty="0"/>
              <a:t> </a:t>
            </a:r>
            <a:r>
              <a:rPr lang="id-ID" i="1" dirty="0" err="1"/>
              <a:t>Sos</a:t>
            </a:r>
            <a:r>
              <a:rPr lang="id-ID" i="1" dirty="0"/>
              <a:t>. Dan </a:t>
            </a:r>
            <a:r>
              <a:rPr lang="id-ID" i="1" dirty="0" err="1"/>
              <a:t>Hum</a:t>
            </a:r>
            <a:r>
              <a:rPr lang="id-ID" i="1" dirty="0"/>
              <a:t>.</a:t>
            </a:r>
            <a:r>
              <a:rPr lang="id-ID" dirty="0"/>
              <a:t>, Vol. 13, No. 2, Pp. 160–172, Jul. 2021, Doi: 10.52166/Humanis.V13i2.2480.</a:t>
            </a:r>
            <a:endParaRPr lang="en-US" dirty="0"/>
          </a:p>
          <a:p>
            <a:r>
              <a:rPr lang="id-ID" dirty="0"/>
              <a:t>[25]	E. Hermawan, “Pengaruh Lingkungan Kerja, Stres Kerja, Dan Beban Kerja Terhadap Kinerja Pt. Sakti Mobile Jakarta,” </a:t>
            </a:r>
            <a:r>
              <a:rPr lang="id-ID" i="1" dirty="0"/>
              <a:t>J. Kaji. </a:t>
            </a:r>
            <a:r>
              <a:rPr lang="id-ID" i="1" dirty="0" err="1"/>
              <a:t>Ilm</a:t>
            </a:r>
            <a:r>
              <a:rPr lang="id-ID" i="1" dirty="0"/>
              <a:t>.</a:t>
            </a:r>
            <a:r>
              <a:rPr lang="id-ID" dirty="0"/>
              <a:t>, Vol. 22, No. 2, Pp. 173–180, May 2024, Doi: 10.31599/Dn4eq582.</a:t>
            </a:r>
            <a:endParaRPr lang="en-US" dirty="0"/>
          </a:p>
          <a:p>
            <a:r>
              <a:rPr lang="id-ID" dirty="0"/>
              <a:t>[26]	V. M. Trisnawati </a:t>
            </a:r>
            <a:r>
              <a:rPr lang="id-ID" dirty="0" err="1"/>
              <a:t>And</a:t>
            </a:r>
            <a:r>
              <a:rPr lang="id-ID" dirty="0"/>
              <a:t> V. Firdaus, “Pengaruh Lingkungan Kerja, Kompetensi Dan Motivasi Kerja Terhadap Kinerja Karyawan Indomaret Di Sidoarjo”.</a:t>
            </a:r>
            <a:endParaRPr lang="en-US" dirty="0"/>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8428179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8">
          <a:extLst>
            <a:ext uri="{FF2B5EF4-FFF2-40B4-BE49-F238E27FC236}">
              <a16:creationId xmlns:a16="http://schemas.microsoft.com/office/drawing/2014/main" id="{410693FF-92EF-EE31-07B5-BE34E8EDC2BF}"/>
            </a:ext>
          </a:extLst>
        </p:cNvPr>
        <p:cNvGrpSpPr/>
        <p:nvPr/>
      </p:nvGrpSpPr>
      <p:grpSpPr>
        <a:xfrm>
          <a:off x="0" y="0"/>
          <a:ext cx="0" cy="0"/>
          <a:chOff x="0" y="0"/>
          <a:chExt cx="0" cy="0"/>
        </a:xfrm>
      </p:grpSpPr>
      <p:sp>
        <p:nvSpPr>
          <p:cNvPr id="89" name="Google Shape;89;g104f7abbb21_0_61">
            <a:extLst>
              <a:ext uri="{FF2B5EF4-FFF2-40B4-BE49-F238E27FC236}">
                <a16:creationId xmlns:a16="http://schemas.microsoft.com/office/drawing/2014/main" id="{ABD9E8F3-B6A5-D617-005B-BBD2A83D8E20}"/>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Referensi</a:t>
            </a:r>
            <a:endParaRPr/>
          </a:p>
        </p:txBody>
      </p:sp>
      <p:sp>
        <p:nvSpPr>
          <p:cNvPr id="90" name="Google Shape;90;g104f7abbb21_0_61">
            <a:extLst>
              <a:ext uri="{FF2B5EF4-FFF2-40B4-BE49-F238E27FC236}">
                <a16:creationId xmlns:a16="http://schemas.microsoft.com/office/drawing/2014/main" id="{5DB4FC6E-5F6F-610F-A780-DF0D56AF97EB}"/>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fontScale="47500" lnSpcReduction="20000"/>
          </a:bodyPr>
          <a:lstStyle/>
          <a:p>
            <a:r>
              <a:rPr lang="id-ID" dirty="0"/>
              <a:t>[</a:t>
            </a:r>
            <a:r>
              <a:rPr lang="en-US" dirty="0"/>
              <a:t>27</a:t>
            </a:r>
            <a:r>
              <a:rPr lang="id-ID" dirty="0"/>
              <a:t>]	A. R. </a:t>
            </a:r>
            <a:r>
              <a:rPr lang="id-ID" dirty="0" err="1"/>
              <a:t>Musslifah</a:t>
            </a:r>
            <a:r>
              <a:rPr lang="id-ID" dirty="0"/>
              <a:t>, F. </a:t>
            </a:r>
            <a:r>
              <a:rPr lang="id-ID" dirty="0" err="1"/>
              <a:t>Purnomosidi</a:t>
            </a:r>
            <a:r>
              <a:rPr lang="id-ID" dirty="0"/>
              <a:t>, </a:t>
            </a:r>
            <a:r>
              <a:rPr lang="id-ID" dirty="0" err="1"/>
              <a:t>And</a:t>
            </a:r>
            <a:r>
              <a:rPr lang="id-ID" dirty="0"/>
              <a:t> D. R. Putri, “Burnout , Penurunan Kualitas Interaksi , Mutasi Dan </a:t>
            </a:r>
            <a:r>
              <a:rPr lang="id-ID" dirty="0" err="1"/>
              <a:t>Resignasi</a:t>
            </a:r>
            <a:r>
              <a:rPr lang="id-ID" dirty="0"/>
              <a:t> Pada Sekolah Islam : Kajian </a:t>
            </a:r>
            <a:r>
              <a:rPr lang="id-ID" dirty="0" err="1"/>
              <a:t>Workload</a:t>
            </a:r>
            <a:r>
              <a:rPr lang="id-ID" dirty="0"/>
              <a:t> Dalam Manajemen Sumber Daya Manusia,” </a:t>
            </a:r>
            <a:r>
              <a:rPr lang="id-ID" i="1" dirty="0"/>
              <a:t>J. </a:t>
            </a:r>
            <a:r>
              <a:rPr lang="id-ID" i="1" dirty="0" err="1"/>
              <a:t>Ilm</a:t>
            </a:r>
            <a:r>
              <a:rPr lang="id-ID" i="1" dirty="0"/>
              <a:t>. </a:t>
            </a:r>
            <a:r>
              <a:rPr lang="id-ID" i="1" dirty="0" err="1"/>
              <a:t>Tek</a:t>
            </a:r>
            <a:r>
              <a:rPr lang="id-ID" i="1" dirty="0"/>
              <a:t>. Ind. Dan </a:t>
            </a:r>
            <a:r>
              <a:rPr lang="id-ID" i="1" dirty="0" err="1"/>
              <a:t>Inf</a:t>
            </a:r>
            <a:r>
              <a:rPr lang="id-ID" i="1" dirty="0"/>
              <a:t>.</a:t>
            </a:r>
            <a:r>
              <a:rPr lang="id-ID" dirty="0"/>
              <a:t>, Vol. 14, No. 1, Pp. 44–52, 2025.</a:t>
            </a:r>
            <a:endParaRPr lang="en-US" dirty="0"/>
          </a:p>
          <a:p>
            <a:r>
              <a:rPr lang="id-ID" dirty="0"/>
              <a:t>[2</a:t>
            </a:r>
            <a:r>
              <a:rPr lang="en-US" dirty="0"/>
              <a:t>8</a:t>
            </a:r>
            <a:r>
              <a:rPr lang="id-ID" dirty="0"/>
              <a:t>]	R. Hartono, M. Rusydi, </a:t>
            </a:r>
            <a:r>
              <a:rPr lang="id-ID" dirty="0" err="1"/>
              <a:t>And</a:t>
            </a:r>
            <a:r>
              <a:rPr lang="id-ID" dirty="0"/>
              <a:t> U. M. Makassar, “Pengaruh Beban Kerja Dan Dukungan Organisasi Terhadap Stres Kerja Dan Kinerja Karyawan Pada Pt. Purnama Sinar Gumilang Makassar,” </a:t>
            </a:r>
            <a:r>
              <a:rPr lang="id-ID" i="1" dirty="0"/>
              <a:t>J. Kreasi Ekon. </a:t>
            </a:r>
            <a:r>
              <a:rPr lang="id-ID" i="1" dirty="0" err="1"/>
              <a:t>Nusant</a:t>
            </a:r>
            <a:r>
              <a:rPr lang="id-ID" i="1" dirty="0"/>
              <a:t>.</a:t>
            </a:r>
            <a:r>
              <a:rPr lang="id-ID" dirty="0"/>
              <a:t>, Vol. 6, No. 4, Pp. 1–14, 2025.</a:t>
            </a:r>
            <a:endParaRPr lang="en-US" dirty="0"/>
          </a:p>
          <a:p>
            <a:r>
              <a:rPr lang="id-ID" dirty="0"/>
              <a:t>[</a:t>
            </a:r>
            <a:r>
              <a:rPr lang="en-US" dirty="0"/>
              <a:t>29</a:t>
            </a:r>
            <a:r>
              <a:rPr lang="id-ID" dirty="0"/>
              <a:t>]	I. Ayu </a:t>
            </a:r>
            <a:r>
              <a:rPr lang="id-ID" dirty="0" err="1"/>
              <a:t>And</a:t>
            </a:r>
            <a:r>
              <a:rPr lang="id-ID" dirty="0"/>
              <a:t> N. Sutriani, “Analisis Beban Kerja Dan Dampaknya Terhadap Produktivitas Karyawan : Studi Kualitatif Pada </a:t>
            </a:r>
            <a:r>
              <a:rPr lang="id-ID" dirty="0" err="1"/>
              <a:t>Pt</a:t>
            </a:r>
            <a:r>
              <a:rPr lang="id-ID" dirty="0"/>
              <a:t> Tunas Jaya Sanur Cabang Regional Mataram,” </a:t>
            </a:r>
            <a:r>
              <a:rPr lang="id-ID" i="1" dirty="0"/>
              <a:t>J. </a:t>
            </a:r>
            <a:r>
              <a:rPr lang="id-ID" i="1" dirty="0" err="1"/>
              <a:t>Manaj</a:t>
            </a:r>
            <a:r>
              <a:rPr lang="id-ID" i="1" dirty="0"/>
              <a:t>. Terap. Dan </a:t>
            </a:r>
            <a:r>
              <a:rPr lang="id-ID" i="1" dirty="0" err="1"/>
              <a:t>Keuang</a:t>
            </a:r>
            <a:r>
              <a:rPr lang="id-ID" i="1" dirty="0"/>
              <a:t>.</a:t>
            </a:r>
            <a:r>
              <a:rPr lang="id-ID" dirty="0"/>
              <a:t>, Vol. 14, No. 04, Pp. 1599–1612, 2025.</a:t>
            </a:r>
            <a:endParaRPr lang="en-US" dirty="0"/>
          </a:p>
          <a:p>
            <a:r>
              <a:rPr lang="id-ID" dirty="0"/>
              <a:t>[</a:t>
            </a:r>
            <a:r>
              <a:rPr lang="en-US" dirty="0"/>
              <a:t>30</a:t>
            </a:r>
            <a:r>
              <a:rPr lang="id-ID" dirty="0"/>
              <a:t>]	R. F. </a:t>
            </a:r>
            <a:r>
              <a:rPr lang="id-ID" dirty="0" err="1"/>
              <a:t>Fhauzan</a:t>
            </a:r>
            <a:r>
              <a:rPr lang="id-ID" dirty="0"/>
              <a:t> </a:t>
            </a:r>
            <a:r>
              <a:rPr lang="id-ID" dirty="0" err="1"/>
              <a:t>And</a:t>
            </a:r>
            <a:r>
              <a:rPr lang="id-ID" dirty="0"/>
              <a:t> H. Ali, “Pengaruh Beban Kerja Dan Burnout Terhadap Kinerja Karyawan Melalui </a:t>
            </a:r>
            <a:r>
              <a:rPr lang="id-ID" dirty="0" err="1"/>
              <a:t>Stress</a:t>
            </a:r>
            <a:r>
              <a:rPr lang="id-ID" dirty="0"/>
              <a:t> Kerja,” </a:t>
            </a:r>
            <a:r>
              <a:rPr lang="id-ID" i="1" dirty="0"/>
              <a:t>J. Pendidik. Siber </a:t>
            </a:r>
            <a:r>
              <a:rPr lang="id-ID" i="1" dirty="0" err="1"/>
              <a:t>Nusant</a:t>
            </a:r>
            <a:r>
              <a:rPr lang="id-ID" i="1" dirty="0"/>
              <a:t>.</a:t>
            </a:r>
            <a:r>
              <a:rPr lang="id-ID" dirty="0"/>
              <a:t>, Vol. 2, No. 4, Pp. 169–176, 2024.</a:t>
            </a:r>
            <a:endParaRPr lang="en-US" dirty="0"/>
          </a:p>
          <a:p>
            <a:r>
              <a:rPr lang="id-ID" dirty="0"/>
              <a:t>[</a:t>
            </a:r>
            <a:r>
              <a:rPr lang="en-US" dirty="0"/>
              <a:t>31</a:t>
            </a:r>
            <a:r>
              <a:rPr lang="id-ID" dirty="0"/>
              <a:t>]	A. K. Tarigan </a:t>
            </a:r>
            <a:r>
              <a:rPr lang="id-ID" dirty="0" err="1"/>
              <a:t>And</a:t>
            </a:r>
            <a:r>
              <a:rPr lang="id-ID" dirty="0"/>
              <a:t> D. Tambunan, “Hubungan Antara Stres Kerja Dengan Kemampuan Pengambilan Keputusan Pada Pilot </a:t>
            </a:r>
            <a:r>
              <a:rPr lang="id-ID" dirty="0" err="1"/>
              <a:t>Tni</a:t>
            </a:r>
            <a:r>
              <a:rPr lang="id-ID" dirty="0"/>
              <a:t> Angkatan Laut Ditinjau Dari Jam Terbang,” </a:t>
            </a:r>
            <a:r>
              <a:rPr lang="id-ID" i="1" dirty="0"/>
              <a:t>J. </a:t>
            </a:r>
            <a:r>
              <a:rPr lang="id-ID" i="1" dirty="0" err="1"/>
              <a:t>Penelit</a:t>
            </a:r>
            <a:r>
              <a:rPr lang="id-ID" i="1" dirty="0"/>
              <a:t>. </a:t>
            </a:r>
            <a:r>
              <a:rPr lang="id-ID" i="1" dirty="0" err="1"/>
              <a:t>Ilmu-Ilmu</a:t>
            </a:r>
            <a:r>
              <a:rPr lang="id-ID" i="1" dirty="0"/>
              <a:t> </a:t>
            </a:r>
            <a:r>
              <a:rPr lang="id-ID" i="1" dirty="0" err="1"/>
              <a:t>Sos</a:t>
            </a:r>
            <a:r>
              <a:rPr lang="id-ID" i="1" dirty="0"/>
              <a:t>.</a:t>
            </a:r>
            <a:r>
              <a:rPr lang="id-ID" dirty="0"/>
              <a:t>, Vol. 1, No. April, Pp. 85–92, 2024.</a:t>
            </a:r>
            <a:endParaRPr lang="en-US" dirty="0"/>
          </a:p>
          <a:p>
            <a:r>
              <a:rPr lang="id-ID" dirty="0"/>
              <a:t>[</a:t>
            </a:r>
            <a:r>
              <a:rPr lang="en-US" dirty="0"/>
              <a:t>32</a:t>
            </a:r>
            <a:r>
              <a:rPr lang="id-ID" dirty="0"/>
              <a:t>]	C. </a:t>
            </a:r>
            <a:r>
              <a:rPr lang="id-ID" dirty="0" err="1"/>
              <a:t>Nursadrna</a:t>
            </a:r>
            <a:r>
              <a:rPr lang="id-ID" dirty="0"/>
              <a:t>, K. Rahmayanti, </a:t>
            </a:r>
            <a:r>
              <a:rPr lang="id-ID" dirty="0" err="1"/>
              <a:t>And</a:t>
            </a:r>
            <a:r>
              <a:rPr lang="id-ID" dirty="0"/>
              <a:t> M. Sofia, “Pengaruh Stres Terhadap Kesehatan Mental Dan Fisik : Tinjauan Psikologi Klinis,” </a:t>
            </a:r>
            <a:r>
              <a:rPr lang="id-ID" i="1" dirty="0"/>
              <a:t>J. </a:t>
            </a:r>
            <a:r>
              <a:rPr lang="id-ID" i="1" dirty="0" err="1"/>
              <a:t>Healthc</a:t>
            </a:r>
            <a:r>
              <a:rPr lang="id-ID" i="1" dirty="0"/>
              <a:t>. </a:t>
            </a:r>
            <a:r>
              <a:rPr lang="id-ID" i="1" dirty="0" err="1"/>
              <a:t>Technol</a:t>
            </a:r>
            <a:r>
              <a:rPr lang="id-ID" i="1" dirty="0"/>
              <a:t>. </a:t>
            </a:r>
            <a:r>
              <a:rPr lang="id-ID" i="1" dirty="0" err="1"/>
              <a:t>Med</a:t>
            </a:r>
            <a:r>
              <a:rPr lang="id-ID" i="1" dirty="0"/>
              <a:t>.</a:t>
            </a:r>
            <a:r>
              <a:rPr lang="id-ID" dirty="0"/>
              <a:t>, Vol. 11, No. 1, Pp. 701–705, 2025.</a:t>
            </a:r>
            <a:endParaRPr lang="en-US" dirty="0"/>
          </a:p>
          <a:p>
            <a:r>
              <a:rPr lang="id-ID" dirty="0"/>
              <a:t>[</a:t>
            </a:r>
            <a:r>
              <a:rPr lang="en-US" dirty="0"/>
              <a:t>33</a:t>
            </a:r>
            <a:r>
              <a:rPr lang="id-ID" dirty="0"/>
              <a:t>]	D. Saputra </a:t>
            </a:r>
            <a:r>
              <a:rPr lang="id-ID" dirty="0" err="1"/>
              <a:t>And</a:t>
            </a:r>
            <a:r>
              <a:rPr lang="id-ID" dirty="0"/>
              <a:t> J. </a:t>
            </a:r>
            <a:r>
              <a:rPr lang="id-ID" dirty="0" err="1"/>
              <a:t>Fernos</a:t>
            </a:r>
            <a:r>
              <a:rPr lang="id-ID" dirty="0"/>
              <a:t>, “Pengaruh Motivasi Dan Lingkungan Kerja Terhadap Kinerja Pegawai Di Ar Risalah Kota Padang,” </a:t>
            </a:r>
            <a:r>
              <a:rPr lang="id-ID" i="1" dirty="0"/>
              <a:t>J. </a:t>
            </a:r>
            <a:r>
              <a:rPr lang="id-ID" i="1" dirty="0" err="1"/>
              <a:t>Publ</a:t>
            </a:r>
            <a:r>
              <a:rPr lang="id-ID" i="1" dirty="0"/>
              <a:t>. Ilmu …</a:t>
            </a:r>
            <a:r>
              <a:rPr lang="id-ID" dirty="0"/>
              <a:t>, Vol. 2, No. 2, 2023, [Online]. </a:t>
            </a:r>
            <a:r>
              <a:rPr lang="id-ID" dirty="0" err="1"/>
              <a:t>Available</a:t>
            </a:r>
            <a:r>
              <a:rPr lang="id-ID" dirty="0"/>
              <a:t>: Https://Ejurnal.Politeknikpratama.Ac.Id/Index.Php/Jupiman/Article/View/1613</a:t>
            </a:r>
            <a:endParaRPr lang="en-US" dirty="0"/>
          </a:p>
          <a:p>
            <a:r>
              <a:rPr lang="id-ID" dirty="0"/>
              <a:t>[</a:t>
            </a:r>
            <a:r>
              <a:rPr lang="en-US" dirty="0"/>
              <a:t>34</a:t>
            </a:r>
            <a:r>
              <a:rPr lang="id-ID" dirty="0"/>
              <a:t>]	R. Agustriani, S. L. Ratnasari, </a:t>
            </a:r>
            <a:r>
              <a:rPr lang="id-ID" dirty="0" err="1"/>
              <a:t>And</a:t>
            </a:r>
            <a:r>
              <a:rPr lang="id-ID" dirty="0"/>
              <a:t> R. </a:t>
            </a:r>
            <a:r>
              <a:rPr lang="id-ID" dirty="0" err="1"/>
              <a:t>Zamora</a:t>
            </a:r>
            <a:r>
              <a:rPr lang="id-ID" dirty="0"/>
              <a:t>, “Pengaruh Disiplin Kerja, Komunikasi, Motivasi Kerja, Dan Lingkungan Kerja Terhadap Kinerja Karyawan,” </a:t>
            </a:r>
            <a:r>
              <a:rPr lang="id-ID" i="1" dirty="0"/>
              <a:t>J. Trias </a:t>
            </a:r>
            <a:r>
              <a:rPr lang="id-ID" i="1" dirty="0" err="1"/>
              <a:t>Polit</a:t>
            </a:r>
            <a:r>
              <a:rPr lang="id-ID" i="1" dirty="0"/>
              <a:t>.</a:t>
            </a:r>
            <a:r>
              <a:rPr lang="id-ID" dirty="0"/>
              <a:t>, Vol. 6, No. 1, Pp. 104–122, 2022.</a:t>
            </a:r>
            <a:endParaRPr lang="en-US" dirty="0"/>
          </a:p>
          <a:p>
            <a:r>
              <a:rPr lang="id-ID" dirty="0"/>
              <a:t>[</a:t>
            </a:r>
            <a:r>
              <a:rPr lang="en-US" dirty="0"/>
              <a:t>35</a:t>
            </a:r>
            <a:r>
              <a:rPr lang="id-ID" dirty="0"/>
              <a:t>]	A. T. Uma </a:t>
            </a:r>
            <a:r>
              <a:rPr lang="id-ID" dirty="0" err="1"/>
              <a:t>And</a:t>
            </a:r>
            <a:r>
              <a:rPr lang="id-ID" dirty="0"/>
              <a:t> I. K. Swasti, “Pengaruh Beban Kerja Dan Lingkungan Kerja Terhadap Kinerja Karyawan Melalui Kepuasan Kerja Pada Pt. X,” </a:t>
            </a:r>
            <a:r>
              <a:rPr lang="id-ID" i="1" dirty="0"/>
              <a:t>Ekon. J. </a:t>
            </a:r>
            <a:r>
              <a:rPr lang="id-ID" i="1" dirty="0" err="1"/>
              <a:t>Econ</a:t>
            </a:r>
            <a:r>
              <a:rPr lang="id-ID" i="1" dirty="0"/>
              <a:t>. Bus.</a:t>
            </a:r>
            <a:r>
              <a:rPr lang="id-ID" dirty="0"/>
              <a:t>, Vol. 8, No. 1, P. 181, 2024, Doi: 10.33087/Ekonomis.V8i1.1295.</a:t>
            </a:r>
            <a:endParaRPr lang="en-US" dirty="0"/>
          </a:p>
          <a:p>
            <a:r>
              <a:rPr lang="id-ID" dirty="0"/>
              <a:t>[</a:t>
            </a:r>
            <a:r>
              <a:rPr lang="en-US" dirty="0"/>
              <a:t>36</a:t>
            </a:r>
            <a:r>
              <a:rPr lang="id-ID" dirty="0"/>
              <a:t>]	M. S. Siburian, R. J. </a:t>
            </a:r>
            <a:r>
              <a:rPr lang="id-ID" dirty="0" err="1"/>
              <a:t>Pio</a:t>
            </a:r>
            <a:r>
              <a:rPr lang="id-ID" dirty="0"/>
              <a:t>, </a:t>
            </a:r>
            <a:r>
              <a:rPr lang="id-ID" dirty="0" err="1"/>
              <a:t>And</a:t>
            </a:r>
            <a:r>
              <a:rPr lang="id-ID" dirty="0"/>
              <a:t> S. A. P. </a:t>
            </a:r>
            <a:r>
              <a:rPr lang="id-ID" dirty="0" err="1"/>
              <a:t>Sambul</a:t>
            </a:r>
            <a:r>
              <a:rPr lang="id-ID" dirty="0"/>
              <a:t>, “Pengaruh Beban Kerja Dan Lingkungan Kerja Terhadap Kinerja Karyawan Kantor Pelayanan Pajak Pratama </a:t>
            </a:r>
            <a:r>
              <a:rPr lang="id-ID" dirty="0" err="1"/>
              <a:t>Balige</a:t>
            </a:r>
            <a:r>
              <a:rPr lang="id-ID" dirty="0"/>
              <a:t> Sumatera Utara,” </a:t>
            </a:r>
            <a:r>
              <a:rPr lang="id-ID" i="1" dirty="0" err="1"/>
              <a:t>Productivity</a:t>
            </a:r>
            <a:r>
              <a:rPr lang="id-ID" dirty="0"/>
              <a:t>, Vol. 2, No. 5, Pp. 370–377, 2021.</a:t>
            </a:r>
            <a:endParaRPr lang="en-US" dirty="0"/>
          </a:p>
          <a:p>
            <a:r>
              <a:rPr lang="id-ID" dirty="0"/>
              <a:t>[</a:t>
            </a:r>
            <a:r>
              <a:rPr lang="en-US" dirty="0"/>
              <a:t>37</a:t>
            </a:r>
            <a:r>
              <a:rPr lang="id-ID" dirty="0"/>
              <a:t>]	A. Nurhandayani, “Pengaruh Lingkungan Kerja, Kepuasan Kerja, Dan Beban Kerja Terhadap Kinerja,” </a:t>
            </a:r>
            <a:r>
              <a:rPr lang="id-ID" i="1" dirty="0"/>
              <a:t>J. </a:t>
            </a:r>
            <a:r>
              <a:rPr lang="id-ID" i="1" dirty="0" err="1"/>
              <a:t>Smartindo</a:t>
            </a:r>
            <a:r>
              <a:rPr lang="id-ID" dirty="0"/>
              <a:t>, Vol. 1, No. 2, 2022.</a:t>
            </a:r>
            <a:endParaRPr lang="en-US" dirty="0"/>
          </a:p>
          <a:p>
            <a:pPr marL="457200" lvl="0" indent="-228600" algn="l" rtl="0">
              <a:lnSpc>
                <a:spcPct val="90000"/>
              </a:lnSpc>
              <a:spcBef>
                <a:spcPts val="1000"/>
              </a:spcBef>
              <a:spcAft>
                <a:spcPts val="0"/>
              </a:spcAft>
              <a:buClr>
                <a:schemeClr val="dk1"/>
              </a:buClr>
              <a:buSzPts val="2800"/>
              <a:buNone/>
            </a:pPr>
            <a:endParaRPr dirty="0"/>
          </a:p>
        </p:txBody>
      </p:sp>
    </p:spTree>
    <p:extLst>
      <p:ext uri="{BB962C8B-B14F-4D97-AF65-F5344CB8AC3E}">
        <p14:creationId xmlns:p14="http://schemas.microsoft.com/office/powerpoint/2010/main" val="8099561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5">
          <a:extLst>
            <a:ext uri="{FF2B5EF4-FFF2-40B4-BE49-F238E27FC236}">
              <a16:creationId xmlns:a16="http://schemas.microsoft.com/office/drawing/2014/main" id="{73E5E80A-0FEF-3BB0-50F3-0E71F6F3EA38}"/>
            </a:ext>
          </a:extLst>
        </p:cNvPr>
        <p:cNvGrpSpPr/>
        <p:nvPr/>
      </p:nvGrpSpPr>
      <p:grpSpPr>
        <a:xfrm>
          <a:off x="0" y="0"/>
          <a:ext cx="0" cy="0"/>
          <a:chOff x="0" y="0"/>
          <a:chExt cx="0" cy="0"/>
        </a:xfrm>
      </p:grpSpPr>
      <p:sp>
        <p:nvSpPr>
          <p:cNvPr id="46" name="Google Shape;46;g104f7abbb21_0_309">
            <a:extLst>
              <a:ext uri="{FF2B5EF4-FFF2-40B4-BE49-F238E27FC236}">
                <a16:creationId xmlns:a16="http://schemas.microsoft.com/office/drawing/2014/main" id="{80B8BD94-E404-0D54-0734-EE063BA0154E}"/>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Pendahuluan</a:t>
            </a:r>
            <a:endParaRPr/>
          </a:p>
        </p:txBody>
      </p:sp>
      <p:sp>
        <p:nvSpPr>
          <p:cNvPr id="47" name="Google Shape;47;g104f7abbb21_0_309">
            <a:extLst>
              <a:ext uri="{FF2B5EF4-FFF2-40B4-BE49-F238E27FC236}">
                <a16:creationId xmlns:a16="http://schemas.microsoft.com/office/drawing/2014/main" id="{E73B3515-9B70-74EF-F8E7-A3B1615A3ED2}"/>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lvl="0" indent="-228600">
              <a:buNone/>
            </a:pPr>
            <a:r>
              <a:rPr lang="en-US" dirty="0" err="1"/>
              <a:t>Berbagai</a:t>
            </a:r>
            <a:r>
              <a:rPr lang="en-US" dirty="0"/>
              <a:t> </a:t>
            </a:r>
            <a:r>
              <a:rPr lang="en-US" dirty="0" err="1"/>
              <a:t>penelitian</a:t>
            </a:r>
            <a:r>
              <a:rPr lang="en-US" dirty="0"/>
              <a:t> </a:t>
            </a:r>
            <a:r>
              <a:rPr lang="en-US" dirty="0" err="1"/>
              <a:t>sebelumnya</a:t>
            </a:r>
            <a:r>
              <a:rPr lang="en-US" dirty="0"/>
              <a:t> </a:t>
            </a:r>
            <a:r>
              <a:rPr lang="en-US" dirty="0" err="1"/>
              <a:t>menunjukkan</a:t>
            </a:r>
            <a:r>
              <a:rPr lang="en-US" dirty="0"/>
              <a:t> </a:t>
            </a:r>
            <a:r>
              <a:rPr lang="en-US" dirty="0" err="1"/>
              <a:t>adanya</a:t>
            </a:r>
            <a:r>
              <a:rPr lang="en-US" dirty="0"/>
              <a:t> </a:t>
            </a:r>
            <a:r>
              <a:rPr lang="en-US" dirty="0" err="1"/>
              <a:t>ketidakkonsistenan</a:t>
            </a:r>
            <a:r>
              <a:rPr lang="en-US" dirty="0"/>
              <a:t> hasil </a:t>
            </a:r>
            <a:r>
              <a:rPr lang="en-US" dirty="0" err="1"/>
              <a:t>terkait</a:t>
            </a:r>
            <a:r>
              <a:rPr lang="en-US" dirty="0"/>
              <a:t> </a:t>
            </a:r>
            <a:r>
              <a:rPr lang="en-US" dirty="0" err="1"/>
              <a:t>pengaruh</a:t>
            </a:r>
            <a:r>
              <a:rPr lang="en-US" dirty="0"/>
              <a:t> </a:t>
            </a:r>
            <a:r>
              <a:rPr lang="en-US" dirty="0" err="1"/>
              <a:t>ketiga</a:t>
            </a:r>
            <a:r>
              <a:rPr lang="en-US" dirty="0"/>
              <a:t> </a:t>
            </a:r>
            <a:r>
              <a:rPr lang="en-US" dirty="0" err="1"/>
              <a:t>variabel</a:t>
            </a:r>
            <a:r>
              <a:rPr lang="en-US" dirty="0"/>
              <a:t> tersebut </a:t>
            </a:r>
            <a:r>
              <a:rPr lang="en-US" dirty="0" err="1"/>
              <a:t>terhadap</a:t>
            </a:r>
            <a:r>
              <a:rPr lang="en-US" dirty="0"/>
              <a:t> </a:t>
            </a:r>
            <a:r>
              <a:rPr lang="en-US" dirty="0" err="1"/>
              <a:t>kinerja</a:t>
            </a:r>
            <a:r>
              <a:rPr lang="en-US" dirty="0"/>
              <a:t> </a:t>
            </a:r>
            <a:r>
              <a:rPr lang="en-US" dirty="0" err="1"/>
              <a:t>karyawan</a:t>
            </a:r>
            <a:r>
              <a:rPr lang="en-US" dirty="0"/>
              <a:t>. </a:t>
            </a:r>
            <a:r>
              <a:rPr lang="en-US" dirty="0" err="1"/>
              <a:t>Fenomena</a:t>
            </a:r>
            <a:r>
              <a:rPr lang="en-US" dirty="0"/>
              <a:t> </a:t>
            </a:r>
            <a:r>
              <a:rPr lang="en-US" dirty="0" err="1"/>
              <a:t>penurunan</a:t>
            </a:r>
            <a:r>
              <a:rPr lang="en-US" dirty="0"/>
              <a:t> </a:t>
            </a:r>
            <a:r>
              <a:rPr lang="en-US" dirty="0" err="1"/>
              <a:t>kinerja</a:t>
            </a:r>
            <a:r>
              <a:rPr lang="en-US" dirty="0"/>
              <a:t> juga </a:t>
            </a:r>
            <a:r>
              <a:rPr lang="en-US" dirty="0" err="1"/>
              <a:t>terjadi</a:t>
            </a:r>
            <a:r>
              <a:rPr lang="en-US" dirty="0"/>
              <a:t> di CV. Kirana Bahari Indonesia, yang </a:t>
            </a:r>
            <a:r>
              <a:rPr lang="en-US" dirty="0" err="1"/>
              <a:t>ditandai</a:t>
            </a:r>
            <a:r>
              <a:rPr lang="en-US" dirty="0"/>
              <a:t> dengan tidak </a:t>
            </a:r>
            <a:r>
              <a:rPr lang="en-US" dirty="0" err="1"/>
              <a:t>tercapainya</a:t>
            </a:r>
            <a:r>
              <a:rPr lang="en-US" dirty="0"/>
              <a:t> target </a:t>
            </a:r>
            <a:r>
              <a:rPr lang="en-US" dirty="0" err="1"/>
              <a:t>produksi</a:t>
            </a:r>
            <a:r>
              <a:rPr lang="en-US" dirty="0"/>
              <a:t>, </a:t>
            </a:r>
            <a:r>
              <a:rPr lang="en-US" dirty="0" err="1"/>
              <a:t>keterlambatan</a:t>
            </a:r>
            <a:r>
              <a:rPr lang="en-US" dirty="0"/>
              <a:t> pekerjaan, dan </a:t>
            </a:r>
            <a:r>
              <a:rPr lang="en-US" dirty="0" err="1"/>
              <a:t>meningkatnya</a:t>
            </a:r>
            <a:r>
              <a:rPr lang="en-US" dirty="0"/>
              <a:t> </a:t>
            </a:r>
            <a:r>
              <a:rPr lang="en-US" dirty="0" err="1"/>
              <a:t>ketidakhadiran</a:t>
            </a:r>
            <a:r>
              <a:rPr lang="en-US" dirty="0"/>
              <a:t> </a:t>
            </a:r>
            <a:r>
              <a:rPr lang="en-US" dirty="0" err="1"/>
              <a:t>karyawan</a:t>
            </a:r>
            <a:r>
              <a:rPr lang="en-US" dirty="0"/>
              <a:t>, yang </a:t>
            </a:r>
            <a:r>
              <a:rPr lang="en-US" dirty="0" err="1"/>
              <a:t>diduga</a:t>
            </a:r>
            <a:r>
              <a:rPr lang="en-US" dirty="0"/>
              <a:t> </a:t>
            </a:r>
            <a:r>
              <a:rPr lang="en-US" dirty="0" err="1"/>
              <a:t>dipengaruhi</a:t>
            </a:r>
            <a:r>
              <a:rPr lang="en-US" dirty="0"/>
              <a:t> oleh </a:t>
            </a:r>
            <a:r>
              <a:rPr lang="en-US" dirty="0" err="1"/>
              <a:t>tingginya</a:t>
            </a:r>
            <a:r>
              <a:rPr lang="en-US" dirty="0"/>
              <a:t> </a:t>
            </a:r>
            <a:r>
              <a:rPr lang="en-US" dirty="0" err="1"/>
              <a:t>beban</a:t>
            </a:r>
            <a:r>
              <a:rPr lang="en-US" dirty="0"/>
              <a:t> kerja, </a:t>
            </a:r>
            <a:r>
              <a:rPr lang="en-US" dirty="0" err="1"/>
              <a:t>stres</a:t>
            </a:r>
            <a:r>
              <a:rPr lang="en-US" dirty="0"/>
              <a:t> kerja, dan </a:t>
            </a:r>
            <a:r>
              <a:rPr lang="en-US" dirty="0" err="1"/>
              <a:t>lingkungan</a:t>
            </a:r>
            <a:r>
              <a:rPr lang="en-US" dirty="0"/>
              <a:t> kerja yang belum optimal. Oleh </a:t>
            </a:r>
            <a:r>
              <a:rPr lang="en-US" dirty="0" err="1"/>
              <a:t>karena</a:t>
            </a:r>
            <a:r>
              <a:rPr lang="en-US" dirty="0"/>
              <a:t> itu, </a:t>
            </a:r>
            <a:r>
              <a:rPr lang="en-US" dirty="0" err="1"/>
              <a:t>penelitian</a:t>
            </a:r>
            <a:r>
              <a:rPr lang="en-US" dirty="0"/>
              <a:t> </a:t>
            </a:r>
            <a:r>
              <a:rPr lang="en-US" dirty="0" err="1"/>
              <a:t>ini</a:t>
            </a:r>
            <a:r>
              <a:rPr lang="en-US" dirty="0"/>
              <a:t> </a:t>
            </a:r>
            <a:r>
              <a:rPr lang="en-US" dirty="0" err="1"/>
              <a:t>bertujuan</a:t>
            </a:r>
            <a:r>
              <a:rPr lang="en-US" dirty="0"/>
              <a:t> untuk </a:t>
            </a:r>
            <a:r>
              <a:rPr lang="en-US" dirty="0" err="1"/>
              <a:t>menganalisis</a:t>
            </a:r>
            <a:r>
              <a:rPr lang="en-US" dirty="0"/>
              <a:t> </a:t>
            </a:r>
            <a:r>
              <a:rPr lang="en-US" dirty="0" err="1"/>
              <a:t>pengaruh</a:t>
            </a:r>
            <a:r>
              <a:rPr lang="en-US" dirty="0"/>
              <a:t> </a:t>
            </a:r>
            <a:r>
              <a:rPr lang="en-US" dirty="0" err="1"/>
              <a:t>beban</a:t>
            </a:r>
            <a:r>
              <a:rPr lang="en-US" dirty="0"/>
              <a:t> kerja, </a:t>
            </a:r>
            <a:r>
              <a:rPr lang="en-US" dirty="0" err="1"/>
              <a:t>stres</a:t>
            </a:r>
            <a:r>
              <a:rPr lang="en-US" dirty="0"/>
              <a:t> kerja, dan </a:t>
            </a:r>
            <a:r>
              <a:rPr lang="en-US" dirty="0" err="1"/>
              <a:t>lingkungan</a:t>
            </a:r>
            <a:r>
              <a:rPr lang="en-US" dirty="0"/>
              <a:t> kerja </a:t>
            </a:r>
            <a:r>
              <a:rPr lang="en-US" dirty="0" err="1"/>
              <a:t>terhadap</a:t>
            </a:r>
            <a:r>
              <a:rPr lang="en-US" dirty="0"/>
              <a:t> </a:t>
            </a:r>
            <a:r>
              <a:rPr lang="en-US" dirty="0" err="1"/>
              <a:t>kinerja</a:t>
            </a:r>
            <a:r>
              <a:rPr lang="en-US" dirty="0"/>
              <a:t> </a:t>
            </a:r>
            <a:r>
              <a:rPr lang="en-US" dirty="0" err="1"/>
              <a:t>karyawan</a:t>
            </a:r>
            <a:r>
              <a:rPr lang="en-US" dirty="0"/>
              <a:t> </a:t>
            </a:r>
            <a:r>
              <a:rPr lang="en-US" dirty="0" err="1"/>
              <a:t>sebagai</a:t>
            </a:r>
            <a:r>
              <a:rPr lang="en-US" dirty="0"/>
              <a:t> </a:t>
            </a:r>
            <a:r>
              <a:rPr lang="en-US" dirty="0" err="1"/>
              <a:t>dasar</a:t>
            </a:r>
            <a:r>
              <a:rPr lang="en-US" dirty="0"/>
              <a:t> </a:t>
            </a:r>
            <a:r>
              <a:rPr lang="en-US" dirty="0" err="1"/>
              <a:t>perumusan</a:t>
            </a:r>
            <a:r>
              <a:rPr lang="en-US" dirty="0"/>
              <a:t> </a:t>
            </a:r>
            <a:r>
              <a:rPr lang="en-US" dirty="0" err="1"/>
              <a:t>kebijakan</a:t>
            </a:r>
            <a:r>
              <a:rPr lang="en-US" dirty="0"/>
              <a:t> </a:t>
            </a:r>
            <a:r>
              <a:rPr lang="en-US" dirty="0" err="1"/>
              <a:t>pengelolaan</a:t>
            </a:r>
            <a:r>
              <a:rPr lang="en-US" dirty="0"/>
              <a:t> SDM yang lebih efektif.</a:t>
            </a:r>
            <a:endParaRPr dirty="0"/>
          </a:p>
        </p:txBody>
      </p:sp>
    </p:spTree>
    <p:extLst>
      <p:ext uri="{BB962C8B-B14F-4D97-AF65-F5344CB8AC3E}">
        <p14:creationId xmlns:p14="http://schemas.microsoft.com/office/powerpoint/2010/main" val="41924224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2"/>
        <p:cNvGrpSpPr/>
        <p:nvPr/>
      </p:nvGrpSpPr>
      <p:grpSpPr>
        <a:xfrm>
          <a:off x="0" y="0"/>
          <a:ext cx="0" cy="0"/>
          <a:chOff x="0" y="0"/>
          <a:chExt cx="0" cy="0"/>
        </a:xfrm>
      </p:grpSpPr>
      <p:sp>
        <p:nvSpPr>
          <p:cNvPr id="53" name="Google Shape;53;g104f7abbb21_0_297"/>
          <p:cNvSpPr txBox="1">
            <a:spLocks noGrp="1"/>
          </p:cNvSpPr>
          <p:nvPr>
            <p:ph type="title"/>
          </p:nvPr>
        </p:nvSpPr>
        <p:spPr>
          <a:xfrm>
            <a:off x="166758" y="67616"/>
            <a:ext cx="11830800" cy="1042200"/>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SzPts val="4400"/>
              <a:buNone/>
            </a:pPr>
            <a:r>
              <a:rPr lang="en-US" dirty="0" err="1"/>
              <a:t>Pertanyaan</a:t>
            </a:r>
            <a:r>
              <a:rPr lang="en-US" dirty="0"/>
              <a:t> </a:t>
            </a:r>
            <a:r>
              <a:rPr lang="en-US" dirty="0" err="1"/>
              <a:t>Penelitian</a:t>
            </a:r>
            <a:r>
              <a:rPr lang="en-US" dirty="0"/>
              <a:t> (</a:t>
            </a:r>
            <a:r>
              <a:rPr lang="en-US" dirty="0" err="1"/>
              <a:t>Rumusan</a:t>
            </a:r>
            <a:r>
              <a:rPr lang="en-US" dirty="0"/>
              <a:t> Masalah)</a:t>
            </a:r>
            <a:endParaRPr dirty="0"/>
          </a:p>
        </p:txBody>
      </p:sp>
      <p:sp>
        <p:nvSpPr>
          <p:cNvPr id="3" name="TextBox 2">
            <a:extLst>
              <a:ext uri="{FF2B5EF4-FFF2-40B4-BE49-F238E27FC236}">
                <a16:creationId xmlns:a16="http://schemas.microsoft.com/office/drawing/2014/main" id="{F91CAFA0-D5B9-90DF-41B6-17E5E1AEAB78}"/>
              </a:ext>
            </a:extLst>
          </p:cNvPr>
          <p:cNvSpPr txBox="1"/>
          <p:nvPr/>
        </p:nvSpPr>
        <p:spPr>
          <a:xfrm>
            <a:off x="166757" y="1422401"/>
            <a:ext cx="11546271" cy="3619837"/>
          </a:xfrm>
          <a:prstGeom prst="rect">
            <a:avLst/>
          </a:prstGeom>
          <a:noFill/>
        </p:spPr>
        <p:txBody>
          <a:bodyPr wrap="square">
            <a:spAutoFit/>
          </a:bodyPr>
          <a:lstStyle/>
          <a:p>
            <a:pPr marL="342900" marR="0" lvl="0" indent="-342900" algn="just">
              <a:lnSpc>
                <a:spcPct val="107000"/>
              </a:lnSpc>
              <a:buFont typeface="+mj-lt"/>
              <a:buAutoNum type="arabicPeriod"/>
              <a:tabLst>
                <a:tab pos="228600" algn="l"/>
                <a:tab pos="1600200" algn="l"/>
              </a:tabLst>
            </a:pPr>
            <a:r>
              <a:rPr lang="id-ID" sz="3600" kern="100" dirty="0">
                <a:effectLst/>
                <a:latin typeface="Times New Roman" panose="02020603050405020304" pitchFamily="18" charset="0"/>
                <a:ea typeface="Calibri" panose="020F0502020204030204" pitchFamily="34" charset="0"/>
                <a:cs typeface="Times New Roman" panose="02020603050405020304" pitchFamily="18" charset="0"/>
              </a:rPr>
              <a:t>Apakah Beban Kerja berpengaruh terhadap kinerja karyawan di CV. Kirana Bahari Indonesia</a:t>
            </a:r>
            <a:endParaRPr lang="en-US" sz="3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buFont typeface="+mj-lt"/>
              <a:buAutoNum type="arabicPeriod"/>
              <a:tabLst>
                <a:tab pos="228600" algn="l"/>
                <a:tab pos="1600200" algn="l"/>
              </a:tabLst>
            </a:pPr>
            <a:r>
              <a:rPr lang="id-ID" sz="3600" kern="100" dirty="0">
                <a:effectLst/>
                <a:latin typeface="Times New Roman" panose="02020603050405020304" pitchFamily="18" charset="0"/>
                <a:ea typeface="Calibri" panose="020F0502020204030204" pitchFamily="34" charset="0"/>
                <a:cs typeface="Times New Roman" panose="02020603050405020304" pitchFamily="18" charset="0"/>
              </a:rPr>
              <a:t>Apakah Stres kerja berpengaruh  terhadap kinerja karyawan di CV. Kirana Bahari Indonesia</a:t>
            </a:r>
            <a:endParaRPr lang="en-US" sz="3600" kern="1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a:lnSpc>
                <a:spcPct val="107000"/>
              </a:lnSpc>
              <a:spcAft>
                <a:spcPts val="800"/>
              </a:spcAft>
              <a:buFont typeface="+mj-lt"/>
              <a:buAutoNum type="arabicPeriod"/>
              <a:tabLst>
                <a:tab pos="228600" algn="l"/>
                <a:tab pos="1600200" algn="l"/>
              </a:tabLst>
            </a:pPr>
            <a:r>
              <a:rPr lang="id-ID" sz="3600" kern="100" dirty="0">
                <a:effectLst/>
                <a:latin typeface="Times New Roman" panose="02020603050405020304" pitchFamily="18" charset="0"/>
                <a:ea typeface="Calibri" panose="020F0502020204030204" pitchFamily="34" charset="0"/>
                <a:cs typeface="Times New Roman" panose="02020603050405020304" pitchFamily="18" charset="0"/>
              </a:rPr>
              <a:t>Apakah Lingkungan kerja terhadap kinerja karyawan di CV. Kirana Bahari Indonesia</a:t>
            </a:r>
            <a:endParaRPr lang="en-US" sz="3600" kern="1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g104f7abbb21_0_303"/>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Metode</a:t>
            </a:r>
            <a:endParaRPr/>
          </a:p>
        </p:txBody>
      </p:sp>
      <p:sp>
        <p:nvSpPr>
          <p:cNvPr id="59" name="Google Shape;59;g104f7abbb21_0_303"/>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228600">
              <a:buNone/>
            </a:pPr>
            <a:r>
              <a:rPr lang="id-ID" dirty="0"/>
              <a:t>Penelitian ini menggunakan jenis penelitian kuantitatif dengan pendekatan </a:t>
            </a:r>
            <a:r>
              <a:rPr lang="id-ID" dirty="0" err="1"/>
              <a:t>eksplanatori</a:t>
            </a:r>
            <a:r>
              <a:rPr lang="id-ID" dirty="0"/>
              <a:t>, yang bertujuan untuk menjelaskan hubungan sebab-akibat serta menguji pengaruh </a:t>
            </a:r>
            <a:r>
              <a:rPr lang="id-ID" dirty="0" err="1"/>
              <a:t>antarvariabel</a:t>
            </a:r>
            <a:r>
              <a:rPr lang="id-ID" dirty="0"/>
              <a:t> penelitian. Pendekatan </a:t>
            </a:r>
            <a:r>
              <a:rPr lang="id-ID" dirty="0" err="1"/>
              <a:t>eksplanatori</a:t>
            </a:r>
            <a:r>
              <a:rPr lang="id-ID" dirty="0"/>
              <a:t> dipilih karena penelitian ini tidak hanya berfokus pada penggambaran fenomena yang terjadi di lapangan, tetapi juga berupaya menjelaskan sejauh mana beban kerja, stres kerja, dan lingkungan kerja memengaruhi kinerja karyawan. Dalam penelitian ini terdapat empat variabel, yaitu Beban Kerja (X₁), Stres Kerja (X₂), dan Lingkungan Kerja (X₃) sebagai variabel independen, serta Kinerja Karyawan (Y) sebagai variabel dependen.</a:t>
            </a:r>
            <a:endParaRPr lang="en-US" dirty="0"/>
          </a:p>
          <a:p>
            <a:pPr marL="457200" lvl="0" indent="-228600" algn="l" rtl="0">
              <a:lnSpc>
                <a:spcPct val="90000"/>
              </a:lnSpc>
              <a:spcBef>
                <a:spcPts val="1000"/>
              </a:spcBef>
              <a:spcAft>
                <a:spcPts val="0"/>
              </a:spcAft>
              <a:buClr>
                <a:schemeClr val="dk1"/>
              </a:buClr>
              <a:buSzPts val="2800"/>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g104f7abbb21_0_39"/>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lvl="0" indent="-228600">
              <a:buNone/>
            </a:pPr>
            <a:r>
              <a:rPr lang="id-ID" dirty="0"/>
              <a:t>Hasil Algoritma </a:t>
            </a:r>
            <a:r>
              <a:rPr lang="id-ID" dirty="0" err="1"/>
              <a:t>smartPLS</a:t>
            </a:r>
            <a:r>
              <a:rPr lang="id-ID" dirty="0"/>
              <a:t> 4.0</a:t>
            </a:r>
            <a:r>
              <a:rPr lang="en-US" dirty="0"/>
              <a:t> 		</a:t>
            </a:r>
            <a:r>
              <a:rPr lang="id-ID" dirty="0"/>
              <a:t>Hasil Uji </a:t>
            </a:r>
            <a:r>
              <a:rPr lang="id-ID" i="1" dirty="0" err="1"/>
              <a:t>Bootstrapping</a:t>
            </a:r>
            <a:endParaRPr dirty="0"/>
          </a:p>
        </p:txBody>
      </p:sp>
      <p:pic>
        <p:nvPicPr>
          <p:cNvPr id="2" name="Gambar 1">
            <a:extLst>
              <a:ext uri="{FF2B5EF4-FFF2-40B4-BE49-F238E27FC236}">
                <a16:creationId xmlns:a16="http://schemas.microsoft.com/office/drawing/2014/main" id="{70B93A84-5A0A-AB58-4F80-D53A5FFCC4D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6758" y="1887992"/>
            <a:ext cx="5618421" cy="3773238"/>
          </a:xfrm>
          <a:prstGeom prst="rect">
            <a:avLst/>
          </a:prstGeom>
          <a:noFill/>
          <a:ln>
            <a:noFill/>
          </a:ln>
        </p:spPr>
      </p:pic>
      <p:pic>
        <p:nvPicPr>
          <p:cNvPr id="3" name="Gambar 2">
            <a:extLst>
              <a:ext uri="{FF2B5EF4-FFF2-40B4-BE49-F238E27FC236}">
                <a16:creationId xmlns:a16="http://schemas.microsoft.com/office/drawing/2014/main" id="{1182A8A4-1750-36F9-F69F-5CE2AA0754D6}"/>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981699" y="2027692"/>
            <a:ext cx="5508281" cy="3699022"/>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3">
          <a:extLst>
            <a:ext uri="{FF2B5EF4-FFF2-40B4-BE49-F238E27FC236}">
              <a16:creationId xmlns:a16="http://schemas.microsoft.com/office/drawing/2014/main" id="{1D6B422F-5D02-53EF-928B-BA860334F41B}"/>
            </a:ext>
          </a:extLst>
        </p:cNvPr>
        <p:cNvGrpSpPr/>
        <p:nvPr/>
      </p:nvGrpSpPr>
      <p:grpSpPr>
        <a:xfrm>
          <a:off x="0" y="0"/>
          <a:ext cx="0" cy="0"/>
          <a:chOff x="0" y="0"/>
          <a:chExt cx="0" cy="0"/>
        </a:xfrm>
      </p:grpSpPr>
      <p:sp>
        <p:nvSpPr>
          <p:cNvPr id="64" name="Google Shape;64;g104f7abbb21_0_39">
            <a:extLst>
              <a:ext uri="{FF2B5EF4-FFF2-40B4-BE49-F238E27FC236}">
                <a16:creationId xmlns:a16="http://schemas.microsoft.com/office/drawing/2014/main" id="{973B2138-09B4-F44F-FF9F-28422FFAB8C3}"/>
              </a:ext>
            </a:extLst>
          </p:cNvPr>
          <p:cNvSpPr txBox="1">
            <a:spLocks noGrp="1"/>
          </p:cNvSpPr>
          <p:nvPr>
            <p:ph type="title"/>
          </p:nvPr>
        </p:nvSpPr>
        <p:spPr>
          <a:xfrm>
            <a:off x="166758" y="113336"/>
            <a:ext cx="11830877" cy="1042123"/>
          </a:xfrm>
          <a:prstGeom prst="rect">
            <a:avLst/>
          </a:prstGeom>
          <a:solidFill>
            <a:srgbClr val="1B4685"/>
          </a:solid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chemeClr val="lt1"/>
              </a:buClr>
              <a:buSzPts val="4400"/>
              <a:buFont typeface="Exo"/>
              <a:buNone/>
            </a:pPr>
            <a:r>
              <a:rPr lang="en-US"/>
              <a:t>Hasil</a:t>
            </a:r>
            <a:endParaRPr/>
          </a:p>
        </p:txBody>
      </p:sp>
      <p:sp>
        <p:nvSpPr>
          <p:cNvPr id="65" name="Google Shape;65;g104f7abbb21_0_39">
            <a:extLst>
              <a:ext uri="{FF2B5EF4-FFF2-40B4-BE49-F238E27FC236}">
                <a16:creationId xmlns:a16="http://schemas.microsoft.com/office/drawing/2014/main" id="{495453E4-DA1F-422C-08FD-65C94E71FC9B}"/>
              </a:ext>
            </a:extLst>
          </p:cNvPr>
          <p:cNvSpPr txBox="1">
            <a:spLocks noGrp="1"/>
          </p:cNvSpPr>
          <p:nvPr>
            <p:ph type="body" idx="1"/>
          </p:nvPr>
        </p:nvSpPr>
        <p:spPr>
          <a:xfrm>
            <a:off x="166758" y="1238732"/>
            <a:ext cx="11830877" cy="5089734"/>
          </a:xfrm>
          <a:prstGeom prst="rect">
            <a:avLst/>
          </a:prstGeom>
          <a:noFill/>
          <a:ln>
            <a:noFill/>
          </a:ln>
        </p:spPr>
        <p:txBody>
          <a:bodyPr spcFirstLastPara="1" wrap="square" lIns="91425" tIns="45700" rIns="91425" bIns="45700" anchor="t" anchorCtr="0">
            <a:normAutofit/>
          </a:bodyPr>
          <a:lstStyle/>
          <a:p>
            <a:pPr indent="-228600">
              <a:buNone/>
            </a:pPr>
            <a:r>
              <a:rPr lang="id-ID" sz="2000" dirty="0"/>
              <a:t>Hasil Pengujian </a:t>
            </a:r>
            <a:r>
              <a:rPr lang="id-ID" sz="2000" i="1" dirty="0" err="1"/>
              <a:t>Convergent</a:t>
            </a:r>
            <a:r>
              <a:rPr lang="id-ID" sz="2000" i="1" dirty="0"/>
              <a:t> </a:t>
            </a:r>
            <a:r>
              <a:rPr lang="id-ID" sz="2000" i="1" dirty="0" err="1"/>
              <a:t>Validity</a:t>
            </a:r>
            <a:r>
              <a:rPr lang="en-US" sz="2000" i="1" dirty="0"/>
              <a:t> 		</a:t>
            </a:r>
            <a:r>
              <a:rPr lang="id-ID" sz="1600" dirty="0"/>
              <a:t>Hasil Uji </a:t>
            </a:r>
            <a:r>
              <a:rPr lang="id-ID" sz="1600" dirty="0" err="1"/>
              <a:t>Discriminant</a:t>
            </a:r>
            <a:r>
              <a:rPr lang="id-ID" sz="1600" dirty="0"/>
              <a:t> </a:t>
            </a:r>
            <a:r>
              <a:rPr lang="id-ID" sz="1600" dirty="0" err="1"/>
              <a:t>Validity</a:t>
            </a:r>
            <a:r>
              <a:rPr lang="id-ID" sz="1600" dirty="0"/>
              <a:t> (</a:t>
            </a:r>
            <a:r>
              <a:rPr lang="id-ID" sz="1600" dirty="0" err="1"/>
              <a:t>Fornell</a:t>
            </a:r>
            <a:r>
              <a:rPr lang="id-ID" sz="1600" dirty="0"/>
              <a:t> </a:t>
            </a:r>
            <a:r>
              <a:rPr lang="id-ID" sz="1600" dirty="0" err="1"/>
              <a:t>Larcker</a:t>
            </a:r>
            <a:r>
              <a:rPr lang="id-ID" sz="1600" dirty="0"/>
              <a:t> </a:t>
            </a:r>
            <a:r>
              <a:rPr lang="id-ID" sz="1600" dirty="0" err="1"/>
              <a:t>Criterion</a:t>
            </a:r>
            <a:r>
              <a:rPr lang="id-ID" sz="1600" dirty="0"/>
              <a:t>)</a:t>
            </a:r>
            <a:endParaRPr lang="en-US" sz="1600" dirty="0"/>
          </a:p>
          <a:p>
            <a:pPr lvl="0" indent="-228600">
              <a:buNone/>
            </a:pPr>
            <a:endParaRPr sz="2000" dirty="0"/>
          </a:p>
        </p:txBody>
      </p:sp>
      <p:graphicFrame>
        <p:nvGraphicFramePr>
          <p:cNvPr id="4" name="Table 3">
            <a:extLst>
              <a:ext uri="{FF2B5EF4-FFF2-40B4-BE49-F238E27FC236}">
                <a16:creationId xmlns:a16="http://schemas.microsoft.com/office/drawing/2014/main" id="{2AFC9D1F-DAB2-FB8D-4AE4-8A89A7907402}"/>
              </a:ext>
            </a:extLst>
          </p:cNvPr>
          <p:cNvGraphicFramePr>
            <a:graphicFrameLocks noGrp="1"/>
          </p:cNvGraphicFramePr>
          <p:nvPr>
            <p:extLst>
              <p:ext uri="{D42A27DB-BD31-4B8C-83A1-F6EECF244321}">
                <p14:modId xmlns:p14="http://schemas.microsoft.com/office/powerpoint/2010/main" val="2196289371"/>
              </p:ext>
            </p:extLst>
          </p:nvPr>
        </p:nvGraphicFramePr>
        <p:xfrm>
          <a:off x="166758" y="1843314"/>
          <a:ext cx="5929241" cy="4165602"/>
        </p:xfrm>
        <a:graphic>
          <a:graphicData uri="http://schemas.openxmlformats.org/drawingml/2006/table">
            <a:tbl>
              <a:tblPr firstRow="1" firstCol="1" bandRow="1">
                <a:tableStyleId>{5C22544A-7EE6-4342-B048-85BDC9FD1C3A}</a:tableStyleId>
              </a:tblPr>
              <a:tblGrid>
                <a:gridCol w="1077698">
                  <a:extLst>
                    <a:ext uri="{9D8B030D-6E8A-4147-A177-3AD203B41FA5}">
                      <a16:colId xmlns:a16="http://schemas.microsoft.com/office/drawing/2014/main" val="245887232"/>
                    </a:ext>
                  </a:extLst>
                </a:gridCol>
                <a:gridCol w="1185696">
                  <a:extLst>
                    <a:ext uri="{9D8B030D-6E8A-4147-A177-3AD203B41FA5}">
                      <a16:colId xmlns:a16="http://schemas.microsoft.com/office/drawing/2014/main" val="686217351"/>
                    </a:ext>
                  </a:extLst>
                </a:gridCol>
                <a:gridCol w="1186456">
                  <a:extLst>
                    <a:ext uri="{9D8B030D-6E8A-4147-A177-3AD203B41FA5}">
                      <a16:colId xmlns:a16="http://schemas.microsoft.com/office/drawing/2014/main" val="3558619601"/>
                    </a:ext>
                  </a:extLst>
                </a:gridCol>
                <a:gridCol w="1293695">
                  <a:extLst>
                    <a:ext uri="{9D8B030D-6E8A-4147-A177-3AD203B41FA5}">
                      <a16:colId xmlns:a16="http://schemas.microsoft.com/office/drawing/2014/main" val="486974607"/>
                    </a:ext>
                  </a:extLst>
                </a:gridCol>
                <a:gridCol w="1185696">
                  <a:extLst>
                    <a:ext uri="{9D8B030D-6E8A-4147-A177-3AD203B41FA5}">
                      <a16:colId xmlns:a16="http://schemas.microsoft.com/office/drawing/2014/main" val="1706153070"/>
                    </a:ext>
                  </a:extLst>
                </a:gridCol>
              </a:tblGrid>
              <a:tr h="523866">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05143716"/>
                  </a:ext>
                </a:extLst>
              </a:tr>
              <a:tr h="303478">
                <a:tc>
                  <a:txBody>
                    <a:bodyPr/>
                    <a:lstStyle/>
                    <a:p>
                      <a:pPr marL="0" marR="0" algn="just">
                        <a:lnSpc>
                          <a:spcPct val="107000"/>
                        </a:lnSpc>
                        <a:spcAft>
                          <a:spcPts val="800"/>
                        </a:spcAft>
                        <a:buNone/>
                      </a:pPr>
                      <a:r>
                        <a:rPr lang="id-ID" sz="1000" kern="100">
                          <a:effectLst/>
                        </a:rPr>
                        <a:t>X1,2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0,922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905345096"/>
                  </a:ext>
                </a:extLst>
              </a:tr>
              <a:tr h="303478">
                <a:tc>
                  <a:txBody>
                    <a:bodyPr/>
                    <a:lstStyle/>
                    <a:p>
                      <a:pPr marL="0" marR="0" algn="just">
                        <a:lnSpc>
                          <a:spcPct val="107000"/>
                        </a:lnSpc>
                        <a:spcAft>
                          <a:spcPts val="800"/>
                        </a:spcAft>
                        <a:buNone/>
                      </a:pPr>
                      <a:r>
                        <a:rPr lang="id-ID" sz="1000" kern="100">
                          <a:effectLst/>
                        </a:rPr>
                        <a:t>X1.1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0,853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784574483"/>
                  </a:ext>
                </a:extLst>
              </a:tr>
              <a:tr h="303478">
                <a:tc>
                  <a:txBody>
                    <a:bodyPr/>
                    <a:lstStyle/>
                    <a:p>
                      <a:pPr marL="0" marR="0" algn="just">
                        <a:lnSpc>
                          <a:spcPct val="107000"/>
                        </a:lnSpc>
                        <a:spcAft>
                          <a:spcPts val="800"/>
                        </a:spcAft>
                        <a:buNone/>
                      </a:pPr>
                      <a:r>
                        <a:rPr lang="id-ID" sz="1000" kern="100">
                          <a:effectLst/>
                        </a:rPr>
                        <a:t>X1.3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0,728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18285890"/>
                  </a:ext>
                </a:extLst>
              </a:tr>
              <a:tr h="303478">
                <a:tc>
                  <a:txBody>
                    <a:bodyPr/>
                    <a:lstStyle/>
                    <a:p>
                      <a:pPr marL="0" marR="0" algn="just">
                        <a:lnSpc>
                          <a:spcPct val="107000"/>
                        </a:lnSpc>
                        <a:spcAft>
                          <a:spcPts val="800"/>
                        </a:spcAft>
                        <a:buNone/>
                      </a:pPr>
                      <a:r>
                        <a:rPr lang="id-ID" sz="1000" kern="100">
                          <a:effectLst/>
                        </a:rPr>
                        <a:t>X2.1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0,866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01831942"/>
                  </a:ext>
                </a:extLst>
              </a:tr>
              <a:tr h="303478">
                <a:tc>
                  <a:txBody>
                    <a:bodyPr/>
                    <a:lstStyle/>
                    <a:p>
                      <a:pPr marL="0" marR="0" algn="just">
                        <a:lnSpc>
                          <a:spcPct val="107000"/>
                        </a:lnSpc>
                        <a:spcAft>
                          <a:spcPts val="800"/>
                        </a:spcAft>
                        <a:buNone/>
                      </a:pPr>
                      <a:r>
                        <a:rPr lang="id-ID" sz="1000" kern="100">
                          <a:effectLst/>
                        </a:rPr>
                        <a:t>X2.2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0,847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39638505"/>
                  </a:ext>
                </a:extLst>
              </a:tr>
              <a:tr h="303478">
                <a:tc>
                  <a:txBody>
                    <a:bodyPr/>
                    <a:lstStyle/>
                    <a:p>
                      <a:pPr marL="0" marR="0" algn="just">
                        <a:lnSpc>
                          <a:spcPct val="107000"/>
                        </a:lnSpc>
                        <a:spcAft>
                          <a:spcPts val="800"/>
                        </a:spcAft>
                        <a:buNone/>
                      </a:pPr>
                      <a:r>
                        <a:rPr lang="id-ID" sz="1000" kern="100">
                          <a:effectLst/>
                        </a:rPr>
                        <a:t>X2.3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0,787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51848006"/>
                  </a:ext>
                </a:extLst>
              </a:tr>
              <a:tr h="303478">
                <a:tc>
                  <a:txBody>
                    <a:bodyPr/>
                    <a:lstStyle/>
                    <a:p>
                      <a:pPr marL="0" marR="0" algn="just">
                        <a:lnSpc>
                          <a:spcPct val="107000"/>
                        </a:lnSpc>
                        <a:spcAft>
                          <a:spcPts val="800"/>
                        </a:spcAft>
                        <a:buNone/>
                      </a:pPr>
                      <a:r>
                        <a:rPr lang="id-ID" sz="1000" kern="100">
                          <a:effectLst/>
                        </a:rPr>
                        <a:t>X3.1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0,867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158724099"/>
                  </a:ext>
                </a:extLst>
              </a:tr>
              <a:tr h="303478">
                <a:tc>
                  <a:txBody>
                    <a:bodyPr/>
                    <a:lstStyle/>
                    <a:p>
                      <a:pPr marL="0" marR="0" algn="just">
                        <a:lnSpc>
                          <a:spcPct val="107000"/>
                        </a:lnSpc>
                        <a:spcAft>
                          <a:spcPts val="800"/>
                        </a:spcAft>
                        <a:buNone/>
                      </a:pPr>
                      <a:r>
                        <a:rPr lang="id-ID" sz="1000" kern="100">
                          <a:effectLst/>
                        </a:rPr>
                        <a:t>X3.2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0,886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12196190"/>
                  </a:ext>
                </a:extLst>
              </a:tr>
              <a:tr h="303478">
                <a:tc>
                  <a:txBody>
                    <a:bodyPr/>
                    <a:lstStyle/>
                    <a:p>
                      <a:pPr marL="0" marR="0" algn="just">
                        <a:lnSpc>
                          <a:spcPct val="107000"/>
                        </a:lnSpc>
                        <a:spcAft>
                          <a:spcPts val="800"/>
                        </a:spcAft>
                        <a:buNone/>
                      </a:pPr>
                      <a:r>
                        <a:rPr lang="id-ID" sz="1000" kern="100">
                          <a:effectLst/>
                        </a:rPr>
                        <a:t>X3.3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0,763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97417692"/>
                  </a:ext>
                </a:extLst>
              </a:tr>
              <a:tr h="303478">
                <a:tc>
                  <a:txBody>
                    <a:bodyPr/>
                    <a:lstStyle/>
                    <a:p>
                      <a:pPr marL="0" marR="0" algn="just">
                        <a:lnSpc>
                          <a:spcPct val="107000"/>
                        </a:lnSpc>
                        <a:spcAft>
                          <a:spcPts val="800"/>
                        </a:spcAft>
                        <a:buNone/>
                      </a:pPr>
                      <a:r>
                        <a:rPr lang="id-ID" sz="1000" kern="100">
                          <a:effectLst/>
                        </a:rPr>
                        <a:t>Y1.1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73212593"/>
                  </a:ext>
                </a:extLst>
              </a:tr>
              <a:tr h="303478">
                <a:tc>
                  <a:txBody>
                    <a:bodyPr/>
                    <a:lstStyle/>
                    <a:p>
                      <a:pPr marL="0" marR="0" algn="just">
                        <a:lnSpc>
                          <a:spcPct val="107000"/>
                        </a:lnSpc>
                        <a:spcAft>
                          <a:spcPts val="800"/>
                        </a:spcAft>
                        <a:buNone/>
                      </a:pPr>
                      <a:r>
                        <a:rPr lang="id-ID" sz="1000" kern="100">
                          <a:effectLst/>
                        </a:rPr>
                        <a:t>Y1.2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0,886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8769944"/>
                  </a:ext>
                </a:extLst>
              </a:tr>
              <a:tr h="303478">
                <a:tc>
                  <a:txBody>
                    <a:bodyPr/>
                    <a:lstStyle/>
                    <a:p>
                      <a:pPr marL="0" marR="0" algn="just">
                        <a:lnSpc>
                          <a:spcPct val="107000"/>
                        </a:lnSpc>
                        <a:spcAft>
                          <a:spcPts val="800"/>
                        </a:spcAft>
                        <a:buNone/>
                      </a:pPr>
                      <a:r>
                        <a:rPr lang="id-ID" sz="1000" kern="100">
                          <a:effectLst/>
                        </a:rPr>
                        <a:t>Y1.3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dirty="0">
                          <a:effectLst/>
                        </a:rPr>
                        <a:t>0,901</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5289865"/>
                  </a:ext>
                </a:extLst>
              </a:tr>
            </a:tbl>
          </a:graphicData>
        </a:graphic>
      </p:graphicFrame>
      <p:graphicFrame>
        <p:nvGraphicFramePr>
          <p:cNvPr id="5" name="Table 4">
            <a:extLst>
              <a:ext uri="{FF2B5EF4-FFF2-40B4-BE49-F238E27FC236}">
                <a16:creationId xmlns:a16="http://schemas.microsoft.com/office/drawing/2014/main" id="{43002D4D-F8EE-CDC7-4AAE-0D571715FCA7}"/>
              </a:ext>
            </a:extLst>
          </p:cNvPr>
          <p:cNvGraphicFramePr>
            <a:graphicFrameLocks noGrp="1"/>
          </p:cNvGraphicFramePr>
          <p:nvPr>
            <p:extLst>
              <p:ext uri="{D42A27DB-BD31-4B8C-83A1-F6EECF244321}">
                <p14:modId xmlns:p14="http://schemas.microsoft.com/office/powerpoint/2010/main" val="1848360854"/>
              </p:ext>
            </p:extLst>
          </p:nvPr>
        </p:nvGraphicFramePr>
        <p:xfrm>
          <a:off x="6270171" y="1843314"/>
          <a:ext cx="5727464" cy="4165600"/>
        </p:xfrm>
        <a:graphic>
          <a:graphicData uri="http://schemas.openxmlformats.org/drawingml/2006/table">
            <a:tbl>
              <a:tblPr firstRow="1" firstCol="1" bandRow="1">
                <a:tableStyleId>{5C22544A-7EE6-4342-B048-85BDC9FD1C3A}</a:tableStyleId>
              </a:tblPr>
              <a:tblGrid>
                <a:gridCol w="1432152">
                  <a:extLst>
                    <a:ext uri="{9D8B030D-6E8A-4147-A177-3AD203B41FA5}">
                      <a16:colId xmlns:a16="http://schemas.microsoft.com/office/drawing/2014/main" val="3373975685"/>
                    </a:ext>
                  </a:extLst>
                </a:gridCol>
                <a:gridCol w="1024275">
                  <a:extLst>
                    <a:ext uri="{9D8B030D-6E8A-4147-A177-3AD203B41FA5}">
                      <a16:colId xmlns:a16="http://schemas.microsoft.com/office/drawing/2014/main" val="4223591247"/>
                    </a:ext>
                  </a:extLst>
                </a:gridCol>
                <a:gridCol w="920015">
                  <a:extLst>
                    <a:ext uri="{9D8B030D-6E8A-4147-A177-3AD203B41FA5}">
                      <a16:colId xmlns:a16="http://schemas.microsoft.com/office/drawing/2014/main" val="909946565"/>
                    </a:ext>
                  </a:extLst>
                </a:gridCol>
                <a:gridCol w="918870">
                  <a:extLst>
                    <a:ext uri="{9D8B030D-6E8A-4147-A177-3AD203B41FA5}">
                      <a16:colId xmlns:a16="http://schemas.microsoft.com/office/drawing/2014/main" val="2777463015"/>
                    </a:ext>
                  </a:extLst>
                </a:gridCol>
                <a:gridCol w="1432152">
                  <a:extLst>
                    <a:ext uri="{9D8B030D-6E8A-4147-A177-3AD203B41FA5}">
                      <a16:colId xmlns:a16="http://schemas.microsoft.com/office/drawing/2014/main" val="1260674019"/>
                    </a:ext>
                  </a:extLst>
                </a:gridCol>
              </a:tblGrid>
              <a:tr h="833120">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603016819"/>
                  </a:ext>
                </a:extLst>
              </a:tr>
              <a:tr h="833120">
                <a:tc>
                  <a:txBody>
                    <a:bodyPr/>
                    <a:lstStyle/>
                    <a:p>
                      <a:pPr marL="0"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0,838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52725308"/>
                  </a:ext>
                </a:extLst>
              </a:tr>
              <a:tr h="833120">
                <a:tc>
                  <a:txBody>
                    <a:bodyPr/>
                    <a:lstStyle/>
                    <a:p>
                      <a:pPr marL="0"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-0,457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0,888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60450672"/>
                  </a:ext>
                </a:extLst>
              </a:tr>
              <a:tr h="833120">
                <a:tc>
                  <a:txBody>
                    <a:bodyPr/>
                    <a:lstStyle/>
                    <a:p>
                      <a:pPr marL="0"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0,069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0,312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0,840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 </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40373537"/>
                  </a:ext>
                </a:extLst>
              </a:tr>
              <a:tr h="833120">
                <a:tc>
                  <a:txBody>
                    <a:bodyPr/>
                    <a:lstStyle/>
                    <a:p>
                      <a:pPr marL="0"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0,252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-0,402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-0,167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dirty="0">
                          <a:effectLst/>
                        </a:rPr>
                        <a:t>0,834</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423843012"/>
                  </a:ext>
                </a:extLst>
              </a:tr>
            </a:tbl>
          </a:graphicData>
        </a:graphic>
      </p:graphicFrame>
    </p:spTree>
    <p:extLst>
      <p:ext uri="{BB962C8B-B14F-4D97-AF65-F5344CB8AC3E}">
        <p14:creationId xmlns:p14="http://schemas.microsoft.com/office/powerpoint/2010/main" val="1348724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53D18-AF02-051C-D679-79FB92A5FE10}"/>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F3416E05-6956-7ACA-1EF9-142342E58170}"/>
              </a:ext>
            </a:extLst>
          </p:cNvPr>
          <p:cNvSpPr>
            <a:spLocks noGrp="1"/>
          </p:cNvSpPr>
          <p:nvPr>
            <p:ph type="body" idx="1"/>
          </p:nvPr>
        </p:nvSpPr>
        <p:spPr/>
        <p:txBody>
          <a:bodyPr/>
          <a:lstStyle/>
          <a:p>
            <a:endParaRPr lang="en-US" dirty="0"/>
          </a:p>
        </p:txBody>
      </p:sp>
      <p:graphicFrame>
        <p:nvGraphicFramePr>
          <p:cNvPr id="6" name="Table 5">
            <a:extLst>
              <a:ext uri="{FF2B5EF4-FFF2-40B4-BE49-F238E27FC236}">
                <a16:creationId xmlns:a16="http://schemas.microsoft.com/office/drawing/2014/main" id="{549EAE3D-8BD4-FCF0-8806-BAAED197F405}"/>
              </a:ext>
            </a:extLst>
          </p:cNvPr>
          <p:cNvGraphicFramePr>
            <a:graphicFrameLocks noGrp="1"/>
          </p:cNvGraphicFramePr>
          <p:nvPr>
            <p:extLst>
              <p:ext uri="{D42A27DB-BD31-4B8C-83A1-F6EECF244321}">
                <p14:modId xmlns:p14="http://schemas.microsoft.com/office/powerpoint/2010/main" val="1541583308"/>
              </p:ext>
            </p:extLst>
          </p:nvPr>
        </p:nvGraphicFramePr>
        <p:xfrm>
          <a:off x="194365" y="1238732"/>
          <a:ext cx="11803270" cy="604582"/>
        </p:xfrm>
        <a:graphic>
          <a:graphicData uri="http://schemas.openxmlformats.org/drawingml/2006/table">
            <a:tbl>
              <a:tblPr firstRow="1" bandRow="1">
                <a:tableStyleId>{5C22544A-7EE6-4342-B048-85BDC9FD1C3A}</a:tableStyleId>
              </a:tblPr>
              <a:tblGrid>
                <a:gridCol w="5901635">
                  <a:extLst>
                    <a:ext uri="{9D8B030D-6E8A-4147-A177-3AD203B41FA5}">
                      <a16:colId xmlns:a16="http://schemas.microsoft.com/office/drawing/2014/main" val="3899777813"/>
                    </a:ext>
                  </a:extLst>
                </a:gridCol>
                <a:gridCol w="5901635">
                  <a:extLst>
                    <a:ext uri="{9D8B030D-6E8A-4147-A177-3AD203B41FA5}">
                      <a16:colId xmlns:a16="http://schemas.microsoft.com/office/drawing/2014/main" val="2495742492"/>
                    </a:ext>
                  </a:extLst>
                </a:gridCol>
              </a:tblGrid>
              <a:tr h="604582">
                <a:tc>
                  <a:txBody>
                    <a:bodyPr/>
                    <a:lstStyle/>
                    <a:p>
                      <a:pPr algn="ctr"/>
                      <a:r>
                        <a:rPr lang="id-ID" sz="2000" b="1" i="0" u="none" strike="noStrike" cap="none" dirty="0">
                          <a:solidFill>
                            <a:schemeClr val="lt1"/>
                          </a:solidFill>
                          <a:effectLst/>
                          <a:latin typeface="+mn-lt"/>
                          <a:ea typeface="+mn-ea"/>
                          <a:cs typeface="+mn-cs"/>
                          <a:sym typeface="Arial"/>
                        </a:rPr>
                        <a:t>Hasil </a:t>
                      </a:r>
                      <a:r>
                        <a:rPr lang="id-ID" sz="2000" b="1" i="0" u="none" strike="noStrike" cap="none" dirty="0" err="1">
                          <a:solidFill>
                            <a:schemeClr val="lt1"/>
                          </a:solidFill>
                          <a:effectLst/>
                          <a:latin typeface="+mn-lt"/>
                          <a:ea typeface="+mn-ea"/>
                          <a:cs typeface="+mn-cs"/>
                          <a:sym typeface="Arial"/>
                        </a:rPr>
                        <a:t>Cross</a:t>
                      </a:r>
                      <a:r>
                        <a:rPr lang="id-ID" sz="2000" b="1" i="0" u="none" strike="noStrike" cap="none" dirty="0">
                          <a:solidFill>
                            <a:schemeClr val="lt1"/>
                          </a:solidFill>
                          <a:effectLst/>
                          <a:latin typeface="+mn-lt"/>
                          <a:ea typeface="+mn-ea"/>
                          <a:cs typeface="+mn-cs"/>
                          <a:sym typeface="Arial"/>
                        </a:rPr>
                        <a:t> </a:t>
                      </a:r>
                      <a:r>
                        <a:rPr lang="id-ID" sz="2000" b="1" i="0" u="none" strike="noStrike" cap="none" dirty="0" err="1">
                          <a:solidFill>
                            <a:schemeClr val="lt1"/>
                          </a:solidFill>
                          <a:effectLst/>
                          <a:latin typeface="+mn-lt"/>
                          <a:ea typeface="+mn-ea"/>
                          <a:cs typeface="+mn-cs"/>
                          <a:sym typeface="Arial"/>
                        </a:rPr>
                        <a:t>Loading</a:t>
                      </a:r>
                      <a:endParaRPr lang="en-US" sz="2000" dirty="0"/>
                    </a:p>
                  </a:txBody>
                  <a:tcPr/>
                </a:tc>
                <a:tc>
                  <a:txBody>
                    <a:bodyPr/>
                    <a:lstStyle/>
                    <a:p>
                      <a:pPr algn="ctr"/>
                      <a:r>
                        <a:rPr lang="id-ID" sz="2000" b="1" i="0" u="none" strike="noStrike" cap="none" dirty="0">
                          <a:solidFill>
                            <a:schemeClr val="lt1"/>
                          </a:solidFill>
                          <a:effectLst/>
                          <a:latin typeface="+mn-lt"/>
                          <a:ea typeface="+mn-ea"/>
                          <a:cs typeface="+mn-cs"/>
                          <a:sym typeface="Arial"/>
                        </a:rPr>
                        <a:t>Hasil HTMT</a:t>
                      </a:r>
                      <a:endParaRPr lang="en-US" sz="2000" dirty="0"/>
                    </a:p>
                  </a:txBody>
                  <a:tcPr/>
                </a:tc>
                <a:extLst>
                  <a:ext uri="{0D108BD9-81ED-4DB2-BD59-A6C34878D82A}">
                    <a16:rowId xmlns:a16="http://schemas.microsoft.com/office/drawing/2014/main" val="902453991"/>
                  </a:ext>
                </a:extLst>
              </a:tr>
            </a:tbl>
          </a:graphicData>
        </a:graphic>
      </p:graphicFrame>
      <p:graphicFrame>
        <p:nvGraphicFramePr>
          <p:cNvPr id="7" name="Table 6">
            <a:extLst>
              <a:ext uri="{FF2B5EF4-FFF2-40B4-BE49-F238E27FC236}">
                <a16:creationId xmlns:a16="http://schemas.microsoft.com/office/drawing/2014/main" id="{4ABB8818-FAB2-B722-90B6-738917780D50}"/>
              </a:ext>
            </a:extLst>
          </p:cNvPr>
          <p:cNvGraphicFramePr>
            <a:graphicFrameLocks noGrp="1"/>
          </p:cNvGraphicFramePr>
          <p:nvPr>
            <p:extLst>
              <p:ext uri="{D42A27DB-BD31-4B8C-83A1-F6EECF244321}">
                <p14:modId xmlns:p14="http://schemas.microsoft.com/office/powerpoint/2010/main" val="869385807"/>
              </p:ext>
            </p:extLst>
          </p:nvPr>
        </p:nvGraphicFramePr>
        <p:xfrm>
          <a:off x="166758" y="1926587"/>
          <a:ext cx="5827643" cy="4111357"/>
        </p:xfrm>
        <a:graphic>
          <a:graphicData uri="http://schemas.openxmlformats.org/drawingml/2006/table">
            <a:tbl>
              <a:tblPr firstRow="1" firstCol="1" bandRow="1">
                <a:tableStyleId>{5C22544A-7EE6-4342-B048-85BDC9FD1C3A}</a:tableStyleId>
              </a:tblPr>
              <a:tblGrid>
                <a:gridCol w="1073320">
                  <a:extLst>
                    <a:ext uri="{9D8B030D-6E8A-4147-A177-3AD203B41FA5}">
                      <a16:colId xmlns:a16="http://schemas.microsoft.com/office/drawing/2014/main" val="2173522513"/>
                    </a:ext>
                  </a:extLst>
                </a:gridCol>
                <a:gridCol w="1215744">
                  <a:extLst>
                    <a:ext uri="{9D8B030D-6E8A-4147-A177-3AD203B41FA5}">
                      <a16:colId xmlns:a16="http://schemas.microsoft.com/office/drawing/2014/main" val="3144496648"/>
                    </a:ext>
                  </a:extLst>
                </a:gridCol>
                <a:gridCol w="1114432">
                  <a:extLst>
                    <a:ext uri="{9D8B030D-6E8A-4147-A177-3AD203B41FA5}">
                      <a16:colId xmlns:a16="http://schemas.microsoft.com/office/drawing/2014/main" val="2128197546"/>
                    </a:ext>
                  </a:extLst>
                </a:gridCol>
                <a:gridCol w="1279615">
                  <a:extLst>
                    <a:ext uri="{9D8B030D-6E8A-4147-A177-3AD203B41FA5}">
                      <a16:colId xmlns:a16="http://schemas.microsoft.com/office/drawing/2014/main" val="3511296338"/>
                    </a:ext>
                  </a:extLst>
                </a:gridCol>
                <a:gridCol w="1144532">
                  <a:extLst>
                    <a:ext uri="{9D8B030D-6E8A-4147-A177-3AD203B41FA5}">
                      <a16:colId xmlns:a16="http://schemas.microsoft.com/office/drawing/2014/main" val="1413596401"/>
                    </a:ext>
                  </a:extLst>
                </a:gridCol>
              </a:tblGrid>
              <a:tr h="517045">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57343307"/>
                  </a:ext>
                </a:extLst>
              </a:tr>
              <a:tr h="299526">
                <a:tc>
                  <a:txBody>
                    <a:bodyPr/>
                    <a:lstStyle/>
                    <a:p>
                      <a:pPr marL="110490" marR="0" algn="just">
                        <a:lnSpc>
                          <a:spcPct val="107000"/>
                        </a:lnSpc>
                        <a:spcAft>
                          <a:spcPts val="800"/>
                        </a:spcAft>
                        <a:buNone/>
                      </a:pPr>
                      <a:r>
                        <a:rPr lang="id-ID" sz="1000" kern="100">
                          <a:effectLst/>
                        </a:rPr>
                        <a:t>X1,2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0,922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0,229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-0,031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-0,465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10467195"/>
                  </a:ext>
                </a:extLst>
              </a:tr>
              <a:tr h="299526">
                <a:tc>
                  <a:txBody>
                    <a:bodyPr/>
                    <a:lstStyle/>
                    <a:p>
                      <a:pPr marL="110490" marR="0">
                        <a:lnSpc>
                          <a:spcPct val="107000"/>
                        </a:lnSpc>
                        <a:spcAft>
                          <a:spcPts val="800"/>
                        </a:spcAft>
                        <a:buNone/>
                      </a:pPr>
                      <a:r>
                        <a:rPr lang="id-ID" sz="1000" kern="100">
                          <a:effectLst/>
                        </a:rPr>
                        <a:t>X1.1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0,853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0,199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0,119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-0,399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71611795"/>
                  </a:ext>
                </a:extLst>
              </a:tr>
              <a:tr h="299526">
                <a:tc>
                  <a:txBody>
                    <a:bodyPr/>
                    <a:lstStyle/>
                    <a:p>
                      <a:pPr marL="110490" marR="0" algn="just">
                        <a:lnSpc>
                          <a:spcPct val="107000"/>
                        </a:lnSpc>
                        <a:spcAft>
                          <a:spcPts val="800"/>
                        </a:spcAft>
                        <a:buNone/>
                      </a:pPr>
                      <a:r>
                        <a:rPr lang="id-ID" sz="1000" kern="100">
                          <a:effectLst/>
                        </a:rPr>
                        <a:t>X1.3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0,728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0,218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0,138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-0,227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89784660"/>
                  </a:ext>
                </a:extLst>
              </a:tr>
              <a:tr h="299526">
                <a:tc>
                  <a:txBody>
                    <a:bodyPr/>
                    <a:lstStyle/>
                    <a:p>
                      <a:pPr marL="110490" marR="0" algn="just">
                        <a:lnSpc>
                          <a:spcPct val="107000"/>
                        </a:lnSpc>
                        <a:spcAft>
                          <a:spcPts val="800"/>
                        </a:spcAft>
                        <a:buNone/>
                      </a:pPr>
                      <a:r>
                        <a:rPr lang="id-ID" sz="1000" kern="100">
                          <a:effectLst/>
                        </a:rPr>
                        <a:t>X2.1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0,287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0,866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-0,131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-0,350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342182891"/>
                  </a:ext>
                </a:extLst>
              </a:tr>
              <a:tr h="299526">
                <a:tc>
                  <a:txBody>
                    <a:bodyPr/>
                    <a:lstStyle/>
                    <a:p>
                      <a:pPr marL="110490" marR="0" algn="just">
                        <a:lnSpc>
                          <a:spcPct val="107000"/>
                        </a:lnSpc>
                        <a:spcAft>
                          <a:spcPts val="800"/>
                        </a:spcAft>
                        <a:buNone/>
                      </a:pPr>
                      <a:r>
                        <a:rPr lang="id-ID" sz="1000" kern="100">
                          <a:effectLst/>
                        </a:rPr>
                        <a:t>X2.2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0,160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0,847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-0,105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981936702"/>
                  </a:ext>
                </a:extLst>
              </a:tr>
              <a:tr h="299526">
                <a:tc>
                  <a:txBody>
                    <a:bodyPr/>
                    <a:lstStyle/>
                    <a:p>
                      <a:pPr marL="110490" marR="0" algn="just">
                        <a:lnSpc>
                          <a:spcPct val="107000"/>
                        </a:lnSpc>
                        <a:spcAft>
                          <a:spcPts val="800"/>
                        </a:spcAft>
                        <a:buNone/>
                      </a:pPr>
                      <a:r>
                        <a:rPr lang="id-ID" sz="1000" kern="100">
                          <a:effectLst/>
                        </a:rPr>
                        <a:t>X2.3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0,787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-0,342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835364589"/>
                  </a:ext>
                </a:extLst>
              </a:tr>
              <a:tr h="299526">
                <a:tc>
                  <a:txBody>
                    <a:bodyPr/>
                    <a:lstStyle/>
                    <a:p>
                      <a:pPr marL="110490" marR="0" algn="just">
                        <a:lnSpc>
                          <a:spcPct val="107000"/>
                        </a:lnSpc>
                        <a:spcAft>
                          <a:spcPts val="800"/>
                        </a:spcAft>
                        <a:buNone/>
                      </a:pPr>
                      <a:r>
                        <a:rPr lang="id-ID" sz="1000" kern="100">
                          <a:effectLst/>
                        </a:rPr>
                        <a:t>X3.1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0,021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-0,229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0,867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0,285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43355591"/>
                  </a:ext>
                </a:extLst>
              </a:tr>
              <a:tr h="299526">
                <a:tc>
                  <a:txBody>
                    <a:bodyPr/>
                    <a:lstStyle/>
                    <a:p>
                      <a:pPr marL="110490" marR="0" algn="just">
                        <a:lnSpc>
                          <a:spcPct val="107000"/>
                        </a:lnSpc>
                        <a:spcAft>
                          <a:spcPts val="800"/>
                        </a:spcAft>
                        <a:buNone/>
                      </a:pPr>
                      <a:r>
                        <a:rPr lang="id-ID" sz="1000" kern="100">
                          <a:effectLst/>
                        </a:rPr>
                        <a:t>X3.2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0,106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-0,137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0,886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0,298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57444274"/>
                  </a:ext>
                </a:extLst>
              </a:tr>
              <a:tr h="299526">
                <a:tc>
                  <a:txBody>
                    <a:bodyPr/>
                    <a:lstStyle/>
                    <a:p>
                      <a:pPr marL="110490" marR="0" algn="just">
                        <a:lnSpc>
                          <a:spcPct val="107000"/>
                        </a:lnSpc>
                        <a:spcAft>
                          <a:spcPts val="800"/>
                        </a:spcAft>
                        <a:buNone/>
                      </a:pPr>
                      <a:r>
                        <a:rPr lang="id-ID" sz="1000" kern="100">
                          <a:effectLst/>
                        </a:rPr>
                        <a:t>X3.3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0,039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-0,009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0,763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0,178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35551145"/>
                  </a:ext>
                </a:extLst>
              </a:tr>
              <a:tr h="299526">
                <a:tc>
                  <a:txBody>
                    <a:bodyPr/>
                    <a:lstStyle/>
                    <a:p>
                      <a:pPr marL="110490" marR="0" algn="just">
                        <a:lnSpc>
                          <a:spcPct val="107000"/>
                        </a:lnSpc>
                        <a:spcAft>
                          <a:spcPts val="800"/>
                        </a:spcAft>
                        <a:buNone/>
                      </a:pPr>
                      <a:r>
                        <a:rPr lang="id-ID" sz="1000" kern="100">
                          <a:effectLst/>
                        </a:rPr>
                        <a:t>Y1.1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-0,444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-0,306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0,329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57800130"/>
                  </a:ext>
                </a:extLst>
              </a:tr>
              <a:tr h="299526">
                <a:tc>
                  <a:txBody>
                    <a:bodyPr/>
                    <a:lstStyle/>
                    <a:p>
                      <a:pPr marL="110490" marR="0" algn="just">
                        <a:lnSpc>
                          <a:spcPct val="107000"/>
                        </a:lnSpc>
                        <a:spcAft>
                          <a:spcPts val="800"/>
                        </a:spcAft>
                        <a:buNone/>
                      </a:pPr>
                      <a:r>
                        <a:rPr lang="id-ID" sz="1000" kern="100">
                          <a:effectLst/>
                        </a:rPr>
                        <a:t>Y1.2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-0,388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-0,365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0,210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0,886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505499501"/>
                  </a:ext>
                </a:extLst>
              </a:tr>
              <a:tr h="299526">
                <a:tc>
                  <a:txBody>
                    <a:bodyPr/>
                    <a:lstStyle/>
                    <a:p>
                      <a:pPr marL="110490" marR="0" algn="just">
                        <a:lnSpc>
                          <a:spcPct val="107000"/>
                        </a:lnSpc>
                        <a:spcAft>
                          <a:spcPts val="800"/>
                        </a:spcAft>
                        <a:buNone/>
                      </a:pPr>
                      <a:r>
                        <a:rPr lang="id-ID" sz="1000" kern="100">
                          <a:effectLst/>
                        </a:rPr>
                        <a:t>Y1.3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-0,380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-0,403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a:effectLst/>
                        </a:rPr>
                        <a:t>0,282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110490" marR="0" algn="just">
                        <a:lnSpc>
                          <a:spcPct val="107000"/>
                        </a:lnSpc>
                        <a:spcAft>
                          <a:spcPts val="800"/>
                        </a:spcAft>
                        <a:buNone/>
                      </a:pPr>
                      <a:r>
                        <a:rPr lang="id-ID" sz="1000" kern="100" dirty="0">
                          <a:effectLst/>
                        </a:rPr>
                        <a:t>0,901</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84343832"/>
                  </a:ext>
                </a:extLst>
              </a:tr>
            </a:tbl>
          </a:graphicData>
        </a:graphic>
      </p:graphicFrame>
      <p:graphicFrame>
        <p:nvGraphicFramePr>
          <p:cNvPr id="8" name="Table 7">
            <a:extLst>
              <a:ext uri="{FF2B5EF4-FFF2-40B4-BE49-F238E27FC236}">
                <a16:creationId xmlns:a16="http://schemas.microsoft.com/office/drawing/2014/main" id="{03BBB6A1-D22F-CEA0-B03F-9D34EBD5ED69}"/>
              </a:ext>
            </a:extLst>
          </p:cNvPr>
          <p:cNvGraphicFramePr>
            <a:graphicFrameLocks noGrp="1"/>
          </p:cNvGraphicFramePr>
          <p:nvPr>
            <p:extLst>
              <p:ext uri="{D42A27DB-BD31-4B8C-83A1-F6EECF244321}">
                <p14:modId xmlns:p14="http://schemas.microsoft.com/office/powerpoint/2010/main" val="2754059128"/>
              </p:ext>
            </p:extLst>
          </p:nvPr>
        </p:nvGraphicFramePr>
        <p:xfrm>
          <a:off x="6197600" y="2032000"/>
          <a:ext cx="5471885" cy="3587269"/>
        </p:xfrm>
        <a:graphic>
          <a:graphicData uri="http://schemas.openxmlformats.org/drawingml/2006/table">
            <a:tbl>
              <a:tblPr firstRow="1" firstCol="1" bandRow="1">
                <a:tableStyleId>{5C22544A-7EE6-4342-B048-85BDC9FD1C3A}</a:tableStyleId>
              </a:tblPr>
              <a:tblGrid>
                <a:gridCol w="2752358">
                  <a:extLst>
                    <a:ext uri="{9D8B030D-6E8A-4147-A177-3AD203B41FA5}">
                      <a16:colId xmlns:a16="http://schemas.microsoft.com/office/drawing/2014/main" val="2349851704"/>
                    </a:ext>
                  </a:extLst>
                </a:gridCol>
                <a:gridCol w="2719527">
                  <a:extLst>
                    <a:ext uri="{9D8B030D-6E8A-4147-A177-3AD203B41FA5}">
                      <a16:colId xmlns:a16="http://schemas.microsoft.com/office/drawing/2014/main" val="1592126521"/>
                    </a:ext>
                  </a:extLst>
                </a:gridCol>
              </a:tblGrid>
              <a:tr h="512467">
                <a:tc>
                  <a:txBody>
                    <a:bodyPr/>
                    <a:lstStyle/>
                    <a:p>
                      <a:pPr>
                        <a:lnSpc>
                          <a:spcPct val="107000"/>
                        </a:lnSpc>
                        <a:buNone/>
                      </a:pPr>
                      <a:endParaRPr lang="en-US" sz="1100" kern="100" dirty="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Heterotrait-monotrait ratio (HTMT)</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34748753"/>
                  </a:ext>
                </a:extLst>
              </a:tr>
              <a:tr h="512467">
                <a:tc>
                  <a:txBody>
                    <a:bodyPr/>
                    <a:lstStyle/>
                    <a:p>
                      <a:pPr marL="110490" marR="0" algn="just">
                        <a:lnSpc>
                          <a:spcPct val="107000"/>
                        </a:lnSpc>
                        <a:spcAft>
                          <a:spcPts val="800"/>
                        </a:spcAft>
                        <a:buNone/>
                      </a:pPr>
                      <a:r>
                        <a:rPr lang="id-ID" sz="1000" kern="100">
                          <a:effectLst/>
                        </a:rPr>
                        <a:t>Kinerja Karyawan &lt;-&gt; 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0,520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403707733"/>
                  </a:ext>
                </a:extLst>
              </a:tr>
              <a:tr h="512467">
                <a:tc>
                  <a:txBody>
                    <a:bodyPr/>
                    <a:lstStyle/>
                    <a:p>
                      <a:pPr marL="110490" marR="0" algn="just">
                        <a:lnSpc>
                          <a:spcPct val="107000"/>
                        </a:lnSpc>
                        <a:spcAft>
                          <a:spcPts val="800"/>
                        </a:spcAft>
                        <a:buNone/>
                      </a:pPr>
                      <a:r>
                        <a:rPr lang="id-ID" sz="1000" kern="100">
                          <a:effectLst/>
                        </a:rPr>
                        <a:t>Lingkungan Kerja &lt;-&gt; 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0,144</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773065951"/>
                  </a:ext>
                </a:extLst>
              </a:tr>
              <a:tr h="512467">
                <a:tc>
                  <a:txBody>
                    <a:bodyPr/>
                    <a:lstStyle/>
                    <a:p>
                      <a:pPr marL="110490" marR="0" algn="just">
                        <a:lnSpc>
                          <a:spcPct val="107000"/>
                        </a:lnSpc>
                        <a:spcAft>
                          <a:spcPts val="800"/>
                        </a:spcAft>
                        <a:buNone/>
                      </a:pPr>
                      <a:r>
                        <a:rPr lang="id-ID" sz="1000" kern="100">
                          <a:effectLst/>
                        </a:rPr>
                        <a:t>Lingkungan Kerja &lt;-&gt; 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0,359</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11806137"/>
                  </a:ext>
                </a:extLst>
              </a:tr>
              <a:tr h="512467">
                <a:tc>
                  <a:txBody>
                    <a:bodyPr/>
                    <a:lstStyle/>
                    <a:p>
                      <a:pPr marL="110490" marR="0" algn="just">
                        <a:lnSpc>
                          <a:spcPct val="107000"/>
                        </a:lnSpc>
                        <a:spcAft>
                          <a:spcPts val="800"/>
                        </a:spcAft>
                        <a:buNone/>
                      </a:pPr>
                      <a:r>
                        <a:rPr lang="id-ID" sz="1000" kern="100">
                          <a:effectLst/>
                        </a:rPr>
                        <a:t>Stres Kerja &lt;-&gt; 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0,323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899164960"/>
                  </a:ext>
                </a:extLst>
              </a:tr>
              <a:tr h="512467">
                <a:tc>
                  <a:txBody>
                    <a:bodyPr/>
                    <a:lstStyle/>
                    <a:p>
                      <a:pPr marL="110490" marR="0" algn="just">
                        <a:lnSpc>
                          <a:spcPct val="107000"/>
                        </a:lnSpc>
                        <a:spcAft>
                          <a:spcPts val="800"/>
                        </a:spcAft>
                        <a:buNone/>
                      </a:pPr>
                      <a:r>
                        <a:rPr lang="id-ID" sz="1000" kern="100">
                          <a:effectLst/>
                        </a:rPr>
                        <a:t>Stres Kerja &lt;-&gt; 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0,490</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50571406"/>
                  </a:ext>
                </a:extLst>
              </a:tr>
              <a:tr h="512467">
                <a:tc>
                  <a:txBody>
                    <a:bodyPr/>
                    <a:lstStyle/>
                    <a:p>
                      <a:pPr marL="110490" marR="0" algn="just">
                        <a:lnSpc>
                          <a:spcPct val="107000"/>
                        </a:lnSpc>
                        <a:spcAft>
                          <a:spcPts val="800"/>
                        </a:spcAft>
                        <a:buNone/>
                      </a:pPr>
                      <a:r>
                        <a:rPr lang="id-ID" sz="1000" kern="100">
                          <a:effectLst/>
                        </a:rPr>
                        <a:t>Stres Kerja &lt;-&gt; 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0,205</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187760909"/>
                  </a:ext>
                </a:extLst>
              </a:tr>
            </a:tbl>
          </a:graphicData>
        </a:graphic>
      </p:graphicFrame>
    </p:spTree>
    <p:extLst>
      <p:ext uri="{BB962C8B-B14F-4D97-AF65-F5344CB8AC3E}">
        <p14:creationId xmlns:p14="http://schemas.microsoft.com/office/powerpoint/2010/main" val="6026428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AF755-9BD3-929E-EBCF-C96947A12C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F63809-A532-183A-53B0-6FDCD9668A20}"/>
              </a:ext>
            </a:extLst>
          </p:cNvPr>
          <p:cNvSpPr>
            <a:spLocks noGrp="1"/>
          </p:cNvSpPr>
          <p:nvPr>
            <p:ph type="title"/>
          </p:nvPr>
        </p:nvSpPr>
        <p:spPr/>
        <p:txBody>
          <a:bodyPr/>
          <a:lstStyle/>
          <a:p>
            <a:r>
              <a:rPr lang="en-US" dirty="0"/>
              <a:t>Hasil</a:t>
            </a:r>
          </a:p>
        </p:txBody>
      </p:sp>
      <p:sp>
        <p:nvSpPr>
          <p:cNvPr id="3" name="Text Placeholder 2">
            <a:extLst>
              <a:ext uri="{FF2B5EF4-FFF2-40B4-BE49-F238E27FC236}">
                <a16:creationId xmlns:a16="http://schemas.microsoft.com/office/drawing/2014/main" id="{3C8ACA41-E38F-2B6F-FC3E-4CA4251824D9}"/>
              </a:ext>
            </a:extLst>
          </p:cNvPr>
          <p:cNvSpPr>
            <a:spLocks noGrp="1"/>
          </p:cNvSpPr>
          <p:nvPr>
            <p:ph type="body" idx="1"/>
          </p:nvPr>
        </p:nvSpPr>
        <p:spPr/>
        <p:txBody>
          <a:bodyPr/>
          <a:lstStyle/>
          <a:p>
            <a:endParaRPr lang="en-US" dirty="0"/>
          </a:p>
        </p:txBody>
      </p:sp>
      <p:graphicFrame>
        <p:nvGraphicFramePr>
          <p:cNvPr id="6" name="Table 5">
            <a:extLst>
              <a:ext uri="{FF2B5EF4-FFF2-40B4-BE49-F238E27FC236}">
                <a16:creationId xmlns:a16="http://schemas.microsoft.com/office/drawing/2014/main" id="{5B6DE01C-9E96-E6E0-88F8-132AFFF79557}"/>
              </a:ext>
            </a:extLst>
          </p:cNvPr>
          <p:cNvGraphicFramePr>
            <a:graphicFrameLocks noGrp="1"/>
          </p:cNvGraphicFramePr>
          <p:nvPr>
            <p:extLst>
              <p:ext uri="{D42A27DB-BD31-4B8C-83A1-F6EECF244321}">
                <p14:modId xmlns:p14="http://schemas.microsoft.com/office/powerpoint/2010/main" val="144851137"/>
              </p:ext>
            </p:extLst>
          </p:nvPr>
        </p:nvGraphicFramePr>
        <p:xfrm>
          <a:off x="194365" y="1238732"/>
          <a:ext cx="11803270" cy="670560"/>
        </p:xfrm>
        <a:graphic>
          <a:graphicData uri="http://schemas.openxmlformats.org/drawingml/2006/table">
            <a:tbl>
              <a:tblPr firstRow="1" bandRow="1">
                <a:tableStyleId>{5C22544A-7EE6-4342-B048-85BDC9FD1C3A}</a:tableStyleId>
              </a:tblPr>
              <a:tblGrid>
                <a:gridCol w="5901635">
                  <a:extLst>
                    <a:ext uri="{9D8B030D-6E8A-4147-A177-3AD203B41FA5}">
                      <a16:colId xmlns:a16="http://schemas.microsoft.com/office/drawing/2014/main" val="3899777813"/>
                    </a:ext>
                  </a:extLst>
                </a:gridCol>
                <a:gridCol w="5901635">
                  <a:extLst>
                    <a:ext uri="{9D8B030D-6E8A-4147-A177-3AD203B41FA5}">
                      <a16:colId xmlns:a16="http://schemas.microsoft.com/office/drawing/2014/main" val="2495742492"/>
                    </a:ext>
                  </a:extLst>
                </a:gridCol>
              </a:tblGrid>
              <a:tr h="604582">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id-ID" sz="1800" b="1" i="0" u="none" strike="noStrike" cap="none" dirty="0">
                          <a:solidFill>
                            <a:schemeClr val="lt1"/>
                          </a:solidFill>
                          <a:effectLst/>
                          <a:latin typeface="+mn-lt"/>
                          <a:ea typeface="+mn-ea"/>
                          <a:cs typeface="+mn-cs"/>
                          <a:sym typeface="Arial"/>
                        </a:rPr>
                        <a:t>Hasil Uji </a:t>
                      </a:r>
                      <a:r>
                        <a:rPr lang="id-ID" sz="1800" b="1" i="1" u="none" strike="noStrike" cap="none" dirty="0" err="1">
                          <a:solidFill>
                            <a:schemeClr val="lt1"/>
                          </a:solidFill>
                          <a:effectLst/>
                          <a:latin typeface="+mn-lt"/>
                          <a:ea typeface="+mn-ea"/>
                          <a:cs typeface="+mn-cs"/>
                          <a:sym typeface="Arial"/>
                        </a:rPr>
                        <a:t>Average</a:t>
                      </a:r>
                      <a:r>
                        <a:rPr lang="id-ID" sz="1800" b="1" i="1" u="none" strike="noStrike" cap="none" dirty="0">
                          <a:solidFill>
                            <a:schemeClr val="lt1"/>
                          </a:solidFill>
                          <a:effectLst/>
                          <a:latin typeface="+mn-lt"/>
                          <a:ea typeface="+mn-ea"/>
                          <a:cs typeface="+mn-cs"/>
                          <a:sym typeface="Arial"/>
                        </a:rPr>
                        <a:t> </a:t>
                      </a:r>
                      <a:r>
                        <a:rPr lang="id-ID" sz="1800" b="1" i="1" u="none" strike="noStrike" cap="none" dirty="0" err="1">
                          <a:solidFill>
                            <a:schemeClr val="lt1"/>
                          </a:solidFill>
                          <a:effectLst/>
                          <a:latin typeface="+mn-lt"/>
                          <a:ea typeface="+mn-ea"/>
                          <a:cs typeface="+mn-cs"/>
                          <a:sym typeface="Arial"/>
                        </a:rPr>
                        <a:t>Variance</a:t>
                      </a:r>
                      <a:r>
                        <a:rPr lang="id-ID" sz="1800" b="1" i="1" u="none" strike="noStrike" cap="none" dirty="0">
                          <a:solidFill>
                            <a:schemeClr val="lt1"/>
                          </a:solidFill>
                          <a:effectLst/>
                          <a:latin typeface="+mn-lt"/>
                          <a:ea typeface="+mn-ea"/>
                          <a:cs typeface="+mn-cs"/>
                          <a:sym typeface="Arial"/>
                        </a:rPr>
                        <a:t> </a:t>
                      </a:r>
                      <a:r>
                        <a:rPr lang="id-ID" sz="1800" b="1" i="1" u="none" strike="noStrike" cap="none" dirty="0" err="1">
                          <a:solidFill>
                            <a:schemeClr val="lt1"/>
                          </a:solidFill>
                          <a:effectLst/>
                          <a:latin typeface="+mn-lt"/>
                          <a:ea typeface="+mn-ea"/>
                          <a:cs typeface="+mn-cs"/>
                          <a:sym typeface="Arial"/>
                        </a:rPr>
                        <a:t>Extracted</a:t>
                      </a:r>
                      <a:r>
                        <a:rPr lang="id-ID" sz="1800" b="1" i="0" u="none" strike="noStrike" cap="none" dirty="0">
                          <a:solidFill>
                            <a:schemeClr val="lt1"/>
                          </a:solidFill>
                          <a:effectLst/>
                          <a:latin typeface="+mn-lt"/>
                          <a:ea typeface="+mn-ea"/>
                          <a:cs typeface="+mn-cs"/>
                          <a:sym typeface="Arial"/>
                        </a:rPr>
                        <a:t> (AVE)</a:t>
                      </a:r>
                      <a:endParaRPr lang="en-US" sz="1800" b="1" i="0" u="none" strike="noStrike" cap="none" dirty="0">
                        <a:solidFill>
                          <a:schemeClr val="lt1"/>
                        </a:solidFill>
                        <a:effectLst/>
                        <a:latin typeface="+mn-lt"/>
                        <a:ea typeface="+mn-ea"/>
                        <a:cs typeface="+mn-cs"/>
                        <a:sym typeface="Arial"/>
                      </a:endParaRPr>
                    </a:p>
                    <a:p>
                      <a:pPr algn="ctr"/>
                      <a:endParaRPr lang="en-US" sz="2000" dirty="0"/>
                    </a:p>
                  </a:txBody>
                  <a:tcPr/>
                </a:tc>
                <a:tc>
                  <a:txBody>
                    <a:bodyPr/>
                    <a:lstStyle/>
                    <a:p>
                      <a:pPr algn="ctr"/>
                      <a:r>
                        <a:rPr lang="id-ID" sz="1800" b="1" i="0" u="none" strike="noStrike" cap="none" dirty="0">
                          <a:solidFill>
                            <a:schemeClr val="lt1"/>
                          </a:solidFill>
                          <a:effectLst/>
                          <a:latin typeface="+mn-lt"/>
                          <a:ea typeface="+mn-ea"/>
                          <a:cs typeface="+mn-cs"/>
                          <a:sym typeface="Arial"/>
                        </a:rPr>
                        <a:t>Hasil Uji </a:t>
                      </a:r>
                      <a:r>
                        <a:rPr lang="id-ID" sz="1800" b="1" i="1" u="none" strike="noStrike" cap="none" dirty="0" err="1">
                          <a:solidFill>
                            <a:schemeClr val="lt1"/>
                          </a:solidFill>
                          <a:effectLst/>
                          <a:latin typeface="+mn-lt"/>
                          <a:ea typeface="+mn-ea"/>
                          <a:cs typeface="+mn-cs"/>
                          <a:sym typeface="Arial"/>
                        </a:rPr>
                        <a:t>Composite</a:t>
                      </a:r>
                      <a:r>
                        <a:rPr lang="id-ID" sz="1800" b="1" i="1" u="none" strike="noStrike" cap="none" dirty="0">
                          <a:solidFill>
                            <a:schemeClr val="lt1"/>
                          </a:solidFill>
                          <a:effectLst/>
                          <a:latin typeface="+mn-lt"/>
                          <a:ea typeface="+mn-ea"/>
                          <a:cs typeface="+mn-cs"/>
                          <a:sym typeface="Arial"/>
                        </a:rPr>
                        <a:t> </a:t>
                      </a:r>
                      <a:r>
                        <a:rPr lang="id-ID" sz="1800" b="1" i="1" u="none" strike="noStrike" cap="none" dirty="0" err="1">
                          <a:solidFill>
                            <a:schemeClr val="lt1"/>
                          </a:solidFill>
                          <a:effectLst/>
                          <a:latin typeface="+mn-lt"/>
                          <a:ea typeface="+mn-ea"/>
                          <a:cs typeface="+mn-cs"/>
                          <a:sym typeface="Arial"/>
                        </a:rPr>
                        <a:t>Reliability</a:t>
                      </a:r>
                      <a:r>
                        <a:rPr lang="id-ID" sz="1800" b="1" i="0" u="none" strike="noStrike" cap="none" dirty="0">
                          <a:solidFill>
                            <a:schemeClr val="lt1"/>
                          </a:solidFill>
                          <a:effectLst/>
                          <a:latin typeface="+mn-lt"/>
                          <a:ea typeface="+mn-ea"/>
                          <a:cs typeface="+mn-cs"/>
                          <a:sym typeface="Arial"/>
                        </a:rPr>
                        <a:t> dan </a:t>
                      </a:r>
                      <a:r>
                        <a:rPr lang="id-ID" sz="1800" b="1" i="1" u="none" strike="noStrike" cap="none" dirty="0" err="1">
                          <a:solidFill>
                            <a:schemeClr val="lt1"/>
                          </a:solidFill>
                          <a:effectLst/>
                          <a:latin typeface="+mn-lt"/>
                          <a:ea typeface="+mn-ea"/>
                          <a:cs typeface="+mn-cs"/>
                          <a:sym typeface="Arial"/>
                        </a:rPr>
                        <a:t>Cronbach’s</a:t>
                      </a:r>
                      <a:r>
                        <a:rPr lang="id-ID" sz="1800" b="1" i="1" u="none" strike="noStrike" cap="none" dirty="0">
                          <a:solidFill>
                            <a:schemeClr val="lt1"/>
                          </a:solidFill>
                          <a:effectLst/>
                          <a:latin typeface="+mn-lt"/>
                          <a:ea typeface="+mn-ea"/>
                          <a:cs typeface="+mn-cs"/>
                          <a:sym typeface="Arial"/>
                        </a:rPr>
                        <a:t> </a:t>
                      </a:r>
                      <a:r>
                        <a:rPr lang="id-ID" sz="1800" b="1" i="1" u="none" strike="noStrike" cap="none" dirty="0" err="1">
                          <a:solidFill>
                            <a:schemeClr val="lt1"/>
                          </a:solidFill>
                          <a:effectLst/>
                          <a:latin typeface="+mn-lt"/>
                          <a:ea typeface="+mn-ea"/>
                          <a:cs typeface="+mn-cs"/>
                          <a:sym typeface="Arial"/>
                        </a:rPr>
                        <a:t>Alpha</a:t>
                      </a:r>
                      <a:endParaRPr lang="en-US" sz="1800" dirty="0"/>
                    </a:p>
                  </a:txBody>
                  <a:tcPr/>
                </a:tc>
                <a:extLst>
                  <a:ext uri="{0D108BD9-81ED-4DB2-BD59-A6C34878D82A}">
                    <a16:rowId xmlns:a16="http://schemas.microsoft.com/office/drawing/2014/main" val="902453991"/>
                  </a:ext>
                </a:extLst>
              </a:tr>
            </a:tbl>
          </a:graphicData>
        </a:graphic>
      </p:graphicFrame>
      <p:graphicFrame>
        <p:nvGraphicFramePr>
          <p:cNvPr id="4" name="Table 3">
            <a:extLst>
              <a:ext uri="{FF2B5EF4-FFF2-40B4-BE49-F238E27FC236}">
                <a16:creationId xmlns:a16="http://schemas.microsoft.com/office/drawing/2014/main" id="{B8F9EDE9-7AE3-F32B-AB93-8D8E5CABFA3D}"/>
              </a:ext>
            </a:extLst>
          </p:cNvPr>
          <p:cNvGraphicFramePr>
            <a:graphicFrameLocks noGrp="1"/>
          </p:cNvGraphicFramePr>
          <p:nvPr>
            <p:extLst>
              <p:ext uri="{D42A27DB-BD31-4B8C-83A1-F6EECF244321}">
                <p14:modId xmlns:p14="http://schemas.microsoft.com/office/powerpoint/2010/main" val="3809795774"/>
              </p:ext>
            </p:extLst>
          </p:nvPr>
        </p:nvGraphicFramePr>
        <p:xfrm>
          <a:off x="194365" y="2133600"/>
          <a:ext cx="5683921" cy="3643085"/>
        </p:xfrm>
        <a:graphic>
          <a:graphicData uri="http://schemas.openxmlformats.org/drawingml/2006/table">
            <a:tbl>
              <a:tblPr firstRow="1" firstCol="1" bandRow="1">
                <a:tableStyleId>{5C22544A-7EE6-4342-B048-85BDC9FD1C3A}</a:tableStyleId>
              </a:tblPr>
              <a:tblGrid>
                <a:gridCol w="2232644">
                  <a:extLst>
                    <a:ext uri="{9D8B030D-6E8A-4147-A177-3AD203B41FA5}">
                      <a16:colId xmlns:a16="http://schemas.microsoft.com/office/drawing/2014/main" val="1030623341"/>
                    </a:ext>
                  </a:extLst>
                </a:gridCol>
                <a:gridCol w="3451277">
                  <a:extLst>
                    <a:ext uri="{9D8B030D-6E8A-4147-A177-3AD203B41FA5}">
                      <a16:colId xmlns:a16="http://schemas.microsoft.com/office/drawing/2014/main" val="3398353366"/>
                    </a:ext>
                  </a:extLst>
                </a:gridCol>
              </a:tblGrid>
              <a:tr h="728617">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err="1">
                          <a:effectLst/>
                        </a:rPr>
                        <a:t>Average</a:t>
                      </a:r>
                      <a:r>
                        <a:rPr lang="id-ID" sz="1000" kern="100" dirty="0">
                          <a:effectLst/>
                        </a:rPr>
                        <a:t> </a:t>
                      </a:r>
                      <a:r>
                        <a:rPr lang="id-ID" sz="1000" kern="100" dirty="0" err="1">
                          <a:effectLst/>
                        </a:rPr>
                        <a:t>variance</a:t>
                      </a:r>
                      <a:r>
                        <a:rPr lang="id-ID" sz="1000" kern="100" dirty="0">
                          <a:effectLst/>
                        </a:rPr>
                        <a:t> </a:t>
                      </a:r>
                      <a:r>
                        <a:rPr lang="id-ID" sz="1000" kern="100" dirty="0" err="1">
                          <a:effectLst/>
                        </a:rPr>
                        <a:t>extracted</a:t>
                      </a:r>
                      <a:r>
                        <a:rPr lang="id-ID" sz="1000" kern="100" dirty="0">
                          <a:effectLst/>
                        </a:rPr>
                        <a:t> (AVE)</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85265713"/>
                  </a:ext>
                </a:extLst>
              </a:tr>
              <a:tr h="728617">
                <a:tc>
                  <a:txBody>
                    <a:bodyPr/>
                    <a:lstStyle/>
                    <a:p>
                      <a:pPr marL="540385"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0,703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73754180"/>
                  </a:ext>
                </a:extLst>
              </a:tr>
              <a:tr h="728617">
                <a:tc>
                  <a:txBody>
                    <a:bodyPr/>
                    <a:lstStyle/>
                    <a:p>
                      <a:pPr marL="54038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0,788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470557325"/>
                  </a:ext>
                </a:extLst>
              </a:tr>
              <a:tr h="728617">
                <a:tc>
                  <a:txBody>
                    <a:bodyPr/>
                    <a:lstStyle/>
                    <a:p>
                      <a:pPr marL="540385"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0,706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919711968"/>
                  </a:ext>
                </a:extLst>
              </a:tr>
              <a:tr h="728617">
                <a:tc>
                  <a:txBody>
                    <a:bodyPr/>
                    <a:lstStyle/>
                    <a:p>
                      <a:pPr marL="540385"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0,696</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832589827"/>
                  </a:ext>
                </a:extLst>
              </a:tr>
            </a:tbl>
          </a:graphicData>
        </a:graphic>
      </p:graphicFrame>
      <p:graphicFrame>
        <p:nvGraphicFramePr>
          <p:cNvPr id="5" name="Table 4">
            <a:extLst>
              <a:ext uri="{FF2B5EF4-FFF2-40B4-BE49-F238E27FC236}">
                <a16:creationId xmlns:a16="http://schemas.microsoft.com/office/drawing/2014/main" id="{76B69831-B85C-6FFB-32B2-8D67220670FB}"/>
              </a:ext>
            </a:extLst>
          </p:cNvPr>
          <p:cNvGraphicFramePr>
            <a:graphicFrameLocks noGrp="1"/>
          </p:cNvGraphicFramePr>
          <p:nvPr>
            <p:extLst>
              <p:ext uri="{D42A27DB-BD31-4B8C-83A1-F6EECF244321}">
                <p14:modId xmlns:p14="http://schemas.microsoft.com/office/powerpoint/2010/main" val="748379035"/>
              </p:ext>
            </p:extLst>
          </p:nvPr>
        </p:nvGraphicFramePr>
        <p:xfrm>
          <a:off x="6212114" y="2133601"/>
          <a:ext cx="5785522" cy="3976911"/>
        </p:xfrm>
        <a:graphic>
          <a:graphicData uri="http://schemas.openxmlformats.org/drawingml/2006/table">
            <a:tbl>
              <a:tblPr firstRow="1" firstCol="1" bandRow="1">
                <a:tableStyleId>{5C22544A-7EE6-4342-B048-85BDC9FD1C3A}</a:tableStyleId>
              </a:tblPr>
              <a:tblGrid>
                <a:gridCol w="1652345">
                  <a:extLst>
                    <a:ext uri="{9D8B030D-6E8A-4147-A177-3AD203B41FA5}">
                      <a16:colId xmlns:a16="http://schemas.microsoft.com/office/drawing/2014/main" val="3268635900"/>
                    </a:ext>
                  </a:extLst>
                </a:gridCol>
                <a:gridCol w="1240415">
                  <a:extLst>
                    <a:ext uri="{9D8B030D-6E8A-4147-A177-3AD203B41FA5}">
                      <a16:colId xmlns:a16="http://schemas.microsoft.com/office/drawing/2014/main" val="3804718970"/>
                    </a:ext>
                  </a:extLst>
                </a:gridCol>
                <a:gridCol w="1446381">
                  <a:extLst>
                    <a:ext uri="{9D8B030D-6E8A-4147-A177-3AD203B41FA5}">
                      <a16:colId xmlns:a16="http://schemas.microsoft.com/office/drawing/2014/main" val="3516239533"/>
                    </a:ext>
                  </a:extLst>
                </a:gridCol>
                <a:gridCol w="1446381">
                  <a:extLst>
                    <a:ext uri="{9D8B030D-6E8A-4147-A177-3AD203B41FA5}">
                      <a16:colId xmlns:a16="http://schemas.microsoft.com/office/drawing/2014/main" val="2399643473"/>
                    </a:ext>
                  </a:extLst>
                </a:gridCol>
              </a:tblGrid>
              <a:tr h="1270287">
                <a:tc>
                  <a:txBody>
                    <a:bodyPr/>
                    <a:lstStyle/>
                    <a:p>
                      <a:pPr>
                        <a:lnSpc>
                          <a:spcPct val="107000"/>
                        </a:lnSpc>
                        <a:buNone/>
                      </a:pPr>
                      <a:endParaRPr lang="en-US" sz="1100" kern="100">
                        <a:effectLst/>
                        <a:latin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Cronbach's alpha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err="1">
                          <a:effectLst/>
                        </a:rPr>
                        <a:t>Composite</a:t>
                      </a:r>
                      <a:r>
                        <a:rPr lang="id-ID" sz="1000" kern="100" dirty="0">
                          <a:effectLst/>
                        </a:rPr>
                        <a:t> </a:t>
                      </a:r>
                      <a:r>
                        <a:rPr lang="id-ID" sz="1000" kern="100" dirty="0" err="1">
                          <a:effectLst/>
                        </a:rPr>
                        <a:t>reliability</a:t>
                      </a:r>
                      <a:r>
                        <a:rPr lang="id-ID" sz="1000" kern="100" dirty="0">
                          <a:effectLst/>
                        </a:rPr>
                        <a:t> (</a:t>
                      </a:r>
                      <a:r>
                        <a:rPr lang="id-ID" sz="1000" kern="100" dirty="0" err="1">
                          <a:effectLst/>
                        </a:rPr>
                        <a:t>rho_a</a:t>
                      </a:r>
                      <a:r>
                        <a:rPr lang="id-ID" sz="1000" kern="100" dirty="0">
                          <a:effectLst/>
                        </a:rPr>
                        <a:t>)</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Composite reliability (rho_c)</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004403876"/>
                  </a:ext>
                </a:extLst>
              </a:tr>
              <a:tr h="676656">
                <a:tc>
                  <a:txBody>
                    <a:bodyPr/>
                    <a:lstStyle/>
                    <a:p>
                      <a:pPr marL="540385" marR="0" algn="just">
                        <a:lnSpc>
                          <a:spcPct val="107000"/>
                        </a:lnSpc>
                        <a:spcAft>
                          <a:spcPts val="800"/>
                        </a:spcAft>
                        <a:buNone/>
                      </a:pPr>
                      <a:r>
                        <a:rPr lang="id-ID" sz="1000" kern="100">
                          <a:effectLst/>
                        </a:rPr>
                        <a:t>Beban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0,793</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0,867</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0,876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149132477"/>
                  </a:ext>
                </a:extLst>
              </a:tr>
              <a:tr h="676656">
                <a:tc>
                  <a:txBody>
                    <a:bodyPr/>
                    <a:lstStyle/>
                    <a:p>
                      <a:pPr marL="540385" marR="0" algn="just">
                        <a:lnSpc>
                          <a:spcPct val="107000"/>
                        </a:lnSpc>
                        <a:spcAft>
                          <a:spcPts val="800"/>
                        </a:spcAft>
                        <a:buNone/>
                      </a:pPr>
                      <a:r>
                        <a:rPr lang="id-ID" sz="1000" kern="100">
                          <a:effectLst/>
                        </a:rPr>
                        <a:t>Kinerja Karyawan</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0,865</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0,868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0,918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725307954"/>
                  </a:ext>
                </a:extLst>
              </a:tr>
              <a:tr h="676656">
                <a:tc>
                  <a:txBody>
                    <a:bodyPr/>
                    <a:lstStyle/>
                    <a:p>
                      <a:pPr marL="540385" marR="0" algn="just">
                        <a:lnSpc>
                          <a:spcPct val="107000"/>
                        </a:lnSpc>
                        <a:spcAft>
                          <a:spcPts val="800"/>
                        </a:spcAft>
                        <a:buNone/>
                      </a:pPr>
                      <a:r>
                        <a:rPr lang="id-ID" sz="1000" kern="100">
                          <a:effectLst/>
                        </a:rPr>
                        <a:t>Lingkungan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0,796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0,836</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0,878</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037696419"/>
                  </a:ext>
                </a:extLst>
              </a:tr>
              <a:tr h="676656">
                <a:tc>
                  <a:txBody>
                    <a:bodyPr/>
                    <a:lstStyle/>
                    <a:p>
                      <a:pPr marL="540385" marR="0" algn="just">
                        <a:lnSpc>
                          <a:spcPct val="107000"/>
                        </a:lnSpc>
                        <a:spcAft>
                          <a:spcPts val="800"/>
                        </a:spcAft>
                        <a:buNone/>
                      </a:pPr>
                      <a:r>
                        <a:rPr lang="id-ID" sz="1000" kern="100">
                          <a:effectLst/>
                        </a:rPr>
                        <a:t>Stres Kerja</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0,781</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a:effectLst/>
                        </a:rPr>
                        <a:t>0,782</a:t>
                      </a:r>
                      <a:endParaRPr lang="en-US" sz="1100" kern="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540385" marR="0" algn="just">
                        <a:lnSpc>
                          <a:spcPct val="107000"/>
                        </a:lnSpc>
                        <a:spcAft>
                          <a:spcPts val="800"/>
                        </a:spcAft>
                        <a:buNone/>
                      </a:pPr>
                      <a:r>
                        <a:rPr lang="id-ID" sz="1000" kern="100" dirty="0">
                          <a:effectLst/>
                        </a:rPr>
                        <a:t>0,873</a:t>
                      </a:r>
                      <a:endParaRPr lang="en-US" sz="11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977021855"/>
                  </a:ext>
                </a:extLst>
              </a:tr>
            </a:tbl>
          </a:graphicData>
        </a:graphic>
      </p:graphicFrame>
    </p:spTree>
    <p:extLst>
      <p:ext uri="{BB962C8B-B14F-4D97-AF65-F5344CB8AC3E}">
        <p14:creationId xmlns:p14="http://schemas.microsoft.com/office/powerpoint/2010/main" val="2842665528"/>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3626</Words>
  <Application>Microsoft Office PowerPoint</Application>
  <PresentationFormat>Widescreen</PresentationFormat>
  <Paragraphs>361</Paragraphs>
  <Slides>25</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Exo</vt:lpstr>
      <vt:lpstr>Century Gothic</vt:lpstr>
      <vt:lpstr>Times New Roman</vt:lpstr>
      <vt:lpstr>Calibri</vt:lpstr>
      <vt:lpstr>Arial</vt:lpstr>
      <vt:lpstr>Office Theme</vt:lpstr>
      <vt:lpstr>PENGARUH BEBAN KERJA, STRES KERJA DAN LINGKUNGAN KERJA TERHADAP KINERJA KARYAWAN CV. KIRANA BAHARI INDONESIA</vt:lpstr>
      <vt:lpstr>Pendahuluan</vt:lpstr>
      <vt:lpstr>Pendahuluan</vt:lpstr>
      <vt:lpstr>Pertanyaan Penelitian (Rumusan Masalah)</vt:lpstr>
      <vt:lpstr>Metode</vt:lpstr>
      <vt:lpstr>Hasil</vt:lpstr>
      <vt:lpstr>Hasil</vt:lpstr>
      <vt:lpstr>Hasil</vt:lpstr>
      <vt:lpstr>Hasil</vt:lpstr>
      <vt:lpstr>Hasil</vt:lpstr>
      <vt:lpstr>Hasil</vt:lpstr>
      <vt:lpstr>Hasil</vt:lpstr>
      <vt:lpstr>Hasil</vt:lpstr>
      <vt:lpstr>Hasil</vt:lpstr>
      <vt:lpstr>Pembahasan</vt:lpstr>
      <vt:lpstr>Pembahasan</vt:lpstr>
      <vt:lpstr>Pembahasan</vt:lpstr>
      <vt:lpstr>Temuan Penting Penelitian</vt:lpstr>
      <vt:lpstr>Temuan Penting Penelitian</vt:lpstr>
      <vt:lpstr>Manfaat Penelitian</vt:lpstr>
      <vt:lpstr>Referensi</vt:lpstr>
      <vt:lpstr>Referensi</vt:lpstr>
      <vt:lpstr>Referensi</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Umsida</dc:creator>
  <cp:lastModifiedBy>adji saputro</cp:lastModifiedBy>
  <cp:revision>1</cp:revision>
  <dcterms:created xsi:type="dcterms:W3CDTF">2020-02-15T07:43:00Z</dcterms:created>
  <dcterms:modified xsi:type="dcterms:W3CDTF">2026-02-19T21:33:37Z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1033-11.2.0.9031</vt:lpwstr>
  </property>
</Properties>
</file>