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78" r:id="rId7"/>
    <p:sldId id="279" r:id="rId8"/>
    <p:sldId id="280" r:id="rId9"/>
    <p:sldId id="284" r:id="rId10"/>
    <p:sldId id="285" r:id="rId11"/>
    <p:sldId id="282" r:id="rId12"/>
    <p:sldId id="283" r:id="rId13"/>
    <p:sldId id="286" r:id="rId14"/>
    <p:sldId id="261" r:id="rId15"/>
    <p:sldId id="262" r:id="rId16"/>
    <p:sldId id="277" r:id="rId17"/>
  </p:sldIdLst>
  <p:sldSz cx="12192000" cy="6858000"/>
  <p:notesSz cx="9144000" cy="6858000"/>
  <p:embeddedFontLst>
    <p:embeddedFont>
      <p:font typeface="Alexon RR" panose="02000500000000000000" pitchFamily="2" charset="0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entury Gothic" panose="020B0502020202020204" pitchFamily="34" charset="0"/>
      <p:regular r:id="rId25"/>
      <p:bold r:id="rId26"/>
      <p:italic r:id="rId27"/>
      <p:boldItalic r:id="rId28"/>
    </p:embeddedFont>
    <p:embeddedFont>
      <p:font typeface="Exo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ieQbMCKNlbP+QWTDUqPHAz5fp5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" name="Google Shape;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480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5821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8335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1274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04f7abbb21_0_30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g104f7abbb2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3d5a981091_0_9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3d5a981091_0_91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g13d5a981091_0_919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04f7abbb21_0_9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6" name="Google Shape;196;g104f7abbb21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3d5a981091_0_9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Google Shape;50;g13d5a981091_0_93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g13d5a981091_0_939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7d9fd07db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7d9fd07dbf_0_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g17d9fd07dbf_0_5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3d5a981091_0_9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3d5a981091_0_94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g13d5a981091_0_945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1747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4647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0154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7d9fd07db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7d9fd07dbf_0_18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7d9fd07dbf_0_18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142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0A2246"/>
            </a:gs>
            <a:gs pos="100000">
              <a:srgbClr val="1D4886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5"/>
          <p:cNvPicPr preferRelativeResize="0"/>
          <p:nvPr/>
        </p:nvPicPr>
        <p:blipFill rotWithShape="1">
          <a:blip r:embed="rId2">
            <a:alphaModFix amt="60000"/>
          </a:blip>
          <a:srcRect l="46601" t="2654" r="7599"/>
          <a:stretch/>
        </p:blipFill>
        <p:spPr>
          <a:xfrm>
            <a:off x="-1" y="3509963"/>
            <a:ext cx="3146679" cy="3358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 l="21877" t="94162" r="21683" b="1155"/>
          <a:stretch/>
        </p:blipFill>
        <p:spPr>
          <a:xfrm>
            <a:off x="3510723" y="6456981"/>
            <a:ext cx="5170554" cy="3215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5"/>
          <p:cNvSpPr txBox="1">
            <a:spLocks noGrp="1"/>
          </p:cNvSpPr>
          <p:nvPr>
            <p:ph type="ctrTitle"/>
          </p:nvPr>
        </p:nvSpPr>
        <p:spPr>
          <a:xfrm>
            <a:off x="914400" y="1537252"/>
            <a:ext cx="10363200" cy="1972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  <a:defRPr sz="60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subTitle" idx="1"/>
          </p:nvPr>
        </p:nvSpPr>
        <p:spPr>
          <a:xfrm>
            <a:off x="1524000" y="3750365"/>
            <a:ext cx="9144000" cy="150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767523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565301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81277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25"/>
          <p:cNvSpPr txBox="1"/>
          <p:nvPr/>
        </p:nvSpPr>
        <p:spPr>
          <a:xfrm>
            <a:off x="6852481" y="465853"/>
            <a:ext cx="24196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C000"/>
                </a:solidFill>
                <a:latin typeface="Exo"/>
                <a:ea typeface="Exo"/>
                <a:cs typeface="Exo"/>
                <a:sym typeface="Exo"/>
              </a:rPr>
              <a:t>UNIVERSITAS MUHAMMADIYAH SIDOARJO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5247" y="226794"/>
            <a:ext cx="2187844" cy="1005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5"/>
          <p:cNvCxnSpPr/>
          <p:nvPr/>
        </p:nvCxnSpPr>
        <p:spPr>
          <a:xfrm>
            <a:off x="9372600" y="465853"/>
            <a:ext cx="0" cy="830997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6"/>
          <p:cNvPicPr preferRelativeResize="0"/>
          <p:nvPr/>
        </p:nvPicPr>
        <p:blipFill rotWithShape="1">
          <a:blip r:embed="rId2">
            <a:alphaModFix/>
          </a:blip>
          <a:srcRect t="23661"/>
          <a:stretch/>
        </p:blipFill>
        <p:spPr>
          <a:xfrm>
            <a:off x="144674" y="314231"/>
            <a:ext cx="11830877" cy="6466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6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dt" idx="10"/>
          </p:nvPr>
        </p:nvSpPr>
        <p:spPr>
          <a:xfrm>
            <a:off x="10323511" y="6341719"/>
            <a:ext cx="11793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ftr" idx="11"/>
          </p:nvPr>
        </p:nvSpPr>
        <p:spPr>
          <a:xfrm>
            <a:off x="4024796" y="59633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/>
          <p:nvPr/>
        </p:nvSpPr>
        <p:spPr>
          <a:xfrm>
            <a:off x="11427239" y="6332228"/>
            <a:ext cx="5223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26"/>
          <p:cNvPicPr preferRelativeResize="0"/>
          <p:nvPr/>
        </p:nvPicPr>
        <p:blipFill rotWithShape="1">
          <a:blip r:embed="rId3">
            <a:alphaModFix/>
          </a:blip>
          <a:srcRect l="47997" t="2654" r="7599"/>
          <a:stretch/>
        </p:blipFill>
        <p:spPr>
          <a:xfrm flipH="1">
            <a:off x="10198953" y="4248292"/>
            <a:ext cx="1993047" cy="253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0A2246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779" y="2515037"/>
            <a:ext cx="3978442" cy="182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13d5a981091_0_833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g13d5a981091_0_833"/>
          <p:cNvSpPr txBox="1"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g13d5a981091_0_833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g13d5a981091_0_833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g13d5a981091_0_833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Exo"/>
              <a:buNone/>
              <a:defRPr sz="4400" b="0" i="0" u="none" strike="noStrike" cap="none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2246"/>
            </a:gs>
            <a:gs pos="31000">
              <a:srgbClr val="0A2246"/>
            </a:gs>
            <a:gs pos="100000">
              <a:srgbClr val="1B4685"/>
            </a:gs>
          </a:gsLst>
          <a:lin ang="5400000" scaled="0"/>
        </a:gra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"/>
          <p:cNvSpPr txBox="1">
            <a:spLocks noGrp="1"/>
          </p:cNvSpPr>
          <p:nvPr>
            <p:ph type="ctrTitle"/>
          </p:nvPr>
        </p:nvSpPr>
        <p:spPr>
          <a:xfrm>
            <a:off x="727522" y="1204687"/>
            <a:ext cx="10736956" cy="2224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</a:pPr>
            <a:r>
              <a:rPr sz="3500" dirty="0">
                <a:latin typeface="Alexon RR" panose="02000500000000000000" pitchFamily="2" charset="0"/>
                <a:sym typeface="Exo"/>
              </a:rPr>
              <a:t>PENGARUH KEPEMIMPINAN, KUALITAS SUMBER DAYA MANUSIA DAN MOTIVASI KERJA TERHADAP KINERJA KARYAWAN PADA CV. </a:t>
            </a:r>
            <a:r>
              <a:rPr sz="3500" dirty="0">
                <a:latin typeface="Alexon RR" panose="02000500000000000000" pitchFamily="2" charset="0"/>
              </a:rPr>
              <a:t>PREMIERE WOOD MANUFACTURING DI SIDOARJO </a:t>
            </a:r>
            <a:endParaRPr sz="3500" dirty="0">
              <a:latin typeface="Alexon RR" panose="02000500000000000000" pitchFamily="2" charset="0"/>
              <a:sym typeface="Exo"/>
            </a:endParaRPr>
          </a:p>
        </p:txBody>
      </p:sp>
      <p:sp>
        <p:nvSpPr>
          <p:cNvPr id="47" name="Google Shape;47;p1"/>
          <p:cNvSpPr txBox="1">
            <a:spLocks noGrp="1"/>
          </p:cNvSpPr>
          <p:nvPr>
            <p:ph type="subTitle" idx="1"/>
          </p:nvPr>
        </p:nvSpPr>
        <p:spPr>
          <a:xfrm>
            <a:off x="1714500" y="3693695"/>
            <a:ext cx="8763000" cy="2738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sz="2000" dirty="0">
                <a:solidFill>
                  <a:srgbClr val="F2F2F2"/>
                </a:solidFill>
                <a:latin typeface="Alexon RR" panose="02000500000000000000" pitchFamily="2" charset="0"/>
                <a:sym typeface="Exo"/>
              </a:rPr>
              <a:t>Oleh:</a:t>
            </a:r>
            <a:endParaRPr sz="2000" dirty="0">
              <a:solidFill>
                <a:srgbClr val="F2F2F2"/>
              </a:solidFill>
              <a:latin typeface="Alexon RR" panose="02000500000000000000" pitchFamily="2" charset="0"/>
              <a:sym typeface="Ex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id-ID" sz="2000" dirty="0">
                <a:solidFill>
                  <a:srgbClr val="F2F2F2"/>
                </a:solidFill>
                <a:latin typeface="Alexon RR" panose="02000500000000000000" pitchFamily="2" charset="0"/>
              </a:rPr>
              <a:t>Diny Azka Sabila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id-ID" sz="2000" dirty="0">
                <a:solidFill>
                  <a:srgbClr val="F2F2F2"/>
                </a:solidFill>
                <a:latin typeface="Alexon RR" panose="02000500000000000000" pitchFamily="2" charset="0"/>
              </a:rPr>
              <a:t>Sumartik, SE. MM</a:t>
            </a:r>
            <a:endParaRPr lang="en-US" sz="2000" dirty="0">
              <a:solidFill>
                <a:srgbClr val="F2F2F2"/>
              </a:solidFill>
              <a:latin typeface="Alexon RR" panose="02000500000000000000" pitchFamily="2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endParaRPr sz="2000" dirty="0">
              <a:solidFill>
                <a:srgbClr val="F2F2F2"/>
              </a:solidFill>
              <a:latin typeface="Alexon RR" panose="02000500000000000000" pitchFamily="2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d-ID" sz="2000" dirty="0">
                <a:latin typeface="Alexon RR" panose="02000500000000000000" pitchFamily="2" charset="0"/>
              </a:rPr>
              <a:t>Program Studi S1 Manajemen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d-ID" sz="2000" dirty="0">
                <a:latin typeface="Alexon RR" panose="02000500000000000000" pitchFamily="2" charset="0"/>
              </a:rPr>
              <a:t>Fakultas Bisnis, Hukum dan Ilmu Sosial</a:t>
            </a:r>
            <a:endParaRPr sz="2000" dirty="0">
              <a:latin typeface="Alexon RR" panose="02000500000000000000" pitchFamily="2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>
                <a:latin typeface="Alexon RR" panose="02000500000000000000" pitchFamily="2" charset="0"/>
              </a:rPr>
              <a:t>Universitas Muhammadiyah </a:t>
            </a:r>
            <a:r>
              <a:rPr lang="en-US" sz="2000" dirty="0" err="1">
                <a:latin typeface="Alexon RR" panose="02000500000000000000" pitchFamily="2" charset="0"/>
              </a:rPr>
              <a:t>Sidoarjo</a:t>
            </a:r>
            <a:endParaRPr sz="2000" dirty="0">
              <a:latin typeface="Alexon RR" panose="02000500000000000000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U</a:t>
            </a:r>
            <a:r>
              <a:rPr dirty="0"/>
              <a:t>ji </a:t>
            </a:r>
            <a:r>
              <a:rPr dirty="0" err="1"/>
              <a:t>Regresi</a:t>
            </a:r>
            <a:r>
              <a:rPr dirty="0"/>
              <a:t> Linier </a:t>
            </a:r>
            <a:r>
              <a:rPr dirty="0" err="1"/>
              <a:t>Berganda</a:t>
            </a:r>
            <a:r>
              <a:rPr dirty="0"/>
              <a:t>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44FEEE-8009-0DC4-7365-828DA4E7D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9" t="27742" r="29832" b="24130"/>
          <a:stretch/>
        </p:blipFill>
        <p:spPr>
          <a:xfrm>
            <a:off x="194442" y="2223033"/>
            <a:ext cx="4320000" cy="27079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C674FD-3144-65B5-E243-9D45116786F5}"/>
              </a:ext>
            </a:extLst>
          </p:cNvPr>
          <p:cNvSpPr txBox="1"/>
          <p:nvPr/>
        </p:nvSpPr>
        <p:spPr>
          <a:xfrm>
            <a:off x="4799571" y="1533157"/>
            <a:ext cx="719798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Berdasarkan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persamaan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regresi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diatas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nilai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konstanta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0,219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menyatakan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jika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nilai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gaya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kualitas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SDM, dan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motivasi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nilainya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maka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nilai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karyawan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adalah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0,219. Nilai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koefisien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regresi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gaya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adalah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0,217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bemilai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positif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menyetakan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setiap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peningkatan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satuan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skor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meningkatkan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skor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karyawan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0,217. Nilai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koefisien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regresi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kualitas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SDM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adalah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0,205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bemilai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positif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menyetakan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setiap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peningkatan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satuan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skor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meningkatkan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skor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karyawan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0,205. Nilai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koefisien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regresi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motivasi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adalah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0,496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bemilai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positif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menyetakan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setiap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peningkatan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satu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satuan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skor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meningkatkan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skor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karyawan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0,496. Hasil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regresi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berganda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didapatkan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positif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.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artinya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jika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ada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peningkatan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terhadap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gaya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maka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mengakibatkan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peningkatan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pegawai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dan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motivasi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tetap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.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Artinya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yang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tegas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akan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menghasilkan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tujuan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dan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kemampuan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lexon RR" panose="02000500000000000000" pitchFamily="2" charset="0"/>
              </a:rPr>
              <a:t>instansi</a:t>
            </a:r>
            <a:r>
              <a:rPr lang="en-US" sz="1800" dirty="0">
                <a:solidFill>
                  <a:schemeClr val="tx1"/>
                </a:solidFill>
                <a:latin typeface="Alexon RR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9381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U</a:t>
            </a:r>
            <a:r>
              <a:rPr dirty="0"/>
              <a:t>ji F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8E65E1-D9AE-95E5-CD03-968CC4BADF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9" t="21805" r="27795" b="32201"/>
          <a:stretch/>
        </p:blipFill>
        <p:spPr>
          <a:xfrm>
            <a:off x="0" y="2201551"/>
            <a:ext cx="5400000" cy="30425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CBA878-B7BC-B00D-AF85-9AACC5ECC74F}"/>
              </a:ext>
            </a:extLst>
          </p:cNvPr>
          <p:cNvSpPr txBox="1"/>
          <p:nvPr/>
        </p:nvSpPr>
        <p:spPr>
          <a:xfrm>
            <a:off x="5506019" y="1830005"/>
            <a:ext cx="609755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Berdasarkan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tabel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diatas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diketahui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nilai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Fhitung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adalah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25,490.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Untuk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hasil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dari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Ftabel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distribusi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diketahui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tingkat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signifikansi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5%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adalah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sebesar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2,80. Hal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ini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berarti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Fhitung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&gt;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Ftabel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(25,490 &gt; 2,80),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maka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dari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hasil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tersebut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dapat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disimpulkan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hipotesis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H1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diterima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dan H0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ditolak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Diperkuat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nilai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signifikan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(0.000 &lt; 0.05),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maka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ada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alasan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untuk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H1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diterima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dan H0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ditolak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Sehingga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perhitungan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tersebut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menyimpulkan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variabel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Gaya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(X1),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Kualitas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SDM (X2),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Motivasi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(X3),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secara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simultan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bepengaruh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terhadap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variabel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terikat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yakni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lexon RR" panose="02000500000000000000" pitchFamily="2" charset="0"/>
              </a:rPr>
              <a:t>karyawan</a:t>
            </a:r>
            <a:r>
              <a:rPr lang="en-US" sz="2000" dirty="0">
                <a:solidFill>
                  <a:schemeClr val="tx1"/>
                </a:solidFill>
                <a:latin typeface="Alexon RR" panose="02000500000000000000" pitchFamily="2" charset="0"/>
              </a:rPr>
              <a:t> (Y)</a:t>
            </a:r>
          </a:p>
        </p:txBody>
      </p:sp>
    </p:spTree>
    <p:extLst>
      <p:ext uri="{BB962C8B-B14F-4D97-AF65-F5344CB8AC3E}">
        <p14:creationId xmlns:p14="http://schemas.microsoft.com/office/powerpoint/2010/main" val="1924588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U</a:t>
            </a:r>
            <a:r>
              <a:rPr dirty="0"/>
              <a:t>ji T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0924BD-E5A4-DD64-D040-1E22C9343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2" t="27730" r="29716" b="40779"/>
          <a:stretch/>
        </p:blipFill>
        <p:spPr>
          <a:xfrm>
            <a:off x="1874121" y="1766671"/>
            <a:ext cx="9000000" cy="355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86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 err="1"/>
              <a:t>K</a:t>
            </a:r>
            <a:r>
              <a:rPr dirty="0" err="1"/>
              <a:t>oefisien</a:t>
            </a:r>
            <a:r>
              <a:rPr dirty="0"/>
              <a:t> </a:t>
            </a:r>
            <a:r>
              <a:rPr dirty="0" err="1"/>
              <a:t>Determinasi</a:t>
            </a:r>
            <a:r>
              <a:rPr dirty="0"/>
              <a:t>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14A1B3-10D3-93FD-A56D-1E443123D7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 t="31372" r="29528" b="30614"/>
          <a:stretch/>
        </p:blipFill>
        <p:spPr>
          <a:xfrm>
            <a:off x="359411" y="2336666"/>
            <a:ext cx="5630260" cy="26552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EE81C2-8D77-6CA3-27E6-509B75A382F0}"/>
              </a:ext>
            </a:extLst>
          </p:cNvPr>
          <p:cNvSpPr txBox="1"/>
          <p:nvPr/>
        </p:nvSpPr>
        <p:spPr>
          <a:xfrm>
            <a:off x="5614696" y="2614081"/>
            <a:ext cx="60975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chemeClr val="tx1"/>
                </a:solidFill>
              </a:rPr>
              <a:t>Berdasarakan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hasil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pengolahan</a:t>
            </a:r>
            <a:r>
              <a:rPr lang="en-US" sz="1400" dirty="0">
                <a:solidFill>
                  <a:schemeClr val="tx1"/>
                </a:solidFill>
              </a:rPr>
              <a:t> data yang </a:t>
            </a:r>
            <a:r>
              <a:rPr lang="en-US" sz="1400" dirty="0" err="1">
                <a:solidFill>
                  <a:schemeClr val="tx1"/>
                </a:solidFill>
              </a:rPr>
              <a:t>dapat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dilihat</a:t>
            </a:r>
            <a:r>
              <a:rPr lang="en-US" sz="1400" dirty="0">
                <a:solidFill>
                  <a:schemeClr val="tx1"/>
                </a:solidFill>
              </a:rPr>
              <a:t> pada </a:t>
            </a:r>
            <a:r>
              <a:rPr lang="en-US" sz="1400" dirty="0" err="1">
                <a:solidFill>
                  <a:schemeClr val="tx1"/>
                </a:solidFill>
              </a:rPr>
              <a:t>tabel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diatas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dapat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diambil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kesimpulan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bahwa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koefisien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determinan</a:t>
            </a:r>
            <a:r>
              <a:rPr lang="en-US" sz="1400" dirty="0">
                <a:solidFill>
                  <a:schemeClr val="tx1"/>
                </a:solidFill>
              </a:rPr>
              <a:t> (R2 ) pada </a:t>
            </a:r>
            <a:r>
              <a:rPr lang="en-US" sz="1400" dirty="0" err="1">
                <a:solidFill>
                  <a:schemeClr val="tx1"/>
                </a:solidFill>
              </a:rPr>
              <a:t>penelitian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ini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adalah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sebesar</a:t>
            </a:r>
            <a:r>
              <a:rPr lang="en-US" sz="1400" dirty="0">
                <a:solidFill>
                  <a:schemeClr val="tx1"/>
                </a:solidFill>
              </a:rPr>
              <a:t> 0,624 </a:t>
            </a:r>
            <a:r>
              <a:rPr lang="en-US" sz="1400" dirty="0" err="1">
                <a:solidFill>
                  <a:schemeClr val="tx1"/>
                </a:solidFill>
              </a:rPr>
              <a:t>atau</a:t>
            </a:r>
            <a:r>
              <a:rPr lang="en-US" sz="1400" dirty="0">
                <a:solidFill>
                  <a:schemeClr val="tx1"/>
                </a:solidFill>
              </a:rPr>
              <a:t> 62,4% yang </a:t>
            </a:r>
            <a:r>
              <a:rPr lang="en-US" sz="1400" dirty="0" err="1">
                <a:solidFill>
                  <a:schemeClr val="tx1"/>
                </a:solidFill>
              </a:rPr>
              <a:t>berarti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variabel-variabel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independen</a:t>
            </a:r>
            <a:r>
              <a:rPr lang="en-US" sz="1400" dirty="0">
                <a:solidFill>
                  <a:schemeClr val="tx1"/>
                </a:solidFill>
              </a:rPr>
              <a:t> pada </a:t>
            </a:r>
            <a:r>
              <a:rPr lang="en-US" sz="1400" dirty="0" err="1">
                <a:solidFill>
                  <a:schemeClr val="tx1"/>
                </a:solidFill>
              </a:rPr>
              <a:t>penelitian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ini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dapat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menjelaskan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variabel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dependen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sebesar</a:t>
            </a:r>
            <a:r>
              <a:rPr lang="en-US" sz="1400" dirty="0">
                <a:solidFill>
                  <a:schemeClr val="tx1"/>
                </a:solidFill>
              </a:rPr>
              <a:t> 62,4%, yang mana </a:t>
            </a:r>
            <a:r>
              <a:rPr lang="en-US" sz="1400" dirty="0" err="1">
                <a:solidFill>
                  <a:schemeClr val="tx1"/>
                </a:solidFill>
              </a:rPr>
              <a:t>hasil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tersebut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sudah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baik</a:t>
            </a:r>
            <a:r>
              <a:rPr lang="en-US" sz="1400" dirty="0">
                <a:solidFill>
                  <a:schemeClr val="tx1"/>
                </a:solidFill>
              </a:rPr>
              <a:t> dan </a:t>
            </a:r>
            <a:r>
              <a:rPr lang="en-US" sz="1400" dirty="0" err="1">
                <a:solidFill>
                  <a:schemeClr val="tx1"/>
                </a:solidFill>
              </a:rPr>
              <a:t>luas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790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04f7abbb21_0_30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id-ID" dirty="0"/>
              <a:t>Pembahasan</a:t>
            </a:r>
            <a:endParaRPr dirty="0"/>
          </a:p>
        </p:txBody>
      </p:sp>
      <p:sp>
        <p:nvSpPr>
          <p:cNvPr id="91" name="Google Shape;91;g104f7abbb21_0_30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63500" indent="0" algn="just">
              <a:lnSpc>
                <a:spcPct val="150000"/>
              </a:lnSpc>
              <a:spcBef>
                <a:spcPts val="0"/>
              </a:spcBef>
              <a:buSzPts val="2600"/>
              <a:buNone/>
            </a:pP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Berdasarkan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hasil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yang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diperoleh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penulis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melalui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serangkaian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olah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data dan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analisis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hasil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olah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data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menggunakan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SPSS,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dapat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disimpulkan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bahwa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variabel-variabel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50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independen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yaitu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gaya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kepemimpinan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,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kualitas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SDM, dan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motivasi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kerja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mempunyai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hubungan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terhadap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variabel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dependen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yaiu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kinerja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karyawan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secara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signifikan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baik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secara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simultan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maupun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 </a:t>
            </a:r>
            <a:r>
              <a:rPr lang="en-US" sz="3500" dirty="0" err="1">
                <a:solidFill>
                  <a:schemeClr val="tx1"/>
                </a:solidFill>
                <a:latin typeface="Alexon RR" panose="02000500000000000000" pitchFamily="2" charset="0"/>
              </a:rPr>
              <a:t>parsial</a:t>
            </a:r>
            <a:r>
              <a:rPr lang="en-US" sz="3500" dirty="0">
                <a:solidFill>
                  <a:schemeClr val="tx1"/>
                </a:solidFill>
                <a:latin typeface="Alexon RR" panose="02000500000000000000" pitchFamily="2" charset="0"/>
              </a:rPr>
              <a:t>.</a:t>
            </a:r>
          </a:p>
          <a:p>
            <a:pPr marL="6350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</a:pPr>
            <a:endParaRPr sz="3500" dirty="0">
              <a:latin typeface="Alexon RR" panose="02000500000000000000" pitchFamily="2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3d5a981091_0_91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Kesimpulan </a:t>
            </a:r>
            <a:endParaRPr dirty="0"/>
          </a:p>
        </p:txBody>
      </p:sp>
      <p:sp>
        <p:nvSpPr>
          <p:cNvPr id="98" name="Google Shape;98;g13d5a981091_0_91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975995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Tujuan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dari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penelitian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ini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adalah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untuk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mengetahui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pengaruh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kepemimpinan,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motivasi</a:t>
            </a:r>
            <a:r>
              <a:rPr lang="id-ID" sz="2000" spc="-4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kerja,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dan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kualitas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SDM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000" spc="-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</a:t>
            </a:r>
            <a:r>
              <a:rPr lang="id-ID" sz="2000" spc="-4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di</a:t>
            </a:r>
            <a:r>
              <a:rPr lang="id-ID" sz="2000" spc="-4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CV</a:t>
            </a:r>
            <a:r>
              <a:rPr lang="id-ID" sz="2000" spc="-29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Premiere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Wood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Manufacturing,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Sidoarjo.</a:t>
            </a:r>
            <a:endParaRPr lang="en-US" sz="2000" spc="5" dirty="0"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L="0" marR="975995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spc="5" dirty="0" err="1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Adapun</a:t>
            </a:r>
            <a:r>
              <a:rPr lang="en-US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h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asil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dari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penelitian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yang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sudah</a:t>
            </a:r>
            <a:r>
              <a:rPr lang="id-ID" sz="20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dilakukan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adalah:</a:t>
            </a:r>
            <a:endParaRPr lang="en-US" sz="2000" dirty="0"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R="975995" indent="-4572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rabicPeriod"/>
            </a:pPr>
            <a:r>
              <a:rPr lang="en-US" sz="2000" dirty="0">
                <a:latin typeface="Alexon RR" panose="02000500000000000000" pitchFamily="2" charset="0"/>
                <a:ea typeface="Times New Roman" panose="02020603050405020304" pitchFamily="18" charset="0"/>
              </a:rPr>
              <a:t>K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epemimpinan,</a:t>
            </a:r>
            <a:r>
              <a:rPr lang="id-ID" sz="2000" spc="-2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motivasi</a:t>
            </a:r>
            <a:r>
              <a:rPr lang="id-ID" sz="20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kerja,</a:t>
            </a:r>
            <a:r>
              <a:rPr lang="id-ID" sz="20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kualitas</a:t>
            </a:r>
            <a:r>
              <a:rPr lang="id-ID" sz="20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SDM</a:t>
            </a:r>
            <a:r>
              <a:rPr lang="id-ID" sz="2000" spc="-3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secara</a:t>
            </a:r>
            <a:r>
              <a:rPr lang="id-ID" sz="20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simultan</a:t>
            </a:r>
            <a:r>
              <a:rPr lang="id-ID" sz="20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berpengaruh</a:t>
            </a:r>
            <a:r>
              <a:rPr lang="id-ID" sz="2000" spc="-28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 kinerja karyawan.</a:t>
            </a:r>
            <a:endParaRPr lang="en-US" sz="2000" dirty="0">
              <a:effectLst/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R="975995" indent="-4572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rabicPeriod"/>
            </a:pP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Variabel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kepemimpinan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(X1)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berpengaruh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positif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dan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0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000" spc="-28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variabel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000" spc="-1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karyawan.</a:t>
            </a:r>
            <a:endParaRPr lang="en-US" sz="2000" dirty="0">
              <a:effectLst/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R="975995" indent="-4572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rabicPeriod"/>
            </a:pP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Variabel</a:t>
            </a:r>
            <a:r>
              <a:rPr lang="id-ID" sz="2000" spc="-6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kualitas</a:t>
            </a:r>
            <a:r>
              <a:rPr lang="id-ID" sz="2000" spc="-6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SDM</a:t>
            </a:r>
            <a:r>
              <a:rPr lang="id-ID" sz="2000" spc="-6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(X2)</a:t>
            </a:r>
            <a:r>
              <a:rPr lang="id-ID" sz="2000" spc="-7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berpengaruh</a:t>
            </a:r>
            <a:r>
              <a:rPr lang="id-ID" sz="2000" spc="-6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positif</a:t>
            </a:r>
            <a:r>
              <a:rPr lang="id-ID" sz="2000" spc="-6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dan</a:t>
            </a:r>
            <a:r>
              <a:rPr lang="id-ID" sz="2000" spc="-6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000" spc="-6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000" spc="-6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variabel</a:t>
            </a:r>
            <a:r>
              <a:rPr lang="id-ID" sz="2000" spc="-28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karyawan.</a:t>
            </a:r>
            <a:endParaRPr lang="en-US" sz="2000" dirty="0">
              <a:effectLst/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R="975995" indent="-4572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rabicPeriod"/>
            </a:pPr>
            <a:r>
              <a:rPr lang="en-US" sz="2000" spc="-5" dirty="0" err="1">
                <a:latin typeface="Alexon RR" panose="02000500000000000000" pitchFamily="2" charset="0"/>
                <a:ea typeface="Times New Roman" panose="02020603050405020304" pitchFamily="18" charset="0"/>
              </a:rPr>
              <a:t>Va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riabel</a:t>
            </a:r>
            <a:r>
              <a:rPr lang="id-ID" sz="2000" spc="-7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motivasi</a:t>
            </a:r>
            <a:r>
              <a:rPr lang="id-ID" sz="2000" spc="-7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kerja</a:t>
            </a:r>
            <a:r>
              <a:rPr lang="id-ID" sz="2000" spc="-7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(X3)</a:t>
            </a:r>
            <a:r>
              <a:rPr lang="id-ID" sz="2000" spc="-8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berpengaruh</a:t>
            </a:r>
            <a:r>
              <a:rPr lang="id-ID" sz="2000" spc="-8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positif</a:t>
            </a:r>
            <a:r>
              <a:rPr lang="id-ID" sz="2000" spc="-6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dan</a:t>
            </a:r>
            <a:r>
              <a:rPr lang="id-ID" sz="2000" spc="-7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000" spc="-7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000" spc="-7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variabel</a:t>
            </a:r>
            <a:r>
              <a:rPr lang="id-ID" sz="2000" spc="-28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0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0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karyawan.</a:t>
            </a:r>
            <a:endParaRPr lang="en-US" sz="2000" dirty="0">
              <a:effectLst/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sz="2000" dirty="0">
              <a:latin typeface="Alexon RR" panose="02000500000000000000" pitchFamily="2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3d5a981091_0_93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err="1"/>
              <a:t>Pendahuluan</a:t>
            </a:r>
            <a:endParaRPr dirty="0"/>
          </a:p>
        </p:txBody>
      </p:sp>
      <p:sp>
        <p:nvSpPr>
          <p:cNvPr id="54" name="Google Shape;54;g13d5a981091_0_93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985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500"/>
              <a:buNone/>
            </a:pPr>
            <a:r>
              <a:rPr lang="en-US" sz="2100" dirty="0">
                <a:latin typeface="Alexon RR" panose="02000500000000000000" pitchFamily="2" charset="0"/>
              </a:rPr>
              <a:t>Perusahaan </a:t>
            </a:r>
            <a:r>
              <a:rPr lang="en-US" sz="2100" dirty="0" err="1">
                <a:latin typeface="Alexon RR" panose="02000500000000000000" pitchFamily="2" charset="0"/>
              </a:rPr>
              <a:t>didirikan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untuk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mendapatkan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manfaat</a:t>
            </a:r>
            <a:r>
              <a:rPr lang="en-US" sz="2100" dirty="0">
                <a:latin typeface="Alexon RR" panose="02000500000000000000" pitchFamily="2" charset="0"/>
              </a:rPr>
              <a:t> yang </a:t>
            </a:r>
            <a:r>
              <a:rPr lang="en-US" sz="2100" dirty="0" err="1">
                <a:latin typeface="Alexon RR" panose="02000500000000000000" pitchFamily="2" charset="0"/>
              </a:rPr>
              <a:t>maksimal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untuk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memperluas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kekayaan</a:t>
            </a:r>
            <a:r>
              <a:rPr lang="en-US" sz="2100" dirty="0">
                <a:latin typeface="Alexon RR" panose="02000500000000000000" pitchFamily="2" charset="0"/>
              </a:rPr>
              <a:t> investor</a:t>
            </a:r>
            <a:r>
              <a:rPr lang="id-ID" sz="2100" dirty="0">
                <a:latin typeface="Alexon RR" panose="02000500000000000000" pitchFamily="2" charset="0"/>
              </a:rPr>
              <a:t> maka diperlukan </a:t>
            </a:r>
            <a:r>
              <a:rPr lang="en-US" sz="2100" dirty="0" err="1">
                <a:latin typeface="Alexon RR" panose="02000500000000000000" pitchFamily="2" charset="0"/>
              </a:rPr>
              <a:t>untuk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menyelesaikan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efisiensi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tinggi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dengan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kualitas</a:t>
            </a:r>
            <a:r>
              <a:rPr lang="en-US" sz="2100" dirty="0">
                <a:latin typeface="Alexon RR" panose="02000500000000000000" pitchFamily="2" charset="0"/>
              </a:rPr>
              <a:t> yang </a:t>
            </a:r>
            <a:r>
              <a:rPr lang="en-US" sz="2100" dirty="0" err="1">
                <a:latin typeface="Alexon RR" panose="02000500000000000000" pitchFamily="2" charset="0"/>
              </a:rPr>
              <a:t>baik</a:t>
            </a:r>
            <a:r>
              <a:rPr lang="en-US" sz="2100" dirty="0">
                <a:latin typeface="Alexon RR" panose="02000500000000000000" pitchFamily="2" charset="0"/>
              </a:rPr>
              <a:t>.</a:t>
            </a:r>
            <a:r>
              <a:rPr lang="id-ID" sz="2100" dirty="0">
                <a:latin typeface="Alexon RR" panose="02000500000000000000" pitchFamily="2" charset="0"/>
              </a:rPr>
              <a:t> Agar perusahaan berjalan dengan baik maka diperlukan dengan adanya kinerja karyawan, gaya kepemimpinan, kualitas sdm dan motivasi kerja untuk mencapai keberhasilan dalam perusahaan tersebut. </a:t>
            </a:r>
          </a:p>
          <a:p>
            <a:pPr marL="6985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500"/>
              <a:buNone/>
            </a:pPr>
            <a:r>
              <a:rPr lang="id-ID" sz="2100" b="1" dirty="0">
                <a:solidFill>
                  <a:schemeClr val="tx1"/>
                </a:solidFill>
                <a:latin typeface="Alexon RR" panose="02000500000000000000" pitchFamily="2" charset="0"/>
              </a:rPr>
              <a:t>Research GAP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err="1">
                <a:latin typeface="Alexon RR" panose="02000500000000000000" pitchFamily="2" charset="0"/>
              </a:rPr>
              <a:t>Penelitian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ini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dilatarbelakangi</a:t>
            </a:r>
            <a:r>
              <a:rPr lang="en-US" sz="2100" dirty="0">
                <a:latin typeface="Alexon RR" panose="02000500000000000000" pitchFamily="2" charset="0"/>
              </a:rPr>
              <a:t> oleh Research gap pada </a:t>
            </a:r>
            <a:r>
              <a:rPr lang="en-US" sz="2100" dirty="0" err="1">
                <a:latin typeface="Alexon RR" panose="02000500000000000000" pitchFamily="2" charset="0"/>
              </a:rPr>
              <a:t>penelitian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terdahulu</a:t>
            </a:r>
            <a:r>
              <a:rPr lang="en-US" sz="2100" dirty="0">
                <a:latin typeface="Alexon RR" panose="02000500000000000000" pitchFamily="2" charset="0"/>
              </a:rPr>
              <a:t>. </a:t>
            </a:r>
            <a:r>
              <a:rPr lang="en-US" sz="2100" dirty="0" err="1">
                <a:latin typeface="Alexon RR" panose="02000500000000000000" pitchFamily="2" charset="0"/>
              </a:rPr>
              <a:t>Berdasarkan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penelitian</a:t>
            </a:r>
            <a:r>
              <a:rPr lang="en-US" sz="2100" dirty="0">
                <a:latin typeface="Alexon RR" panose="02000500000000000000" pitchFamily="2" charset="0"/>
              </a:rPr>
              <a:t> yang </a:t>
            </a:r>
            <a:r>
              <a:rPr lang="en-US" sz="2100" dirty="0" err="1">
                <a:latin typeface="Alexon RR" panose="02000500000000000000" pitchFamily="2" charset="0"/>
              </a:rPr>
              <a:t>dilakukan</a:t>
            </a:r>
            <a:r>
              <a:rPr lang="en-US" sz="2100" dirty="0">
                <a:latin typeface="Alexon RR" panose="02000500000000000000" pitchFamily="2" charset="0"/>
              </a:rPr>
              <a:t> oleh Agus </a:t>
            </a:r>
            <a:r>
              <a:rPr lang="en-US" sz="2100" dirty="0" err="1">
                <a:latin typeface="Alexon RR" panose="02000500000000000000" pitchFamily="2" charset="0"/>
              </a:rPr>
              <a:t>Jamaludin</a:t>
            </a:r>
            <a:r>
              <a:rPr lang="en-US" sz="2100" dirty="0">
                <a:latin typeface="Alexon RR" panose="02000500000000000000" pitchFamily="2" charset="0"/>
              </a:rPr>
              <a:t> (2017) </a:t>
            </a:r>
            <a:r>
              <a:rPr lang="en-US" sz="2100" dirty="0" err="1">
                <a:latin typeface="Alexon RR" panose="02000500000000000000" pitchFamily="2" charset="0"/>
              </a:rPr>
              <a:t>menyatakan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bahwa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gaya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kepemimpinan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berpengaruh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positif</a:t>
            </a:r>
            <a:r>
              <a:rPr lang="en-US" sz="2100" dirty="0">
                <a:latin typeface="Alexon RR" panose="02000500000000000000" pitchFamily="2" charset="0"/>
              </a:rPr>
              <a:t> dan </a:t>
            </a:r>
            <a:r>
              <a:rPr lang="en-US" sz="2100" dirty="0" err="1">
                <a:latin typeface="Alexon RR" panose="02000500000000000000" pitchFamily="2" charset="0"/>
              </a:rPr>
              <a:t>signifikan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terhadap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kinerja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karyawan</a:t>
            </a:r>
            <a:r>
              <a:rPr lang="en-US" sz="2100" dirty="0">
                <a:latin typeface="Alexon RR" panose="02000500000000000000" pitchFamily="2" charset="0"/>
              </a:rPr>
              <a:t> pada PT. </a:t>
            </a:r>
            <a:r>
              <a:rPr lang="en-US" sz="2100" dirty="0" err="1">
                <a:latin typeface="Alexon RR" panose="02000500000000000000" pitchFamily="2" charset="0"/>
              </a:rPr>
              <a:t>Kaho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indah</a:t>
            </a:r>
            <a:r>
              <a:rPr lang="en-US" sz="2100" dirty="0">
                <a:latin typeface="Alexon RR" panose="02000500000000000000" pitchFamily="2" charset="0"/>
              </a:rPr>
              <a:t> Citra Garment. </a:t>
            </a:r>
            <a:endParaRPr lang="id-ID" sz="2100" dirty="0">
              <a:latin typeface="Alexon RR" panose="02000500000000000000" pitchFamily="2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err="1">
                <a:latin typeface="Alexon RR" panose="02000500000000000000" pitchFamily="2" charset="0"/>
              </a:rPr>
              <a:t>Penelitian</a:t>
            </a:r>
            <a:r>
              <a:rPr lang="en-US" sz="2100" dirty="0">
                <a:latin typeface="Alexon RR" panose="02000500000000000000" pitchFamily="2" charset="0"/>
              </a:rPr>
              <a:t> yang </a:t>
            </a:r>
            <a:r>
              <a:rPr lang="en-US" sz="2100" dirty="0" err="1">
                <a:latin typeface="Alexon RR" panose="02000500000000000000" pitchFamily="2" charset="0"/>
              </a:rPr>
              <a:t>dilakukan</a:t>
            </a:r>
            <a:r>
              <a:rPr lang="en-US" sz="2100" dirty="0">
                <a:latin typeface="Alexon RR" panose="02000500000000000000" pitchFamily="2" charset="0"/>
              </a:rPr>
              <a:t> oleh </a:t>
            </a:r>
            <a:r>
              <a:rPr lang="en-US" sz="2100" dirty="0" err="1">
                <a:latin typeface="Alexon RR" panose="02000500000000000000" pitchFamily="2" charset="0"/>
              </a:rPr>
              <a:t>Sonang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Sitohang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menyatakan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bahwa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kualitas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sumber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daya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manusia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berpengaruh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signifikan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terhadap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kinerja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karyawan</a:t>
            </a:r>
            <a:r>
              <a:rPr lang="en-US" sz="2100" dirty="0">
                <a:latin typeface="Alexon RR" panose="02000500000000000000" pitchFamily="2" charset="0"/>
              </a:rPr>
              <a:t> pada </a:t>
            </a:r>
            <a:r>
              <a:rPr lang="en-US" sz="2100" dirty="0" err="1">
                <a:latin typeface="Alexon RR" panose="02000500000000000000" pitchFamily="2" charset="0"/>
              </a:rPr>
              <a:t>pengrajin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sentra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industri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kecil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tenun</a:t>
            </a:r>
            <a:r>
              <a:rPr lang="en-US" sz="2100" dirty="0">
                <a:latin typeface="Alexon RR" panose="02000500000000000000" pitchFamily="2" charset="0"/>
              </a:rPr>
              <a:t> ikat. </a:t>
            </a:r>
            <a:endParaRPr lang="id-ID" sz="2100" dirty="0">
              <a:latin typeface="Alexon RR" panose="02000500000000000000" pitchFamily="2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err="1">
                <a:latin typeface="Alexon RR" panose="02000500000000000000" pitchFamily="2" charset="0"/>
              </a:rPr>
              <a:t>Penelitian</a:t>
            </a:r>
            <a:r>
              <a:rPr lang="en-US" sz="2100" dirty="0">
                <a:latin typeface="Alexon RR" panose="02000500000000000000" pitchFamily="2" charset="0"/>
              </a:rPr>
              <a:t> yang </a:t>
            </a:r>
            <a:r>
              <a:rPr lang="en-US" sz="2100" dirty="0" err="1">
                <a:latin typeface="Alexon RR" panose="02000500000000000000" pitchFamily="2" charset="0"/>
              </a:rPr>
              <a:t>dilakukan</a:t>
            </a:r>
            <a:r>
              <a:rPr lang="en-US" sz="2100" dirty="0">
                <a:latin typeface="Alexon RR" panose="02000500000000000000" pitchFamily="2" charset="0"/>
              </a:rPr>
              <a:t> oleh Olivia Theodora (2015) </a:t>
            </a:r>
            <a:r>
              <a:rPr lang="en-US" sz="2100" dirty="0" err="1">
                <a:latin typeface="Alexon RR" panose="02000500000000000000" pitchFamily="2" charset="0"/>
              </a:rPr>
              <a:t>menyatakan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bahwa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motivasi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kerja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berpengaruh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secara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signifikan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terhadap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kinerja</a:t>
            </a:r>
            <a:r>
              <a:rPr lang="en-US" sz="2100" dirty="0">
                <a:latin typeface="Alexon RR" panose="02000500000000000000" pitchFamily="2" charset="0"/>
              </a:rPr>
              <a:t> </a:t>
            </a:r>
            <a:r>
              <a:rPr lang="en-US" sz="2100" dirty="0" err="1">
                <a:latin typeface="Alexon RR" panose="02000500000000000000" pitchFamily="2" charset="0"/>
              </a:rPr>
              <a:t>karyawan</a:t>
            </a:r>
            <a:r>
              <a:rPr lang="en-US" sz="2100" dirty="0">
                <a:latin typeface="Alexon RR" panose="02000500000000000000" pitchFamily="2" charset="0"/>
              </a:rPr>
              <a:t> pada PT. Sejahtera Motor </a:t>
            </a:r>
            <a:r>
              <a:rPr lang="en-US" sz="2100" dirty="0" err="1">
                <a:latin typeface="Alexon RR" panose="02000500000000000000" pitchFamily="2" charset="0"/>
              </a:rPr>
              <a:t>Gemilang</a:t>
            </a:r>
            <a:r>
              <a:rPr lang="en-US" sz="2100" dirty="0">
                <a:latin typeface="Alexon RR" panose="02000500000000000000" pitchFamily="2" charset="0"/>
              </a:rPr>
              <a:t>.</a:t>
            </a:r>
            <a:endParaRPr lang="en-ID" sz="2100" dirty="0">
              <a:solidFill>
                <a:schemeClr val="bg1"/>
              </a:solidFill>
              <a:latin typeface="Alexon RR" panose="02000500000000000000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7d9fd07dbf_0_5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Rumusan Masalah </a:t>
            </a:r>
            <a:endParaRPr dirty="0"/>
          </a:p>
        </p:txBody>
      </p:sp>
      <p:sp>
        <p:nvSpPr>
          <p:cNvPr id="61" name="Google Shape;61;g17d9fd07dbf_0_5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980440" lvl="0" indent="-3429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lphaLcPeriod"/>
              <a:tabLst>
                <a:tab pos="651510" algn="l"/>
              </a:tabLst>
            </a:pP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Apakah</a:t>
            </a:r>
            <a:r>
              <a:rPr lang="id-ID" sz="2500" spc="-3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pengaruh</a:t>
            </a:r>
            <a:r>
              <a:rPr lang="id-ID" sz="25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spc="-2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kepemimpinan</a:t>
            </a:r>
            <a:r>
              <a:rPr lang="id-ID" sz="2500" spc="-3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, kualitas sumber daya manusia dan motivasi kerja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berpengaruh</a:t>
            </a:r>
            <a:r>
              <a:rPr lang="id-ID" sz="2500" spc="-3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500" spc="-3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500" spc="-3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500" spc="-28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karyawan?</a:t>
            </a:r>
            <a:endParaRPr lang="id-ID" sz="2500" dirty="0"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L="342900" marR="980440" lvl="0" indent="-3429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lphaLcPeriod"/>
              <a:tabLst>
                <a:tab pos="651510" algn="l"/>
              </a:tabLst>
            </a:pP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Apakah</a:t>
            </a:r>
            <a:r>
              <a:rPr lang="id-ID" sz="25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kepemimpinan berpengaruh</a:t>
            </a:r>
            <a:r>
              <a:rPr lang="id-ID" sz="2500" spc="5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500" spc="6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500" spc="-28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5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karyawan?</a:t>
            </a:r>
            <a:endParaRPr lang="id-ID" sz="2500" dirty="0"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L="342900" marR="980440" lvl="0" indent="-3429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lphaLcPeriod"/>
              <a:tabLst>
                <a:tab pos="651510" algn="l"/>
              </a:tabLst>
            </a:pP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Apakah</a:t>
            </a:r>
            <a:r>
              <a:rPr lang="id-ID" sz="25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kualitas sumber daya manusia berpengaruh</a:t>
            </a:r>
            <a:r>
              <a:rPr lang="id-ID" sz="25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signifikan</a:t>
            </a:r>
            <a:r>
              <a:rPr lang="id-ID" sz="25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terhadap</a:t>
            </a:r>
            <a:r>
              <a:rPr lang="id-ID" sz="25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</a:t>
            </a:r>
            <a:r>
              <a:rPr lang="id-ID" sz="2500" spc="-1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karyawan?</a:t>
            </a:r>
            <a:endParaRPr lang="id-ID" sz="2500" dirty="0">
              <a:latin typeface="Alexon RR" panose="02000500000000000000" pitchFamily="2" charset="0"/>
              <a:ea typeface="Times New Roman" panose="02020603050405020304" pitchFamily="18" charset="0"/>
            </a:endParaRPr>
          </a:p>
          <a:p>
            <a:pPr marL="342900" marR="980440" lvl="0" indent="-34290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AutoNum type="alphaLcPeriod"/>
              <a:tabLst>
                <a:tab pos="651510" algn="l"/>
              </a:tabLst>
            </a:pP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Apakah</a:t>
            </a:r>
            <a:r>
              <a:rPr lang="id-ID" sz="2500" spc="20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motivasi</a:t>
            </a:r>
            <a:r>
              <a:rPr lang="id-ID" sz="2500" spc="-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kerja</a:t>
            </a:r>
            <a:r>
              <a:rPr lang="id-ID" sz="2500" spc="-1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karyawan</a:t>
            </a:r>
            <a:r>
              <a:rPr lang="id-ID" sz="2500" spc="5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berpengaruh signifikan pada</a:t>
            </a:r>
            <a:r>
              <a:rPr lang="id-ID" sz="2500" spc="-1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 </a:t>
            </a:r>
            <a:r>
              <a:rPr lang="id-ID" sz="2500" dirty="0">
                <a:effectLst/>
                <a:latin typeface="Alexon RR" panose="02000500000000000000" pitchFamily="2" charset="0"/>
                <a:ea typeface="Times New Roman" panose="02020603050405020304" pitchFamily="18" charset="0"/>
              </a:rPr>
              <a:t>kinerja karyawan?</a:t>
            </a:r>
            <a:endParaRPr lang="en-US" sz="2500" dirty="0">
              <a:effectLst/>
              <a:latin typeface="Alexon RR" panose="02000500000000000000" pitchFamily="2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3d5a981091_0_945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Kerangka Konseptual</a:t>
            </a:r>
            <a:endParaRPr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6FC2159-062C-5787-2D06-FEAC58FD53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138" r="12816" b="-925"/>
          <a:stretch/>
        </p:blipFill>
        <p:spPr>
          <a:xfrm>
            <a:off x="1451967" y="1800808"/>
            <a:ext cx="9054302" cy="4212771"/>
          </a:xfrm>
          <a:prstGeom prst="rect">
            <a:avLst/>
          </a:prstGeom>
        </p:spPr>
      </p:pic>
      <p:sp>
        <p:nvSpPr>
          <p:cNvPr id="68" name="Google Shape;68;g13d5a981091_0_945"/>
          <p:cNvSpPr txBox="1">
            <a:spLocks noGrp="1"/>
          </p:cNvSpPr>
          <p:nvPr>
            <p:ph type="body" idx="1"/>
          </p:nvPr>
        </p:nvSpPr>
        <p:spPr>
          <a:xfrm>
            <a:off x="166758" y="2341984"/>
            <a:ext cx="11830800" cy="398654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04B6A8-79C7-1D85-3AA2-E840B6D0D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168" y="1434673"/>
            <a:ext cx="5749608" cy="4697917"/>
          </a:xfrm>
          <a:prstGeom prst="rect">
            <a:avLst/>
          </a:prstGeom>
        </p:spPr>
      </p:pic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U</a:t>
            </a:r>
            <a:r>
              <a:rPr dirty="0"/>
              <a:t>ji </a:t>
            </a:r>
            <a:r>
              <a:rPr dirty="0" err="1"/>
              <a:t>validitas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U</a:t>
            </a:r>
            <a:r>
              <a:rPr dirty="0"/>
              <a:t>ji </a:t>
            </a:r>
            <a:r>
              <a:rPr dirty="0" err="1"/>
              <a:t>Reliabilitas</a:t>
            </a:r>
            <a:r>
              <a:rPr dirty="0"/>
              <a:t>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90904F-B249-95C3-7465-C161F57FED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843"/>
          <a:stretch/>
        </p:blipFill>
        <p:spPr>
          <a:xfrm>
            <a:off x="1084630" y="2143275"/>
            <a:ext cx="9000000" cy="25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68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dirty="0"/>
              <a:t>Uji </a:t>
            </a:r>
            <a:r>
              <a:rPr dirty="0" err="1"/>
              <a:t>Normalitas</a:t>
            </a:r>
            <a:r>
              <a:rPr dirty="0"/>
              <a:t>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94893D-D375-FEFC-E144-484803EA8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888" y="1935586"/>
            <a:ext cx="4140000" cy="417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25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dirty="0"/>
              <a:t>Uji </a:t>
            </a:r>
            <a:r>
              <a:rPr dirty="0" err="1"/>
              <a:t>Asumsi</a:t>
            </a:r>
            <a:r>
              <a:rPr dirty="0"/>
              <a:t> </a:t>
            </a:r>
            <a:r>
              <a:rPr dirty="0" err="1"/>
              <a:t>Klasik</a:t>
            </a:r>
            <a:r>
              <a:rPr dirty="0"/>
              <a:t> (Uji </a:t>
            </a:r>
            <a:r>
              <a:rPr dirty="0" err="1"/>
              <a:t>Multikolinearitas</a:t>
            </a:r>
            <a:r>
              <a:rPr dirty="0"/>
              <a:t>)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D9EE5A-BCCA-FB1A-C7F7-DFF844E152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629"/>
          <a:stretch/>
        </p:blipFill>
        <p:spPr>
          <a:xfrm>
            <a:off x="2064976" y="2747741"/>
            <a:ext cx="8460000" cy="229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57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d9fd07dbf_0_18"/>
          <p:cNvSpPr txBox="1">
            <a:spLocks noGrp="1"/>
          </p:cNvSpPr>
          <p:nvPr>
            <p:ph type="title"/>
          </p:nvPr>
        </p:nvSpPr>
        <p:spPr>
          <a:xfrm>
            <a:off x="166754" y="113325"/>
            <a:ext cx="11830799" cy="104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dirty="0"/>
              <a:t>Hasil</a:t>
            </a:r>
            <a:endParaRPr dirty="0"/>
          </a:p>
        </p:txBody>
      </p:sp>
      <p:sp>
        <p:nvSpPr>
          <p:cNvPr id="84" name="Google Shape;84;g17d9fd07dbf_0_18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508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U</a:t>
            </a:r>
            <a:r>
              <a:rPr dirty="0"/>
              <a:t>ji </a:t>
            </a:r>
            <a:r>
              <a:rPr dirty="0" err="1"/>
              <a:t>Hesteroskedastisitas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7A3BD9-964A-90AC-5A07-CE257D36E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035" y="2401734"/>
            <a:ext cx="5760000" cy="339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892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739</Words>
  <Application>Microsoft Office PowerPoint</Application>
  <PresentationFormat>Widescreen</PresentationFormat>
  <Paragraphs>63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Exo</vt:lpstr>
      <vt:lpstr>Calibri</vt:lpstr>
      <vt:lpstr>Arial</vt:lpstr>
      <vt:lpstr>Century Gothic</vt:lpstr>
      <vt:lpstr>Alexon RR</vt:lpstr>
      <vt:lpstr>Office Theme</vt:lpstr>
      <vt:lpstr>PENGARUH KEPEMIMPINAN, KUALITAS SUMBER DAYA MANUSIA DAN MOTIVASI KERJA TERHADAP KINERJA KARYAWAN PADA CV. PREMIERE WOOD MANUFACTURING DI SIDOARJO </vt:lpstr>
      <vt:lpstr>Pendahuluan</vt:lpstr>
      <vt:lpstr>Rumusan Masalah </vt:lpstr>
      <vt:lpstr>Kerangka Konseptual</vt:lpstr>
      <vt:lpstr>Hasil</vt:lpstr>
      <vt:lpstr>Hasil</vt:lpstr>
      <vt:lpstr>Hasil</vt:lpstr>
      <vt:lpstr>Hasil</vt:lpstr>
      <vt:lpstr>Hasil</vt:lpstr>
      <vt:lpstr>Hasil</vt:lpstr>
      <vt:lpstr>Hasil</vt:lpstr>
      <vt:lpstr>Hasil</vt:lpstr>
      <vt:lpstr>Hasil</vt:lpstr>
      <vt:lpstr>Pembahasan</vt:lpstr>
      <vt:lpstr>Kesimpulan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KEPEMIMPINAN, KUALITAS SUMBER DAYA MANUSIA DAN MOTIVASI KERJA TERHADAP KINERJA KARYAWAN PADA CV. PREMIERE WOOD MANUFACTURING DI SIDOARJO</dc:title>
  <dc:creator>Umsida</dc:creator>
  <cp:lastModifiedBy>Rizal</cp:lastModifiedBy>
  <cp:revision>3</cp:revision>
  <dcterms:created xsi:type="dcterms:W3CDTF">2020-02-15T07:43:00Z</dcterms:created>
  <dcterms:modified xsi:type="dcterms:W3CDTF">2023-05-08T04:46:06Z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1033-11.2.0.9031</vt:lpwstr>
  </property>
</Properties>
</file>