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66" r:id="rId4"/>
    <p:sldId id="267" r:id="rId5"/>
    <p:sldId id="268" r:id="rId6"/>
    <p:sldId id="269" r:id="rId7"/>
    <p:sldId id="258" r:id="rId8"/>
    <p:sldId id="259" r:id="rId9"/>
    <p:sldId id="260" r:id="rId10"/>
    <p:sldId id="270" r:id="rId11"/>
    <p:sldId id="271" r:id="rId12"/>
    <p:sldId id="272" r:id="rId13"/>
    <p:sldId id="261" r:id="rId14"/>
    <p:sldId id="262" r:id="rId15"/>
    <p:sldId id="263" r:id="rId16"/>
    <p:sldId id="264" r:id="rId17"/>
    <p:sldId id="273" r:id="rId18"/>
    <p:sldId id="274" r:id="rId19"/>
    <p:sldId id="265" r:id="rId20"/>
  </p:sldIdLst>
  <p:sldSz cx="12192000" cy="6858000"/>
  <p:notesSz cx="9144000" cy="6858000"/>
  <p:embeddedFontLst>
    <p:embeddedFont>
      <p:font typeface="Century Gothic" panose="020B0502020202020204" pitchFamily="34" charset="0"/>
      <p:regular r:id="rId22"/>
      <p:bold r:id="rId23"/>
      <p:italic r:id="rId24"/>
      <p:boldItalic r:id="rId25"/>
    </p:embeddedFont>
    <p:embeddedFont>
      <p:font typeface="Exo" panose="020B0604020202020204" charset="0"/>
      <p:regular r:id="rId26"/>
      <p:bold r:id="rId27"/>
      <p:italic r:id="rId28"/>
      <p:boldItalic r:id="rId2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0" roundtripDataSignature="AMtx7mgY2+DM/rwO2HkSTRKEfJ3qJmWL/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218" autoAdjust="0"/>
  </p:normalViewPr>
  <p:slideViewPr>
    <p:cSldViewPr snapToGrid="0">
      <p:cViewPr varScale="1">
        <p:scale>
          <a:sx n="63" d="100"/>
          <a:sy n="63" d="100"/>
        </p:scale>
        <p:origin x="9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font" Target="fonts/font7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font" Target="fonts/font6.fntdata"/><Relationship Id="rId30" Type="http://customschemas.google.com/relationships/presentationmetadata" Target="metadata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F8B0AD-B1C1-474D-8804-45A2D3372AD8}" type="doc">
      <dgm:prSet loTypeId="urn:microsoft.com/office/officeart/2005/8/layout/radial4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d-ID"/>
        </a:p>
      </dgm:t>
    </dgm:pt>
    <dgm:pt modelId="{B7BB7677-8B50-4918-B939-E5F08F2A1E19}">
      <dgm:prSet phldrT="[Text]" custT="1"/>
      <dgm:spPr>
        <a:solidFill>
          <a:schemeClr val="bg2">
            <a:lumMod val="60000"/>
            <a:lumOff val="40000"/>
          </a:schemeClr>
        </a:solidFill>
      </dgm:spPr>
      <dgm:t>
        <a:bodyPr/>
        <a:lstStyle/>
        <a:p>
          <a:r>
            <a:rPr lang="en-US" sz="1600" b="0" i="0" dirty="0" err="1">
              <a:solidFill>
                <a:schemeClr val="tx1"/>
              </a:solidFill>
              <a:latin typeface="Century Gothic" panose="020B0502020202020204" pitchFamily="34" charset="0"/>
            </a:rPr>
            <a:t>Kesejahteraan</a:t>
          </a:r>
          <a:r>
            <a:rPr lang="en-US" sz="1600" b="0" i="0" dirty="0">
              <a:solidFill>
                <a:schemeClr val="tx1"/>
              </a:solidFill>
              <a:latin typeface="Century Gothic" panose="020B0502020202020204" pitchFamily="34" charset="0"/>
            </a:rPr>
            <a:t> </a:t>
          </a:r>
          <a:r>
            <a:rPr lang="en-US" sz="1600" b="0" i="0" dirty="0" err="1">
              <a:solidFill>
                <a:schemeClr val="tx1"/>
              </a:solidFill>
              <a:latin typeface="Century Gothic" panose="020B0502020202020204" pitchFamily="34" charset="0"/>
            </a:rPr>
            <a:t>Subjektif</a:t>
          </a:r>
          <a:r>
            <a:rPr lang="en-US" sz="1600" b="0" i="0" dirty="0">
              <a:solidFill>
                <a:schemeClr val="tx1"/>
              </a:solidFill>
              <a:latin typeface="Century Gothic" panose="020B0502020202020204" pitchFamily="34" charset="0"/>
            </a:rPr>
            <a:t> </a:t>
          </a:r>
          <a:r>
            <a:rPr lang="en-US" sz="1600" b="0" i="0" dirty="0" err="1">
              <a:solidFill>
                <a:schemeClr val="tx1"/>
              </a:solidFill>
              <a:latin typeface="Century Gothic" panose="020B0502020202020204" pitchFamily="34" charset="0"/>
            </a:rPr>
            <a:t>Siswa</a:t>
          </a:r>
          <a:endParaRPr lang="id-ID" sz="1600" b="0" i="0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972ACB47-60A5-4C01-98F3-A11C0AAF9917}" type="parTrans" cxnId="{0CFC49A1-804A-40BE-8C6E-156B0101720D}">
      <dgm:prSet/>
      <dgm:spPr/>
      <dgm:t>
        <a:bodyPr/>
        <a:lstStyle/>
        <a:p>
          <a:endParaRPr lang="id-ID"/>
        </a:p>
      </dgm:t>
    </dgm:pt>
    <dgm:pt modelId="{310C7386-99AA-4BF8-985A-173826C87BE8}" type="sibTrans" cxnId="{0CFC49A1-804A-40BE-8C6E-156B0101720D}">
      <dgm:prSet/>
      <dgm:spPr/>
      <dgm:t>
        <a:bodyPr/>
        <a:lstStyle/>
        <a:p>
          <a:endParaRPr lang="id-ID"/>
        </a:p>
      </dgm:t>
    </dgm:pt>
    <dgm:pt modelId="{5BF9977A-C1D5-40C5-9D25-99576ADE8006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d-ID" sz="1600" b="0" dirty="0">
              <a:solidFill>
                <a:schemeClr val="tx1"/>
              </a:solidFill>
              <a:latin typeface="Century Gothic" panose="020B0502020202020204" pitchFamily="34" charset="0"/>
            </a:rPr>
            <a:t>Dukungan Sosial</a:t>
          </a:r>
          <a:r>
            <a:rPr lang="en-US" sz="1600" b="0" dirty="0">
              <a:solidFill>
                <a:schemeClr val="tx1"/>
              </a:solidFill>
              <a:latin typeface="Century Gothic" panose="020B0502020202020204" pitchFamily="34" charset="0"/>
            </a:rPr>
            <a:t> </a:t>
          </a:r>
          <a:r>
            <a:rPr lang="en-US" sz="1600" b="0" dirty="0" err="1">
              <a:solidFill>
                <a:schemeClr val="tx1"/>
              </a:solidFill>
              <a:latin typeface="Century Gothic" panose="020B0502020202020204" pitchFamily="34" charset="0"/>
            </a:rPr>
            <a:t>Keluarga</a:t>
          </a:r>
          <a:endParaRPr lang="id-ID" sz="1600" b="0" dirty="0">
            <a:solidFill>
              <a:schemeClr val="tx1"/>
            </a:solidFill>
            <a:latin typeface="Century Gothic" panose="020B0502020202020204" pitchFamily="34" charset="0"/>
          </a:endParaRPr>
        </a:p>
        <a:p>
          <a:r>
            <a:rPr lang="id-ID" sz="1600" b="0" dirty="0">
              <a:solidFill>
                <a:schemeClr val="tx1"/>
              </a:solidFill>
              <a:latin typeface="Century Gothic" panose="020B0502020202020204" pitchFamily="34" charset="0"/>
            </a:rPr>
            <a:t> </a:t>
          </a:r>
          <a:r>
            <a:rPr lang="en-US" sz="1600" b="0" dirty="0">
              <a:solidFill>
                <a:schemeClr val="tx1"/>
              </a:solidFill>
              <a:latin typeface="Century Gothic" panose="020B0502020202020204" pitchFamily="34" charset="0"/>
            </a:rPr>
            <a:t>-0.105</a:t>
          </a:r>
          <a:r>
            <a:rPr lang="id-ID" sz="1600" b="0" dirty="0">
              <a:solidFill>
                <a:schemeClr val="tx1"/>
              </a:solidFill>
              <a:latin typeface="Century Gothic" panose="020B0502020202020204" pitchFamily="34" charset="0"/>
            </a:rPr>
            <a:t>; p &lt; </a:t>
          </a:r>
          <a:r>
            <a:rPr lang="en-US" sz="1600" b="0" dirty="0">
              <a:solidFill>
                <a:schemeClr val="tx1"/>
              </a:solidFill>
              <a:latin typeface="Century Gothic" panose="020B0502020202020204" pitchFamily="34" charset="0"/>
            </a:rPr>
            <a:t>0,001</a:t>
          </a:r>
          <a:endParaRPr lang="id-ID" sz="1600" b="0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C782380D-3F4D-49CA-9B97-3FD047880BD4}" type="parTrans" cxnId="{C628B396-C5B5-4669-962C-B7A350759CC8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endParaRPr lang="id-ID"/>
        </a:p>
      </dgm:t>
    </dgm:pt>
    <dgm:pt modelId="{CF57F206-42E4-4B5B-823F-38F49D2CA464}" type="sibTrans" cxnId="{C628B396-C5B5-4669-962C-B7A350759CC8}">
      <dgm:prSet/>
      <dgm:spPr/>
      <dgm:t>
        <a:bodyPr/>
        <a:lstStyle/>
        <a:p>
          <a:endParaRPr lang="id-ID"/>
        </a:p>
      </dgm:t>
    </dgm:pt>
    <dgm:pt modelId="{019DEAD5-6CC8-4D51-B52E-5756B02A9B57}">
      <dgm:prSet phldrT="[Text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n-US" sz="1600" b="0" i="0" dirty="0" err="1">
              <a:solidFill>
                <a:schemeClr val="tx1"/>
              </a:solidFill>
              <a:latin typeface="Century Gothic" panose="020B0502020202020204" pitchFamily="34" charset="0"/>
            </a:rPr>
            <a:t>Kontrol</a:t>
          </a:r>
          <a:r>
            <a:rPr lang="en-US" sz="1600" b="0" i="0" dirty="0">
              <a:solidFill>
                <a:schemeClr val="tx1"/>
              </a:solidFill>
              <a:latin typeface="Century Gothic" panose="020B0502020202020204" pitchFamily="34" charset="0"/>
            </a:rPr>
            <a:t> Diri</a:t>
          </a:r>
          <a:r>
            <a:rPr lang="id-ID" sz="1600" b="0" i="0" dirty="0">
              <a:solidFill>
                <a:schemeClr val="tx1"/>
              </a:solidFill>
              <a:latin typeface="Century Gothic" panose="020B0502020202020204" pitchFamily="34" charset="0"/>
            </a:rPr>
            <a:t> </a:t>
          </a:r>
        </a:p>
        <a:p>
          <a:r>
            <a:rPr lang="en-US" sz="1600" b="0" dirty="0">
              <a:solidFill>
                <a:schemeClr val="tx1"/>
              </a:solidFill>
              <a:latin typeface="Century Gothic" panose="020B0502020202020204" pitchFamily="34" charset="0"/>
            </a:rPr>
            <a:t>0.383</a:t>
          </a:r>
          <a:r>
            <a:rPr lang="id-ID" sz="1600" b="0" dirty="0">
              <a:solidFill>
                <a:schemeClr val="tx1"/>
              </a:solidFill>
              <a:latin typeface="Century Gothic" panose="020B0502020202020204" pitchFamily="34" charset="0"/>
            </a:rPr>
            <a:t>; p &lt; 0,</a:t>
          </a:r>
          <a:r>
            <a:rPr lang="en-US" sz="1600" b="0" dirty="0">
              <a:solidFill>
                <a:schemeClr val="tx1"/>
              </a:solidFill>
              <a:latin typeface="Century Gothic" panose="020B0502020202020204" pitchFamily="34" charset="0"/>
            </a:rPr>
            <a:t>001</a:t>
          </a:r>
          <a:endParaRPr lang="id-ID" sz="1600" b="0" i="1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4E064A08-7872-4FA9-A125-FDF901D047D1}" type="parTrans" cxnId="{49AC1B85-11C4-491F-942C-D1641E4223AE}">
      <dgm:prSet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endParaRPr lang="id-ID"/>
        </a:p>
      </dgm:t>
    </dgm:pt>
    <dgm:pt modelId="{77E6CD7B-94D1-486C-930E-8CD49FF14465}" type="sibTrans" cxnId="{49AC1B85-11C4-491F-942C-D1641E4223AE}">
      <dgm:prSet/>
      <dgm:spPr/>
      <dgm:t>
        <a:bodyPr/>
        <a:lstStyle/>
        <a:p>
          <a:endParaRPr lang="id-ID"/>
        </a:p>
      </dgm:t>
    </dgm:pt>
    <dgm:pt modelId="{A0CB419C-BBD3-4821-8D6C-BE5A7497AE49}" type="pres">
      <dgm:prSet presAssocID="{C3F8B0AD-B1C1-474D-8804-45A2D3372AD8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5C3B168-0C71-4E9A-BD65-C65B931E1F2F}" type="pres">
      <dgm:prSet presAssocID="{B7BB7677-8B50-4918-B939-E5F08F2A1E19}" presName="centerShape" presStyleLbl="node0" presStyleIdx="0" presStyleCnt="1" custLinFactNeighborX="-183" custLinFactNeighborY="-211"/>
      <dgm:spPr/>
    </dgm:pt>
    <dgm:pt modelId="{84EF529B-37AD-47C7-8C5E-7C695BA9DCDD}" type="pres">
      <dgm:prSet presAssocID="{C782380D-3F4D-49CA-9B97-3FD047880BD4}" presName="parTrans" presStyleLbl="bgSibTrans2D1" presStyleIdx="0" presStyleCnt="2"/>
      <dgm:spPr/>
    </dgm:pt>
    <dgm:pt modelId="{10230427-31E0-4D1C-B839-4CE3905BDBCE}" type="pres">
      <dgm:prSet presAssocID="{5BF9977A-C1D5-40C5-9D25-99576ADE8006}" presName="node" presStyleLbl="node1" presStyleIdx="0" presStyleCnt="2" custRadScaleRad="100496" custRadScaleInc="398">
        <dgm:presLayoutVars>
          <dgm:bulletEnabled val="1"/>
        </dgm:presLayoutVars>
      </dgm:prSet>
      <dgm:spPr/>
    </dgm:pt>
    <dgm:pt modelId="{4B21999D-5A57-4169-A6F1-98D256270A08}" type="pres">
      <dgm:prSet presAssocID="{4E064A08-7872-4FA9-A125-FDF901D047D1}" presName="parTrans" presStyleLbl="bgSibTrans2D1" presStyleIdx="1" presStyleCnt="2"/>
      <dgm:spPr/>
    </dgm:pt>
    <dgm:pt modelId="{0082A8F0-0704-44BD-8E9E-1446D8666959}" type="pres">
      <dgm:prSet presAssocID="{019DEAD5-6CC8-4D51-B52E-5756B02A9B57}" presName="node" presStyleLbl="node1" presStyleIdx="1" presStyleCnt="2">
        <dgm:presLayoutVars>
          <dgm:bulletEnabled val="1"/>
        </dgm:presLayoutVars>
      </dgm:prSet>
      <dgm:spPr/>
    </dgm:pt>
  </dgm:ptLst>
  <dgm:cxnLst>
    <dgm:cxn modelId="{C23B4327-DE53-4818-8B55-72A580397974}" type="presOf" srcId="{C3F8B0AD-B1C1-474D-8804-45A2D3372AD8}" destId="{A0CB419C-BBD3-4821-8D6C-BE5A7497AE49}" srcOrd="0" destOrd="0" presId="urn:microsoft.com/office/officeart/2005/8/layout/radial4"/>
    <dgm:cxn modelId="{0332A94B-D193-4B4A-9EB0-CA6CF3A2C793}" type="presOf" srcId="{4E064A08-7872-4FA9-A125-FDF901D047D1}" destId="{4B21999D-5A57-4169-A6F1-98D256270A08}" srcOrd="0" destOrd="0" presId="urn:microsoft.com/office/officeart/2005/8/layout/radial4"/>
    <dgm:cxn modelId="{B5B99073-8980-4C1E-BCE0-04F5E225DE1D}" type="presOf" srcId="{019DEAD5-6CC8-4D51-B52E-5756B02A9B57}" destId="{0082A8F0-0704-44BD-8E9E-1446D8666959}" srcOrd="0" destOrd="0" presId="urn:microsoft.com/office/officeart/2005/8/layout/radial4"/>
    <dgm:cxn modelId="{28FD9753-9A7F-4DCD-A0A5-3D98CA012746}" type="presOf" srcId="{C782380D-3F4D-49CA-9B97-3FD047880BD4}" destId="{84EF529B-37AD-47C7-8C5E-7C695BA9DCDD}" srcOrd="0" destOrd="0" presId="urn:microsoft.com/office/officeart/2005/8/layout/radial4"/>
    <dgm:cxn modelId="{B5EE1256-BF64-4123-AD4E-A0239354005E}" type="presOf" srcId="{5BF9977A-C1D5-40C5-9D25-99576ADE8006}" destId="{10230427-31E0-4D1C-B839-4CE3905BDBCE}" srcOrd="0" destOrd="0" presId="urn:microsoft.com/office/officeart/2005/8/layout/radial4"/>
    <dgm:cxn modelId="{6455457D-9540-41B3-B820-C5CF4531E9D8}" type="presOf" srcId="{B7BB7677-8B50-4918-B939-E5F08F2A1E19}" destId="{A5C3B168-0C71-4E9A-BD65-C65B931E1F2F}" srcOrd="0" destOrd="0" presId="urn:microsoft.com/office/officeart/2005/8/layout/radial4"/>
    <dgm:cxn modelId="{49AC1B85-11C4-491F-942C-D1641E4223AE}" srcId="{B7BB7677-8B50-4918-B939-E5F08F2A1E19}" destId="{019DEAD5-6CC8-4D51-B52E-5756B02A9B57}" srcOrd="1" destOrd="0" parTransId="{4E064A08-7872-4FA9-A125-FDF901D047D1}" sibTransId="{77E6CD7B-94D1-486C-930E-8CD49FF14465}"/>
    <dgm:cxn modelId="{C628B396-C5B5-4669-962C-B7A350759CC8}" srcId="{B7BB7677-8B50-4918-B939-E5F08F2A1E19}" destId="{5BF9977A-C1D5-40C5-9D25-99576ADE8006}" srcOrd="0" destOrd="0" parTransId="{C782380D-3F4D-49CA-9B97-3FD047880BD4}" sibTransId="{CF57F206-42E4-4B5B-823F-38F49D2CA464}"/>
    <dgm:cxn modelId="{0CFC49A1-804A-40BE-8C6E-156B0101720D}" srcId="{C3F8B0AD-B1C1-474D-8804-45A2D3372AD8}" destId="{B7BB7677-8B50-4918-B939-E5F08F2A1E19}" srcOrd="0" destOrd="0" parTransId="{972ACB47-60A5-4C01-98F3-A11C0AAF9917}" sibTransId="{310C7386-99AA-4BF8-985A-173826C87BE8}"/>
    <dgm:cxn modelId="{DD44E0B6-5272-4709-B447-8690D059F375}" type="presParOf" srcId="{A0CB419C-BBD3-4821-8D6C-BE5A7497AE49}" destId="{A5C3B168-0C71-4E9A-BD65-C65B931E1F2F}" srcOrd="0" destOrd="0" presId="urn:microsoft.com/office/officeart/2005/8/layout/radial4"/>
    <dgm:cxn modelId="{E179BFCE-E7F2-48EE-AF3E-52ACCDE5F09B}" type="presParOf" srcId="{A0CB419C-BBD3-4821-8D6C-BE5A7497AE49}" destId="{84EF529B-37AD-47C7-8C5E-7C695BA9DCDD}" srcOrd="1" destOrd="0" presId="urn:microsoft.com/office/officeart/2005/8/layout/radial4"/>
    <dgm:cxn modelId="{B7E7C769-E249-4215-A6CD-20CF75E56EF1}" type="presParOf" srcId="{A0CB419C-BBD3-4821-8D6C-BE5A7497AE49}" destId="{10230427-31E0-4D1C-B839-4CE3905BDBCE}" srcOrd="2" destOrd="0" presId="urn:microsoft.com/office/officeart/2005/8/layout/radial4"/>
    <dgm:cxn modelId="{C3C72E7A-E10E-4C77-B473-A257D090F6A3}" type="presParOf" srcId="{A0CB419C-BBD3-4821-8D6C-BE5A7497AE49}" destId="{4B21999D-5A57-4169-A6F1-98D256270A08}" srcOrd="3" destOrd="0" presId="urn:microsoft.com/office/officeart/2005/8/layout/radial4"/>
    <dgm:cxn modelId="{F69B0D46-847B-4DC5-BD2E-664C16BF8E26}" type="presParOf" srcId="{A0CB419C-BBD3-4821-8D6C-BE5A7497AE49}" destId="{0082A8F0-0704-44BD-8E9E-1446D8666959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C3B168-0C71-4E9A-BD65-C65B931E1F2F}">
      <dsp:nvSpPr>
        <dsp:cNvPr id="0" name=""/>
        <dsp:cNvSpPr/>
      </dsp:nvSpPr>
      <dsp:spPr>
        <a:xfrm>
          <a:off x="3016432" y="1316496"/>
          <a:ext cx="2100376" cy="2100376"/>
        </a:xfrm>
        <a:prstGeom prst="ellipse">
          <a:avLst/>
        </a:prstGeom>
        <a:solidFill>
          <a:schemeClr val="bg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 err="1">
              <a:solidFill>
                <a:schemeClr val="tx1"/>
              </a:solidFill>
              <a:latin typeface="Century Gothic" panose="020B0502020202020204" pitchFamily="34" charset="0"/>
            </a:rPr>
            <a:t>Kesejahteraan</a:t>
          </a:r>
          <a:r>
            <a:rPr lang="en-US" sz="1600" b="0" i="0" kern="1200" dirty="0">
              <a:solidFill>
                <a:schemeClr val="tx1"/>
              </a:solidFill>
              <a:latin typeface="Century Gothic" panose="020B0502020202020204" pitchFamily="34" charset="0"/>
            </a:rPr>
            <a:t> </a:t>
          </a:r>
          <a:r>
            <a:rPr lang="en-US" sz="1600" b="0" i="0" kern="1200" dirty="0" err="1">
              <a:solidFill>
                <a:schemeClr val="tx1"/>
              </a:solidFill>
              <a:latin typeface="Century Gothic" panose="020B0502020202020204" pitchFamily="34" charset="0"/>
            </a:rPr>
            <a:t>Subjektif</a:t>
          </a:r>
          <a:r>
            <a:rPr lang="en-US" sz="1600" b="0" i="0" kern="1200" dirty="0">
              <a:solidFill>
                <a:schemeClr val="tx1"/>
              </a:solidFill>
              <a:latin typeface="Century Gothic" panose="020B0502020202020204" pitchFamily="34" charset="0"/>
            </a:rPr>
            <a:t> </a:t>
          </a:r>
          <a:r>
            <a:rPr lang="en-US" sz="1600" b="0" i="0" kern="1200" dirty="0" err="1">
              <a:solidFill>
                <a:schemeClr val="tx1"/>
              </a:solidFill>
              <a:latin typeface="Century Gothic" panose="020B0502020202020204" pitchFamily="34" charset="0"/>
            </a:rPr>
            <a:t>Siswa</a:t>
          </a:r>
          <a:endParaRPr lang="id-ID" sz="1600" b="0" i="0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3324025" y="1624089"/>
        <a:ext cx="1485190" cy="1485190"/>
      </dsp:txXfrm>
    </dsp:sp>
    <dsp:sp modelId="{84EF529B-37AD-47C7-8C5E-7C695BA9DCDD}">
      <dsp:nvSpPr>
        <dsp:cNvPr id="0" name=""/>
        <dsp:cNvSpPr/>
      </dsp:nvSpPr>
      <dsp:spPr>
        <a:xfrm rot="12894951">
          <a:off x="1675734" y="955955"/>
          <a:ext cx="1597268" cy="59860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230427-31E0-4D1C-B839-4CE3905BDBCE}">
      <dsp:nvSpPr>
        <dsp:cNvPr id="0" name=""/>
        <dsp:cNvSpPr/>
      </dsp:nvSpPr>
      <dsp:spPr>
        <a:xfrm>
          <a:off x="821815" y="0"/>
          <a:ext cx="1995357" cy="1596286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600" b="0" kern="1200" dirty="0">
              <a:solidFill>
                <a:schemeClr val="tx1"/>
              </a:solidFill>
              <a:latin typeface="Century Gothic" panose="020B0502020202020204" pitchFamily="34" charset="0"/>
            </a:rPr>
            <a:t>Dukungan Sosial</a:t>
          </a:r>
          <a:r>
            <a:rPr lang="en-US" sz="1600" b="0" kern="1200" dirty="0">
              <a:solidFill>
                <a:schemeClr val="tx1"/>
              </a:solidFill>
              <a:latin typeface="Century Gothic" panose="020B0502020202020204" pitchFamily="34" charset="0"/>
            </a:rPr>
            <a:t> </a:t>
          </a:r>
          <a:r>
            <a:rPr lang="en-US" sz="1600" b="0" kern="1200" dirty="0" err="1">
              <a:solidFill>
                <a:schemeClr val="tx1"/>
              </a:solidFill>
              <a:latin typeface="Century Gothic" panose="020B0502020202020204" pitchFamily="34" charset="0"/>
            </a:rPr>
            <a:t>Keluarga</a:t>
          </a:r>
          <a:endParaRPr lang="id-ID" sz="1600" b="0" kern="1200" dirty="0">
            <a:solidFill>
              <a:schemeClr val="tx1"/>
            </a:solidFill>
            <a:latin typeface="Century Gothic" panose="020B0502020202020204" pitchFamily="34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600" b="0" kern="1200" dirty="0">
              <a:solidFill>
                <a:schemeClr val="tx1"/>
              </a:solidFill>
              <a:latin typeface="Century Gothic" panose="020B0502020202020204" pitchFamily="34" charset="0"/>
            </a:rPr>
            <a:t> </a:t>
          </a:r>
          <a:r>
            <a:rPr lang="en-US" sz="1600" b="0" kern="1200" dirty="0">
              <a:solidFill>
                <a:schemeClr val="tx1"/>
              </a:solidFill>
              <a:latin typeface="Century Gothic" panose="020B0502020202020204" pitchFamily="34" charset="0"/>
            </a:rPr>
            <a:t>-0.105</a:t>
          </a:r>
          <a:r>
            <a:rPr lang="id-ID" sz="1600" b="0" kern="1200" dirty="0">
              <a:solidFill>
                <a:schemeClr val="tx1"/>
              </a:solidFill>
              <a:latin typeface="Century Gothic" panose="020B0502020202020204" pitchFamily="34" charset="0"/>
            </a:rPr>
            <a:t>; p &lt; </a:t>
          </a:r>
          <a:r>
            <a:rPr lang="en-US" sz="1600" b="0" kern="1200" dirty="0">
              <a:solidFill>
                <a:schemeClr val="tx1"/>
              </a:solidFill>
              <a:latin typeface="Century Gothic" panose="020B0502020202020204" pitchFamily="34" charset="0"/>
            </a:rPr>
            <a:t>0,001</a:t>
          </a:r>
          <a:endParaRPr lang="id-ID" sz="1600" b="0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868569" y="46754"/>
        <a:ext cx="1901849" cy="1502778"/>
      </dsp:txXfrm>
    </dsp:sp>
    <dsp:sp modelId="{4B21999D-5A57-4169-A6F1-98D256270A08}">
      <dsp:nvSpPr>
        <dsp:cNvPr id="0" name=""/>
        <dsp:cNvSpPr/>
      </dsp:nvSpPr>
      <dsp:spPr>
        <a:xfrm rot="19519089">
          <a:off x="4864172" y="957886"/>
          <a:ext cx="1611692" cy="598607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82A8F0-0704-44BD-8E9E-1446D8666959}">
      <dsp:nvSpPr>
        <dsp:cNvPr id="0" name=""/>
        <dsp:cNvSpPr/>
      </dsp:nvSpPr>
      <dsp:spPr>
        <a:xfrm>
          <a:off x="5335007" y="505"/>
          <a:ext cx="1995357" cy="1596286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 err="1">
              <a:solidFill>
                <a:schemeClr val="tx1"/>
              </a:solidFill>
              <a:latin typeface="Century Gothic" panose="020B0502020202020204" pitchFamily="34" charset="0"/>
            </a:rPr>
            <a:t>Kontrol</a:t>
          </a:r>
          <a:r>
            <a:rPr lang="en-US" sz="1600" b="0" i="0" kern="1200" dirty="0">
              <a:solidFill>
                <a:schemeClr val="tx1"/>
              </a:solidFill>
              <a:latin typeface="Century Gothic" panose="020B0502020202020204" pitchFamily="34" charset="0"/>
            </a:rPr>
            <a:t> Diri</a:t>
          </a:r>
          <a:r>
            <a:rPr lang="id-ID" sz="1600" b="0" i="0" kern="1200" dirty="0">
              <a:solidFill>
                <a:schemeClr val="tx1"/>
              </a:solidFill>
              <a:latin typeface="Century Gothic" panose="020B0502020202020204" pitchFamily="34" charset="0"/>
            </a:rPr>
            <a:t>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>
              <a:solidFill>
                <a:schemeClr val="tx1"/>
              </a:solidFill>
              <a:latin typeface="Century Gothic" panose="020B0502020202020204" pitchFamily="34" charset="0"/>
            </a:rPr>
            <a:t>0.383</a:t>
          </a:r>
          <a:r>
            <a:rPr lang="id-ID" sz="1600" b="0" kern="1200" dirty="0">
              <a:solidFill>
                <a:schemeClr val="tx1"/>
              </a:solidFill>
              <a:latin typeface="Century Gothic" panose="020B0502020202020204" pitchFamily="34" charset="0"/>
            </a:rPr>
            <a:t>; p &lt; 0,</a:t>
          </a:r>
          <a:r>
            <a:rPr lang="en-US" sz="1600" b="0" kern="1200" dirty="0">
              <a:solidFill>
                <a:schemeClr val="tx1"/>
              </a:solidFill>
              <a:latin typeface="Century Gothic" panose="020B0502020202020204" pitchFamily="34" charset="0"/>
            </a:rPr>
            <a:t>001</a:t>
          </a:r>
          <a:endParaRPr lang="id-ID" sz="1600" b="0" i="1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5381761" y="47259"/>
        <a:ext cx="1901849" cy="15027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962400" cy="344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179484" y="0"/>
            <a:ext cx="3962400" cy="344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513910"/>
            <a:ext cx="3962400" cy="344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8" name="Google Shape;3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>
          <a:extLst>
            <a:ext uri="{FF2B5EF4-FFF2-40B4-BE49-F238E27FC236}">
              <a16:creationId xmlns:a16="http://schemas.microsoft.com/office/drawing/2014/main" id="{0AECBFA0-DE2B-9CC8-6C75-00D09F7118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104f7abbb21_0_39:notes">
            <a:extLst>
              <a:ext uri="{FF2B5EF4-FFF2-40B4-BE49-F238E27FC236}">
                <a16:creationId xmlns:a16="http://schemas.microsoft.com/office/drawing/2014/main" id="{CDF1C86B-92A8-8C52-86F5-50CB2366676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g104f7abbb21_0_39:notes">
            <a:extLst>
              <a:ext uri="{FF2B5EF4-FFF2-40B4-BE49-F238E27FC236}">
                <a16:creationId xmlns:a16="http://schemas.microsoft.com/office/drawing/2014/main" id="{C292022A-023B-10A4-6801-20AEAFD48F7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926419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>
          <a:extLst>
            <a:ext uri="{FF2B5EF4-FFF2-40B4-BE49-F238E27FC236}">
              <a16:creationId xmlns:a16="http://schemas.microsoft.com/office/drawing/2014/main" id="{252C4CB4-C5A1-9A8B-ADA1-534EE9A627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104f7abbb21_0_39:notes">
            <a:extLst>
              <a:ext uri="{FF2B5EF4-FFF2-40B4-BE49-F238E27FC236}">
                <a16:creationId xmlns:a16="http://schemas.microsoft.com/office/drawing/2014/main" id="{80CC9B67-C5CA-A712-F912-8648881817B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g104f7abbb21_0_39:notes">
            <a:extLst>
              <a:ext uri="{FF2B5EF4-FFF2-40B4-BE49-F238E27FC236}">
                <a16:creationId xmlns:a16="http://schemas.microsoft.com/office/drawing/2014/main" id="{6450FC91-6BC0-EEF6-910B-2B3673B5AAC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784507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>
          <a:extLst>
            <a:ext uri="{FF2B5EF4-FFF2-40B4-BE49-F238E27FC236}">
              <a16:creationId xmlns:a16="http://schemas.microsoft.com/office/drawing/2014/main" id="{6DD53886-55F3-B46F-E2ED-E44E94FDEA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104f7abbb21_0_39:notes">
            <a:extLst>
              <a:ext uri="{FF2B5EF4-FFF2-40B4-BE49-F238E27FC236}">
                <a16:creationId xmlns:a16="http://schemas.microsoft.com/office/drawing/2014/main" id="{BE5CB7D7-4651-BE78-E413-0B68B59F237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g104f7abbb21_0_39:notes">
            <a:extLst>
              <a:ext uri="{FF2B5EF4-FFF2-40B4-BE49-F238E27FC236}">
                <a16:creationId xmlns:a16="http://schemas.microsoft.com/office/drawing/2014/main" id="{F401114B-376B-D73F-054C-740100CB688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336467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104f7abbb21_0_70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g104f7abbb21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104f7abbb2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g104f7abbb21_0_0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" name="Google Shape;75;g104f7abbb21_0_0:notes"/>
          <p:cNvSpPr txBox="1">
            <a:spLocks noGrp="1"/>
          </p:cNvSpPr>
          <p:nvPr>
            <p:ph type="sldNum" idx="12"/>
          </p:nvPr>
        </p:nvSpPr>
        <p:spPr>
          <a:xfrm>
            <a:off x="5179484" y="6513910"/>
            <a:ext cx="3962400" cy="34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104f7abbb21_0_315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g104f7abbb21_0_3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04f7abbb21_0_61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g104f7abbb21_0_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>
          <a:extLst>
            <a:ext uri="{FF2B5EF4-FFF2-40B4-BE49-F238E27FC236}">
              <a16:creationId xmlns:a16="http://schemas.microsoft.com/office/drawing/2014/main" id="{7EA9D887-4008-DA4A-209E-F74D49264C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04f7abbb21_0_61:notes">
            <a:extLst>
              <a:ext uri="{FF2B5EF4-FFF2-40B4-BE49-F238E27FC236}">
                <a16:creationId xmlns:a16="http://schemas.microsoft.com/office/drawing/2014/main" id="{E6EFE420-1BA7-1DF2-A2ED-A2B0A30F2EE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g104f7abbb21_0_61:notes">
            <a:extLst>
              <a:ext uri="{FF2B5EF4-FFF2-40B4-BE49-F238E27FC236}">
                <a16:creationId xmlns:a16="http://schemas.microsoft.com/office/drawing/2014/main" id="{EB31CE8C-1938-EAEC-11E9-4992EBF356F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5632006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>
          <a:extLst>
            <a:ext uri="{FF2B5EF4-FFF2-40B4-BE49-F238E27FC236}">
              <a16:creationId xmlns:a16="http://schemas.microsoft.com/office/drawing/2014/main" id="{0C8A1303-4A01-BF3F-B40C-D987E32F55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04f7abbb21_0_61:notes">
            <a:extLst>
              <a:ext uri="{FF2B5EF4-FFF2-40B4-BE49-F238E27FC236}">
                <a16:creationId xmlns:a16="http://schemas.microsoft.com/office/drawing/2014/main" id="{EEEEDE09-D383-B842-1809-D95D183AD40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g104f7abbb21_0_61:notes">
            <a:extLst>
              <a:ext uri="{FF2B5EF4-FFF2-40B4-BE49-F238E27FC236}">
                <a16:creationId xmlns:a16="http://schemas.microsoft.com/office/drawing/2014/main" id="{59B859AE-432D-3B55-3D48-1308B9671C3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9829995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104f7abbb21_0_95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" name="Google Shape;93;g104f7abbb21_0_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g104f7abbb21_0_309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g104f7abbb21_0_3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>
          <a:extLst>
            <a:ext uri="{FF2B5EF4-FFF2-40B4-BE49-F238E27FC236}">
              <a16:creationId xmlns:a16="http://schemas.microsoft.com/office/drawing/2014/main" id="{80545252-4AB7-737C-7286-FB3CABC18D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g104f7abbb21_0_309:notes">
            <a:extLst>
              <a:ext uri="{FF2B5EF4-FFF2-40B4-BE49-F238E27FC236}">
                <a16:creationId xmlns:a16="http://schemas.microsoft.com/office/drawing/2014/main" id="{54C2DA72-C343-4FA6-8F1F-FCF08E224D3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g104f7abbb21_0_309:notes">
            <a:extLst>
              <a:ext uri="{FF2B5EF4-FFF2-40B4-BE49-F238E27FC236}">
                <a16:creationId xmlns:a16="http://schemas.microsoft.com/office/drawing/2014/main" id="{1E6291F8-DD17-0068-B1A2-8BFDEFA8B8D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114689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>
          <a:extLst>
            <a:ext uri="{FF2B5EF4-FFF2-40B4-BE49-F238E27FC236}">
              <a16:creationId xmlns:a16="http://schemas.microsoft.com/office/drawing/2014/main" id="{DC9FC8B4-6669-337A-9E5F-D9E83AB2DB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g104f7abbb21_0_309:notes">
            <a:extLst>
              <a:ext uri="{FF2B5EF4-FFF2-40B4-BE49-F238E27FC236}">
                <a16:creationId xmlns:a16="http://schemas.microsoft.com/office/drawing/2014/main" id="{3F41CC86-AD71-F10B-5257-65C4E0F9A89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g104f7abbb21_0_309:notes">
            <a:extLst>
              <a:ext uri="{FF2B5EF4-FFF2-40B4-BE49-F238E27FC236}">
                <a16:creationId xmlns:a16="http://schemas.microsoft.com/office/drawing/2014/main" id="{2689051B-AC28-5F0E-AD9C-9E3D8E9FBA2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723521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>
          <a:extLst>
            <a:ext uri="{FF2B5EF4-FFF2-40B4-BE49-F238E27FC236}">
              <a16:creationId xmlns:a16="http://schemas.microsoft.com/office/drawing/2014/main" id="{BBE5D35B-D365-76E5-2590-9AB658C5CC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g104f7abbb21_0_309:notes">
            <a:extLst>
              <a:ext uri="{FF2B5EF4-FFF2-40B4-BE49-F238E27FC236}">
                <a16:creationId xmlns:a16="http://schemas.microsoft.com/office/drawing/2014/main" id="{A7484E7B-2659-C12B-C041-943F2AFC431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g104f7abbb21_0_309:notes">
            <a:extLst>
              <a:ext uri="{FF2B5EF4-FFF2-40B4-BE49-F238E27FC236}">
                <a16:creationId xmlns:a16="http://schemas.microsoft.com/office/drawing/2014/main" id="{640A3F7E-1F8D-BA05-B064-4EE2479A112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278729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>
          <a:extLst>
            <a:ext uri="{FF2B5EF4-FFF2-40B4-BE49-F238E27FC236}">
              <a16:creationId xmlns:a16="http://schemas.microsoft.com/office/drawing/2014/main" id="{5B98EF6B-5515-4736-31AE-FD28DAEE00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g104f7abbb21_0_309:notes">
            <a:extLst>
              <a:ext uri="{FF2B5EF4-FFF2-40B4-BE49-F238E27FC236}">
                <a16:creationId xmlns:a16="http://schemas.microsoft.com/office/drawing/2014/main" id="{51006A09-E8FE-F2ED-7868-BF295319104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g104f7abbb21_0_309:notes">
            <a:extLst>
              <a:ext uri="{FF2B5EF4-FFF2-40B4-BE49-F238E27FC236}">
                <a16:creationId xmlns:a16="http://schemas.microsoft.com/office/drawing/2014/main" id="{7F4FFA73-8691-7EFA-A555-86DE53070F8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306447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104f7abbb21_0_2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0" name="Google Shape;50;g104f7abbb21_0_297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1" name="Google Shape;51;g104f7abbb21_0_297:notes"/>
          <p:cNvSpPr txBox="1">
            <a:spLocks noGrp="1"/>
          </p:cNvSpPr>
          <p:nvPr>
            <p:ph type="sldNum" idx="12"/>
          </p:nvPr>
        </p:nvSpPr>
        <p:spPr>
          <a:xfrm>
            <a:off x="5179484" y="6513910"/>
            <a:ext cx="3962400" cy="34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104f7abbb21_0_303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g104f7abbb21_0_3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104f7abbb21_0_39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g104f7abbb21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rgbClr val="0A2246"/>
            </a:gs>
            <a:gs pos="100000">
              <a:srgbClr val="1D4886"/>
            </a:gs>
          </a:gsLst>
          <a:lin ang="5400000" scaled="0"/>
        </a:gra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25"/>
          <p:cNvPicPr preferRelativeResize="0"/>
          <p:nvPr/>
        </p:nvPicPr>
        <p:blipFill rotWithShape="1">
          <a:blip r:embed="rId2">
            <a:alphaModFix amt="60000"/>
          </a:blip>
          <a:srcRect l="46601" t="2654" r="7599"/>
          <a:stretch/>
        </p:blipFill>
        <p:spPr>
          <a:xfrm>
            <a:off x="-1" y="3509963"/>
            <a:ext cx="3146679" cy="3358083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25"/>
          <p:cNvPicPr preferRelativeResize="0"/>
          <p:nvPr/>
        </p:nvPicPr>
        <p:blipFill rotWithShape="1">
          <a:blip r:embed="rId3">
            <a:alphaModFix/>
          </a:blip>
          <a:srcRect l="21878" t="94162" r="21683" b="1155"/>
          <a:stretch/>
        </p:blipFill>
        <p:spPr>
          <a:xfrm>
            <a:off x="3510723" y="6456981"/>
            <a:ext cx="5170554" cy="321506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25"/>
          <p:cNvSpPr txBox="1">
            <a:spLocks noGrp="1"/>
          </p:cNvSpPr>
          <p:nvPr>
            <p:ph type="ctrTitle"/>
          </p:nvPr>
        </p:nvSpPr>
        <p:spPr>
          <a:xfrm>
            <a:off x="914400" y="1537252"/>
            <a:ext cx="10363200" cy="1972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Exo"/>
              <a:buNone/>
              <a:defRPr sz="60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5"/>
          <p:cNvSpPr txBox="1">
            <a:spLocks noGrp="1"/>
          </p:cNvSpPr>
          <p:nvPr>
            <p:ph type="subTitle" idx="1"/>
          </p:nvPr>
        </p:nvSpPr>
        <p:spPr>
          <a:xfrm>
            <a:off x="1524000" y="3750365"/>
            <a:ext cx="9144000" cy="1507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0" name="Google Shape;20;p25"/>
          <p:cNvSpPr txBox="1">
            <a:spLocks noGrp="1"/>
          </p:cNvSpPr>
          <p:nvPr>
            <p:ph type="dt" idx="10"/>
          </p:nvPr>
        </p:nvSpPr>
        <p:spPr>
          <a:xfrm>
            <a:off x="767523" y="5653019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5"/>
          <p:cNvSpPr txBox="1">
            <a:spLocks noGrp="1"/>
          </p:cNvSpPr>
          <p:nvPr>
            <p:ph type="ftr" idx="11"/>
          </p:nvPr>
        </p:nvSpPr>
        <p:spPr>
          <a:xfrm>
            <a:off x="4038600" y="5653019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5"/>
          <p:cNvSpPr txBox="1">
            <a:spLocks noGrp="1"/>
          </p:cNvSpPr>
          <p:nvPr>
            <p:ph type="sldNum" idx="12"/>
          </p:nvPr>
        </p:nvSpPr>
        <p:spPr>
          <a:xfrm>
            <a:off x="8681277" y="5653019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3" name="Google Shape;23;p25"/>
          <p:cNvSpPr txBox="1"/>
          <p:nvPr/>
        </p:nvSpPr>
        <p:spPr>
          <a:xfrm>
            <a:off x="6852481" y="465853"/>
            <a:ext cx="2419627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FFC000"/>
                </a:solidFill>
                <a:latin typeface="Exo"/>
                <a:ea typeface="Exo"/>
                <a:cs typeface="Exo"/>
                <a:sym typeface="Exo"/>
              </a:rPr>
              <a:t>UNIVERSITAS MUHAMMADIYAH SIDOARJO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" name="Google Shape;24;p2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575247" y="226794"/>
            <a:ext cx="2187844" cy="100522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5" name="Google Shape;25;p25"/>
          <p:cNvCxnSpPr/>
          <p:nvPr/>
        </p:nvCxnSpPr>
        <p:spPr>
          <a:xfrm>
            <a:off x="9372600" y="465853"/>
            <a:ext cx="0" cy="830997"/>
          </a:xfrm>
          <a:prstGeom prst="straightConnector1">
            <a:avLst/>
          </a:prstGeom>
          <a:noFill/>
          <a:ln w="28575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26"/>
          <p:cNvPicPr preferRelativeResize="0"/>
          <p:nvPr/>
        </p:nvPicPr>
        <p:blipFill rotWithShape="1">
          <a:blip r:embed="rId2">
            <a:alphaModFix/>
          </a:blip>
          <a:srcRect t="23661"/>
          <a:stretch/>
        </p:blipFill>
        <p:spPr>
          <a:xfrm>
            <a:off x="144674" y="314231"/>
            <a:ext cx="11830877" cy="6466395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26"/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77" cy="1042123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Exo"/>
              <a:buNone/>
              <a:defRPr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6"/>
          <p:cNvSpPr txBox="1">
            <a:spLocks noGrp="1"/>
          </p:cNvSpPr>
          <p:nvPr>
            <p:ph type="dt" idx="10"/>
          </p:nvPr>
        </p:nvSpPr>
        <p:spPr>
          <a:xfrm>
            <a:off x="10323511" y="6341719"/>
            <a:ext cx="11793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26"/>
          <p:cNvSpPr txBox="1">
            <a:spLocks noGrp="1"/>
          </p:cNvSpPr>
          <p:nvPr>
            <p:ph type="ftr" idx="11"/>
          </p:nvPr>
        </p:nvSpPr>
        <p:spPr>
          <a:xfrm>
            <a:off x="4024796" y="596334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6"/>
          <p:cNvSpPr txBox="1">
            <a:spLocks noGrp="1"/>
          </p:cNvSpPr>
          <p:nvPr>
            <p:ph type="body" idx="1"/>
          </p:nvPr>
        </p:nvSpPr>
        <p:spPr>
          <a:xfrm>
            <a:off x="166758" y="1238732"/>
            <a:ext cx="11830877" cy="5089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26"/>
          <p:cNvSpPr txBox="1"/>
          <p:nvPr/>
        </p:nvSpPr>
        <p:spPr>
          <a:xfrm>
            <a:off x="11427239" y="6332228"/>
            <a:ext cx="52235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3" name="Google Shape;33;p26"/>
          <p:cNvPicPr preferRelativeResize="0"/>
          <p:nvPr/>
        </p:nvPicPr>
        <p:blipFill rotWithShape="1">
          <a:blip r:embed="rId3">
            <a:alphaModFix/>
          </a:blip>
          <a:srcRect l="47997" t="2654" r="7599"/>
          <a:stretch/>
        </p:blipFill>
        <p:spPr>
          <a:xfrm flipH="1">
            <a:off x="10198953" y="4248292"/>
            <a:ext cx="1993047" cy="25389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bg>
      <p:bgPr>
        <a:solidFill>
          <a:srgbClr val="0A2246"/>
        </a:soli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Google Shape;35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106779" y="2515037"/>
            <a:ext cx="3978442" cy="18279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4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Exo"/>
              <a:buNone/>
              <a:defRPr sz="4400" b="0" i="0" u="none" strike="noStrike" cap="none">
                <a:solidFill>
                  <a:schemeClr val="dk1"/>
                </a:solidFill>
                <a:latin typeface="Exo"/>
                <a:ea typeface="Exo"/>
                <a:cs typeface="Exo"/>
                <a:sym typeface="Ex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4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4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4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link.springer.com/article/10.1186/s40359-024-01780-z" TargetMode="External"/><Relationship Id="rId3" Type="http://schemas.openxmlformats.org/officeDocument/2006/relationships/hyperlink" Target="https://journal.pubmedia.id/index.php/jplk/article/view/2556" TargetMode="External"/><Relationship Id="rId7" Type="http://schemas.openxmlformats.org/officeDocument/2006/relationships/hyperlink" Target="https://ijis.umsida.ac.id/index.php/ijis/article/view/1781" TargetMode="External"/><Relationship Id="rId12" Type="http://schemas.openxmlformats.org/officeDocument/2006/relationships/hyperlink" Target="https://ejournal2.undiksha.ac.id/index.php/jurnal_bk/article/view/1213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frontiersin.org/journals/psychology/articles/10.3389/fpsyg.2022.886344/full" TargetMode="External"/><Relationship Id="rId11" Type="http://schemas.openxmlformats.org/officeDocument/2006/relationships/hyperlink" Target="https://www.researchgate.net/publication/380569030_Gambaran_Kesejahteraan_Psikologis_Siswa_Sekolah_Menengah_Atas_SMA" TargetMode="External"/><Relationship Id="rId5" Type="http://schemas.openxmlformats.org/officeDocument/2006/relationships/hyperlink" Target="https://www.researchgate.net/profile/Tita-Rosita-6/publication/383160015_Juvenile_Delinquency_Kenakalan_Remaja_dan_Anak_dalam_Sudut_Pandang_Psikologi_dan_Hukum/links/67f70d3703b8d7280e2fc1e4/Juvenile-Delinquency-Kenakalan-Remaja-dan-Anak-dalam-Sudut-Pandang-Psikologi-dan-Hukum.pdf" TargetMode="External"/><Relationship Id="rId10" Type="http://schemas.openxmlformats.org/officeDocument/2006/relationships/hyperlink" Target="https://link.springer.com/article/10.1007/s10566-024-09839-z" TargetMode="External"/><Relationship Id="rId4" Type="http://schemas.openxmlformats.org/officeDocument/2006/relationships/hyperlink" Target="https://data.kemendikdasmen.go.id/publikasi/p/pauddasmen-buku-statistik/statistik-sekolah-menengah-atas-sma-tahun-2024-2025-2025-sma-ma-sederajat" TargetMode="External"/><Relationship Id="rId9" Type="http://schemas.openxmlformats.org/officeDocument/2006/relationships/hyperlink" Target="https://ejournal.uinsalatiga.ac.id/index.php/pamomong" TargetMode="Externa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ejournal.atmajaya.ac.id/index.php/psikoedukasi/article/view/5452" TargetMode="External"/><Relationship Id="rId3" Type="http://schemas.openxmlformats.org/officeDocument/2006/relationships/hyperlink" Target="https://www.researchgate.net/publication/340810929_KESEJAHTERAAN_DI_SEKOLAH_BAGI_SISWA_SMA_KONSEP_DAN_FAKTOR_YANG_BERPENGARUH" TargetMode="External"/><Relationship Id="rId7" Type="http://schemas.openxmlformats.org/officeDocument/2006/relationships/hyperlink" Target="https://www.researchgate.net/publication/355877130_Hubungan_kontrol_diri_dengan_subjective_well_being_remaja_etnis_Minangkabau" TargetMode="External"/><Relationship Id="rId12" Type="http://schemas.openxmlformats.org/officeDocument/2006/relationships/hyperlink" Target="https://ejurnal.mercubuana-yogya.ac.id/index.php/Intensi/article/view/3991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d.scribd.com/document/799462230/jurnal-kontrol-diri-reviwer" TargetMode="External"/><Relationship Id="rId11" Type="http://schemas.openxmlformats.org/officeDocument/2006/relationships/hyperlink" Target="https://etheses.iainkediri.ac.id/4277/" TargetMode="External"/><Relationship Id="rId5" Type="http://schemas.openxmlformats.org/officeDocument/2006/relationships/hyperlink" Target="https://www.researchgate.net/publication/343477894_Adaptasi_dan_properti_psikometrik_skala_kontrol_diri_ringkas_versi_Indonesia" TargetMode="External"/><Relationship Id="rId10" Type="http://schemas.openxmlformats.org/officeDocument/2006/relationships/hyperlink" Target="https://jurnal.staialhidayahbogor.ac.id/index.php/ei/article/view/39" TargetMode="External"/><Relationship Id="rId4" Type="http://schemas.openxmlformats.org/officeDocument/2006/relationships/hyperlink" Target="https://www.academia.edu/124015695/Adaptasi_Alat_Ukur_Student_Subjective_Well_Being_Questionnaire_SSWQ_Versi_Bahasa_Indonesia" TargetMode="External"/><Relationship Id="rId9" Type="http://schemas.openxmlformats.org/officeDocument/2006/relationships/hyperlink" Target="https://www.researchgate.net/publication/360992852_Effects_of_Self-Control_Ability_in_Pressing_Aggressive_Behavior" TargetMode="Externa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researchgate.net/publication/361836900_Sampling_dalam_Penelitian_Kesehatan" TargetMode="External"/><Relationship Id="rId3" Type="http://schemas.openxmlformats.org/officeDocument/2006/relationships/hyperlink" Target="https://www.researchgate.net/publication/390007402_Pengaruh_Self-Efficacy_dan_Dukungan_Sosial_Terhadap_School_Well-Being_Peserta_Didik_Pesantren_di_Kota_Kutacane" TargetMode="External"/><Relationship Id="rId7" Type="http://schemas.openxmlformats.org/officeDocument/2006/relationships/hyperlink" Target="https://journal.jis-institute.org/index.php/ijmhrr/article/view/2848?utm_source=chatgpt.com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researchgate.net/publication/368907106_Peranan_Regulasi_Emosi_Terhadap_Subjective_Well_Being_pada_Santri_di_Sidoarjo" TargetMode="External"/><Relationship Id="rId5" Type="http://schemas.openxmlformats.org/officeDocument/2006/relationships/hyperlink" Target="https://ejournal.merivamedia.com/index.php/meriva/article/view/30" TargetMode="External"/><Relationship Id="rId10" Type="http://schemas.openxmlformats.org/officeDocument/2006/relationships/hyperlink" Target="https://journals.sagepub.com/doi/10.4081/jphr.2021.2330" TargetMode="External"/><Relationship Id="rId4" Type="http://schemas.openxmlformats.org/officeDocument/2006/relationships/hyperlink" Target="https://www.semanticscholar.org/paper/Pengaruh-Dukungan-Sosial-Terhadap-Kesejahteraan-Hidayati-Amanda/060f2bf184951d2e94bf1832430c3c5e514e8a39" TargetMode="External"/><Relationship Id="rId9" Type="http://schemas.openxmlformats.org/officeDocument/2006/relationships/hyperlink" Target="https://etheses.iainkediri.ac.id/4277/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A2246"/>
            </a:gs>
            <a:gs pos="31000">
              <a:srgbClr val="0A2246"/>
            </a:gs>
            <a:gs pos="100000">
              <a:srgbClr val="1B4685"/>
            </a:gs>
          </a:gsLst>
          <a:lin ang="540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ctrTitle"/>
          </p:nvPr>
        </p:nvSpPr>
        <p:spPr>
          <a:xfrm>
            <a:off x="727522" y="1204686"/>
            <a:ext cx="10736956" cy="2489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lvl="0"/>
            <a:r>
              <a:rPr lang="id-ID" sz="4400" dirty="0">
                <a:latin typeface="Exo 2" panose="020B0604020202020204"/>
              </a:rPr>
              <a:t>Pengaruh Kontrol Diri dan Dukungan Sosial Keluarga Pada Kesejahteraan Subjektif Siswa di Intuisi Pendidikan Berbasis Agama Islam di Candi, Sidoarjo</a:t>
            </a:r>
            <a:endParaRPr sz="4400" dirty="0">
              <a:latin typeface="Exo 2" panose="020B0604020202020204"/>
              <a:sym typeface="Exo"/>
            </a:endParaRPr>
          </a:p>
        </p:txBody>
      </p:sp>
      <p:sp>
        <p:nvSpPr>
          <p:cNvPr id="41" name="Google Shape;41;p1"/>
          <p:cNvSpPr txBox="1">
            <a:spLocks noGrp="1"/>
          </p:cNvSpPr>
          <p:nvPr>
            <p:ph type="subTitle" idx="1"/>
          </p:nvPr>
        </p:nvSpPr>
        <p:spPr>
          <a:xfrm>
            <a:off x="1714500" y="3693695"/>
            <a:ext cx="8763000" cy="10850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2400"/>
              <a:buNone/>
            </a:pPr>
            <a:r>
              <a:rPr lang="en-US" dirty="0">
                <a:solidFill>
                  <a:srgbClr val="F2F2F2"/>
                </a:solidFill>
                <a:latin typeface="Exo 2" panose="020B0604020202020204"/>
                <a:sym typeface="Exo"/>
              </a:rPr>
              <a:t>Oleh:</a:t>
            </a:r>
            <a:endParaRPr dirty="0">
              <a:latin typeface="Exo 2" panose="020B0604020202020204"/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n-US" dirty="0">
                <a:latin typeface="Exo 2" panose="020B0604020202020204"/>
              </a:rPr>
              <a:t>Alfiadny Firdausy / 22030100035, </a:t>
            </a:r>
            <a:endParaRPr dirty="0">
              <a:latin typeface="Exo 2" panose="020B0604020202020204"/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n-US" dirty="0">
                <a:latin typeface="Exo 2" panose="020B0604020202020204"/>
              </a:rPr>
              <a:t>Lely Ika </a:t>
            </a:r>
            <a:r>
              <a:rPr lang="en-US" dirty="0" err="1">
                <a:latin typeface="Exo 2" panose="020B0604020202020204"/>
              </a:rPr>
              <a:t>Mariyati</a:t>
            </a:r>
            <a:r>
              <a:rPr lang="en-US" dirty="0">
                <a:latin typeface="Exo 2" panose="020B0604020202020204"/>
              </a:rPr>
              <a:t>, </a:t>
            </a:r>
            <a:r>
              <a:rPr lang="en-US" dirty="0" err="1">
                <a:latin typeface="Exo 2" panose="020B0604020202020204"/>
              </a:rPr>
              <a:t>S.Psi</a:t>
            </a:r>
            <a:r>
              <a:rPr lang="en-US" dirty="0">
                <a:latin typeface="Exo 2" panose="020B0604020202020204"/>
              </a:rPr>
              <a:t>., </a:t>
            </a:r>
            <a:r>
              <a:rPr lang="en-US" dirty="0" err="1">
                <a:latin typeface="Exo 2" panose="020B0604020202020204"/>
              </a:rPr>
              <a:t>M.Psi</a:t>
            </a:r>
            <a:r>
              <a:rPr lang="en-US" dirty="0">
                <a:latin typeface="Exo 2" panose="020B0604020202020204"/>
              </a:rPr>
              <a:t> </a:t>
            </a:r>
            <a:r>
              <a:rPr lang="en-US" dirty="0" err="1">
                <a:latin typeface="Exo 2" panose="020B0604020202020204"/>
              </a:rPr>
              <a:t>Psikolog</a:t>
            </a:r>
            <a:endParaRPr lang="en-US" dirty="0">
              <a:latin typeface="Exo 2" panose="020B0604020202020204"/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n-US" dirty="0" err="1">
                <a:latin typeface="Exo 2" panose="020B0604020202020204"/>
              </a:rPr>
              <a:t>Progam</a:t>
            </a:r>
            <a:r>
              <a:rPr lang="en-US" dirty="0">
                <a:latin typeface="Exo 2" panose="020B0604020202020204"/>
              </a:rPr>
              <a:t> Studi </a:t>
            </a:r>
            <a:r>
              <a:rPr lang="en-US" dirty="0" err="1">
                <a:latin typeface="Exo 2" panose="020B0604020202020204"/>
              </a:rPr>
              <a:t>Psikologi</a:t>
            </a:r>
            <a:endParaRPr dirty="0">
              <a:latin typeface="Exo 2" panose="020B0604020202020204"/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2400"/>
              <a:buNone/>
            </a:pPr>
            <a:r>
              <a:rPr lang="en-US" dirty="0">
                <a:solidFill>
                  <a:srgbClr val="F2F2F2"/>
                </a:solidFill>
                <a:latin typeface="Exo 2" panose="020B0604020202020204"/>
                <a:sym typeface="Exo"/>
              </a:rPr>
              <a:t>Universitas Muhammadiyah </a:t>
            </a:r>
            <a:r>
              <a:rPr lang="en-US" dirty="0" err="1">
                <a:solidFill>
                  <a:srgbClr val="F2F2F2"/>
                </a:solidFill>
                <a:latin typeface="Exo 2" panose="020B0604020202020204"/>
                <a:sym typeface="Exo"/>
              </a:rPr>
              <a:t>Sidoarjo</a:t>
            </a:r>
            <a:r>
              <a:rPr lang="en-US" dirty="0">
                <a:solidFill>
                  <a:srgbClr val="F2F2F2"/>
                </a:solidFill>
                <a:latin typeface="Exo 2" panose="020B0604020202020204"/>
                <a:sym typeface="Exo"/>
              </a:rPr>
              <a:t> </a:t>
            </a:r>
            <a:endParaRPr dirty="0">
              <a:solidFill>
                <a:srgbClr val="F2F2F2"/>
              </a:solidFill>
              <a:latin typeface="Exo 2" panose="020B0604020202020204"/>
              <a:sym typeface="Exo"/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2400"/>
              <a:buNone/>
            </a:pPr>
            <a:r>
              <a:rPr lang="en-US" dirty="0">
                <a:solidFill>
                  <a:srgbClr val="F2F2F2"/>
                </a:solidFill>
                <a:latin typeface="Exo 2" panose="020B0604020202020204"/>
              </a:rPr>
              <a:t>Januari, 2026</a:t>
            </a:r>
            <a:endParaRPr dirty="0">
              <a:solidFill>
                <a:srgbClr val="F2F2F2"/>
              </a:solidFill>
              <a:latin typeface="Exo 2" panose="020B0604020202020204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>
          <a:extLst>
            <a:ext uri="{FF2B5EF4-FFF2-40B4-BE49-F238E27FC236}">
              <a16:creationId xmlns:a16="http://schemas.microsoft.com/office/drawing/2014/main" id="{48765207-7E6C-F398-7A89-8549A2F987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04f7abbb21_0_39">
            <a:extLst>
              <a:ext uri="{FF2B5EF4-FFF2-40B4-BE49-F238E27FC236}">
                <a16:creationId xmlns:a16="http://schemas.microsoft.com/office/drawing/2014/main" id="{01E55846-45B6-4076-5356-40AFFA91A9B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77" cy="1042123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Exo"/>
              <a:buNone/>
            </a:pPr>
            <a:r>
              <a:rPr lang="en-US"/>
              <a:t>Hasil</a:t>
            </a:r>
            <a:endParaRPr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F44D669-A1E9-EFAF-29DB-6A3ABAF220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0296227"/>
              </p:ext>
            </p:extLst>
          </p:nvPr>
        </p:nvGraphicFramePr>
        <p:xfrm>
          <a:off x="165874" y="2057519"/>
          <a:ext cx="4481444" cy="37432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20361">
                  <a:extLst>
                    <a:ext uri="{9D8B030D-6E8A-4147-A177-3AD203B41FA5}">
                      <a16:colId xmlns:a16="http://schemas.microsoft.com/office/drawing/2014/main" val="1455473016"/>
                    </a:ext>
                  </a:extLst>
                </a:gridCol>
                <a:gridCol w="1120361">
                  <a:extLst>
                    <a:ext uri="{9D8B030D-6E8A-4147-A177-3AD203B41FA5}">
                      <a16:colId xmlns:a16="http://schemas.microsoft.com/office/drawing/2014/main" val="1101891126"/>
                    </a:ext>
                  </a:extLst>
                </a:gridCol>
                <a:gridCol w="1120361">
                  <a:extLst>
                    <a:ext uri="{9D8B030D-6E8A-4147-A177-3AD203B41FA5}">
                      <a16:colId xmlns:a16="http://schemas.microsoft.com/office/drawing/2014/main" val="3375853782"/>
                    </a:ext>
                  </a:extLst>
                </a:gridCol>
                <a:gridCol w="1120361">
                  <a:extLst>
                    <a:ext uri="{9D8B030D-6E8A-4147-A177-3AD203B41FA5}">
                      <a16:colId xmlns:a16="http://schemas.microsoft.com/office/drawing/2014/main" val="4187849789"/>
                    </a:ext>
                  </a:extLst>
                </a:gridCol>
              </a:tblGrid>
              <a:tr h="94567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Century Gothic" panose="020B0502020202020204" pitchFamily="34" charset="0"/>
                        </a:rPr>
                        <a:t>Kategorisasi</a:t>
                      </a:r>
                      <a:endParaRPr lang="en-US" sz="1400" kern="1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 err="1">
                          <a:effectLst/>
                          <a:latin typeface="Century Gothic" panose="020B0502020202020204" pitchFamily="34" charset="0"/>
                        </a:rPr>
                        <a:t>Kriteria</a:t>
                      </a:r>
                      <a:endParaRPr lang="en-US" sz="1400" kern="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Century Gothic" panose="020B0502020202020204" pitchFamily="34" charset="0"/>
                        </a:rPr>
                        <a:t>Frekuensi</a:t>
                      </a:r>
                      <a:endParaRPr lang="en-US" sz="1400" kern="1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 err="1">
                          <a:effectLst/>
                          <a:latin typeface="Century Gothic" panose="020B0502020202020204" pitchFamily="34" charset="0"/>
                        </a:rPr>
                        <a:t>Persentase</a:t>
                      </a:r>
                      <a:endParaRPr lang="en-US" sz="1400" kern="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635121773"/>
                  </a:ext>
                </a:extLst>
              </a:tr>
              <a:tr h="6984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Century Gothic" panose="020B0502020202020204" pitchFamily="34" charset="0"/>
                        </a:rPr>
                        <a:t>Tinggi</a:t>
                      </a:r>
                      <a:endParaRPr lang="en-US" sz="1400" kern="1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Century Gothic" panose="020B0502020202020204" pitchFamily="34" charset="0"/>
                        </a:rPr>
                        <a:t>37 ≤ x ≤ 48</a:t>
                      </a:r>
                      <a:endParaRPr lang="en-US" sz="1400" kern="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Century Gothic" panose="020B0502020202020204" pitchFamily="34" charset="0"/>
                        </a:rPr>
                        <a:t>76</a:t>
                      </a:r>
                      <a:endParaRPr lang="en-US" sz="1400" kern="1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Century Gothic" panose="020B0502020202020204" pitchFamily="34" charset="0"/>
                        </a:rPr>
                        <a:t>42,2%</a:t>
                      </a:r>
                      <a:endParaRPr lang="en-US" sz="1400" kern="1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74008311"/>
                  </a:ext>
                </a:extLst>
              </a:tr>
              <a:tr h="6984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Century Gothic" panose="020B0502020202020204" pitchFamily="34" charset="0"/>
                        </a:rPr>
                        <a:t>Sedang</a:t>
                      </a:r>
                      <a:endParaRPr lang="en-US" sz="1400" kern="1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Century Gothic" panose="020B0502020202020204" pitchFamily="34" charset="0"/>
                        </a:rPr>
                        <a:t>25 ≤ x &lt; 37</a:t>
                      </a:r>
                      <a:endParaRPr lang="en-US" sz="1400" kern="1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Century Gothic" panose="020B0502020202020204" pitchFamily="34" charset="0"/>
                        </a:rPr>
                        <a:t>94</a:t>
                      </a:r>
                      <a:endParaRPr lang="en-US" sz="1400" kern="1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Century Gothic" panose="020B0502020202020204" pitchFamily="34" charset="0"/>
                        </a:rPr>
                        <a:t>52,2%</a:t>
                      </a:r>
                      <a:endParaRPr lang="en-US" sz="1400" kern="1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922286527"/>
                  </a:ext>
                </a:extLst>
              </a:tr>
              <a:tr h="6984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Century Gothic" panose="020B0502020202020204" pitchFamily="34" charset="0"/>
                        </a:rPr>
                        <a:t>Rendah</a:t>
                      </a:r>
                      <a:endParaRPr lang="en-US" sz="1400" kern="1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Century Gothic" panose="020B0502020202020204" pitchFamily="34" charset="0"/>
                        </a:rPr>
                        <a:t>12 ≤ x &lt; 25</a:t>
                      </a:r>
                      <a:endParaRPr lang="en-US" sz="1400" kern="1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Century Gothic" panose="020B0502020202020204" pitchFamily="34" charset="0"/>
                        </a:rPr>
                        <a:t>10</a:t>
                      </a:r>
                      <a:endParaRPr lang="en-US" sz="1400" kern="1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Century Gothic" panose="020B0502020202020204" pitchFamily="34" charset="0"/>
                        </a:rPr>
                        <a:t>5,6%</a:t>
                      </a:r>
                      <a:endParaRPr lang="en-US" sz="1400" kern="1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73137041"/>
                  </a:ext>
                </a:extLst>
              </a:tr>
              <a:tr h="70232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Century Gothic" panose="020B0502020202020204" pitchFamily="34" charset="0"/>
                        </a:rPr>
                        <a:t>Total</a:t>
                      </a:r>
                      <a:endParaRPr lang="en-US" sz="1400" kern="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en-US" sz="1400" kern="10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Century Gothic" panose="020B0502020202020204" pitchFamily="34" charset="0"/>
                        </a:rPr>
                        <a:t>180</a:t>
                      </a:r>
                      <a:endParaRPr lang="en-US" sz="1400" kern="1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Century Gothic" panose="020B0502020202020204" pitchFamily="34" charset="0"/>
                        </a:rPr>
                        <a:t>100%</a:t>
                      </a:r>
                      <a:endParaRPr lang="en-US" sz="1400" kern="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40042403"/>
                  </a:ext>
                </a:extLst>
              </a:tr>
            </a:tbl>
          </a:graphicData>
        </a:graphic>
      </p:graphicFrame>
      <p:sp>
        <p:nvSpPr>
          <p:cNvPr id="8" name="Google Shape;47;g104f7abbb21_0_309">
            <a:extLst>
              <a:ext uri="{FF2B5EF4-FFF2-40B4-BE49-F238E27FC236}">
                <a16:creationId xmlns:a16="http://schemas.microsoft.com/office/drawing/2014/main" id="{70E9C2D2-183F-9B97-8618-2F539D5233E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647318" y="1220005"/>
            <a:ext cx="7225524" cy="4449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1600" dirty="0" err="1"/>
              <a:t>Diketahui</a:t>
            </a:r>
            <a:r>
              <a:rPr lang="en-US" sz="1600" dirty="0"/>
              <a:t> </a:t>
            </a:r>
            <a:r>
              <a:rPr lang="en-US" sz="1600" dirty="0" err="1"/>
              <a:t>bahwa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jumlah</a:t>
            </a:r>
            <a:r>
              <a:rPr lang="en-US" sz="1600" dirty="0"/>
              <a:t> </a:t>
            </a:r>
            <a:r>
              <a:rPr lang="en-US" sz="1600" dirty="0" err="1"/>
              <a:t>responden</a:t>
            </a:r>
            <a:r>
              <a:rPr lang="en-US" sz="1600" dirty="0"/>
              <a:t> </a:t>
            </a:r>
            <a:r>
              <a:rPr lang="en-US" sz="1600" dirty="0" err="1"/>
              <a:t>sebanyak</a:t>
            </a:r>
            <a:r>
              <a:rPr lang="en-US" sz="1600" dirty="0"/>
              <a:t> </a:t>
            </a:r>
            <a:r>
              <a:rPr lang="en-US" sz="1600" b="1" dirty="0"/>
              <a:t>180 </a:t>
            </a:r>
            <a:r>
              <a:rPr lang="en-US" sz="1600" b="1" dirty="0" err="1"/>
              <a:t>siswa</a:t>
            </a:r>
            <a:r>
              <a:rPr lang="en-US" sz="1600" dirty="0"/>
              <a:t>, </a:t>
            </a:r>
            <a:r>
              <a:rPr lang="en-US" sz="1600" dirty="0" err="1"/>
              <a:t>tingkat</a:t>
            </a:r>
            <a:r>
              <a:rPr lang="en-US" sz="1600" dirty="0"/>
              <a:t> </a:t>
            </a:r>
            <a:r>
              <a:rPr lang="en-US" sz="1600" b="1" dirty="0" err="1"/>
              <a:t>kesejahteraan</a:t>
            </a:r>
            <a:r>
              <a:rPr lang="en-US" sz="1600" b="1" dirty="0"/>
              <a:t> </a:t>
            </a:r>
            <a:r>
              <a:rPr lang="en-US" sz="1600" b="1" dirty="0" err="1"/>
              <a:t>subjektif</a:t>
            </a:r>
            <a:r>
              <a:rPr lang="en-US" sz="1600" b="1" dirty="0"/>
              <a:t> </a:t>
            </a:r>
            <a:r>
              <a:rPr lang="en-US" sz="1600" b="1" dirty="0" err="1"/>
              <a:t>siswa</a:t>
            </a:r>
            <a:r>
              <a:rPr lang="en-US" sz="1600" dirty="0"/>
              <a:t> paling </a:t>
            </a:r>
            <a:r>
              <a:rPr lang="en-US" sz="1600" dirty="0" err="1"/>
              <a:t>besar</a:t>
            </a:r>
            <a:r>
              <a:rPr lang="en-US" sz="1600" dirty="0"/>
              <a:t> </a:t>
            </a:r>
            <a:r>
              <a:rPr lang="en-US" sz="1600" dirty="0" err="1"/>
              <a:t>berada</a:t>
            </a:r>
            <a:r>
              <a:rPr lang="en-US" sz="1600" dirty="0"/>
              <a:t> pada </a:t>
            </a:r>
            <a:r>
              <a:rPr lang="en-US" sz="1600" b="1" dirty="0" err="1"/>
              <a:t>kategori</a:t>
            </a:r>
            <a:r>
              <a:rPr lang="en-US" sz="1600" b="1" dirty="0"/>
              <a:t> </a:t>
            </a:r>
            <a:r>
              <a:rPr lang="en-US" sz="1600" b="1" dirty="0" err="1"/>
              <a:t>sedang</a:t>
            </a:r>
            <a:r>
              <a:rPr lang="en-US" sz="1600" dirty="0"/>
              <a:t>, </a:t>
            </a:r>
            <a:r>
              <a:rPr lang="en-US" sz="1600" dirty="0" err="1"/>
              <a:t>yaitu</a:t>
            </a:r>
            <a:r>
              <a:rPr lang="en-US" sz="1600" dirty="0"/>
              <a:t> </a:t>
            </a:r>
            <a:r>
              <a:rPr lang="en-US" sz="1600" dirty="0" err="1"/>
              <a:t>sebesar</a:t>
            </a:r>
            <a:r>
              <a:rPr lang="en-US" sz="1600" dirty="0"/>
              <a:t> </a:t>
            </a:r>
            <a:r>
              <a:rPr lang="en-US" sz="1600" b="1" dirty="0"/>
              <a:t>52,2%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jumlah</a:t>
            </a:r>
            <a:r>
              <a:rPr lang="en-US" sz="1600" dirty="0"/>
              <a:t> </a:t>
            </a:r>
            <a:r>
              <a:rPr lang="en-US" sz="1600" dirty="0" err="1"/>
              <a:t>responden</a:t>
            </a:r>
            <a:r>
              <a:rPr lang="en-US" sz="1600" dirty="0"/>
              <a:t> </a:t>
            </a:r>
            <a:r>
              <a:rPr lang="en-US" sz="1600" b="1" dirty="0"/>
              <a:t>94 </a:t>
            </a:r>
            <a:r>
              <a:rPr lang="en-US" sz="1600" b="1" dirty="0" err="1"/>
              <a:t>siswa</a:t>
            </a:r>
            <a:r>
              <a:rPr lang="en-US" sz="16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1600" dirty="0" err="1"/>
              <a:t>Selanjutnya</a:t>
            </a:r>
            <a:r>
              <a:rPr lang="en-US" sz="1600" dirty="0"/>
              <a:t>, </a:t>
            </a:r>
            <a:r>
              <a:rPr lang="en-US" sz="1600" dirty="0" err="1"/>
              <a:t>siswa</a:t>
            </a:r>
            <a:r>
              <a:rPr lang="en-US" sz="1600" dirty="0"/>
              <a:t> yang </a:t>
            </a:r>
            <a:r>
              <a:rPr lang="en-US" sz="1600" dirty="0" err="1"/>
              <a:t>berada</a:t>
            </a:r>
            <a:r>
              <a:rPr lang="en-US" sz="1600" dirty="0"/>
              <a:t> pada </a:t>
            </a:r>
            <a:r>
              <a:rPr lang="en-US" sz="1600" b="1" dirty="0" err="1"/>
              <a:t>kategori</a:t>
            </a:r>
            <a:r>
              <a:rPr lang="en-US" sz="1600" b="1" dirty="0"/>
              <a:t> </a:t>
            </a:r>
            <a:r>
              <a:rPr lang="en-US" sz="1600" b="1" dirty="0" err="1"/>
              <a:t>tinggi</a:t>
            </a:r>
            <a:r>
              <a:rPr lang="en-US" sz="1600" dirty="0"/>
              <a:t> </a:t>
            </a:r>
            <a:r>
              <a:rPr lang="en-US" sz="1600" dirty="0" err="1"/>
              <a:t>sebesar</a:t>
            </a:r>
            <a:r>
              <a:rPr lang="en-US" sz="1600" dirty="0"/>
              <a:t> </a:t>
            </a:r>
            <a:r>
              <a:rPr lang="en-US" sz="1600" b="1" dirty="0"/>
              <a:t>42,2%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jumlah</a:t>
            </a:r>
            <a:r>
              <a:rPr lang="en-US" sz="1600" dirty="0"/>
              <a:t> </a:t>
            </a:r>
            <a:r>
              <a:rPr lang="en-US" sz="1600" dirty="0" err="1"/>
              <a:t>responden</a:t>
            </a:r>
            <a:r>
              <a:rPr lang="en-US" sz="1600" dirty="0"/>
              <a:t> </a:t>
            </a:r>
            <a:r>
              <a:rPr lang="en-US" sz="1600" b="1" dirty="0"/>
              <a:t>76 </a:t>
            </a:r>
            <a:r>
              <a:rPr lang="en-US" sz="1600" b="1" dirty="0" err="1"/>
              <a:t>siswa</a:t>
            </a:r>
            <a:r>
              <a:rPr lang="en-US" sz="1600" dirty="0"/>
              <a:t>. Adapun </a:t>
            </a:r>
            <a:r>
              <a:rPr lang="en-US" sz="1600" dirty="0" err="1"/>
              <a:t>siswa</a:t>
            </a:r>
            <a:r>
              <a:rPr lang="en-US" sz="1600" dirty="0"/>
              <a:t> yang </a:t>
            </a:r>
            <a:r>
              <a:rPr lang="en-US" sz="1600" dirty="0" err="1"/>
              <a:t>berada</a:t>
            </a:r>
            <a:r>
              <a:rPr lang="en-US" sz="1600" dirty="0"/>
              <a:t> pada </a:t>
            </a:r>
            <a:r>
              <a:rPr lang="en-US" sz="1600" b="1" dirty="0" err="1"/>
              <a:t>kategori</a:t>
            </a:r>
            <a:r>
              <a:rPr lang="en-US" sz="1600" b="1" dirty="0"/>
              <a:t> </a:t>
            </a:r>
            <a:r>
              <a:rPr lang="en-US" sz="1600" b="1" dirty="0" err="1"/>
              <a:t>rendah</a:t>
            </a:r>
            <a:r>
              <a:rPr lang="en-US" sz="1600" dirty="0"/>
              <a:t> </a:t>
            </a:r>
            <a:r>
              <a:rPr lang="en-US" sz="1600" dirty="0" err="1"/>
              <a:t>sebesar</a:t>
            </a:r>
            <a:r>
              <a:rPr lang="en-US" sz="1600" dirty="0"/>
              <a:t> </a:t>
            </a:r>
            <a:r>
              <a:rPr lang="en-US" sz="1600" b="1" dirty="0"/>
              <a:t>5,6%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jumlah</a:t>
            </a:r>
            <a:r>
              <a:rPr lang="en-US" sz="1600" dirty="0"/>
              <a:t> </a:t>
            </a:r>
            <a:r>
              <a:rPr lang="en-US" sz="1600" dirty="0" err="1"/>
              <a:t>responden</a:t>
            </a:r>
            <a:r>
              <a:rPr lang="en-US" sz="1600" dirty="0"/>
              <a:t> </a:t>
            </a:r>
            <a:r>
              <a:rPr lang="en-US" sz="1600" b="1" dirty="0"/>
              <a:t>10 </a:t>
            </a:r>
            <a:r>
              <a:rPr lang="en-US" sz="1600" b="1" dirty="0" err="1"/>
              <a:t>siswa</a:t>
            </a:r>
            <a:r>
              <a:rPr lang="en-US" sz="16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1600" dirty="0"/>
              <a:t>Hasil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menunjukkan</a:t>
            </a:r>
            <a:r>
              <a:rPr lang="en-US" sz="1600" dirty="0"/>
              <a:t> </a:t>
            </a:r>
            <a:r>
              <a:rPr lang="en-US" sz="1600" dirty="0" err="1"/>
              <a:t>bahwa</a:t>
            </a:r>
            <a:r>
              <a:rPr lang="en-US" sz="1600" dirty="0"/>
              <a:t> </a:t>
            </a:r>
            <a:r>
              <a:rPr lang="en-US" sz="1600" dirty="0" err="1"/>
              <a:t>secara</a:t>
            </a:r>
            <a:r>
              <a:rPr lang="en-US" sz="1600" dirty="0"/>
              <a:t> </a:t>
            </a:r>
            <a:r>
              <a:rPr lang="en-US" sz="1600" dirty="0" err="1"/>
              <a:t>umum</a:t>
            </a:r>
            <a:r>
              <a:rPr lang="en-US" sz="1600" dirty="0"/>
              <a:t> </a:t>
            </a:r>
            <a:r>
              <a:rPr lang="en-US" sz="1600" b="1" dirty="0" err="1"/>
              <a:t>kesejahteraan</a:t>
            </a:r>
            <a:r>
              <a:rPr lang="en-US" sz="1600" b="1" dirty="0"/>
              <a:t> </a:t>
            </a:r>
            <a:r>
              <a:rPr lang="en-US" sz="1600" b="1" dirty="0" err="1"/>
              <a:t>subjektif</a:t>
            </a:r>
            <a:r>
              <a:rPr lang="en-US" sz="1600" b="1" dirty="0"/>
              <a:t> </a:t>
            </a:r>
            <a:r>
              <a:rPr lang="en-US" sz="1600" b="1" dirty="0" err="1"/>
              <a:t>siswa</a:t>
            </a:r>
            <a:r>
              <a:rPr lang="en-US" sz="1600" b="1" dirty="0"/>
              <a:t> </a:t>
            </a:r>
            <a:r>
              <a:rPr lang="en-US" sz="1600" b="1" dirty="0" err="1"/>
              <a:t>berada</a:t>
            </a:r>
            <a:r>
              <a:rPr lang="en-US" sz="1600" b="1" dirty="0"/>
              <a:t> pada </a:t>
            </a:r>
            <a:r>
              <a:rPr lang="en-US" sz="1600" b="1" dirty="0" err="1"/>
              <a:t>kategori</a:t>
            </a:r>
            <a:r>
              <a:rPr lang="en-US" sz="1600" b="1" dirty="0"/>
              <a:t> </a:t>
            </a:r>
            <a:r>
              <a:rPr lang="en-US" sz="1600" b="1" dirty="0" err="1"/>
              <a:t>sedang</a:t>
            </a:r>
            <a:endParaRPr lang="en-US" sz="1600" dirty="0"/>
          </a:p>
        </p:txBody>
      </p:sp>
      <p:sp>
        <p:nvSpPr>
          <p:cNvPr id="9" name="object 79">
            <a:extLst>
              <a:ext uri="{FF2B5EF4-FFF2-40B4-BE49-F238E27FC236}">
                <a16:creationId xmlns:a16="http://schemas.microsoft.com/office/drawing/2014/main" id="{4720F9DE-4734-6268-71E6-318B5128046C}"/>
              </a:ext>
            </a:extLst>
          </p:cNvPr>
          <p:cNvSpPr txBox="1"/>
          <p:nvPr/>
        </p:nvSpPr>
        <p:spPr>
          <a:xfrm>
            <a:off x="-223931" y="1530020"/>
            <a:ext cx="5261054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  <a:tabLst>
                <a:tab pos="995044" algn="l"/>
                <a:tab pos="1653539" algn="l"/>
                <a:tab pos="2682875" algn="l"/>
                <a:tab pos="3229610" algn="l"/>
              </a:tabLst>
            </a:pPr>
            <a:r>
              <a:rPr sz="2000" b="1" dirty="0" err="1">
                <a:latin typeface="Century Gothic" panose="020B0502020202020204" pitchFamily="34" charset="0"/>
                <a:cs typeface="Times New Roman" panose="02020603050405020304" pitchFamily="18" charset="0"/>
              </a:rPr>
              <a:t>Kategorisasi</a:t>
            </a:r>
            <a:r>
              <a:rPr sz="20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sz="2000" b="1" dirty="0" err="1">
                <a:latin typeface="Century Gothic" panose="020B0502020202020204" pitchFamily="34" charset="0"/>
                <a:cs typeface="Times New Roman" panose="02020603050405020304" pitchFamily="18" charset="0"/>
              </a:rPr>
              <a:t>Variabel</a:t>
            </a:r>
            <a:r>
              <a:rPr sz="20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 Y</a:t>
            </a:r>
          </a:p>
        </p:txBody>
      </p:sp>
    </p:spTree>
    <p:extLst>
      <p:ext uri="{BB962C8B-B14F-4D97-AF65-F5344CB8AC3E}">
        <p14:creationId xmlns:p14="http://schemas.microsoft.com/office/powerpoint/2010/main" val="24304339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>
          <a:extLst>
            <a:ext uri="{FF2B5EF4-FFF2-40B4-BE49-F238E27FC236}">
              <a16:creationId xmlns:a16="http://schemas.microsoft.com/office/drawing/2014/main" id="{82CA253B-3BDB-D1EE-B136-F806DBB72B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04f7abbb21_0_39">
            <a:extLst>
              <a:ext uri="{FF2B5EF4-FFF2-40B4-BE49-F238E27FC236}">
                <a16:creationId xmlns:a16="http://schemas.microsoft.com/office/drawing/2014/main" id="{1E6F5BCD-1E49-A5C8-91B8-1234C8DDF97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77" cy="1042123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Exo"/>
              <a:buNone/>
            </a:pPr>
            <a:r>
              <a:rPr lang="en-US"/>
              <a:t>Hasil</a:t>
            </a:r>
            <a:endParaRPr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52E2708-9CE0-88A2-693A-6754E9BE7A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95848617"/>
              </p:ext>
            </p:extLst>
          </p:nvPr>
        </p:nvGraphicFramePr>
        <p:xfrm>
          <a:off x="2019298" y="1256156"/>
          <a:ext cx="8153401" cy="342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Google Shape;47;g104f7abbb21_0_309">
            <a:extLst>
              <a:ext uri="{FF2B5EF4-FFF2-40B4-BE49-F238E27FC236}">
                <a16:creationId xmlns:a16="http://schemas.microsoft.com/office/drawing/2014/main" id="{D343F651-54D3-4F95-7B22-F97776D06BF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66758" y="4572805"/>
            <a:ext cx="11830877" cy="1386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0800" indent="0" algn="just">
              <a:lnSpc>
                <a:spcPct val="150000"/>
              </a:lnSpc>
              <a:buNone/>
            </a:pPr>
            <a:r>
              <a:rPr lang="en-US" sz="1600" dirty="0"/>
              <a:t>Hasil </a:t>
            </a:r>
            <a:r>
              <a:rPr lang="en-US" sz="1600" dirty="0" err="1"/>
              <a:t>analisis</a:t>
            </a:r>
            <a:r>
              <a:rPr lang="en-US" sz="1600" dirty="0"/>
              <a:t> </a:t>
            </a:r>
            <a:r>
              <a:rPr lang="en-US" sz="1600" dirty="0" err="1"/>
              <a:t>menunjukkan</a:t>
            </a:r>
            <a:r>
              <a:rPr lang="en-US" sz="1600" dirty="0"/>
              <a:t> </a:t>
            </a:r>
            <a:r>
              <a:rPr lang="en-US" sz="1600" dirty="0" err="1"/>
              <a:t>bahwa</a:t>
            </a:r>
            <a:r>
              <a:rPr lang="en-US" sz="1600" dirty="0"/>
              <a:t> </a:t>
            </a:r>
            <a:r>
              <a:rPr lang="en-US" sz="1600" b="1" dirty="0" err="1"/>
              <a:t>dukungan</a:t>
            </a:r>
            <a:r>
              <a:rPr lang="en-US" sz="1600" b="1" dirty="0"/>
              <a:t> </a:t>
            </a:r>
            <a:r>
              <a:rPr lang="en-US" sz="1600" b="1" dirty="0" err="1"/>
              <a:t>sosial</a:t>
            </a:r>
            <a:r>
              <a:rPr lang="en-US" sz="1600" b="1" dirty="0"/>
              <a:t> </a:t>
            </a:r>
            <a:r>
              <a:rPr lang="en-US" sz="1600" b="1" dirty="0" err="1"/>
              <a:t>keluarga</a:t>
            </a:r>
            <a:r>
              <a:rPr lang="en-US" sz="1600" dirty="0"/>
              <a:t> dan </a:t>
            </a:r>
            <a:r>
              <a:rPr lang="en-US" sz="1600" b="1" dirty="0" err="1"/>
              <a:t>kontrol</a:t>
            </a:r>
            <a:r>
              <a:rPr lang="en-US" sz="1600" b="1" dirty="0"/>
              <a:t> </a:t>
            </a:r>
            <a:r>
              <a:rPr lang="en-US" sz="1600" b="1" dirty="0" err="1"/>
              <a:t>diri</a:t>
            </a:r>
            <a:r>
              <a:rPr lang="en-US" sz="1600" dirty="0"/>
              <a:t> </a:t>
            </a:r>
            <a:r>
              <a:rPr lang="en-US" sz="1600" dirty="0" err="1"/>
              <a:t>berpengaruh</a:t>
            </a:r>
            <a:r>
              <a:rPr lang="en-US" sz="1600" dirty="0"/>
              <a:t> </a:t>
            </a:r>
            <a:r>
              <a:rPr lang="en-US" sz="1600" dirty="0" err="1"/>
              <a:t>signifikan</a:t>
            </a:r>
            <a:r>
              <a:rPr lang="en-US" sz="1600" dirty="0"/>
              <a:t> </a:t>
            </a:r>
            <a:r>
              <a:rPr lang="en-US" sz="1600" dirty="0" err="1"/>
              <a:t>terhadap</a:t>
            </a:r>
            <a:r>
              <a:rPr lang="en-US" sz="1600" dirty="0"/>
              <a:t> </a:t>
            </a:r>
            <a:r>
              <a:rPr lang="en-US" sz="1600" b="1" dirty="0" err="1"/>
              <a:t>kesejahteraan</a:t>
            </a:r>
            <a:r>
              <a:rPr lang="en-US" sz="1600" b="1" dirty="0"/>
              <a:t> </a:t>
            </a:r>
            <a:r>
              <a:rPr lang="en-US" sz="1600" b="1" dirty="0" err="1"/>
              <a:t>subjektif</a:t>
            </a:r>
            <a:r>
              <a:rPr lang="en-US" sz="1600" b="1" dirty="0"/>
              <a:t> </a:t>
            </a:r>
            <a:r>
              <a:rPr lang="en-US" sz="1600" b="1" dirty="0" err="1"/>
              <a:t>siswa</a:t>
            </a:r>
            <a:r>
              <a:rPr lang="en-US" sz="1600" dirty="0"/>
              <a:t>. Hal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ditunjukkan</a:t>
            </a:r>
            <a:r>
              <a:rPr lang="en-US" sz="1600" dirty="0"/>
              <a:t> oleh </a:t>
            </a:r>
            <a:r>
              <a:rPr lang="en-US" sz="1600" dirty="0" err="1"/>
              <a:t>nilai</a:t>
            </a:r>
            <a:r>
              <a:rPr lang="en-US" sz="1600" dirty="0"/>
              <a:t> </a:t>
            </a:r>
            <a:r>
              <a:rPr lang="en-US" sz="1600" dirty="0" err="1"/>
              <a:t>signifikansi</a:t>
            </a:r>
            <a:r>
              <a:rPr lang="en-US" sz="1600" dirty="0"/>
              <a:t> </a:t>
            </a:r>
            <a:r>
              <a:rPr lang="en-US" sz="1600" i="1" dirty="0"/>
              <a:t>p</a:t>
            </a:r>
            <a:r>
              <a:rPr lang="en-US" sz="1600" dirty="0"/>
              <a:t> &lt; 0,001 yang </a:t>
            </a:r>
            <a:r>
              <a:rPr lang="en-US" sz="1600" dirty="0" err="1"/>
              <a:t>berarti</a:t>
            </a:r>
            <a:r>
              <a:rPr lang="en-US" sz="1600" dirty="0"/>
              <a:t> </a:t>
            </a:r>
            <a:r>
              <a:rPr lang="en-US" sz="1600" dirty="0" err="1"/>
              <a:t>bahwa</a:t>
            </a:r>
            <a:r>
              <a:rPr lang="en-US" sz="1600" dirty="0"/>
              <a:t> </a:t>
            </a:r>
            <a:r>
              <a:rPr lang="en-US" sz="1600" dirty="0" err="1"/>
              <a:t>semakin</a:t>
            </a:r>
            <a:r>
              <a:rPr lang="en-US" sz="1600" dirty="0"/>
              <a:t> </a:t>
            </a:r>
            <a:r>
              <a:rPr lang="en-US" sz="1600" dirty="0" err="1"/>
              <a:t>baik</a:t>
            </a:r>
            <a:r>
              <a:rPr lang="en-US" sz="1600" dirty="0"/>
              <a:t> </a:t>
            </a:r>
            <a:r>
              <a:rPr lang="en-US" sz="1600" dirty="0" err="1"/>
              <a:t>dukungan</a:t>
            </a:r>
            <a:r>
              <a:rPr lang="en-US" sz="1600" dirty="0"/>
              <a:t> </a:t>
            </a:r>
            <a:r>
              <a:rPr lang="en-US" sz="1600" dirty="0" err="1"/>
              <a:t>sosial</a:t>
            </a:r>
            <a:r>
              <a:rPr lang="en-US" sz="1600" dirty="0"/>
              <a:t> </a:t>
            </a:r>
            <a:r>
              <a:rPr lang="en-US" sz="1600" dirty="0" err="1"/>
              <a:t>keluarga</a:t>
            </a:r>
            <a:r>
              <a:rPr lang="en-US" sz="1600" dirty="0"/>
              <a:t> dan </a:t>
            </a:r>
            <a:r>
              <a:rPr lang="en-US" sz="1600" dirty="0" err="1"/>
              <a:t>kontrol</a:t>
            </a:r>
            <a:r>
              <a:rPr lang="en-US" sz="1600" dirty="0"/>
              <a:t> </a:t>
            </a:r>
            <a:r>
              <a:rPr lang="en-US" sz="1600" dirty="0" err="1"/>
              <a:t>diri</a:t>
            </a:r>
            <a:r>
              <a:rPr lang="en-US" sz="1600" dirty="0"/>
              <a:t> yang </a:t>
            </a:r>
            <a:r>
              <a:rPr lang="en-US" sz="1600" dirty="0" err="1"/>
              <a:t>dimiliki</a:t>
            </a:r>
            <a:r>
              <a:rPr lang="en-US" sz="1600" dirty="0"/>
              <a:t> </a:t>
            </a:r>
            <a:r>
              <a:rPr lang="en-US" sz="1600" dirty="0" err="1"/>
              <a:t>siswa</a:t>
            </a:r>
            <a:r>
              <a:rPr lang="en-US" sz="1600" dirty="0"/>
              <a:t>, </a:t>
            </a:r>
            <a:r>
              <a:rPr lang="en-US" sz="1600" dirty="0" err="1"/>
              <a:t>maka</a:t>
            </a:r>
            <a:r>
              <a:rPr lang="en-US" sz="1600" dirty="0"/>
              <a:t> </a:t>
            </a:r>
            <a:r>
              <a:rPr lang="en-US" sz="1600" dirty="0" err="1"/>
              <a:t>semakin</a:t>
            </a:r>
            <a:r>
              <a:rPr lang="en-US" sz="1600" dirty="0"/>
              <a:t> </a:t>
            </a:r>
            <a:r>
              <a:rPr lang="en-US" sz="1600" dirty="0" err="1"/>
              <a:t>tinggi</a:t>
            </a:r>
            <a:r>
              <a:rPr lang="en-US" sz="1600" dirty="0"/>
              <a:t> </a:t>
            </a:r>
            <a:r>
              <a:rPr lang="en-US" sz="1600" dirty="0" err="1"/>
              <a:t>kesejahteraan</a:t>
            </a:r>
            <a:r>
              <a:rPr lang="en-US" sz="1600" dirty="0"/>
              <a:t> </a:t>
            </a:r>
            <a:r>
              <a:rPr lang="en-US" sz="1600" dirty="0" err="1"/>
              <a:t>subjektif</a:t>
            </a:r>
            <a:r>
              <a:rPr lang="en-US" sz="1600" dirty="0"/>
              <a:t> </a:t>
            </a:r>
            <a:r>
              <a:rPr lang="en-US" sz="1600" dirty="0" err="1"/>
              <a:t>siswa</a:t>
            </a:r>
            <a:r>
              <a:rPr lang="en-US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555948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>
          <a:extLst>
            <a:ext uri="{FF2B5EF4-FFF2-40B4-BE49-F238E27FC236}">
              <a16:creationId xmlns:a16="http://schemas.microsoft.com/office/drawing/2014/main" id="{1176632F-2B31-283B-3237-BEA229D103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04f7abbb21_0_39">
            <a:extLst>
              <a:ext uri="{FF2B5EF4-FFF2-40B4-BE49-F238E27FC236}">
                <a16:creationId xmlns:a16="http://schemas.microsoft.com/office/drawing/2014/main" id="{A3DC865F-FADE-FCB1-4C29-4C1F04AC9F0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77" cy="1042123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Exo"/>
              <a:buNone/>
            </a:pPr>
            <a:r>
              <a:rPr lang="en-US" dirty="0"/>
              <a:t>Hasil</a:t>
            </a:r>
            <a:endParaRPr dirty="0"/>
          </a:p>
        </p:txBody>
      </p:sp>
      <p:sp>
        <p:nvSpPr>
          <p:cNvPr id="8" name="Google Shape;47;g104f7abbb21_0_309">
            <a:extLst>
              <a:ext uri="{FF2B5EF4-FFF2-40B4-BE49-F238E27FC236}">
                <a16:creationId xmlns:a16="http://schemas.microsoft.com/office/drawing/2014/main" id="{1D1325D8-2CEE-B468-2BD5-0A9F4458C9E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678485" y="3115568"/>
            <a:ext cx="7306586" cy="3031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0800" indent="0" algn="just">
              <a:lnSpc>
                <a:spcPct val="150000"/>
              </a:lnSpc>
              <a:buNone/>
            </a:pPr>
            <a:r>
              <a:rPr lang="en-US" sz="1600" dirty="0" err="1"/>
              <a:t>Berdasarkan</a:t>
            </a:r>
            <a:r>
              <a:rPr lang="en-US" sz="1600" dirty="0"/>
              <a:t> </a:t>
            </a:r>
            <a:r>
              <a:rPr lang="en-US" sz="1600" dirty="0" err="1"/>
              <a:t>hasil</a:t>
            </a:r>
            <a:r>
              <a:rPr lang="en-US" sz="1600" dirty="0"/>
              <a:t> </a:t>
            </a:r>
            <a:r>
              <a:rPr lang="en-US" sz="1600" dirty="0" err="1"/>
              <a:t>analisis</a:t>
            </a:r>
            <a:r>
              <a:rPr lang="en-US" sz="1600" dirty="0"/>
              <a:t> </a:t>
            </a:r>
            <a:r>
              <a:rPr lang="en-US" sz="1600" dirty="0" err="1"/>
              <a:t>diperoleh</a:t>
            </a:r>
            <a:r>
              <a:rPr lang="en-US" sz="1600" dirty="0"/>
              <a:t> </a:t>
            </a:r>
            <a:r>
              <a:rPr lang="en-US" sz="1600" dirty="0" err="1"/>
              <a:t>nilai</a:t>
            </a:r>
            <a:r>
              <a:rPr lang="en-US" sz="1600" dirty="0"/>
              <a:t> F = 23,490 p &lt; 0,000 </a:t>
            </a:r>
            <a:r>
              <a:rPr lang="en-US" sz="1600" dirty="0" err="1"/>
              <a:t>serta</a:t>
            </a:r>
            <a:r>
              <a:rPr lang="en-US" sz="1600" dirty="0"/>
              <a:t> R Square </a:t>
            </a:r>
            <a:r>
              <a:rPr lang="en-US" sz="1600" dirty="0" err="1"/>
              <a:t>sebesar</a:t>
            </a:r>
            <a:r>
              <a:rPr lang="en-US" sz="1600" dirty="0"/>
              <a:t> 0,210, yang </a:t>
            </a:r>
            <a:r>
              <a:rPr lang="en-US" sz="1600" dirty="0" err="1"/>
              <a:t>menunjukkan</a:t>
            </a:r>
            <a:r>
              <a:rPr lang="en-US" sz="1600" dirty="0"/>
              <a:t> </a:t>
            </a:r>
            <a:r>
              <a:rPr lang="en-US" sz="1600" dirty="0" err="1"/>
              <a:t>bahwa</a:t>
            </a:r>
            <a:r>
              <a:rPr lang="en-US" sz="1600" dirty="0"/>
              <a:t> </a:t>
            </a:r>
            <a:r>
              <a:rPr lang="en-US" sz="1600" dirty="0" err="1"/>
              <a:t>kontrol</a:t>
            </a:r>
            <a:r>
              <a:rPr lang="en-US" sz="1600" dirty="0"/>
              <a:t> </a:t>
            </a:r>
            <a:r>
              <a:rPr lang="en-US" sz="1600" dirty="0" err="1"/>
              <a:t>diri</a:t>
            </a:r>
            <a:r>
              <a:rPr lang="en-US" sz="1600" dirty="0"/>
              <a:t> dan </a:t>
            </a:r>
            <a:r>
              <a:rPr lang="en-US" sz="1600" dirty="0" err="1"/>
              <a:t>dukungan</a:t>
            </a:r>
            <a:r>
              <a:rPr lang="en-US" sz="1600" dirty="0"/>
              <a:t> </a:t>
            </a:r>
            <a:r>
              <a:rPr lang="en-US" sz="1600" dirty="0" err="1"/>
              <a:t>sosial</a:t>
            </a:r>
            <a:r>
              <a:rPr lang="en-US" sz="1600" dirty="0"/>
              <a:t> </a:t>
            </a:r>
            <a:r>
              <a:rPr lang="en-US" sz="1600" dirty="0" err="1"/>
              <a:t>keluarga</a:t>
            </a:r>
            <a:r>
              <a:rPr lang="en-US" sz="1600" dirty="0"/>
              <a:t> </a:t>
            </a:r>
            <a:r>
              <a:rPr lang="en-US" sz="1600" dirty="0" err="1"/>
              <a:t>berpengaruh</a:t>
            </a:r>
            <a:r>
              <a:rPr lang="en-US" sz="1600" dirty="0"/>
              <a:t> </a:t>
            </a:r>
            <a:r>
              <a:rPr lang="en-US" sz="1600" dirty="0" err="1"/>
              <a:t>sebesar</a:t>
            </a:r>
            <a:r>
              <a:rPr lang="en-US" sz="1600" dirty="0"/>
              <a:t> 21% </a:t>
            </a:r>
            <a:r>
              <a:rPr lang="en-US" sz="1600" dirty="0" err="1"/>
              <a:t>terhadap</a:t>
            </a:r>
            <a:r>
              <a:rPr lang="en-US" sz="1600" dirty="0"/>
              <a:t> </a:t>
            </a:r>
            <a:r>
              <a:rPr lang="en-US" sz="1600" dirty="0" err="1"/>
              <a:t>kesejahteraan</a:t>
            </a:r>
            <a:r>
              <a:rPr lang="en-US" sz="1600" dirty="0"/>
              <a:t> </a:t>
            </a:r>
            <a:r>
              <a:rPr lang="en-US" sz="1600" dirty="0" err="1"/>
              <a:t>subjektif</a:t>
            </a:r>
            <a:r>
              <a:rPr lang="en-US" sz="1600" dirty="0"/>
              <a:t> </a:t>
            </a:r>
            <a:r>
              <a:rPr lang="en-US" sz="1600" dirty="0" err="1"/>
              <a:t>siswa</a:t>
            </a:r>
            <a:r>
              <a:rPr lang="en-US" sz="1600" dirty="0"/>
              <a:t>. </a:t>
            </a:r>
          </a:p>
          <a:p>
            <a:pPr marL="50800" indent="0" algn="just">
              <a:lnSpc>
                <a:spcPct val="150000"/>
              </a:lnSpc>
              <a:buNone/>
            </a:pPr>
            <a:r>
              <a:rPr lang="en-US" sz="1600" dirty="0" err="1"/>
              <a:t>Persamaan</a:t>
            </a:r>
            <a:r>
              <a:rPr lang="en-US" sz="1600" dirty="0"/>
              <a:t> </a:t>
            </a:r>
            <a:r>
              <a:rPr lang="en-US" sz="1600" dirty="0" err="1"/>
              <a:t>regresi</a:t>
            </a:r>
            <a:r>
              <a:rPr lang="en-US" sz="1600" dirty="0"/>
              <a:t> yang </a:t>
            </a:r>
            <a:r>
              <a:rPr lang="en-US" sz="1600" dirty="0" err="1"/>
              <a:t>diperoleh</a:t>
            </a:r>
            <a:r>
              <a:rPr lang="en-US" sz="1600" dirty="0"/>
              <a:t> </a:t>
            </a:r>
            <a:r>
              <a:rPr lang="en-US" sz="1600" dirty="0" err="1"/>
              <a:t>yaitu</a:t>
            </a:r>
            <a:r>
              <a:rPr lang="en-US" sz="1600" dirty="0"/>
              <a:t> Y = 32,615 + 0,383X₁ − 0,105X₂.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D9E2F15-8B1E-6CCA-CCC5-EDA5CC5B88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8401592"/>
              </p:ext>
            </p:extLst>
          </p:nvPr>
        </p:nvGraphicFramePr>
        <p:xfrm>
          <a:off x="1172598" y="1739246"/>
          <a:ext cx="10318360" cy="10974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63672">
                  <a:extLst>
                    <a:ext uri="{9D8B030D-6E8A-4147-A177-3AD203B41FA5}">
                      <a16:colId xmlns:a16="http://schemas.microsoft.com/office/drawing/2014/main" val="165874182"/>
                    </a:ext>
                  </a:extLst>
                </a:gridCol>
                <a:gridCol w="2063672">
                  <a:extLst>
                    <a:ext uri="{9D8B030D-6E8A-4147-A177-3AD203B41FA5}">
                      <a16:colId xmlns:a16="http://schemas.microsoft.com/office/drawing/2014/main" val="3828937922"/>
                    </a:ext>
                  </a:extLst>
                </a:gridCol>
                <a:gridCol w="2063672">
                  <a:extLst>
                    <a:ext uri="{9D8B030D-6E8A-4147-A177-3AD203B41FA5}">
                      <a16:colId xmlns:a16="http://schemas.microsoft.com/office/drawing/2014/main" val="4243912397"/>
                    </a:ext>
                  </a:extLst>
                </a:gridCol>
                <a:gridCol w="2063672">
                  <a:extLst>
                    <a:ext uri="{9D8B030D-6E8A-4147-A177-3AD203B41FA5}">
                      <a16:colId xmlns:a16="http://schemas.microsoft.com/office/drawing/2014/main" val="1684584350"/>
                    </a:ext>
                  </a:extLst>
                </a:gridCol>
                <a:gridCol w="2063672">
                  <a:extLst>
                    <a:ext uri="{9D8B030D-6E8A-4147-A177-3AD203B41FA5}">
                      <a16:colId xmlns:a16="http://schemas.microsoft.com/office/drawing/2014/main" val="2506152263"/>
                    </a:ext>
                  </a:extLst>
                </a:gridCol>
              </a:tblGrid>
              <a:tr h="6201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Century Gothic" panose="020B0502020202020204" pitchFamily="34" charset="0"/>
                        </a:rPr>
                        <a:t>Model</a:t>
                      </a:r>
                      <a:endParaRPr lang="en-US" sz="1400" kern="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Century Gothic" panose="020B0502020202020204" pitchFamily="34" charset="0"/>
                        </a:rPr>
                        <a:t>R</a:t>
                      </a:r>
                      <a:endParaRPr lang="en-US" sz="1400" kern="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Century Gothic" panose="020B0502020202020204" pitchFamily="34" charset="0"/>
                        </a:rPr>
                        <a:t>R Square</a:t>
                      </a:r>
                      <a:endParaRPr lang="en-US" sz="1400" kern="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Century Gothic" panose="020B0502020202020204" pitchFamily="34" charset="0"/>
                        </a:rPr>
                        <a:t>Adjusted R Square</a:t>
                      </a:r>
                      <a:endParaRPr lang="en-US" sz="1400" kern="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Century Gothic" panose="020B0502020202020204" pitchFamily="34" charset="0"/>
                        </a:rPr>
                        <a:t>Std. Error of the Estimate</a:t>
                      </a:r>
                      <a:endParaRPr lang="en-US" sz="1400" kern="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500921214"/>
                  </a:ext>
                </a:extLst>
              </a:tr>
              <a:tr h="47736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  <a:endParaRPr lang="en-US" sz="1400" kern="1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Century Gothic" panose="020B0502020202020204" pitchFamily="34" charset="0"/>
                        </a:rPr>
                        <a:t>0.458</a:t>
                      </a:r>
                      <a:endParaRPr lang="en-US" sz="1400" kern="1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Century Gothic" panose="020B0502020202020204" pitchFamily="34" charset="0"/>
                        </a:rPr>
                        <a:t>0.210</a:t>
                      </a:r>
                      <a:endParaRPr lang="en-US" sz="1400" kern="1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Century Gothic" panose="020B0502020202020204" pitchFamily="34" charset="0"/>
                        </a:rPr>
                        <a:t>0.201</a:t>
                      </a:r>
                      <a:endParaRPr lang="en-US" sz="1400" kern="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Century Gothic" panose="020B0502020202020204" pitchFamily="34" charset="0"/>
                        </a:rPr>
                        <a:t>5.214</a:t>
                      </a:r>
                      <a:endParaRPr lang="en-US" sz="1400" kern="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071782708"/>
                  </a:ext>
                </a:extLst>
              </a:tr>
            </a:tbl>
          </a:graphicData>
        </a:graphic>
      </p:graphicFrame>
      <p:sp>
        <p:nvSpPr>
          <p:cNvPr id="3" name="Google Shape;47;g104f7abbb21_0_309">
            <a:extLst>
              <a:ext uri="{FF2B5EF4-FFF2-40B4-BE49-F238E27FC236}">
                <a16:creationId xmlns:a16="http://schemas.microsoft.com/office/drawing/2014/main" id="{8038E813-B5F2-A278-0058-F1EBF694D481}"/>
              </a:ext>
            </a:extLst>
          </p:cNvPr>
          <p:cNvSpPr txBox="1">
            <a:spLocks/>
          </p:cNvSpPr>
          <p:nvPr/>
        </p:nvSpPr>
        <p:spPr>
          <a:xfrm>
            <a:off x="3635735" y="1098685"/>
            <a:ext cx="4892922" cy="8690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50800" indent="0" algn="just">
              <a:lnSpc>
                <a:spcPct val="150000"/>
              </a:lnSpc>
              <a:buNone/>
            </a:pPr>
            <a:r>
              <a:rPr lang="it-IT" sz="1600" b="1" dirty="0"/>
              <a:t>Tabel. Model Summary Regresi Linier Berganda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40799824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104f7abbb21_0_70"/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77" cy="1042123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Exo"/>
              <a:buNone/>
            </a:pPr>
            <a:r>
              <a:rPr lang="en-US"/>
              <a:t>Pembahasan</a:t>
            </a:r>
            <a:endParaRPr/>
          </a:p>
        </p:txBody>
      </p:sp>
      <p:sp>
        <p:nvSpPr>
          <p:cNvPr id="71" name="Google Shape;71;g104f7abbb21_0_70"/>
          <p:cNvSpPr txBox="1">
            <a:spLocks noGrp="1"/>
          </p:cNvSpPr>
          <p:nvPr>
            <p:ph type="body" idx="1"/>
          </p:nvPr>
        </p:nvSpPr>
        <p:spPr>
          <a:xfrm>
            <a:off x="-107562" y="1155459"/>
            <a:ext cx="12132804" cy="5089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14350" indent="-285750" algn="just">
              <a:lnSpc>
                <a:spcPct val="100000"/>
              </a:lnSpc>
            </a:pPr>
            <a:r>
              <a:rPr lang="en-US" sz="1600" dirty="0"/>
              <a:t>Hasil </a:t>
            </a:r>
            <a:r>
              <a:rPr lang="en-US" sz="1600" dirty="0" err="1"/>
              <a:t>penelitian</a:t>
            </a:r>
            <a:r>
              <a:rPr lang="en-US" sz="1600" dirty="0"/>
              <a:t> </a:t>
            </a:r>
            <a:r>
              <a:rPr lang="en-US" sz="1600" dirty="0" err="1"/>
              <a:t>menunjukkan</a:t>
            </a:r>
            <a:r>
              <a:rPr lang="en-US" sz="1600" dirty="0"/>
              <a:t> </a:t>
            </a:r>
            <a:r>
              <a:rPr lang="en-US" sz="1600" dirty="0" err="1"/>
              <a:t>bahwa</a:t>
            </a:r>
            <a:r>
              <a:rPr lang="en-US" sz="1600" dirty="0"/>
              <a:t> </a:t>
            </a:r>
            <a:r>
              <a:rPr lang="en-US" sz="1600" dirty="0" err="1"/>
              <a:t>kontrol</a:t>
            </a:r>
            <a:r>
              <a:rPr lang="en-US" sz="1600" dirty="0"/>
              <a:t> </a:t>
            </a:r>
            <a:r>
              <a:rPr lang="en-US" sz="1600" dirty="0" err="1"/>
              <a:t>diri</a:t>
            </a:r>
            <a:r>
              <a:rPr lang="en-US" sz="1600" dirty="0"/>
              <a:t> dan </a:t>
            </a:r>
            <a:r>
              <a:rPr lang="en-US" sz="1600" dirty="0" err="1"/>
              <a:t>dukungan</a:t>
            </a:r>
            <a:r>
              <a:rPr lang="en-US" sz="1600" dirty="0"/>
              <a:t> </a:t>
            </a:r>
            <a:r>
              <a:rPr lang="en-US" sz="1600" dirty="0" err="1"/>
              <a:t>sosial</a:t>
            </a:r>
            <a:r>
              <a:rPr lang="en-US" sz="1600" dirty="0"/>
              <a:t> </a:t>
            </a:r>
            <a:r>
              <a:rPr lang="en-US" sz="1600" dirty="0" err="1"/>
              <a:t>keluarga</a:t>
            </a:r>
            <a:r>
              <a:rPr lang="en-US" sz="1600" dirty="0"/>
              <a:t> </a:t>
            </a:r>
            <a:r>
              <a:rPr lang="en-US" sz="1600" dirty="0" err="1"/>
              <a:t>secara</a:t>
            </a:r>
            <a:r>
              <a:rPr lang="en-US" sz="1600" dirty="0"/>
              <a:t> </a:t>
            </a:r>
            <a:r>
              <a:rPr lang="en-US" sz="1600" dirty="0" err="1"/>
              <a:t>simultan</a:t>
            </a:r>
            <a:r>
              <a:rPr lang="en-US" sz="1600" dirty="0"/>
              <a:t> </a:t>
            </a:r>
            <a:r>
              <a:rPr lang="en-US" sz="1600" dirty="0" err="1"/>
              <a:t>berpengaruh</a:t>
            </a:r>
            <a:r>
              <a:rPr lang="en-US" sz="1600" dirty="0"/>
              <a:t> </a:t>
            </a:r>
            <a:r>
              <a:rPr lang="en-US" sz="1600" dirty="0" err="1"/>
              <a:t>signifikan</a:t>
            </a:r>
            <a:r>
              <a:rPr lang="en-US" sz="1600" dirty="0"/>
              <a:t> </a:t>
            </a:r>
            <a:r>
              <a:rPr lang="en-US" sz="1600" dirty="0" err="1"/>
              <a:t>terhadap</a:t>
            </a:r>
            <a:r>
              <a:rPr lang="en-US" sz="1600" dirty="0"/>
              <a:t> </a:t>
            </a:r>
            <a:r>
              <a:rPr lang="en-US" sz="1600" dirty="0" err="1"/>
              <a:t>kesejahteraan</a:t>
            </a:r>
            <a:r>
              <a:rPr lang="en-US" sz="1600" dirty="0"/>
              <a:t> </a:t>
            </a:r>
            <a:r>
              <a:rPr lang="en-US" sz="1600" dirty="0" err="1"/>
              <a:t>subjektif</a:t>
            </a:r>
            <a:r>
              <a:rPr lang="en-US" sz="1600" dirty="0"/>
              <a:t> </a:t>
            </a:r>
            <a:r>
              <a:rPr lang="en-US" sz="1600" dirty="0" err="1"/>
              <a:t>siswa</a:t>
            </a:r>
            <a:r>
              <a:rPr lang="en-US" sz="1600" dirty="0"/>
              <a:t> (p &lt; 0,001). </a:t>
            </a:r>
            <a:r>
              <a:rPr lang="en-US" sz="1600" dirty="0" err="1"/>
              <a:t>Temuan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menunjukkan</a:t>
            </a:r>
            <a:r>
              <a:rPr lang="en-US" sz="1600" dirty="0"/>
              <a:t> </a:t>
            </a:r>
            <a:r>
              <a:rPr lang="en-US" sz="1600" dirty="0" err="1"/>
              <a:t>bahwa</a:t>
            </a:r>
            <a:r>
              <a:rPr lang="en-US" sz="1600" dirty="0"/>
              <a:t> </a:t>
            </a:r>
            <a:r>
              <a:rPr lang="en-US" sz="1600" dirty="0" err="1"/>
              <a:t>semakin</a:t>
            </a:r>
            <a:r>
              <a:rPr lang="en-US" sz="1600" dirty="0"/>
              <a:t> </a:t>
            </a:r>
            <a:r>
              <a:rPr lang="en-US" sz="1600" dirty="0" err="1"/>
              <a:t>tinggi</a:t>
            </a:r>
            <a:r>
              <a:rPr lang="en-US" sz="1600" dirty="0"/>
              <a:t> </a:t>
            </a:r>
            <a:r>
              <a:rPr lang="en-US" sz="1600" dirty="0" err="1"/>
              <a:t>kontrol</a:t>
            </a:r>
            <a:r>
              <a:rPr lang="en-US" sz="1600" dirty="0"/>
              <a:t> </a:t>
            </a:r>
            <a:r>
              <a:rPr lang="en-US" sz="1600" dirty="0" err="1"/>
              <a:t>diri</a:t>
            </a:r>
            <a:r>
              <a:rPr lang="en-US" sz="1600" dirty="0"/>
              <a:t> yang </a:t>
            </a:r>
            <a:r>
              <a:rPr lang="en-US" sz="1600" dirty="0" err="1"/>
              <a:t>dimiliki</a:t>
            </a:r>
            <a:r>
              <a:rPr lang="en-US" sz="1600" dirty="0"/>
              <a:t> </a:t>
            </a:r>
            <a:r>
              <a:rPr lang="en-US" sz="1600" dirty="0" err="1"/>
              <a:t>siswa</a:t>
            </a:r>
            <a:r>
              <a:rPr lang="en-US" sz="1600" dirty="0"/>
              <a:t>, </a:t>
            </a:r>
            <a:r>
              <a:rPr lang="en-US" sz="1600" dirty="0" err="1"/>
              <a:t>maka</a:t>
            </a:r>
            <a:r>
              <a:rPr lang="en-US" sz="1600" dirty="0"/>
              <a:t> </a:t>
            </a:r>
            <a:r>
              <a:rPr lang="en-US" sz="1600" dirty="0" err="1"/>
              <a:t>semakin</a:t>
            </a:r>
            <a:r>
              <a:rPr lang="en-US" sz="1600" dirty="0"/>
              <a:t> </a:t>
            </a:r>
            <a:r>
              <a:rPr lang="en-US" sz="1600" dirty="0" err="1"/>
              <a:t>tinggi</a:t>
            </a:r>
            <a:r>
              <a:rPr lang="en-US" sz="1600" dirty="0"/>
              <a:t> </a:t>
            </a:r>
            <a:r>
              <a:rPr lang="en-US" sz="1600" dirty="0" err="1"/>
              <a:t>kesejahteraan</a:t>
            </a:r>
            <a:r>
              <a:rPr lang="en-US" sz="1600" dirty="0"/>
              <a:t> </a:t>
            </a:r>
            <a:r>
              <a:rPr lang="en-US" sz="1600" dirty="0" err="1"/>
              <a:t>subjektif</a:t>
            </a:r>
            <a:r>
              <a:rPr lang="en-US" sz="1600" dirty="0"/>
              <a:t> yang </a:t>
            </a:r>
            <a:r>
              <a:rPr lang="en-US" sz="1600" dirty="0" err="1"/>
              <a:t>dirasakan</a:t>
            </a:r>
            <a:r>
              <a:rPr lang="en-US" sz="1600" dirty="0"/>
              <a:t>, </a:t>
            </a:r>
            <a:r>
              <a:rPr lang="en-US" sz="1600" dirty="0" err="1"/>
              <a:t>sementara</a:t>
            </a:r>
            <a:r>
              <a:rPr lang="en-US" sz="1600" dirty="0"/>
              <a:t> </a:t>
            </a:r>
            <a:r>
              <a:rPr lang="en-US" sz="1600" dirty="0" err="1"/>
              <a:t>peningkatan</a:t>
            </a:r>
            <a:r>
              <a:rPr lang="en-US" sz="1600" dirty="0"/>
              <a:t> </a:t>
            </a:r>
            <a:r>
              <a:rPr lang="en-US" sz="1600" dirty="0" err="1"/>
              <a:t>dukungan</a:t>
            </a:r>
            <a:r>
              <a:rPr lang="en-US" sz="1600" dirty="0"/>
              <a:t> </a:t>
            </a:r>
            <a:r>
              <a:rPr lang="en-US" sz="1600" dirty="0" err="1"/>
              <a:t>sosial</a:t>
            </a:r>
            <a:r>
              <a:rPr lang="en-US" sz="1600" dirty="0"/>
              <a:t> </a:t>
            </a:r>
            <a:r>
              <a:rPr lang="en-US" sz="1600" dirty="0" err="1"/>
              <a:t>keluarga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konteks</a:t>
            </a:r>
            <a:r>
              <a:rPr lang="en-US" sz="1600" dirty="0"/>
              <a:t> </a:t>
            </a:r>
            <a:r>
              <a:rPr lang="en-US" sz="1600" dirty="0" err="1"/>
              <a:t>penelitian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justru</a:t>
            </a:r>
            <a:r>
              <a:rPr lang="en-US" sz="1600" dirty="0"/>
              <a:t> </a:t>
            </a:r>
            <a:r>
              <a:rPr lang="en-US" sz="1600" dirty="0" err="1"/>
              <a:t>berkorelasi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penurunan</a:t>
            </a:r>
            <a:r>
              <a:rPr lang="en-US" sz="1600" dirty="0"/>
              <a:t> </a:t>
            </a:r>
            <a:r>
              <a:rPr lang="en-US" sz="1600" dirty="0" err="1"/>
              <a:t>kesejahteraan</a:t>
            </a:r>
            <a:r>
              <a:rPr lang="en-US" sz="1600" dirty="0"/>
              <a:t> </a:t>
            </a:r>
            <a:r>
              <a:rPr lang="en-US" sz="1600" dirty="0" err="1"/>
              <a:t>subjektif</a:t>
            </a:r>
            <a:r>
              <a:rPr lang="en-US" sz="1600" dirty="0"/>
              <a:t> </a:t>
            </a:r>
            <a:r>
              <a:rPr lang="en-US" sz="1600" dirty="0" err="1"/>
              <a:t>siswa</a:t>
            </a:r>
            <a:r>
              <a:rPr lang="en-US" sz="1600" dirty="0"/>
              <a:t>.</a:t>
            </a:r>
          </a:p>
          <a:p>
            <a:pPr marL="514350" indent="-285750" algn="just">
              <a:lnSpc>
                <a:spcPct val="100000"/>
              </a:lnSpc>
            </a:pPr>
            <a:r>
              <a:rPr lang="en-US" sz="1600" dirty="0" err="1"/>
              <a:t>Kontrol</a:t>
            </a:r>
            <a:r>
              <a:rPr lang="en-US" sz="1600" dirty="0"/>
              <a:t> </a:t>
            </a:r>
            <a:r>
              <a:rPr lang="en-US" sz="1600" dirty="0" err="1"/>
              <a:t>diri</a:t>
            </a:r>
            <a:r>
              <a:rPr lang="en-US" sz="1600" dirty="0"/>
              <a:t> </a:t>
            </a:r>
            <a:r>
              <a:rPr lang="en-US" sz="1600" dirty="0" err="1"/>
              <a:t>berperan</a:t>
            </a:r>
            <a:r>
              <a:rPr lang="en-US" sz="1600" dirty="0"/>
              <a:t> </a:t>
            </a:r>
            <a:r>
              <a:rPr lang="en-US" sz="1600" dirty="0" err="1"/>
              <a:t>sebagai</a:t>
            </a:r>
            <a:r>
              <a:rPr lang="en-US" sz="1600" dirty="0"/>
              <a:t> </a:t>
            </a:r>
            <a:r>
              <a:rPr lang="en-US" sz="1600" dirty="0" err="1"/>
              <a:t>mekanisme</a:t>
            </a:r>
            <a:r>
              <a:rPr lang="en-US" sz="1600" dirty="0"/>
              <a:t> </a:t>
            </a:r>
            <a:r>
              <a:rPr lang="en-US" sz="1600" dirty="0" err="1"/>
              <a:t>regulasi</a:t>
            </a:r>
            <a:r>
              <a:rPr lang="en-US" sz="1600" dirty="0"/>
              <a:t> internal yang </a:t>
            </a:r>
            <a:r>
              <a:rPr lang="en-US" sz="1600" dirty="0" err="1"/>
              <a:t>membantu</a:t>
            </a:r>
            <a:r>
              <a:rPr lang="en-US" sz="1600" dirty="0"/>
              <a:t> </a:t>
            </a:r>
            <a:r>
              <a:rPr lang="en-US" sz="1600" dirty="0" err="1"/>
              <a:t>siswa</a:t>
            </a:r>
            <a:r>
              <a:rPr lang="en-US" sz="1600" dirty="0"/>
              <a:t> </a:t>
            </a:r>
            <a:r>
              <a:rPr lang="en-US" sz="1600" dirty="0" err="1"/>
              <a:t>mengelola</a:t>
            </a:r>
            <a:r>
              <a:rPr lang="en-US" sz="1600" dirty="0"/>
              <a:t> </a:t>
            </a:r>
            <a:r>
              <a:rPr lang="en-US" sz="1600" dirty="0" err="1"/>
              <a:t>emosi</a:t>
            </a:r>
            <a:r>
              <a:rPr lang="en-US" sz="1600" dirty="0"/>
              <a:t>, </a:t>
            </a:r>
            <a:r>
              <a:rPr lang="en-US" sz="1600" dirty="0" err="1"/>
              <a:t>perilaku</a:t>
            </a:r>
            <a:r>
              <a:rPr lang="en-US" sz="1600" dirty="0"/>
              <a:t>, </a:t>
            </a:r>
            <a:r>
              <a:rPr lang="en-US" sz="1600" dirty="0" err="1"/>
              <a:t>serta</a:t>
            </a:r>
            <a:r>
              <a:rPr lang="en-US" sz="1600" dirty="0"/>
              <a:t> </a:t>
            </a:r>
            <a:r>
              <a:rPr lang="en-US" sz="1600" dirty="0" err="1"/>
              <a:t>tekanan</a:t>
            </a:r>
            <a:r>
              <a:rPr lang="en-US" sz="1600" dirty="0"/>
              <a:t> </a:t>
            </a:r>
            <a:r>
              <a:rPr lang="en-US" sz="1600" dirty="0" err="1"/>
              <a:t>akademik</a:t>
            </a:r>
            <a:r>
              <a:rPr lang="en-US" sz="1600" dirty="0"/>
              <a:t> </a:t>
            </a:r>
            <a:r>
              <a:rPr lang="en-US" sz="1600" dirty="0" err="1"/>
              <a:t>secara</a:t>
            </a:r>
            <a:r>
              <a:rPr lang="en-US" sz="1600" dirty="0"/>
              <a:t> </a:t>
            </a:r>
            <a:r>
              <a:rPr lang="en-US" sz="1600" dirty="0" err="1"/>
              <a:t>adaptif</a:t>
            </a:r>
            <a:r>
              <a:rPr lang="en-US" sz="1600" dirty="0"/>
              <a:t>, </a:t>
            </a:r>
            <a:r>
              <a:rPr lang="en-US" sz="1600" dirty="0" err="1"/>
              <a:t>sehingga</a:t>
            </a:r>
            <a:r>
              <a:rPr lang="en-US" sz="1600" dirty="0"/>
              <a:t> </a:t>
            </a:r>
            <a:r>
              <a:rPr lang="en-US" sz="1600" dirty="0" err="1"/>
              <a:t>mendukung</a:t>
            </a:r>
            <a:r>
              <a:rPr lang="en-US" sz="1600" dirty="0"/>
              <a:t> </a:t>
            </a:r>
            <a:r>
              <a:rPr lang="en-US" sz="1600" dirty="0" err="1"/>
              <a:t>munculnya</a:t>
            </a:r>
            <a:r>
              <a:rPr lang="en-US" sz="1600" dirty="0"/>
              <a:t> </a:t>
            </a:r>
            <a:r>
              <a:rPr lang="en-US" sz="1600" dirty="0" err="1"/>
              <a:t>perasaan</a:t>
            </a:r>
            <a:r>
              <a:rPr lang="en-US" sz="1600" dirty="0"/>
              <a:t> </a:t>
            </a:r>
            <a:r>
              <a:rPr lang="en-US" sz="1600" dirty="0" err="1"/>
              <a:t>positif</a:t>
            </a:r>
            <a:r>
              <a:rPr lang="en-US" sz="1600" dirty="0"/>
              <a:t> dan </a:t>
            </a:r>
            <a:r>
              <a:rPr lang="en-US" sz="1600" dirty="0" err="1"/>
              <a:t>kepuasan</a:t>
            </a:r>
            <a:r>
              <a:rPr lang="en-US" sz="1600" dirty="0"/>
              <a:t> di </a:t>
            </a:r>
            <a:r>
              <a:rPr lang="en-US" sz="1600" dirty="0" err="1"/>
              <a:t>lingkungan</a:t>
            </a:r>
            <a:r>
              <a:rPr lang="en-US" sz="1600" dirty="0"/>
              <a:t> </a:t>
            </a:r>
            <a:r>
              <a:rPr lang="en-US" sz="1600" dirty="0" err="1"/>
              <a:t>sekolah</a:t>
            </a:r>
            <a:r>
              <a:rPr lang="en-US" sz="1600" dirty="0"/>
              <a:t>. </a:t>
            </a:r>
            <a:r>
              <a:rPr lang="en-US" sz="1600" dirty="0" err="1"/>
              <a:t>Sebaliknya</a:t>
            </a:r>
            <a:r>
              <a:rPr lang="en-US" sz="1600" dirty="0"/>
              <a:t>, </a:t>
            </a:r>
            <a:r>
              <a:rPr lang="en-US" sz="1600" dirty="0" err="1"/>
              <a:t>dukungan</a:t>
            </a:r>
            <a:r>
              <a:rPr lang="en-US" sz="1600" dirty="0"/>
              <a:t> </a:t>
            </a:r>
            <a:r>
              <a:rPr lang="en-US" sz="1600" dirty="0" err="1"/>
              <a:t>sosial</a:t>
            </a:r>
            <a:r>
              <a:rPr lang="en-US" sz="1600" dirty="0"/>
              <a:t> </a:t>
            </a:r>
            <a:r>
              <a:rPr lang="en-US" sz="1600" dirty="0" err="1"/>
              <a:t>keluarga</a:t>
            </a:r>
            <a:r>
              <a:rPr lang="en-US" sz="1600" dirty="0"/>
              <a:t> yang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sesuai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kebutuhan</a:t>
            </a:r>
            <a:r>
              <a:rPr lang="en-US" sz="1600" dirty="0"/>
              <a:t> </a:t>
            </a:r>
            <a:r>
              <a:rPr lang="en-US" sz="1600" dirty="0" err="1"/>
              <a:t>perkembangan</a:t>
            </a:r>
            <a:r>
              <a:rPr lang="en-US" sz="1600" dirty="0"/>
              <a:t> </a:t>
            </a:r>
            <a:r>
              <a:rPr lang="en-US" sz="1600" dirty="0" err="1"/>
              <a:t>remaja</a:t>
            </a:r>
            <a:r>
              <a:rPr lang="en-US" sz="1600" dirty="0"/>
              <a:t> </a:t>
            </a:r>
            <a:r>
              <a:rPr lang="en-US" sz="1600" dirty="0" err="1"/>
              <a:t>berpotensi</a:t>
            </a:r>
            <a:r>
              <a:rPr lang="en-US" sz="1600" dirty="0"/>
              <a:t> </a:t>
            </a:r>
            <a:r>
              <a:rPr lang="en-US" sz="1600" dirty="0" err="1"/>
              <a:t>menimbulkan</a:t>
            </a:r>
            <a:r>
              <a:rPr lang="en-US" sz="1600" dirty="0"/>
              <a:t> </a:t>
            </a:r>
            <a:r>
              <a:rPr lang="en-US" sz="1600" dirty="0" err="1"/>
              <a:t>tekanan</a:t>
            </a:r>
            <a:r>
              <a:rPr lang="en-US" sz="1600" dirty="0"/>
              <a:t> </a:t>
            </a:r>
            <a:r>
              <a:rPr lang="en-US" sz="1600" dirty="0" err="1"/>
              <a:t>psikologis</a:t>
            </a:r>
            <a:r>
              <a:rPr lang="en-US" sz="1600" dirty="0"/>
              <a:t> </a:t>
            </a:r>
            <a:r>
              <a:rPr lang="en-US" sz="1600" dirty="0" err="1"/>
              <a:t>meskipun</a:t>
            </a:r>
            <a:r>
              <a:rPr lang="en-US" sz="1600" dirty="0"/>
              <a:t> </a:t>
            </a:r>
            <a:r>
              <a:rPr lang="en-US" sz="1600" dirty="0" err="1"/>
              <a:t>secara</a:t>
            </a:r>
            <a:r>
              <a:rPr lang="en-US" sz="1600" dirty="0"/>
              <a:t> </a:t>
            </a:r>
            <a:r>
              <a:rPr lang="en-US" sz="1600" dirty="0" err="1"/>
              <a:t>kuantitatif</a:t>
            </a:r>
            <a:r>
              <a:rPr lang="en-US" sz="1600" dirty="0"/>
              <a:t> </a:t>
            </a:r>
            <a:r>
              <a:rPr lang="en-US" sz="1600" dirty="0" err="1"/>
              <a:t>terlihat</a:t>
            </a:r>
            <a:r>
              <a:rPr lang="en-US" sz="1600" dirty="0"/>
              <a:t> </a:t>
            </a:r>
            <a:r>
              <a:rPr lang="en-US" sz="1600" dirty="0" err="1"/>
              <a:t>tinggi</a:t>
            </a:r>
            <a:r>
              <a:rPr lang="en-US" sz="1600" dirty="0"/>
              <a:t>. Hasil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sejalan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penelitian</a:t>
            </a:r>
            <a:r>
              <a:rPr lang="en-US" sz="1600" dirty="0"/>
              <a:t> </a:t>
            </a:r>
            <a:r>
              <a:rPr lang="en-US" sz="1600" dirty="0" err="1"/>
              <a:t>sebelumnya</a:t>
            </a:r>
            <a:r>
              <a:rPr lang="en-US" sz="1600" dirty="0"/>
              <a:t> yang </a:t>
            </a:r>
            <a:r>
              <a:rPr lang="en-US" sz="1600" dirty="0" err="1"/>
              <a:t>menyatakan</a:t>
            </a:r>
            <a:r>
              <a:rPr lang="en-US" sz="1600" dirty="0"/>
              <a:t> </a:t>
            </a:r>
            <a:r>
              <a:rPr lang="en-US" sz="1600" dirty="0" err="1"/>
              <a:t>bahwa</a:t>
            </a:r>
            <a:r>
              <a:rPr lang="en-US" sz="1600" dirty="0"/>
              <a:t> </a:t>
            </a:r>
            <a:r>
              <a:rPr lang="en-US" sz="1600" dirty="0" err="1"/>
              <a:t>kontrol</a:t>
            </a:r>
            <a:r>
              <a:rPr lang="en-US" sz="1600" dirty="0"/>
              <a:t> </a:t>
            </a:r>
            <a:r>
              <a:rPr lang="en-US" sz="1600" dirty="0" err="1"/>
              <a:t>diri</a:t>
            </a:r>
            <a:r>
              <a:rPr lang="en-US" sz="1600" dirty="0"/>
              <a:t> </a:t>
            </a:r>
            <a:r>
              <a:rPr lang="en-US" sz="1600" dirty="0" err="1"/>
              <a:t>berkontribusi</a:t>
            </a:r>
            <a:r>
              <a:rPr lang="en-US" sz="1600" dirty="0"/>
              <a:t> </a:t>
            </a:r>
            <a:r>
              <a:rPr lang="en-US" sz="1600" dirty="0" err="1"/>
              <a:t>positif</a:t>
            </a:r>
            <a:r>
              <a:rPr lang="en-US" sz="1600" dirty="0"/>
              <a:t> </a:t>
            </a:r>
            <a:r>
              <a:rPr lang="en-US" sz="1600" dirty="0" err="1"/>
              <a:t>terhadap</a:t>
            </a:r>
            <a:r>
              <a:rPr lang="en-US" sz="1600" dirty="0"/>
              <a:t> subjective well-being, </a:t>
            </a:r>
            <a:r>
              <a:rPr lang="en-US" sz="1600" dirty="0" err="1"/>
              <a:t>sementara</a:t>
            </a:r>
            <a:r>
              <a:rPr lang="en-US" sz="1600" dirty="0"/>
              <a:t> </a:t>
            </a:r>
            <a:r>
              <a:rPr lang="en-US" sz="1600" dirty="0" err="1"/>
              <a:t>kualitas</a:t>
            </a:r>
            <a:r>
              <a:rPr lang="en-US" sz="1600" dirty="0"/>
              <a:t> </a:t>
            </a:r>
            <a:r>
              <a:rPr lang="en-US" sz="1600" dirty="0" err="1"/>
              <a:t>dukungan</a:t>
            </a:r>
            <a:r>
              <a:rPr lang="en-US" sz="1600" dirty="0"/>
              <a:t> </a:t>
            </a:r>
            <a:r>
              <a:rPr lang="en-US" sz="1600" dirty="0" err="1"/>
              <a:t>keluarga</a:t>
            </a:r>
            <a:r>
              <a:rPr lang="en-US" sz="1600" dirty="0"/>
              <a:t> </a:t>
            </a:r>
            <a:r>
              <a:rPr lang="en-US" sz="1600" dirty="0" err="1"/>
              <a:t>lebih</a:t>
            </a:r>
            <a:r>
              <a:rPr lang="en-US" sz="1600" dirty="0"/>
              <a:t> </a:t>
            </a:r>
            <a:r>
              <a:rPr lang="en-US" sz="1600" dirty="0" err="1"/>
              <a:t>menentukan</a:t>
            </a:r>
            <a:r>
              <a:rPr lang="en-US" sz="1600" dirty="0"/>
              <a:t> </a:t>
            </a:r>
            <a:r>
              <a:rPr lang="en-US" sz="1600" dirty="0" err="1"/>
              <a:t>dampaknya</a:t>
            </a:r>
            <a:r>
              <a:rPr lang="en-US" sz="1600" dirty="0"/>
              <a:t> </a:t>
            </a:r>
            <a:r>
              <a:rPr lang="en-US" sz="1600" dirty="0" err="1"/>
              <a:t>dibandingkan</a:t>
            </a:r>
            <a:r>
              <a:rPr lang="en-US" sz="1600" dirty="0"/>
              <a:t> </a:t>
            </a:r>
            <a:r>
              <a:rPr lang="en-US" sz="1600" dirty="0" err="1"/>
              <a:t>intensitas</a:t>
            </a:r>
            <a:r>
              <a:rPr lang="en-US" sz="1600" dirty="0"/>
              <a:t> </a:t>
            </a:r>
            <a:r>
              <a:rPr lang="en-US" sz="1600" dirty="0" err="1"/>
              <a:t>semata</a:t>
            </a:r>
            <a:r>
              <a:rPr lang="en-US" sz="1600" dirty="0"/>
              <a:t>.</a:t>
            </a:r>
          </a:p>
          <a:p>
            <a:pPr marL="514350" indent="-285750" algn="just">
              <a:lnSpc>
                <a:spcPct val="100000"/>
              </a:lnSpc>
            </a:pPr>
            <a:r>
              <a:rPr lang="en-US" sz="1600" dirty="0" err="1"/>
              <a:t>Kontrol</a:t>
            </a:r>
            <a:r>
              <a:rPr lang="en-US" sz="1600" dirty="0"/>
              <a:t> </a:t>
            </a:r>
            <a:r>
              <a:rPr lang="en-US" sz="1600" dirty="0" err="1"/>
              <a:t>diri</a:t>
            </a:r>
            <a:r>
              <a:rPr lang="en-US" sz="1600" dirty="0"/>
              <a:t> </a:t>
            </a:r>
            <a:r>
              <a:rPr lang="en-US" sz="1600" dirty="0" err="1"/>
              <a:t>tampak</a:t>
            </a:r>
            <a:r>
              <a:rPr lang="en-US" sz="1600" dirty="0"/>
              <a:t> </a:t>
            </a:r>
            <a:r>
              <a:rPr lang="en-US" sz="1600" dirty="0" err="1"/>
              <a:t>lebih</a:t>
            </a:r>
            <a:r>
              <a:rPr lang="en-US" sz="1600" dirty="0"/>
              <a:t> </a:t>
            </a:r>
            <a:r>
              <a:rPr lang="en-US" sz="1600" dirty="0" err="1"/>
              <a:t>dominan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meningkatkan</a:t>
            </a:r>
            <a:r>
              <a:rPr lang="en-US" sz="1600" dirty="0"/>
              <a:t> </a:t>
            </a:r>
            <a:r>
              <a:rPr lang="en-US" sz="1600" dirty="0" err="1"/>
              <a:t>kesejahteraan</a:t>
            </a:r>
            <a:r>
              <a:rPr lang="en-US" sz="1600" dirty="0"/>
              <a:t> </a:t>
            </a:r>
            <a:r>
              <a:rPr lang="en-US" sz="1600" dirty="0" err="1"/>
              <a:t>subjektif</a:t>
            </a:r>
            <a:r>
              <a:rPr lang="en-US" sz="1600" dirty="0"/>
              <a:t> </a:t>
            </a:r>
            <a:r>
              <a:rPr lang="en-US" sz="1600" dirty="0" err="1"/>
              <a:t>dibandingkan</a:t>
            </a:r>
            <a:r>
              <a:rPr lang="en-US" sz="1600" dirty="0"/>
              <a:t> </a:t>
            </a:r>
            <a:r>
              <a:rPr lang="en-US" sz="1600" dirty="0" err="1"/>
              <a:t>dukungan</a:t>
            </a:r>
            <a:r>
              <a:rPr lang="en-US" sz="1600" dirty="0"/>
              <a:t> </a:t>
            </a:r>
            <a:r>
              <a:rPr lang="en-US" sz="1600" dirty="0" err="1"/>
              <a:t>sosial</a:t>
            </a:r>
            <a:r>
              <a:rPr lang="en-US" sz="1600" dirty="0"/>
              <a:t> </a:t>
            </a:r>
            <a:r>
              <a:rPr lang="en-US" sz="1600" dirty="0" err="1"/>
              <a:t>keluarga</a:t>
            </a:r>
            <a:r>
              <a:rPr lang="en-US" sz="1600" dirty="0"/>
              <a:t>, yang </a:t>
            </a:r>
            <a:r>
              <a:rPr lang="en-US" sz="1600" dirty="0" err="1"/>
              <a:t>tercermin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koefisien</a:t>
            </a:r>
            <a:r>
              <a:rPr lang="en-US" sz="1600" dirty="0"/>
              <a:t> </a:t>
            </a:r>
            <a:r>
              <a:rPr lang="en-US" sz="1600" dirty="0" err="1"/>
              <a:t>regresi</a:t>
            </a:r>
            <a:r>
              <a:rPr lang="en-US" sz="1600" dirty="0"/>
              <a:t> yang </a:t>
            </a:r>
            <a:r>
              <a:rPr lang="en-US" sz="1600" dirty="0" err="1"/>
              <a:t>lebih</a:t>
            </a:r>
            <a:r>
              <a:rPr lang="en-US" sz="1600" dirty="0"/>
              <a:t> </a:t>
            </a:r>
            <a:r>
              <a:rPr lang="en-US" sz="1600" dirty="0" err="1"/>
              <a:t>besar</a:t>
            </a:r>
            <a:r>
              <a:rPr lang="en-US" sz="1600" dirty="0"/>
              <a:t>. Hal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menegaskan</a:t>
            </a:r>
            <a:r>
              <a:rPr lang="en-US" sz="1600" dirty="0"/>
              <a:t> </a:t>
            </a:r>
            <a:r>
              <a:rPr lang="en-US" sz="1600" dirty="0" err="1"/>
              <a:t>pentingnya</a:t>
            </a:r>
            <a:r>
              <a:rPr lang="en-US" sz="1600" dirty="0"/>
              <a:t> </a:t>
            </a:r>
            <a:r>
              <a:rPr lang="en-US" sz="1600" dirty="0" err="1"/>
              <a:t>kemampuan</a:t>
            </a:r>
            <a:r>
              <a:rPr lang="en-US" sz="1600" dirty="0"/>
              <a:t> </a:t>
            </a:r>
            <a:r>
              <a:rPr lang="en-US" sz="1600" dirty="0" err="1"/>
              <a:t>regulasi</a:t>
            </a:r>
            <a:r>
              <a:rPr lang="en-US" sz="1600" dirty="0"/>
              <a:t> </a:t>
            </a:r>
            <a:r>
              <a:rPr lang="en-US" sz="1600" dirty="0" err="1"/>
              <a:t>diri</a:t>
            </a:r>
            <a:r>
              <a:rPr lang="en-US" sz="1600" dirty="0"/>
              <a:t> </a:t>
            </a:r>
            <a:r>
              <a:rPr lang="en-US" sz="1600" dirty="0" err="1"/>
              <a:t>sebagai</a:t>
            </a:r>
            <a:r>
              <a:rPr lang="en-US" sz="1600" dirty="0"/>
              <a:t> </a:t>
            </a:r>
            <a:r>
              <a:rPr lang="en-US" sz="1600" dirty="0" err="1"/>
              <a:t>faktor</a:t>
            </a:r>
            <a:r>
              <a:rPr lang="en-US" sz="1600" dirty="0"/>
              <a:t> </a:t>
            </a:r>
            <a:r>
              <a:rPr lang="en-US" sz="1600" dirty="0" err="1"/>
              <a:t>kunci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kesejahteraan</a:t>
            </a:r>
            <a:r>
              <a:rPr lang="en-US" sz="1600" dirty="0"/>
              <a:t> </a:t>
            </a:r>
            <a:r>
              <a:rPr lang="en-US" sz="1600" dirty="0" err="1"/>
              <a:t>psikologis</a:t>
            </a:r>
            <a:r>
              <a:rPr lang="en-US" sz="1600" dirty="0"/>
              <a:t> </a:t>
            </a:r>
            <a:r>
              <a:rPr lang="en-US" sz="1600" dirty="0" err="1"/>
              <a:t>siswa</a:t>
            </a:r>
            <a:r>
              <a:rPr lang="en-US" sz="1600" dirty="0"/>
              <a:t>.</a:t>
            </a:r>
          </a:p>
          <a:p>
            <a:pPr marL="514350" indent="-285750" algn="just">
              <a:lnSpc>
                <a:spcPct val="100000"/>
              </a:lnSpc>
            </a:pPr>
            <a:r>
              <a:rPr lang="en-US" sz="1600" dirty="0" err="1"/>
              <a:t>Meskipun</a:t>
            </a:r>
            <a:r>
              <a:rPr lang="en-US" sz="1600" dirty="0"/>
              <a:t> </a:t>
            </a:r>
            <a:r>
              <a:rPr lang="en-US" sz="1600" dirty="0" err="1"/>
              <a:t>demikian</a:t>
            </a:r>
            <a:r>
              <a:rPr lang="en-US" sz="1600" dirty="0"/>
              <a:t>, </a:t>
            </a:r>
            <a:r>
              <a:rPr lang="en-US" sz="1600" dirty="0" err="1"/>
              <a:t>kontribusi</a:t>
            </a:r>
            <a:r>
              <a:rPr lang="en-US" sz="1600" dirty="0"/>
              <a:t> </a:t>
            </a:r>
            <a:r>
              <a:rPr lang="en-US" sz="1600" dirty="0" err="1"/>
              <a:t>kedua</a:t>
            </a:r>
            <a:r>
              <a:rPr lang="en-US" sz="1600" dirty="0"/>
              <a:t> </a:t>
            </a:r>
            <a:r>
              <a:rPr lang="en-US" sz="1600" dirty="0" err="1"/>
              <a:t>variabel</a:t>
            </a:r>
            <a:r>
              <a:rPr lang="en-US" sz="1600" dirty="0"/>
              <a:t> </a:t>
            </a:r>
            <a:r>
              <a:rPr lang="en-US" sz="1600" dirty="0" err="1"/>
              <a:t>sebesar</a:t>
            </a:r>
            <a:r>
              <a:rPr lang="en-US" sz="1600" dirty="0"/>
              <a:t> 21% </a:t>
            </a:r>
            <a:r>
              <a:rPr lang="en-US" sz="1600" dirty="0" err="1"/>
              <a:t>menunjukkan</a:t>
            </a:r>
            <a:r>
              <a:rPr lang="en-US" sz="1600" dirty="0"/>
              <a:t> </a:t>
            </a:r>
            <a:r>
              <a:rPr lang="en-US" sz="1600" dirty="0" err="1"/>
              <a:t>bahwa</a:t>
            </a:r>
            <a:r>
              <a:rPr lang="en-US" sz="1600" dirty="0"/>
              <a:t> </a:t>
            </a:r>
            <a:r>
              <a:rPr lang="en-US" sz="1600" dirty="0" err="1"/>
              <a:t>kesejahteraan</a:t>
            </a:r>
            <a:r>
              <a:rPr lang="en-US" sz="1600" dirty="0"/>
              <a:t> </a:t>
            </a:r>
            <a:r>
              <a:rPr lang="en-US" sz="1600" dirty="0" err="1"/>
              <a:t>subjektif</a:t>
            </a:r>
            <a:r>
              <a:rPr lang="en-US" sz="1600" dirty="0"/>
              <a:t> </a:t>
            </a:r>
            <a:r>
              <a:rPr lang="en-US" sz="1600" dirty="0" err="1"/>
              <a:t>siswa</a:t>
            </a:r>
            <a:r>
              <a:rPr lang="en-US" sz="1600" dirty="0"/>
              <a:t> juga </a:t>
            </a:r>
            <a:r>
              <a:rPr lang="en-US" sz="1600" dirty="0" err="1"/>
              <a:t>dipengaruhi</a:t>
            </a:r>
            <a:r>
              <a:rPr lang="en-US" sz="1600" dirty="0"/>
              <a:t> oleh </a:t>
            </a:r>
            <a:r>
              <a:rPr lang="en-US" sz="1600" dirty="0" err="1"/>
              <a:t>faktor</a:t>
            </a:r>
            <a:r>
              <a:rPr lang="en-US" sz="1600" dirty="0"/>
              <a:t> lain </a:t>
            </a:r>
            <a:r>
              <a:rPr lang="en-US" sz="1600" dirty="0" err="1"/>
              <a:t>seperti</a:t>
            </a:r>
            <a:r>
              <a:rPr lang="en-US" sz="1600" dirty="0"/>
              <a:t> </a:t>
            </a:r>
            <a:r>
              <a:rPr lang="en-US" sz="1600" dirty="0" err="1"/>
              <a:t>lingkungan</a:t>
            </a:r>
            <a:r>
              <a:rPr lang="en-US" sz="1600" dirty="0"/>
              <a:t> </a:t>
            </a:r>
            <a:r>
              <a:rPr lang="en-US" sz="1600" dirty="0" err="1"/>
              <a:t>sekolah</a:t>
            </a:r>
            <a:r>
              <a:rPr lang="en-US" sz="1600" dirty="0"/>
              <a:t>, </a:t>
            </a:r>
            <a:r>
              <a:rPr lang="en-US" sz="1600" dirty="0" err="1"/>
              <a:t>hubungan</a:t>
            </a:r>
            <a:r>
              <a:rPr lang="en-US" sz="1600" dirty="0"/>
              <a:t> </a:t>
            </a:r>
            <a:r>
              <a:rPr lang="en-US" sz="1600" dirty="0" err="1"/>
              <a:t>teman</a:t>
            </a:r>
            <a:r>
              <a:rPr lang="en-US" sz="1600" dirty="0"/>
              <a:t> </a:t>
            </a:r>
            <a:r>
              <a:rPr lang="en-US" sz="1600" dirty="0" err="1"/>
              <a:t>sebaya</a:t>
            </a:r>
            <a:r>
              <a:rPr lang="en-US" sz="1600" dirty="0"/>
              <a:t>, </a:t>
            </a:r>
            <a:r>
              <a:rPr lang="en-US" sz="1600" dirty="0" err="1"/>
              <a:t>beban</a:t>
            </a:r>
            <a:r>
              <a:rPr lang="en-US" sz="1600" dirty="0"/>
              <a:t> </a:t>
            </a:r>
            <a:r>
              <a:rPr lang="en-US" sz="1600" dirty="0" err="1"/>
              <a:t>akademik</a:t>
            </a:r>
            <a:r>
              <a:rPr lang="en-US" sz="1600" dirty="0"/>
              <a:t>, dan </a:t>
            </a:r>
            <a:r>
              <a:rPr lang="en-US" sz="1600" dirty="0" err="1"/>
              <a:t>karakteristik</a:t>
            </a:r>
            <a:r>
              <a:rPr lang="en-US" sz="1600" dirty="0"/>
              <a:t> </a:t>
            </a:r>
            <a:r>
              <a:rPr lang="en-US" sz="1600" dirty="0" err="1"/>
              <a:t>kepribadian</a:t>
            </a:r>
            <a:r>
              <a:rPr lang="en-US" sz="1600" dirty="0"/>
              <a:t> yang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diteliti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penelitian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04f7abbb21_0_0"/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00" cy="1042200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en-US"/>
              <a:t>Temuan Penting Penelitian</a:t>
            </a:r>
            <a:endParaRPr/>
          </a:p>
        </p:txBody>
      </p:sp>
      <p:sp>
        <p:nvSpPr>
          <p:cNvPr id="78" name="Google Shape;78;g104f7abbb21_0_0"/>
          <p:cNvSpPr txBox="1">
            <a:spLocks noGrp="1"/>
          </p:cNvSpPr>
          <p:nvPr>
            <p:ph type="body" idx="1"/>
          </p:nvPr>
        </p:nvSpPr>
        <p:spPr>
          <a:xfrm>
            <a:off x="166758" y="1061392"/>
            <a:ext cx="11830800" cy="508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600" dirty="0"/>
              <a:t>Sebagian </a:t>
            </a:r>
            <a:r>
              <a:rPr lang="en-US" sz="1600" dirty="0" err="1"/>
              <a:t>besar</a:t>
            </a:r>
            <a:r>
              <a:rPr lang="en-US" sz="1600" dirty="0"/>
              <a:t> </a:t>
            </a:r>
            <a:r>
              <a:rPr lang="en-US" sz="1600" dirty="0" err="1"/>
              <a:t>siswa</a:t>
            </a:r>
            <a:r>
              <a:rPr lang="en-US" sz="1600" dirty="0"/>
              <a:t> </a:t>
            </a:r>
            <a:r>
              <a:rPr lang="en-US" sz="1600" dirty="0" err="1"/>
              <a:t>menunjukkan</a:t>
            </a:r>
            <a:r>
              <a:rPr lang="en-US" sz="1600" dirty="0"/>
              <a:t> </a:t>
            </a:r>
            <a:r>
              <a:rPr lang="en-US" sz="1600" dirty="0" err="1"/>
              <a:t>tingkat</a:t>
            </a:r>
            <a:r>
              <a:rPr lang="en-US" sz="1600" dirty="0"/>
              <a:t> </a:t>
            </a:r>
            <a:r>
              <a:rPr lang="en-US" sz="1600" dirty="0" err="1"/>
              <a:t>kesejahteraan</a:t>
            </a:r>
            <a:r>
              <a:rPr lang="en-US" sz="1600" dirty="0"/>
              <a:t> </a:t>
            </a:r>
            <a:r>
              <a:rPr lang="en-US" sz="1600" dirty="0" err="1"/>
              <a:t>subjektif</a:t>
            </a:r>
            <a:r>
              <a:rPr lang="en-US" sz="1600" dirty="0"/>
              <a:t> pada </a:t>
            </a:r>
            <a:r>
              <a:rPr lang="en-US" sz="1600" dirty="0" err="1"/>
              <a:t>kategori</a:t>
            </a:r>
            <a:r>
              <a:rPr lang="en-US" sz="1600" dirty="0"/>
              <a:t> </a:t>
            </a:r>
            <a:r>
              <a:rPr lang="en-US" sz="1600" dirty="0" err="1"/>
              <a:t>rendah</a:t>
            </a:r>
            <a:r>
              <a:rPr lang="en-US" sz="1600" dirty="0"/>
              <a:t> </a:t>
            </a:r>
            <a:r>
              <a:rPr lang="en-US" sz="1600" dirty="0" err="1"/>
              <a:t>hingga</a:t>
            </a:r>
            <a:r>
              <a:rPr lang="en-US" sz="1600" dirty="0"/>
              <a:t> </a:t>
            </a:r>
            <a:r>
              <a:rPr lang="en-US" sz="1600" dirty="0" err="1"/>
              <a:t>sedang</a:t>
            </a:r>
            <a:r>
              <a:rPr lang="en-US" sz="1600" dirty="0"/>
              <a:t>, </a:t>
            </a:r>
            <a:r>
              <a:rPr lang="en-US" sz="1600" dirty="0" err="1"/>
              <a:t>khususnya</a:t>
            </a:r>
            <a:r>
              <a:rPr lang="en-US" sz="1600" dirty="0"/>
              <a:t> pada </a:t>
            </a:r>
            <a:r>
              <a:rPr lang="en-US" sz="1600" dirty="0" err="1"/>
              <a:t>aspek</a:t>
            </a:r>
            <a:r>
              <a:rPr lang="en-US" sz="1600" dirty="0"/>
              <a:t> joy of learning dan academic efficacy, yang </a:t>
            </a:r>
            <a:r>
              <a:rPr lang="en-US" sz="1600" dirty="0" err="1"/>
              <a:t>mengindikasikan</a:t>
            </a:r>
            <a:r>
              <a:rPr lang="en-US" sz="1600" dirty="0"/>
              <a:t> </a:t>
            </a:r>
            <a:r>
              <a:rPr lang="en-US" sz="1600" dirty="0" err="1"/>
              <a:t>masih</a:t>
            </a:r>
            <a:r>
              <a:rPr lang="en-US" sz="1600" dirty="0"/>
              <a:t> </a:t>
            </a:r>
            <a:r>
              <a:rPr lang="en-US" sz="1600" dirty="0" err="1"/>
              <a:t>banyak</a:t>
            </a:r>
            <a:r>
              <a:rPr lang="en-US" sz="1600" dirty="0"/>
              <a:t> </a:t>
            </a:r>
            <a:r>
              <a:rPr lang="en-US" sz="1600" dirty="0" err="1"/>
              <a:t>siswa</a:t>
            </a:r>
            <a:r>
              <a:rPr lang="en-US" sz="1600" dirty="0"/>
              <a:t> yang </a:t>
            </a:r>
            <a:r>
              <a:rPr lang="en-US" sz="1600" dirty="0" err="1"/>
              <a:t>belum</a:t>
            </a:r>
            <a:r>
              <a:rPr lang="en-US" sz="1600" dirty="0"/>
              <a:t> </a:t>
            </a:r>
            <a:r>
              <a:rPr lang="en-US" sz="1600" dirty="0" err="1"/>
              <a:t>merasakan</a:t>
            </a:r>
            <a:r>
              <a:rPr lang="en-US" sz="1600" dirty="0"/>
              <a:t> </a:t>
            </a:r>
            <a:r>
              <a:rPr lang="en-US" sz="1600" dirty="0" err="1"/>
              <a:t>kenyamanan</a:t>
            </a:r>
            <a:r>
              <a:rPr lang="en-US" sz="1600" dirty="0"/>
              <a:t> dan </a:t>
            </a:r>
            <a:r>
              <a:rPr lang="en-US" sz="1600" dirty="0" err="1"/>
              <a:t>kepercayaan</a:t>
            </a:r>
            <a:r>
              <a:rPr lang="en-US" sz="1600" dirty="0"/>
              <a:t> </a:t>
            </a:r>
            <a:r>
              <a:rPr lang="en-US" sz="1600" dirty="0" err="1"/>
              <a:t>diri</a:t>
            </a:r>
            <a:r>
              <a:rPr lang="en-US" sz="1600" dirty="0"/>
              <a:t> optimal </a:t>
            </a:r>
            <a:r>
              <a:rPr lang="en-US" sz="1600" dirty="0" err="1"/>
              <a:t>dalam</a:t>
            </a:r>
            <a:r>
              <a:rPr lang="en-US" sz="1600" dirty="0"/>
              <a:t> proses </a:t>
            </a:r>
            <a:r>
              <a:rPr lang="en-US" sz="1600" dirty="0" err="1"/>
              <a:t>pembelajaran</a:t>
            </a:r>
            <a:r>
              <a:rPr lang="en-US" sz="1600" dirty="0"/>
              <a:t> di </a:t>
            </a:r>
            <a:r>
              <a:rPr lang="en-US" sz="1600" dirty="0" err="1"/>
              <a:t>sekolah</a:t>
            </a:r>
            <a:r>
              <a:rPr lang="en-US" sz="1600" dirty="0"/>
              <a:t>.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600" dirty="0" err="1"/>
              <a:t>Kontrol</a:t>
            </a:r>
            <a:r>
              <a:rPr lang="en-US" sz="1600" dirty="0"/>
              <a:t> </a:t>
            </a:r>
            <a:r>
              <a:rPr lang="en-US" sz="1600" dirty="0" err="1"/>
              <a:t>diri</a:t>
            </a:r>
            <a:r>
              <a:rPr lang="en-US" sz="1600" dirty="0"/>
              <a:t> </a:t>
            </a:r>
            <a:r>
              <a:rPr lang="en-US" sz="1600" dirty="0" err="1"/>
              <a:t>merupakan</a:t>
            </a:r>
            <a:r>
              <a:rPr lang="en-US" sz="1600" dirty="0"/>
              <a:t> </a:t>
            </a:r>
            <a:r>
              <a:rPr lang="en-US" sz="1600" dirty="0" err="1"/>
              <a:t>prediktor</a:t>
            </a:r>
            <a:r>
              <a:rPr lang="en-US" sz="1600" dirty="0"/>
              <a:t> yang </a:t>
            </a:r>
            <a:r>
              <a:rPr lang="en-US" sz="1600" dirty="0" err="1"/>
              <a:t>lebih</a:t>
            </a:r>
            <a:r>
              <a:rPr lang="en-US" sz="1600" dirty="0"/>
              <a:t> </a:t>
            </a:r>
            <a:r>
              <a:rPr lang="en-US" sz="1600" dirty="0" err="1"/>
              <a:t>dominan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meningkatkan</a:t>
            </a:r>
            <a:r>
              <a:rPr lang="en-US" sz="1600" dirty="0"/>
              <a:t> </a:t>
            </a:r>
            <a:r>
              <a:rPr lang="en-US" sz="1600" dirty="0" err="1"/>
              <a:t>kesejahteraan</a:t>
            </a:r>
            <a:r>
              <a:rPr lang="en-US" sz="1600" dirty="0"/>
              <a:t> </a:t>
            </a:r>
            <a:r>
              <a:rPr lang="en-US" sz="1600" dirty="0" err="1"/>
              <a:t>subjektif</a:t>
            </a:r>
            <a:r>
              <a:rPr lang="en-US" sz="1600" dirty="0"/>
              <a:t> </a:t>
            </a:r>
            <a:r>
              <a:rPr lang="en-US" sz="1600" dirty="0" err="1"/>
              <a:t>siswa</a:t>
            </a:r>
            <a:r>
              <a:rPr lang="en-US" sz="1600" dirty="0"/>
              <a:t> </a:t>
            </a:r>
            <a:r>
              <a:rPr lang="en-US" sz="1600" dirty="0" err="1"/>
              <a:t>dibandingkan</a:t>
            </a:r>
            <a:r>
              <a:rPr lang="en-US" sz="1600" dirty="0"/>
              <a:t> </a:t>
            </a:r>
            <a:r>
              <a:rPr lang="en-US" sz="1600" dirty="0" err="1"/>
              <a:t>dukungan</a:t>
            </a:r>
            <a:r>
              <a:rPr lang="en-US" sz="1600" dirty="0"/>
              <a:t> </a:t>
            </a:r>
            <a:r>
              <a:rPr lang="en-US" sz="1600" dirty="0" err="1"/>
              <a:t>sosial</a:t>
            </a:r>
            <a:r>
              <a:rPr lang="en-US" sz="1600" dirty="0"/>
              <a:t> </a:t>
            </a:r>
            <a:r>
              <a:rPr lang="en-US" sz="1600" dirty="0" err="1"/>
              <a:t>keluarga</a:t>
            </a:r>
            <a:r>
              <a:rPr lang="en-US" sz="1600" dirty="0"/>
              <a:t>, </a:t>
            </a:r>
            <a:r>
              <a:rPr lang="en-US" sz="1600" dirty="0" err="1"/>
              <a:t>menunjukkan</a:t>
            </a:r>
            <a:r>
              <a:rPr lang="en-US" sz="1600" dirty="0"/>
              <a:t> </a:t>
            </a:r>
            <a:r>
              <a:rPr lang="en-US" sz="1600" dirty="0" err="1"/>
              <a:t>bahwa</a:t>
            </a:r>
            <a:r>
              <a:rPr lang="en-US" sz="1600" dirty="0"/>
              <a:t> </a:t>
            </a:r>
            <a:r>
              <a:rPr lang="en-US" sz="1600" dirty="0" err="1"/>
              <a:t>kemampuan</a:t>
            </a:r>
            <a:r>
              <a:rPr lang="en-US" sz="1600" dirty="0"/>
              <a:t> </a:t>
            </a:r>
            <a:r>
              <a:rPr lang="en-US" sz="1600" dirty="0" err="1"/>
              <a:t>regulasi</a:t>
            </a:r>
            <a:r>
              <a:rPr lang="en-US" sz="1600" dirty="0"/>
              <a:t> </a:t>
            </a:r>
            <a:r>
              <a:rPr lang="en-US" sz="1600" dirty="0" err="1"/>
              <a:t>diri</a:t>
            </a:r>
            <a:r>
              <a:rPr lang="en-US" sz="1600" dirty="0"/>
              <a:t> </a:t>
            </a:r>
            <a:r>
              <a:rPr lang="en-US" sz="1600" dirty="0" err="1"/>
              <a:t>memiliki</a:t>
            </a:r>
            <a:r>
              <a:rPr lang="en-US" sz="1600" dirty="0"/>
              <a:t> </a:t>
            </a:r>
            <a:r>
              <a:rPr lang="en-US" sz="1600" dirty="0" err="1"/>
              <a:t>peran</a:t>
            </a:r>
            <a:r>
              <a:rPr lang="en-US" sz="1600" dirty="0"/>
              <a:t> </a:t>
            </a:r>
            <a:r>
              <a:rPr lang="en-US" sz="1600" dirty="0" err="1"/>
              <a:t>kunci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menjaga</a:t>
            </a:r>
            <a:r>
              <a:rPr lang="en-US" sz="1600" dirty="0"/>
              <a:t> </a:t>
            </a:r>
            <a:r>
              <a:rPr lang="en-US" sz="1600" dirty="0" err="1"/>
              <a:t>stabilitas</a:t>
            </a:r>
            <a:r>
              <a:rPr lang="en-US" sz="1600" dirty="0"/>
              <a:t> </a:t>
            </a:r>
            <a:r>
              <a:rPr lang="en-US" sz="1600" dirty="0" err="1"/>
              <a:t>emosi</a:t>
            </a:r>
            <a:r>
              <a:rPr lang="en-US" sz="1600" dirty="0"/>
              <a:t> dan </a:t>
            </a:r>
            <a:r>
              <a:rPr lang="en-US" sz="1600" dirty="0" err="1"/>
              <a:t>pengalaman</a:t>
            </a:r>
            <a:r>
              <a:rPr lang="en-US" sz="1600" dirty="0"/>
              <a:t> </a:t>
            </a:r>
            <a:r>
              <a:rPr lang="en-US" sz="1600" dirty="0" err="1"/>
              <a:t>positif</a:t>
            </a:r>
            <a:r>
              <a:rPr lang="en-US" sz="1600" dirty="0"/>
              <a:t> </a:t>
            </a:r>
            <a:r>
              <a:rPr lang="en-US" sz="1600" dirty="0" err="1"/>
              <a:t>siswa</a:t>
            </a:r>
            <a:r>
              <a:rPr lang="en-US" sz="1600" dirty="0"/>
              <a:t> di </a:t>
            </a:r>
            <a:r>
              <a:rPr lang="en-US" sz="1600" dirty="0" err="1"/>
              <a:t>lingkungan</a:t>
            </a:r>
            <a:r>
              <a:rPr lang="en-US" sz="1600" dirty="0"/>
              <a:t> </a:t>
            </a:r>
            <a:r>
              <a:rPr lang="en-US" sz="1600" dirty="0" err="1"/>
              <a:t>sekolah</a:t>
            </a:r>
            <a:r>
              <a:rPr lang="en-US" sz="1600" dirty="0"/>
              <a:t>.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600" dirty="0" err="1"/>
              <a:t>Dukungan</a:t>
            </a:r>
            <a:r>
              <a:rPr lang="en-US" sz="1600" dirty="0"/>
              <a:t> </a:t>
            </a:r>
            <a:r>
              <a:rPr lang="en-US" sz="1600" dirty="0" err="1"/>
              <a:t>sosial</a:t>
            </a:r>
            <a:r>
              <a:rPr lang="en-US" sz="1600" dirty="0"/>
              <a:t> </a:t>
            </a:r>
            <a:r>
              <a:rPr lang="en-US" sz="1600" dirty="0" err="1"/>
              <a:t>keluarga</a:t>
            </a:r>
            <a:r>
              <a:rPr lang="en-US" sz="1600" dirty="0"/>
              <a:t> </a:t>
            </a:r>
            <a:r>
              <a:rPr lang="en-US" sz="1600" dirty="0" err="1"/>
              <a:t>berpengaruh</a:t>
            </a:r>
            <a:r>
              <a:rPr lang="en-US" sz="1600" dirty="0"/>
              <a:t> </a:t>
            </a:r>
            <a:r>
              <a:rPr lang="en-US" sz="1600" dirty="0" err="1"/>
              <a:t>signifikan</a:t>
            </a:r>
            <a:r>
              <a:rPr lang="en-US" sz="1600" dirty="0"/>
              <a:t> </a:t>
            </a:r>
            <a:r>
              <a:rPr lang="en-US" sz="1600" dirty="0" err="1"/>
              <a:t>terhadap</a:t>
            </a:r>
            <a:r>
              <a:rPr lang="en-US" sz="1600" dirty="0"/>
              <a:t> </a:t>
            </a:r>
            <a:r>
              <a:rPr lang="en-US" sz="1600" dirty="0" err="1"/>
              <a:t>kesejahteraan</a:t>
            </a:r>
            <a:r>
              <a:rPr lang="en-US" sz="1600" dirty="0"/>
              <a:t> </a:t>
            </a:r>
            <a:r>
              <a:rPr lang="en-US" sz="1600" dirty="0" err="1"/>
              <a:t>subjektif</a:t>
            </a:r>
            <a:r>
              <a:rPr lang="en-US" sz="1600" dirty="0"/>
              <a:t> </a:t>
            </a:r>
            <a:r>
              <a:rPr lang="en-US" sz="1600" dirty="0" err="1"/>
              <a:t>siswa</a:t>
            </a:r>
            <a:r>
              <a:rPr lang="en-US" sz="1600" dirty="0"/>
              <a:t>, </a:t>
            </a:r>
            <a:r>
              <a:rPr lang="en-US" sz="1600" dirty="0" err="1"/>
              <a:t>namun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arah</a:t>
            </a:r>
            <a:r>
              <a:rPr lang="en-US" sz="1600" dirty="0"/>
              <a:t> </a:t>
            </a:r>
            <a:r>
              <a:rPr lang="en-US" sz="1600" dirty="0" err="1"/>
              <a:t>negatif</a:t>
            </a:r>
            <a:r>
              <a:rPr lang="en-US" sz="1600" dirty="0"/>
              <a:t>, yang </a:t>
            </a:r>
            <a:r>
              <a:rPr lang="en-US" sz="1600" dirty="0" err="1"/>
              <a:t>mengindikasikan</a:t>
            </a:r>
            <a:r>
              <a:rPr lang="en-US" sz="1600" dirty="0"/>
              <a:t> </a:t>
            </a:r>
            <a:r>
              <a:rPr lang="en-US" sz="1600" dirty="0" err="1"/>
              <a:t>bahwa</a:t>
            </a:r>
            <a:r>
              <a:rPr lang="en-US" sz="1600" dirty="0"/>
              <a:t> </a:t>
            </a:r>
            <a:r>
              <a:rPr lang="en-US" sz="1600" dirty="0" err="1"/>
              <a:t>bentuk</a:t>
            </a:r>
            <a:r>
              <a:rPr lang="en-US" sz="1600" dirty="0"/>
              <a:t> </a:t>
            </a:r>
            <a:r>
              <a:rPr lang="en-US" sz="1600" dirty="0" err="1"/>
              <a:t>dukungan</a:t>
            </a:r>
            <a:r>
              <a:rPr lang="en-US" sz="1600" dirty="0"/>
              <a:t> yang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sesuai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kebutuhan</a:t>
            </a:r>
            <a:r>
              <a:rPr lang="en-US" sz="1600" dirty="0"/>
              <a:t> </a:t>
            </a:r>
            <a:r>
              <a:rPr lang="en-US" sz="1600" dirty="0" err="1"/>
              <a:t>perkembangan</a:t>
            </a:r>
            <a:r>
              <a:rPr lang="en-US" sz="1600" dirty="0"/>
              <a:t> </a:t>
            </a:r>
            <a:r>
              <a:rPr lang="en-US" sz="1600" dirty="0" err="1"/>
              <a:t>remaja</a:t>
            </a:r>
            <a:r>
              <a:rPr lang="en-US" sz="1600" dirty="0"/>
              <a:t> </a:t>
            </a:r>
            <a:r>
              <a:rPr lang="en-US" sz="1600" dirty="0" err="1"/>
              <a:t>berpotensi</a:t>
            </a:r>
            <a:r>
              <a:rPr lang="en-US" sz="1600" dirty="0"/>
              <a:t> </a:t>
            </a:r>
            <a:r>
              <a:rPr lang="en-US" sz="1600" dirty="0" err="1"/>
              <a:t>menimbulkan</a:t>
            </a:r>
            <a:r>
              <a:rPr lang="en-US" sz="1600" dirty="0"/>
              <a:t> </a:t>
            </a:r>
            <a:r>
              <a:rPr lang="en-US" sz="1600" dirty="0" err="1"/>
              <a:t>tekanan</a:t>
            </a:r>
            <a:r>
              <a:rPr lang="en-US" sz="1600" dirty="0"/>
              <a:t> </a:t>
            </a:r>
            <a:r>
              <a:rPr lang="en-US" sz="1600" dirty="0" err="1"/>
              <a:t>psikologis</a:t>
            </a:r>
            <a:r>
              <a:rPr lang="en-US" sz="1600" dirty="0"/>
              <a:t> </a:t>
            </a:r>
            <a:r>
              <a:rPr lang="en-US" sz="1600" dirty="0" err="1"/>
              <a:t>alih-alih</a:t>
            </a:r>
            <a:r>
              <a:rPr lang="en-US" sz="1600" dirty="0"/>
              <a:t> </a:t>
            </a:r>
            <a:r>
              <a:rPr lang="en-US" sz="1600" dirty="0" err="1"/>
              <a:t>meningkatkan</a:t>
            </a:r>
            <a:r>
              <a:rPr lang="en-US" sz="1600" dirty="0"/>
              <a:t> </a:t>
            </a:r>
            <a:r>
              <a:rPr lang="en-US" sz="1600" dirty="0" err="1"/>
              <a:t>kesejahteraan</a:t>
            </a:r>
            <a:r>
              <a:rPr lang="en-US" sz="1600" dirty="0"/>
              <a:t>.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600" dirty="0" err="1"/>
              <a:t>Terdapat</a:t>
            </a:r>
            <a:r>
              <a:rPr lang="en-US" sz="1600" dirty="0"/>
              <a:t> </a:t>
            </a:r>
            <a:r>
              <a:rPr lang="en-US" sz="1600" dirty="0" err="1"/>
              <a:t>faktor</a:t>
            </a:r>
            <a:r>
              <a:rPr lang="en-US" sz="1600" dirty="0"/>
              <a:t> lain </a:t>
            </a:r>
            <a:r>
              <a:rPr lang="en-US" sz="1600" dirty="0" err="1"/>
              <a:t>sebesar</a:t>
            </a:r>
            <a:r>
              <a:rPr lang="en-US" sz="1600" dirty="0"/>
              <a:t> 79% yang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diteliti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penelitian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yang </a:t>
            </a:r>
            <a:r>
              <a:rPr lang="en-US" sz="1600" dirty="0" err="1"/>
              <a:t>turut</a:t>
            </a:r>
            <a:r>
              <a:rPr lang="en-US" sz="1600" dirty="0"/>
              <a:t> </a:t>
            </a:r>
            <a:r>
              <a:rPr lang="en-US" sz="1600" dirty="0" err="1"/>
              <a:t>memengaruhi</a:t>
            </a:r>
            <a:r>
              <a:rPr lang="en-US" sz="1600" dirty="0"/>
              <a:t> </a:t>
            </a:r>
            <a:r>
              <a:rPr lang="en-US" sz="1600" dirty="0" err="1"/>
              <a:t>kesejahteraan</a:t>
            </a:r>
            <a:r>
              <a:rPr lang="en-US" sz="1600" dirty="0"/>
              <a:t> </a:t>
            </a:r>
            <a:r>
              <a:rPr lang="en-US" sz="1600" dirty="0" err="1"/>
              <a:t>subjektif</a:t>
            </a:r>
            <a:r>
              <a:rPr lang="en-US" sz="1600" dirty="0"/>
              <a:t> </a:t>
            </a:r>
            <a:r>
              <a:rPr lang="en-US" sz="1600" dirty="0" err="1"/>
              <a:t>siswa</a:t>
            </a:r>
            <a:r>
              <a:rPr lang="en-US" sz="1600" dirty="0"/>
              <a:t>, </a:t>
            </a:r>
            <a:r>
              <a:rPr lang="en-US" sz="1600" dirty="0" err="1"/>
              <a:t>menunjukkan</a:t>
            </a:r>
            <a:r>
              <a:rPr lang="en-US" sz="1600" dirty="0"/>
              <a:t> </a:t>
            </a:r>
            <a:r>
              <a:rPr lang="en-US" sz="1600" dirty="0" err="1"/>
              <a:t>bahwa</a:t>
            </a:r>
            <a:r>
              <a:rPr lang="en-US" sz="1600" dirty="0"/>
              <a:t> </a:t>
            </a:r>
            <a:r>
              <a:rPr lang="en-US" sz="1600" dirty="0" err="1"/>
              <a:t>kesejahteraan</a:t>
            </a:r>
            <a:r>
              <a:rPr lang="en-US" sz="1600" dirty="0"/>
              <a:t> </a:t>
            </a:r>
            <a:r>
              <a:rPr lang="en-US" sz="1600" dirty="0" err="1"/>
              <a:t>subjektif</a:t>
            </a:r>
            <a:r>
              <a:rPr lang="en-US" sz="1600" dirty="0"/>
              <a:t> </a:t>
            </a:r>
            <a:r>
              <a:rPr lang="en-US" sz="1600" dirty="0" err="1"/>
              <a:t>merupakan</a:t>
            </a:r>
            <a:r>
              <a:rPr lang="en-US" sz="1600" dirty="0"/>
              <a:t> </a:t>
            </a:r>
            <a:r>
              <a:rPr lang="en-US" sz="1600" dirty="0" err="1"/>
              <a:t>konstruk</a:t>
            </a:r>
            <a:r>
              <a:rPr lang="en-US" sz="1600" dirty="0"/>
              <a:t> </a:t>
            </a:r>
            <a:r>
              <a:rPr lang="en-US" sz="1600" dirty="0" err="1"/>
              <a:t>kompleks</a:t>
            </a:r>
            <a:r>
              <a:rPr lang="en-US" sz="1600" dirty="0"/>
              <a:t> yang </a:t>
            </a:r>
            <a:r>
              <a:rPr lang="en-US" sz="1600" dirty="0" err="1"/>
              <a:t>dipengaruhi</a:t>
            </a:r>
            <a:r>
              <a:rPr lang="en-US" sz="1600" dirty="0"/>
              <a:t> oleh </a:t>
            </a:r>
            <a:r>
              <a:rPr lang="en-US" sz="1600" dirty="0" err="1"/>
              <a:t>berbagai</a:t>
            </a:r>
            <a:r>
              <a:rPr lang="en-US" sz="1600" dirty="0"/>
              <a:t> </a:t>
            </a:r>
            <a:r>
              <a:rPr lang="en-US" sz="1600" dirty="0" err="1"/>
              <a:t>aspek</a:t>
            </a:r>
            <a:r>
              <a:rPr lang="en-US" sz="1600" dirty="0"/>
              <a:t> internal dan </a:t>
            </a:r>
            <a:r>
              <a:rPr lang="en-US" sz="1600" dirty="0" err="1"/>
              <a:t>lingkungan</a:t>
            </a:r>
            <a:r>
              <a:rPr lang="en-US" sz="1600" dirty="0"/>
              <a:t>.</a:t>
            </a:r>
            <a:endParaRPr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04f7abbb21_0_315"/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77" cy="1042123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Exo"/>
              <a:buNone/>
            </a:pPr>
            <a:r>
              <a:rPr lang="en-US"/>
              <a:t>Manfaat Penelitian</a:t>
            </a:r>
            <a:endParaRPr/>
          </a:p>
        </p:txBody>
      </p:sp>
      <p:sp>
        <p:nvSpPr>
          <p:cNvPr id="84" name="Google Shape;84;g104f7abbb21_0_315"/>
          <p:cNvSpPr txBox="1">
            <a:spLocks noGrp="1"/>
          </p:cNvSpPr>
          <p:nvPr>
            <p:ph type="body" idx="1"/>
          </p:nvPr>
        </p:nvSpPr>
        <p:spPr>
          <a:xfrm>
            <a:off x="166758" y="1238732"/>
            <a:ext cx="11830877" cy="5089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 indent="-228600" algn="just">
              <a:lnSpc>
                <a:spcPct val="100000"/>
              </a:lnSpc>
              <a:buNone/>
            </a:pPr>
            <a:r>
              <a:rPr lang="en-US" sz="1600" b="1" dirty="0" err="1"/>
              <a:t>Teoritis</a:t>
            </a:r>
            <a:r>
              <a:rPr lang="en-US" sz="1600" b="1" dirty="0"/>
              <a:t>:</a:t>
            </a:r>
          </a:p>
          <a:p>
            <a:pPr lvl="0" indent="-228600" algn="just">
              <a:lnSpc>
                <a:spcPct val="100000"/>
              </a:lnSpc>
              <a:buNone/>
            </a:pPr>
            <a:r>
              <a:rPr lang="en-US" sz="1600" dirty="0" err="1"/>
              <a:t>Memberikan</a:t>
            </a:r>
            <a:r>
              <a:rPr lang="en-US" sz="1600" dirty="0"/>
              <a:t> </a:t>
            </a:r>
            <a:r>
              <a:rPr lang="en-US" sz="1600" dirty="0" err="1"/>
              <a:t>kontribusi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pengembangan</a:t>
            </a:r>
            <a:r>
              <a:rPr lang="en-US" sz="1600" dirty="0"/>
              <a:t> </a:t>
            </a:r>
            <a:r>
              <a:rPr lang="en-US" sz="1600" dirty="0" err="1"/>
              <a:t>kajian</a:t>
            </a:r>
            <a:r>
              <a:rPr lang="en-US" sz="1600" dirty="0"/>
              <a:t> </a:t>
            </a:r>
            <a:r>
              <a:rPr lang="en-US" sz="1600" dirty="0" err="1"/>
              <a:t>psikologi</a:t>
            </a:r>
            <a:r>
              <a:rPr lang="en-US" sz="1600" dirty="0"/>
              <a:t> </a:t>
            </a:r>
            <a:r>
              <a:rPr lang="en-US" sz="1600" dirty="0" err="1"/>
              <a:t>pendidikan</a:t>
            </a:r>
            <a:r>
              <a:rPr lang="en-US" sz="1600" dirty="0"/>
              <a:t>, </a:t>
            </a:r>
            <a:r>
              <a:rPr lang="en-US" sz="1600" dirty="0" err="1"/>
              <a:t>khususnya</a:t>
            </a:r>
            <a:r>
              <a:rPr lang="en-US" sz="1600" dirty="0"/>
              <a:t> </a:t>
            </a:r>
            <a:r>
              <a:rPr lang="en-US" sz="1600" dirty="0" err="1"/>
              <a:t>terkait</a:t>
            </a:r>
            <a:r>
              <a:rPr lang="en-US" sz="1600" dirty="0"/>
              <a:t> </a:t>
            </a:r>
            <a:r>
              <a:rPr lang="en-US" sz="1600" dirty="0" err="1"/>
              <a:t>peran</a:t>
            </a:r>
            <a:r>
              <a:rPr lang="en-US" sz="1600" dirty="0"/>
              <a:t> </a:t>
            </a:r>
            <a:r>
              <a:rPr lang="en-US" sz="1600" dirty="0" err="1"/>
              <a:t>kontrol</a:t>
            </a:r>
            <a:r>
              <a:rPr lang="en-US" sz="1600" dirty="0"/>
              <a:t> </a:t>
            </a:r>
            <a:r>
              <a:rPr lang="en-US" sz="1600" dirty="0" err="1"/>
              <a:t>diri</a:t>
            </a:r>
            <a:r>
              <a:rPr lang="en-US" sz="1600" dirty="0"/>
              <a:t> dan </a:t>
            </a:r>
            <a:r>
              <a:rPr lang="en-US" sz="1600" dirty="0" err="1"/>
              <a:t>dukungan</a:t>
            </a:r>
            <a:r>
              <a:rPr lang="en-US" sz="1600" dirty="0"/>
              <a:t> </a:t>
            </a:r>
            <a:r>
              <a:rPr lang="en-US" sz="1600" dirty="0" err="1"/>
              <a:t>sosial</a:t>
            </a:r>
            <a:r>
              <a:rPr lang="en-US" sz="1600" dirty="0"/>
              <a:t> </a:t>
            </a:r>
            <a:r>
              <a:rPr lang="en-US" sz="1600" dirty="0" err="1"/>
              <a:t>keluarga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membentuk</a:t>
            </a:r>
            <a:r>
              <a:rPr lang="en-US" sz="1600" dirty="0"/>
              <a:t> </a:t>
            </a:r>
            <a:r>
              <a:rPr lang="en-US" sz="1600" dirty="0" err="1"/>
              <a:t>kesejahteraan</a:t>
            </a:r>
            <a:r>
              <a:rPr lang="en-US" sz="1600" dirty="0"/>
              <a:t> </a:t>
            </a:r>
            <a:r>
              <a:rPr lang="en-US" sz="1600" dirty="0" err="1"/>
              <a:t>subjektif</a:t>
            </a:r>
            <a:r>
              <a:rPr lang="en-US" sz="1600" dirty="0"/>
              <a:t> </a:t>
            </a:r>
            <a:r>
              <a:rPr lang="en-US" sz="1600" dirty="0" err="1"/>
              <a:t>siswa</a:t>
            </a:r>
            <a:r>
              <a:rPr lang="en-US" sz="1600" dirty="0"/>
              <a:t> di </a:t>
            </a:r>
            <a:r>
              <a:rPr lang="en-US" sz="1600" dirty="0" err="1"/>
              <a:t>lingkungan</a:t>
            </a:r>
            <a:r>
              <a:rPr lang="en-US" sz="1600" dirty="0"/>
              <a:t> </a:t>
            </a:r>
            <a:r>
              <a:rPr lang="en-US" sz="1600" dirty="0" err="1"/>
              <a:t>sekolah</a:t>
            </a:r>
            <a:r>
              <a:rPr lang="en-US" sz="1600" dirty="0"/>
              <a:t> </a:t>
            </a:r>
            <a:r>
              <a:rPr lang="en-US" sz="1600" dirty="0" err="1"/>
              <a:t>menengah</a:t>
            </a:r>
            <a:r>
              <a:rPr lang="en-US" sz="1600" dirty="0"/>
              <a:t> </a:t>
            </a:r>
            <a:r>
              <a:rPr lang="en-US" sz="1600" dirty="0" err="1"/>
              <a:t>berbasis</a:t>
            </a:r>
            <a:r>
              <a:rPr lang="en-US" sz="1600" dirty="0"/>
              <a:t> agama.</a:t>
            </a:r>
          </a:p>
          <a:p>
            <a:pPr marL="50800" indent="0" algn="just">
              <a:buNone/>
            </a:pPr>
            <a:r>
              <a:rPr lang="en-US" sz="1600" b="1" dirty="0" err="1"/>
              <a:t>Praktis</a:t>
            </a:r>
            <a:r>
              <a:rPr lang="en-US" sz="1600" b="1" dirty="0"/>
              <a:t>:</a:t>
            </a:r>
            <a:endParaRPr lang="en-US" sz="1600" dirty="0"/>
          </a:p>
          <a:p>
            <a:pPr algn="just"/>
            <a:r>
              <a:rPr lang="en-US" sz="1600" b="1" dirty="0"/>
              <a:t>Bagi </a:t>
            </a:r>
            <a:r>
              <a:rPr lang="en-US" sz="1600" b="1" dirty="0" err="1"/>
              <a:t>siswa</a:t>
            </a:r>
            <a:r>
              <a:rPr lang="en-US" sz="1600" dirty="0"/>
              <a:t>, </a:t>
            </a:r>
            <a:r>
              <a:rPr lang="en-US" sz="1600" dirty="0" err="1"/>
              <a:t>penelitian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memberikan</a:t>
            </a:r>
            <a:r>
              <a:rPr lang="en-US" sz="1600" dirty="0"/>
              <a:t> </a:t>
            </a:r>
            <a:r>
              <a:rPr lang="en-US" sz="1600" dirty="0" err="1"/>
              <a:t>pemahaman</a:t>
            </a:r>
            <a:r>
              <a:rPr lang="en-US" sz="1600" dirty="0"/>
              <a:t> </a:t>
            </a:r>
            <a:r>
              <a:rPr lang="en-US" sz="1600" dirty="0" err="1"/>
              <a:t>mengenai</a:t>
            </a:r>
            <a:r>
              <a:rPr lang="en-US" sz="1600" dirty="0"/>
              <a:t> </a:t>
            </a:r>
            <a:r>
              <a:rPr lang="en-US" sz="1600" dirty="0" err="1"/>
              <a:t>pentingnya</a:t>
            </a:r>
            <a:r>
              <a:rPr lang="en-US" sz="1600" dirty="0"/>
              <a:t> </a:t>
            </a:r>
            <a:r>
              <a:rPr lang="en-US" sz="1600" dirty="0" err="1"/>
              <a:t>kemampuan</a:t>
            </a:r>
            <a:r>
              <a:rPr lang="en-US" sz="1600" dirty="0"/>
              <a:t> </a:t>
            </a:r>
            <a:r>
              <a:rPr lang="en-US" sz="1600" dirty="0" err="1"/>
              <a:t>kontrol</a:t>
            </a:r>
            <a:r>
              <a:rPr lang="en-US" sz="1600" dirty="0"/>
              <a:t> </a:t>
            </a:r>
            <a:r>
              <a:rPr lang="en-US" sz="1600" dirty="0" err="1"/>
              <a:t>diri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mengelola</a:t>
            </a:r>
            <a:r>
              <a:rPr lang="en-US" sz="1600" dirty="0"/>
              <a:t> </a:t>
            </a:r>
            <a:r>
              <a:rPr lang="en-US" sz="1600" dirty="0" err="1"/>
              <a:t>emosi</a:t>
            </a:r>
            <a:r>
              <a:rPr lang="en-US" sz="1600" dirty="0"/>
              <a:t>, </a:t>
            </a:r>
            <a:r>
              <a:rPr lang="en-US" sz="1600" dirty="0" err="1"/>
              <a:t>perilaku</a:t>
            </a:r>
            <a:r>
              <a:rPr lang="en-US" sz="1600" dirty="0"/>
              <a:t> </a:t>
            </a:r>
            <a:r>
              <a:rPr lang="en-US" sz="1600" dirty="0" err="1"/>
              <a:t>belajar</a:t>
            </a:r>
            <a:r>
              <a:rPr lang="en-US" sz="1600" dirty="0"/>
              <a:t>, dan </a:t>
            </a:r>
            <a:r>
              <a:rPr lang="en-US" sz="1600" dirty="0" err="1"/>
              <a:t>tekanan</a:t>
            </a:r>
            <a:r>
              <a:rPr lang="en-US" sz="1600" dirty="0"/>
              <a:t> </a:t>
            </a:r>
            <a:r>
              <a:rPr lang="en-US" sz="1600" dirty="0" err="1"/>
              <a:t>akademik</a:t>
            </a:r>
            <a:r>
              <a:rPr lang="en-US" sz="1600" dirty="0"/>
              <a:t> guna </a:t>
            </a:r>
            <a:r>
              <a:rPr lang="en-US" sz="1600" dirty="0" err="1"/>
              <a:t>meningkatkan</a:t>
            </a:r>
            <a:r>
              <a:rPr lang="en-US" sz="1600" dirty="0"/>
              <a:t> </a:t>
            </a:r>
            <a:r>
              <a:rPr lang="en-US" sz="1600" dirty="0" err="1"/>
              <a:t>kesejahteraan</a:t>
            </a:r>
            <a:r>
              <a:rPr lang="en-US" sz="1600" dirty="0"/>
              <a:t> </a:t>
            </a:r>
            <a:r>
              <a:rPr lang="en-US" sz="1600" dirty="0" err="1"/>
              <a:t>subjektif</a:t>
            </a:r>
            <a:r>
              <a:rPr lang="en-US" sz="1600" dirty="0"/>
              <a:t> di </a:t>
            </a:r>
            <a:r>
              <a:rPr lang="en-US" sz="1600" dirty="0" err="1"/>
              <a:t>sekolah</a:t>
            </a:r>
            <a:r>
              <a:rPr lang="en-US" sz="1600" dirty="0"/>
              <a:t>.</a:t>
            </a:r>
          </a:p>
          <a:p>
            <a:pPr algn="just"/>
            <a:r>
              <a:rPr lang="en-US" sz="1600" b="1" dirty="0"/>
              <a:t>Bagi </a:t>
            </a:r>
            <a:r>
              <a:rPr lang="en-US" sz="1600" b="1" dirty="0" err="1"/>
              <a:t>keluarga</a:t>
            </a:r>
            <a:r>
              <a:rPr lang="en-US" sz="1600" dirty="0"/>
              <a:t>, </a:t>
            </a:r>
            <a:r>
              <a:rPr lang="en-US" sz="1600" dirty="0" err="1"/>
              <a:t>hasil</a:t>
            </a:r>
            <a:r>
              <a:rPr lang="en-US" sz="1600" dirty="0"/>
              <a:t> </a:t>
            </a:r>
            <a:r>
              <a:rPr lang="en-US" sz="1600" dirty="0" err="1"/>
              <a:t>penelitian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menjadi</a:t>
            </a:r>
            <a:r>
              <a:rPr lang="en-US" sz="1600" dirty="0"/>
              <a:t> </a:t>
            </a:r>
            <a:r>
              <a:rPr lang="en-US" sz="1600" dirty="0" err="1"/>
              <a:t>bahan</a:t>
            </a:r>
            <a:r>
              <a:rPr lang="en-US" sz="1600" dirty="0"/>
              <a:t> </a:t>
            </a:r>
            <a:r>
              <a:rPr lang="en-US" sz="1600" dirty="0" err="1"/>
              <a:t>refleksi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memberikan</a:t>
            </a:r>
            <a:r>
              <a:rPr lang="en-US" sz="1600" dirty="0"/>
              <a:t> </a:t>
            </a:r>
            <a:r>
              <a:rPr lang="en-US" sz="1600" dirty="0" err="1"/>
              <a:t>dukungan</a:t>
            </a:r>
            <a:r>
              <a:rPr lang="en-US" sz="1600" dirty="0"/>
              <a:t> </a:t>
            </a:r>
            <a:r>
              <a:rPr lang="en-US" sz="1600" dirty="0" err="1"/>
              <a:t>sosial</a:t>
            </a:r>
            <a:r>
              <a:rPr lang="en-US" sz="1600" dirty="0"/>
              <a:t> yang </a:t>
            </a:r>
            <a:r>
              <a:rPr lang="en-US" sz="1600" dirty="0" err="1"/>
              <a:t>lebih</a:t>
            </a:r>
            <a:r>
              <a:rPr lang="en-US" sz="1600" dirty="0"/>
              <a:t> </a:t>
            </a:r>
            <a:r>
              <a:rPr lang="en-US" sz="1600" dirty="0" err="1"/>
              <a:t>adaptif</a:t>
            </a:r>
            <a:r>
              <a:rPr lang="en-US" sz="1600" dirty="0"/>
              <a:t>, </a:t>
            </a:r>
            <a:r>
              <a:rPr lang="en-US" sz="1600" dirty="0" err="1"/>
              <a:t>hangat</a:t>
            </a:r>
            <a:r>
              <a:rPr lang="en-US" sz="1600" dirty="0"/>
              <a:t>, dan </a:t>
            </a:r>
            <a:r>
              <a:rPr lang="en-US" sz="1600" dirty="0" err="1"/>
              <a:t>sesuai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kebutuhan</a:t>
            </a:r>
            <a:r>
              <a:rPr lang="en-US" sz="1600" dirty="0"/>
              <a:t> </a:t>
            </a:r>
            <a:r>
              <a:rPr lang="en-US" sz="1600" dirty="0" err="1"/>
              <a:t>perkembangan</a:t>
            </a:r>
            <a:r>
              <a:rPr lang="en-US" sz="1600" dirty="0"/>
              <a:t> </a:t>
            </a:r>
            <a:r>
              <a:rPr lang="en-US" sz="1600" dirty="0" err="1"/>
              <a:t>remaja</a:t>
            </a:r>
            <a:r>
              <a:rPr lang="en-US" sz="1600" dirty="0"/>
              <a:t> agar </a:t>
            </a:r>
            <a:r>
              <a:rPr lang="en-US" sz="1600" dirty="0" err="1"/>
              <a:t>dapat</a:t>
            </a:r>
            <a:r>
              <a:rPr lang="en-US" sz="1600" dirty="0"/>
              <a:t> </a:t>
            </a:r>
            <a:r>
              <a:rPr lang="en-US" sz="1600" dirty="0" err="1"/>
              <a:t>mendukung</a:t>
            </a:r>
            <a:r>
              <a:rPr lang="en-US" sz="1600" dirty="0"/>
              <a:t> </a:t>
            </a:r>
            <a:r>
              <a:rPr lang="en-US" sz="1600" dirty="0" err="1"/>
              <a:t>kesejahteraan</a:t>
            </a:r>
            <a:r>
              <a:rPr lang="en-US" sz="1600" dirty="0"/>
              <a:t> </a:t>
            </a:r>
            <a:r>
              <a:rPr lang="en-US" sz="1600" dirty="0" err="1"/>
              <a:t>psikologis</a:t>
            </a:r>
            <a:r>
              <a:rPr lang="en-US" sz="1600" dirty="0"/>
              <a:t> </a:t>
            </a:r>
            <a:r>
              <a:rPr lang="en-US" sz="1600" dirty="0" err="1"/>
              <a:t>siswa</a:t>
            </a:r>
            <a:r>
              <a:rPr lang="en-US" sz="1600" dirty="0"/>
              <a:t> </a:t>
            </a:r>
            <a:r>
              <a:rPr lang="en-US" sz="1600" dirty="0" err="1"/>
              <a:t>secara</a:t>
            </a:r>
            <a:r>
              <a:rPr lang="en-US" sz="1600" dirty="0"/>
              <a:t> optimal.</a:t>
            </a:r>
          </a:p>
          <a:p>
            <a:pPr algn="just"/>
            <a:r>
              <a:rPr lang="en-US" sz="1600" b="1" dirty="0"/>
              <a:t>Bagi </a:t>
            </a:r>
            <a:r>
              <a:rPr lang="en-US" sz="1600" b="1" dirty="0" err="1"/>
              <a:t>sekolah</a:t>
            </a:r>
            <a:r>
              <a:rPr lang="en-US" sz="1600" dirty="0"/>
              <a:t>, </a:t>
            </a:r>
            <a:r>
              <a:rPr lang="en-US" sz="1600" dirty="0" err="1"/>
              <a:t>penelitian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dapat</a:t>
            </a:r>
            <a:r>
              <a:rPr lang="en-US" sz="1600" dirty="0"/>
              <a:t> </a:t>
            </a:r>
            <a:r>
              <a:rPr lang="en-US" sz="1600" dirty="0" err="1"/>
              <a:t>dijadikan</a:t>
            </a:r>
            <a:r>
              <a:rPr lang="en-US" sz="1600" dirty="0"/>
              <a:t> </a:t>
            </a:r>
            <a:r>
              <a:rPr lang="en-US" sz="1600" dirty="0" err="1"/>
              <a:t>dasar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merancang</a:t>
            </a:r>
            <a:r>
              <a:rPr lang="en-US" sz="1600" dirty="0"/>
              <a:t> program </a:t>
            </a:r>
            <a:r>
              <a:rPr lang="en-US" sz="1600" dirty="0" err="1"/>
              <a:t>bimbingan</a:t>
            </a:r>
            <a:r>
              <a:rPr lang="en-US" sz="1600" dirty="0"/>
              <a:t> </a:t>
            </a:r>
            <a:r>
              <a:rPr lang="en-US" sz="1600" dirty="0" err="1"/>
              <a:t>konseling</a:t>
            </a:r>
            <a:r>
              <a:rPr lang="en-US" sz="1600" dirty="0"/>
              <a:t>, </a:t>
            </a:r>
            <a:r>
              <a:rPr lang="en-US" sz="1600" dirty="0" err="1"/>
              <a:t>pelatihan</a:t>
            </a:r>
            <a:r>
              <a:rPr lang="en-US" sz="1600" dirty="0"/>
              <a:t> </a:t>
            </a:r>
            <a:r>
              <a:rPr lang="en-US" sz="1600" dirty="0" err="1"/>
              <a:t>regulasi</a:t>
            </a:r>
            <a:r>
              <a:rPr lang="en-US" sz="1600" dirty="0"/>
              <a:t> </a:t>
            </a:r>
            <a:r>
              <a:rPr lang="en-US" sz="1600" dirty="0" err="1"/>
              <a:t>diri</a:t>
            </a:r>
            <a:r>
              <a:rPr lang="en-US" sz="1600" dirty="0"/>
              <a:t>, </a:t>
            </a:r>
            <a:r>
              <a:rPr lang="en-US" sz="1600" dirty="0" err="1"/>
              <a:t>serta</a:t>
            </a:r>
            <a:r>
              <a:rPr lang="en-US" sz="1600" dirty="0"/>
              <a:t> </a:t>
            </a:r>
            <a:r>
              <a:rPr lang="en-US" sz="1600" dirty="0" err="1"/>
              <a:t>penguatan</a:t>
            </a:r>
            <a:r>
              <a:rPr lang="en-US" sz="1600" dirty="0"/>
              <a:t> </a:t>
            </a:r>
            <a:r>
              <a:rPr lang="en-US" sz="1600" dirty="0" err="1"/>
              <a:t>iklim</a:t>
            </a:r>
            <a:r>
              <a:rPr lang="en-US" sz="1600" dirty="0"/>
              <a:t> </a:t>
            </a:r>
            <a:r>
              <a:rPr lang="en-US" sz="1600" dirty="0" err="1"/>
              <a:t>sekolah</a:t>
            </a:r>
            <a:r>
              <a:rPr lang="en-US" sz="1600" dirty="0"/>
              <a:t> yang </a:t>
            </a:r>
            <a:r>
              <a:rPr lang="en-US" sz="1600" dirty="0" err="1"/>
              <a:t>suportif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meningkatkan</a:t>
            </a:r>
            <a:r>
              <a:rPr lang="en-US" sz="1600" dirty="0"/>
              <a:t> </a:t>
            </a:r>
            <a:r>
              <a:rPr lang="en-US" sz="1600" dirty="0" err="1"/>
              <a:t>kesejahteraan</a:t>
            </a:r>
            <a:r>
              <a:rPr lang="en-US" sz="1600" dirty="0"/>
              <a:t> </a:t>
            </a:r>
            <a:r>
              <a:rPr lang="en-US" sz="1600" dirty="0" err="1"/>
              <a:t>subjektif</a:t>
            </a:r>
            <a:r>
              <a:rPr lang="en-US" sz="1600" dirty="0"/>
              <a:t> </a:t>
            </a:r>
            <a:r>
              <a:rPr lang="en-US" sz="1600" dirty="0" err="1"/>
              <a:t>siswa</a:t>
            </a:r>
            <a:r>
              <a:rPr lang="en-US" sz="1600" dirty="0"/>
              <a:t>.</a:t>
            </a:r>
          </a:p>
          <a:p>
            <a:pPr algn="just"/>
            <a:r>
              <a:rPr lang="en-US" sz="1600" b="1" dirty="0"/>
              <a:t>Bagi </a:t>
            </a:r>
            <a:r>
              <a:rPr lang="en-US" sz="1600" b="1" dirty="0" err="1"/>
              <a:t>peneliti</a:t>
            </a:r>
            <a:r>
              <a:rPr lang="en-US" sz="1600" b="1" dirty="0"/>
              <a:t> </a:t>
            </a:r>
            <a:r>
              <a:rPr lang="en-US" sz="1600" b="1" dirty="0" err="1"/>
              <a:t>selanjutnya</a:t>
            </a:r>
            <a:r>
              <a:rPr lang="en-US" sz="1600" dirty="0"/>
              <a:t>, </a:t>
            </a:r>
            <a:r>
              <a:rPr lang="en-US" sz="1600" dirty="0" err="1"/>
              <a:t>hasil</a:t>
            </a:r>
            <a:r>
              <a:rPr lang="en-US" sz="1600" dirty="0"/>
              <a:t> </a:t>
            </a:r>
            <a:r>
              <a:rPr lang="en-US" sz="1600" dirty="0" err="1"/>
              <a:t>penelitian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dapat</a:t>
            </a:r>
            <a:r>
              <a:rPr lang="en-US" sz="1600" dirty="0"/>
              <a:t> </a:t>
            </a:r>
            <a:r>
              <a:rPr lang="en-US" sz="1600" dirty="0" err="1"/>
              <a:t>menjadi</a:t>
            </a:r>
            <a:r>
              <a:rPr lang="en-US" sz="1600" dirty="0"/>
              <a:t> </a:t>
            </a:r>
            <a:r>
              <a:rPr lang="en-US" sz="1600" dirty="0" err="1"/>
              <a:t>rujukan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pengembangan</a:t>
            </a:r>
            <a:r>
              <a:rPr lang="en-US" sz="1600" dirty="0"/>
              <a:t> </a:t>
            </a:r>
            <a:r>
              <a:rPr lang="en-US" sz="1600" dirty="0" err="1"/>
              <a:t>penelitian</a:t>
            </a:r>
            <a:r>
              <a:rPr lang="en-US" sz="1600" dirty="0"/>
              <a:t> yang </a:t>
            </a:r>
            <a:r>
              <a:rPr lang="en-US" sz="1600" dirty="0" err="1"/>
              <a:t>lebih</a:t>
            </a:r>
            <a:r>
              <a:rPr lang="en-US" sz="1600" dirty="0"/>
              <a:t> </a:t>
            </a:r>
            <a:r>
              <a:rPr lang="en-US" sz="1600" dirty="0" err="1"/>
              <a:t>komprehensif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menambahkan</a:t>
            </a:r>
            <a:r>
              <a:rPr lang="en-US" sz="1600" dirty="0"/>
              <a:t> </a:t>
            </a:r>
            <a:r>
              <a:rPr lang="en-US" sz="1600" dirty="0" err="1"/>
              <a:t>variabel</a:t>
            </a:r>
            <a:r>
              <a:rPr lang="en-US" sz="1600" dirty="0"/>
              <a:t> lain </a:t>
            </a:r>
            <a:r>
              <a:rPr lang="en-US" sz="1600" dirty="0" err="1"/>
              <a:t>seperti</a:t>
            </a:r>
            <a:r>
              <a:rPr lang="en-US" sz="1600" dirty="0"/>
              <a:t> </a:t>
            </a:r>
            <a:r>
              <a:rPr lang="en-US" sz="1600" dirty="0" err="1"/>
              <a:t>regulasi</a:t>
            </a:r>
            <a:r>
              <a:rPr lang="en-US" sz="1600" dirty="0"/>
              <a:t> </a:t>
            </a:r>
            <a:r>
              <a:rPr lang="en-US" sz="1600" dirty="0" err="1"/>
              <a:t>emosi</a:t>
            </a:r>
            <a:r>
              <a:rPr lang="en-US" sz="1600" dirty="0"/>
              <a:t>, self-efficacy, </a:t>
            </a:r>
            <a:r>
              <a:rPr lang="en-US" sz="1600" dirty="0" err="1"/>
              <a:t>lingkungan</a:t>
            </a:r>
            <a:r>
              <a:rPr lang="en-US" sz="1600" dirty="0"/>
              <a:t> </a:t>
            </a:r>
            <a:r>
              <a:rPr lang="en-US" sz="1600" dirty="0" err="1"/>
              <a:t>sekolah</a:t>
            </a:r>
            <a:r>
              <a:rPr lang="en-US" sz="1600" dirty="0"/>
              <a:t>,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religiusitas</a:t>
            </a:r>
            <a:r>
              <a:rPr lang="en-US" sz="1600" dirty="0"/>
              <a:t> guna </a:t>
            </a:r>
            <a:r>
              <a:rPr lang="en-US" sz="1600" dirty="0" err="1"/>
              <a:t>memperkaya</a:t>
            </a:r>
            <a:r>
              <a:rPr lang="en-US" sz="1600" dirty="0"/>
              <a:t> </a:t>
            </a:r>
            <a:r>
              <a:rPr lang="en-US" sz="1600" dirty="0" err="1"/>
              <a:t>pemahaman</a:t>
            </a:r>
            <a:r>
              <a:rPr lang="en-US" sz="1600" dirty="0"/>
              <a:t> </a:t>
            </a:r>
            <a:r>
              <a:rPr lang="en-US" sz="1600" dirty="0" err="1"/>
              <a:t>mengenai</a:t>
            </a:r>
            <a:r>
              <a:rPr lang="en-US" sz="1600" dirty="0"/>
              <a:t> </a:t>
            </a:r>
            <a:r>
              <a:rPr lang="en-US" sz="1600" dirty="0" err="1"/>
              <a:t>kesejahteraan</a:t>
            </a:r>
            <a:r>
              <a:rPr lang="en-US" sz="1600" dirty="0"/>
              <a:t> </a:t>
            </a:r>
            <a:r>
              <a:rPr lang="en-US" sz="1600" dirty="0" err="1"/>
              <a:t>subjektif</a:t>
            </a:r>
            <a:r>
              <a:rPr lang="en-US" sz="1600" dirty="0"/>
              <a:t> </a:t>
            </a:r>
            <a:r>
              <a:rPr lang="en-US" sz="1600" dirty="0" err="1"/>
              <a:t>siswa</a:t>
            </a:r>
            <a:r>
              <a:rPr lang="en-US" sz="1600" dirty="0"/>
              <a:t>.</a:t>
            </a:r>
          </a:p>
          <a:p>
            <a:pPr lvl="0" indent="-228600" algn="just">
              <a:lnSpc>
                <a:spcPct val="100000"/>
              </a:lnSpc>
              <a:buNone/>
            </a:pPr>
            <a:endParaRPr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04f7abbb21_0_61"/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77" cy="1042123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Exo"/>
              <a:buNone/>
            </a:pPr>
            <a:r>
              <a:rPr lang="en-US"/>
              <a:t>Referensi</a:t>
            </a:r>
            <a:endParaRPr/>
          </a:p>
        </p:txBody>
      </p:sp>
      <p:sp>
        <p:nvSpPr>
          <p:cNvPr id="90" name="Google Shape;90;g104f7abbb21_0_61"/>
          <p:cNvSpPr txBox="1">
            <a:spLocks noGrp="1"/>
          </p:cNvSpPr>
          <p:nvPr>
            <p:ph type="body" idx="1"/>
          </p:nvPr>
        </p:nvSpPr>
        <p:spPr>
          <a:xfrm>
            <a:off x="0" y="1155459"/>
            <a:ext cx="12192000" cy="5089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62500" lnSpcReduction="20000"/>
          </a:bodyPr>
          <a:lstStyle/>
          <a:p>
            <a:pPr marL="50800" indent="0" algn="just">
              <a:buNone/>
            </a:pPr>
            <a:r>
              <a:rPr lang="id-ID" sz="2100" dirty="0"/>
              <a:t>[1]	L. Sovia and E. Hardiansyah, “Hubungan Antara Psychological Well Being dengan Stress Akademik pada Siswa SMA Negeri 1 Porong Sidoarjo,” </a:t>
            </a:r>
            <a:r>
              <a:rPr lang="id-ID" sz="2100" i="1" dirty="0"/>
              <a:t>Intelektualitas</a:t>
            </a:r>
            <a:r>
              <a:rPr lang="id-ID" sz="2100" dirty="0"/>
              <a:t>, vol. 1, no. 1, pp. 49–61, May 2024, doi: 10.47134/intelektualitas.v1i1.2556. </a:t>
            </a:r>
            <a:r>
              <a:rPr lang="id-ID" sz="2100" u="sng" dirty="0">
                <a:hlinkClick r:id="rId3"/>
              </a:rPr>
              <a:t>Hubungan Antara Psychological Well Being dengan Stress Akademik pada Siswa SMA Negeri 1 Porong Sidoarjo | Intelektualitas Jurnal Penelitian Lintas Keilmuan</a:t>
            </a:r>
            <a:endParaRPr lang="en-US" sz="2100" dirty="0"/>
          </a:p>
          <a:p>
            <a:pPr marL="50800" indent="0" algn="just">
              <a:buNone/>
            </a:pPr>
            <a:r>
              <a:rPr lang="id-ID" sz="2100" dirty="0"/>
              <a:t>[2]	“DATA STATISTIK SMA.” </a:t>
            </a:r>
            <a:r>
              <a:rPr lang="id-ID" sz="2100" u="sng" dirty="0">
                <a:hlinkClick r:id="rId4"/>
              </a:rPr>
              <a:t>Statistik Sekolah Menengah Atas (SMA) Tahun 2024/2025 </a:t>
            </a:r>
            <a:r>
              <a:rPr lang="en-US" sz="2100" u="sng" dirty="0">
                <a:hlinkClick r:id="rId4"/>
              </a:rPr>
              <a:t>・</a:t>
            </a:r>
            <a:r>
              <a:rPr lang="id-ID" sz="2100" u="sng" dirty="0">
                <a:hlinkClick r:id="rId4"/>
              </a:rPr>
              <a:t> 2025</a:t>
            </a:r>
            <a:endParaRPr lang="en-US" sz="2100" dirty="0"/>
          </a:p>
          <a:p>
            <a:pPr marL="50800" indent="0" algn="just">
              <a:buNone/>
            </a:pPr>
            <a:r>
              <a:rPr lang="id-ID" sz="2100" dirty="0"/>
              <a:t>[3]	T. Rosita, Y. N. Annisa, M. A. P. Indradjaja, and A. N. Rahman, “Juvenile Delinquency: Kenakalan Remaja dan Anak dalam Sudut Pandang Psikologi dan Hukum,” </a:t>
            </a:r>
            <a:r>
              <a:rPr lang="id-ID" sz="2100" i="1" dirty="0"/>
              <a:t>Juvenile Delinquency</a:t>
            </a:r>
            <a:r>
              <a:rPr lang="id-ID" sz="2100" dirty="0"/>
              <a:t>. </a:t>
            </a:r>
            <a:r>
              <a:rPr lang="id-ID" sz="2100" u="sng" dirty="0">
                <a:hlinkClick r:id="rId5"/>
              </a:rPr>
              <a:t>Juvenile-Delinquency-Kenakalan-Remaja-dan-Anak-dalam-Sudut-Pandang-Psikologi-dan-Hukum.pdf</a:t>
            </a:r>
            <a:endParaRPr lang="en-US" sz="2100" dirty="0"/>
          </a:p>
          <a:p>
            <a:pPr marL="50800" indent="0" algn="just">
              <a:buNone/>
            </a:pPr>
            <a:r>
              <a:rPr lang="id-ID" sz="2100" dirty="0"/>
              <a:t>[4]	G. Barbayannis, M. Bandari, X. Zheng, H. Baquerizo, K. W. Pecor, and X. Ming, “Academic Stress and Mental Well-Being in College Students: Correlations, Affected Groups, and COVID-19,” </a:t>
            </a:r>
            <a:r>
              <a:rPr lang="id-ID" sz="2100" i="1" dirty="0"/>
              <a:t>Front. Psychol.</a:t>
            </a:r>
            <a:r>
              <a:rPr lang="id-ID" sz="2100" dirty="0"/>
              <a:t>, vol. 13, p. 886344, May 2022, doi: 10.3389/fpsyg.2022.886344. </a:t>
            </a:r>
            <a:r>
              <a:rPr lang="id-ID" sz="2100" u="sng" dirty="0">
                <a:hlinkClick r:id="rId6"/>
              </a:rPr>
              <a:t>Frontiers | Academic Stress and Mental Well-Being in College Students: Correlations, Affected Groups, and COVID-19</a:t>
            </a:r>
            <a:endParaRPr lang="en-US" sz="2100" dirty="0"/>
          </a:p>
          <a:p>
            <a:pPr marL="50800" indent="0" algn="just">
              <a:buNone/>
            </a:pPr>
            <a:r>
              <a:rPr lang="id-ID" sz="2100" dirty="0"/>
              <a:t>[5]	A. H. Intani and E. H. Ansyah, “Relationship Between Social Support and Academic Stress in Islamic High School: Hubungan Antara Dukungan Sosial dan Stres Akademik di Sekolah Menengah Islam,” </a:t>
            </a:r>
            <a:r>
              <a:rPr lang="id-ID" sz="2100" i="1" dirty="0"/>
              <a:t>ijis</a:t>
            </a:r>
            <a:r>
              <a:rPr lang="id-ID" sz="2100" dirty="0"/>
              <a:t>, vol. 13, no. 3, Jul. 2025, doi: 10.21070/ijis.v13i3.1781. </a:t>
            </a:r>
            <a:r>
              <a:rPr lang="id-ID" sz="2100" u="sng" dirty="0">
                <a:hlinkClick r:id="rId7"/>
              </a:rPr>
              <a:t>Relationship Between Social Support and Academic Stress in Islamic High School | Indonesian Journal of Islamic Studies</a:t>
            </a:r>
            <a:endParaRPr lang="en-US" sz="2100" dirty="0"/>
          </a:p>
          <a:p>
            <a:pPr marL="50800" indent="0" algn="just">
              <a:buNone/>
            </a:pPr>
            <a:r>
              <a:rPr lang="id-ID" sz="2100" dirty="0"/>
              <a:t>[6]	Y. Shao, S. Kang, Q. Lu, C. Zhang, and R. Li, “How peer relationships affect academic achievement among junior high school students: The chain mediating roles of learning motivation and learning engagement,” </a:t>
            </a:r>
            <a:r>
              <a:rPr lang="id-ID" sz="2100" i="1" dirty="0"/>
              <a:t>BMC Psychol</a:t>
            </a:r>
            <a:r>
              <a:rPr lang="id-ID" sz="2100" dirty="0"/>
              <a:t>, vol. 12, no. 1, p. 278, May 2024, doi: 10.1186/s40359-024-01780-z. </a:t>
            </a:r>
            <a:r>
              <a:rPr lang="id-ID" sz="2100" u="sng" dirty="0">
                <a:hlinkClick r:id="rId8"/>
              </a:rPr>
              <a:t>How peer relationships affect academic achievement among junior high school students: The chain mediating roles of learning motivation and learning engagement | BMC Psychology | Springer Nature Link</a:t>
            </a:r>
            <a:endParaRPr lang="en-US" sz="2100" dirty="0"/>
          </a:p>
          <a:p>
            <a:pPr marL="50800" indent="0" algn="just">
              <a:buNone/>
            </a:pPr>
            <a:r>
              <a:rPr lang="id-ID" sz="2100" dirty="0"/>
              <a:t>[7]	H. Azzahrah, S. Yusuf, I. Saripah, M. F. Syahril, N. Zaiham, and M. Abdullah, “Subjective Well-being of Students in Vocational High Schools: Portraits from the Sundanese and Javanese Ethnic Groups”. </a:t>
            </a:r>
            <a:r>
              <a:rPr lang="id-ID" sz="2100" u="sng" dirty="0">
                <a:hlinkClick r:id="rId9"/>
              </a:rPr>
              <a:t>Pamomong: Journal of Islamic Educational Counseling</a:t>
            </a:r>
            <a:endParaRPr lang="en-US" sz="2100" dirty="0"/>
          </a:p>
          <a:p>
            <a:pPr marL="50800" indent="0" algn="just">
              <a:buNone/>
            </a:pPr>
            <a:r>
              <a:rPr lang="id-ID" sz="2100" dirty="0"/>
              <a:t>[8]	K. Arbabi, C. J. Yeh, and P. R. Sangkar, “Students’ Perceptions of Factors Contributing to a Happy School Environment in Iran,” </a:t>
            </a:r>
            <a:r>
              <a:rPr lang="id-ID" sz="2100" i="1" dirty="0"/>
              <a:t>Child Youth Care Forum</a:t>
            </a:r>
            <a:r>
              <a:rPr lang="id-ID" sz="2100" dirty="0"/>
              <a:t>, vol. 54, no. 3, pp. 735–754, Jun. 2025, doi: 10.1007/s10566-024-09839-z. </a:t>
            </a:r>
            <a:r>
              <a:rPr lang="id-ID" sz="2100" u="sng" dirty="0">
                <a:hlinkClick r:id="rId10"/>
              </a:rPr>
              <a:t>Students’ Perceptions of Factors Contributing to a Happy School Environment in Iran | Child &amp; Youth Care Forum | Springer Nature Link</a:t>
            </a:r>
            <a:endParaRPr lang="en-US" sz="2100" u="sng" dirty="0"/>
          </a:p>
          <a:p>
            <a:pPr marL="50800" indent="0" algn="just">
              <a:buNone/>
            </a:pPr>
            <a:r>
              <a:rPr lang="id-ID" sz="2100" dirty="0"/>
              <a:t>[9]	G. H. Suherlin, Mamat Supriatna, and Suherman, “Gambaran Kesejahteraan Psikologis Siswa Sekolah Menengah Atas (SMA),” </a:t>
            </a:r>
            <a:r>
              <a:rPr lang="id-ID" sz="2100" i="1" dirty="0"/>
              <a:t>G-Couns</a:t>
            </a:r>
            <a:r>
              <a:rPr lang="id-ID" sz="2100" dirty="0"/>
              <a:t>, vol. 8, no. 2, pp. 1168–1174, Apr. 2024, doi: 10.31316/gcouns.v8i2.4968. </a:t>
            </a:r>
            <a:r>
              <a:rPr lang="id-ID" sz="2100" u="sng" dirty="0">
                <a:hlinkClick r:id="rId11"/>
              </a:rPr>
              <a:t>(PDF) Gambaran Kesejahteraan Psikologis Siswa Sekolah Menengah Atas (SMA)</a:t>
            </a:r>
            <a:endParaRPr lang="en-US" sz="2100" dirty="0"/>
          </a:p>
          <a:p>
            <a:pPr marL="50800" indent="0" algn="just">
              <a:buNone/>
            </a:pPr>
            <a:r>
              <a:rPr lang="id-ID" sz="2100" dirty="0"/>
              <a:t>[10]	F. Q. Saputri, “Gambaran Kesejahteraan Subjektif Siswa Pengguna Media Sosial SMA Negeri se-Kecamatan Karanganyar”. </a:t>
            </a:r>
            <a:r>
              <a:rPr lang="id-ID" sz="2100" u="sng" dirty="0">
                <a:hlinkClick r:id="rId12"/>
              </a:rPr>
              <a:t>Gambaran Kesejahteraan Subjektif Siswa Pengguna Media Sosial SMA Negeri se-Kecamatan Karanganyar | Jurnal Bimbingan dan Konseling Indonesia</a:t>
            </a:r>
            <a:endParaRPr lang="en-US" sz="2100" dirty="0"/>
          </a:p>
          <a:p>
            <a:pPr marL="50800" indent="0" algn="just">
              <a:buNone/>
            </a:pPr>
            <a:endParaRPr lang="en-US" sz="2100" dirty="0"/>
          </a:p>
          <a:p>
            <a:pPr marL="457200" lvl="0" indent="-228600" algn="just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>
          <a:extLst>
            <a:ext uri="{FF2B5EF4-FFF2-40B4-BE49-F238E27FC236}">
              <a16:creationId xmlns:a16="http://schemas.microsoft.com/office/drawing/2014/main" id="{72B596A5-C971-B638-1D1E-BD23A34A6F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04f7abbb21_0_61">
            <a:extLst>
              <a:ext uri="{FF2B5EF4-FFF2-40B4-BE49-F238E27FC236}">
                <a16:creationId xmlns:a16="http://schemas.microsoft.com/office/drawing/2014/main" id="{C20D5216-1AB9-C593-E280-96656A73B03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77" cy="1042123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Exo"/>
              <a:buNone/>
            </a:pPr>
            <a:r>
              <a:rPr lang="en-US"/>
              <a:t>Referensi</a:t>
            </a:r>
            <a:endParaRPr/>
          </a:p>
        </p:txBody>
      </p:sp>
      <p:sp>
        <p:nvSpPr>
          <p:cNvPr id="90" name="Google Shape;90;g104f7abbb21_0_61">
            <a:extLst>
              <a:ext uri="{FF2B5EF4-FFF2-40B4-BE49-F238E27FC236}">
                <a16:creationId xmlns:a16="http://schemas.microsoft.com/office/drawing/2014/main" id="{594B7FBF-A028-BBBB-72EB-28C9E506BA0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0" y="1076478"/>
            <a:ext cx="12192000" cy="5089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0800" indent="0" algn="just">
              <a:buNone/>
            </a:pPr>
            <a:r>
              <a:rPr lang="id-ID" sz="1200" dirty="0"/>
              <a:t>[11]	M. A. Ahkam, D. R. Suminar, and N. F. Nawangsari, “KESEJAHTERAAN DI SEKOLAH BAGI SISWA SMA: KONSEP DAN FAKTOR YANG BERPENGARUH,” </a:t>
            </a:r>
            <a:r>
              <a:rPr lang="id-ID" sz="1200" i="1" dirty="0"/>
              <a:t>j. talenta</a:t>
            </a:r>
            <a:r>
              <a:rPr lang="id-ID" sz="1200" dirty="0"/>
              <a:t>, vol. 5, no. 2, p. 143, Mar. 2020, doi: 10.26858/talenta.v5i2.13290. </a:t>
            </a:r>
            <a:r>
              <a:rPr lang="id-ID" sz="1200" u="sng" dirty="0">
                <a:hlinkClick r:id="rId3"/>
              </a:rPr>
              <a:t>(PDF) KESEJAHTERAAN DI SEKOLAH BAGI SISWA SMA: KONSEP DAN FAKTOR YANG BERPENGARUH</a:t>
            </a:r>
            <a:endParaRPr lang="en-US" sz="1200" dirty="0"/>
          </a:p>
          <a:p>
            <a:pPr marL="50800" indent="0" algn="just">
              <a:buNone/>
            </a:pPr>
            <a:r>
              <a:rPr lang="id-ID" sz="1200" dirty="0"/>
              <a:t>[12]	W. A. Handayani, C. Y. Purnama, and R. Sari, “ADAPTASI ALAT UKUR STUDENT SUBJECTIVE WELL-BEING QUESTIONNAIRE (SSWQ) VERSI BAHASA INDONESIA,” </a:t>
            </a:r>
            <a:r>
              <a:rPr lang="id-ID" sz="1200" i="1" dirty="0"/>
              <a:t>Jurnal Psikologi</a:t>
            </a:r>
            <a:r>
              <a:rPr lang="id-ID" sz="1200" dirty="0"/>
              <a:t>, vol. 17, no. 1, 2024. </a:t>
            </a:r>
            <a:r>
              <a:rPr lang="id-ID" sz="1200" u="sng" dirty="0">
                <a:hlinkClick r:id="rId4"/>
              </a:rPr>
              <a:t>(PDF) Adaptasi Alat Ukur Student Subjective Well-Being Questionnaire (SSWQ) Versi Bahasa Indonesia</a:t>
            </a:r>
            <a:endParaRPr lang="en-US" sz="1200" dirty="0"/>
          </a:p>
          <a:p>
            <a:pPr marL="50800" indent="0" algn="just">
              <a:buNone/>
            </a:pPr>
            <a:r>
              <a:rPr lang="id-ID" sz="1200" dirty="0"/>
              <a:t>[13]	H. H. Arifin and M. N. Milla, “Adaptasi dan properti psikometrik skala kontrol diri ringkas versi Indonesia,” </a:t>
            </a:r>
            <a:r>
              <a:rPr lang="id-ID" sz="1200" i="1" dirty="0"/>
              <a:t>JPS</a:t>
            </a:r>
            <a:r>
              <a:rPr lang="id-ID" sz="1200" dirty="0"/>
              <a:t>, vol. 18, no. 2, pp. 179–195, Jun. 2020, doi: 10.7454/jps.2020.18. </a:t>
            </a:r>
            <a:r>
              <a:rPr lang="id-ID" sz="1200" u="sng" dirty="0">
                <a:hlinkClick r:id="rId5"/>
              </a:rPr>
              <a:t>(PDF) Adaptasi dan properti psikometrik skala kontrol diri ringkas versi Indonesia</a:t>
            </a:r>
            <a:endParaRPr lang="en-US" sz="1200" dirty="0"/>
          </a:p>
          <a:p>
            <a:pPr marL="50800" indent="0" algn="just">
              <a:buNone/>
            </a:pPr>
            <a:r>
              <a:rPr lang="id-ID" sz="1200" dirty="0"/>
              <a:t>[14]	Syahrizal Hilmi Vega Davella, M. Hasanah, and Ahmad Maujuhan Syah, “Pengaruh Kontrol Diri Terhadap Kedisiplinan Belajar Siswa Di SMPS Bilingual Al Azhar Paciran Lamongan,” </a:t>
            </a:r>
            <a:r>
              <a:rPr lang="id-ID" sz="1200" i="1" dirty="0"/>
              <a:t>bki</a:t>
            </a:r>
            <a:r>
              <a:rPr lang="id-ID" sz="1200" dirty="0"/>
              <a:t>, vol. 4, no. 2, pp. 22–30, Oct. 2024, doi: 10.55352/bki.v4i2.1091. </a:t>
            </a:r>
            <a:r>
              <a:rPr lang="id-ID" sz="1200" u="sng" dirty="0">
                <a:hlinkClick r:id="rId6"/>
              </a:rPr>
              <a:t>Jurnal Kontrol Diri Reviwer | PDF</a:t>
            </a:r>
            <a:endParaRPr lang="en-US" sz="1200" dirty="0"/>
          </a:p>
          <a:p>
            <a:pPr marL="50800" indent="0" algn="just">
              <a:buNone/>
            </a:pPr>
            <a:r>
              <a:rPr lang="id-ID" sz="1200" dirty="0"/>
              <a:t>[15]	A. W. Agustin and H. Nirwana, “Hubungan kontrol diri dengan subjective well being remaja etnis Minangkabau,” </a:t>
            </a:r>
            <a:r>
              <a:rPr lang="id-ID" sz="1200" i="1" dirty="0"/>
              <a:t>J.Edu</a:t>
            </a:r>
            <a:r>
              <a:rPr lang="id-ID" sz="1200" dirty="0"/>
              <a:t>, vol. 7, no. 1, p. 59, Aug. 2021, doi: 10.29210/120212980. </a:t>
            </a:r>
            <a:r>
              <a:rPr lang="id-ID" sz="1200" u="sng" dirty="0">
                <a:hlinkClick r:id="rId7"/>
              </a:rPr>
              <a:t>(PDF) Hubungan kontrol diri dengan subjective well being remaja etnis Minangkabau</a:t>
            </a:r>
            <a:endParaRPr lang="en-US" sz="1200" dirty="0"/>
          </a:p>
          <a:p>
            <a:pPr marL="50800" indent="0" algn="just">
              <a:buNone/>
            </a:pPr>
            <a:r>
              <a:rPr lang="id-ID" sz="1200" dirty="0"/>
              <a:t>[16]	N. R. Siahaan and Y. Pedhu, “ANALISIS KONTROL DIRI SISWA SMP DALAM BELAJAR DAN IMPLIKASINYA PADA BIMBINGAN KONSELING,” </a:t>
            </a:r>
            <a:r>
              <a:rPr lang="id-ID" sz="1200" i="1" dirty="0"/>
              <a:t>psikoedukasi</a:t>
            </a:r>
            <a:r>
              <a:rPr lang="id-ID" sz="1200" dirty="0"/>
              <a:t>, vol. 22, no. 1, pp. 1–15, May 2024, doi: 10.25170/psikoedukasi.v22i1.5452. </a:t>
            </a:r>
            <a:r>
              <a:rPr lang="id-ID" sz="1200" u="sng" dirty="0">
                <a:hlinkClick r:id="rId8"/>
              </a:rPr>
              <a:t>ANALISIS KONTROL DIRI SISWA SMP DALAM BELAJAR DAN IMPLIKASINYA PADA BIMBINGAN KONSELING | Psiko Edukasi</a:t>
            </a:r>
            <a:endParaRPr lang="en-US" sz="1200" dirty="0"/>
          </a:p>
          <a:p>
            <a:pPr marL="50800" indent="0" algn="just">
              <a:buNone/>
            </a:pPr>
            <a:r>
              <a:rPr lang="id-ID" sz="1200" dirty="0"/>
              <a:t>[17]	A. N. F. Madjid, Aswar, and A. Tajuddin, “Effects of Self-Control Ability in Pressing Aggressive Behavior,” </a:t>
            </a:r>
            <a:r>
              <a:rPr lang="id-ID" sz="1200" i="1" dirty="0"/>
              <a:t>psikologia</a:t>
            </a:r>
            <a:r>
              <a:rPr lang="id-ID" sz="1200" dirty="0"/>
              <a:t>, vol. 6, no. 1, pp. 1–11, May 2022, doi: 10.21070/psikologia.v6i1.1210. </a:t>
            </a:r>
            <a:r>
              <a:rPr lang="id-ID" sz="1200" u="sng" dirty="0">
                <a:hlinkClick r:id="rId9"/>
              </a:rPr>
              <a:t>(PDF) Effects of Self-Control Ability in Pressing Aggressive Behavior</a:t>
            </a:r>
            <a:endParaRPr lang="en-US" sz="1200" dirty="0"/>
          </a:p>
          <a:p>
            <a:pPr marL="50800" indent="0" algn="just">
              <a:buNone/>
            </a:pPr>
            <a:r>
              <a:rPr lang="id-ID" sz="1200" dirty="0"/>
              <a:t>[18]	R. Husaini and T. Dadeh, “The Effect of School Climate And Family Social Support on Subjective Well-Being of Middle School Students In Modern Islamic Boarding School”. </a:t>
            </a:r>
            <a:r>
              <a:rPr lang="id-ID" sz="1200" u="sng" dirty="0">
                <a:hlinkClick r:id="rId10"/>
              </a:rPr>
              <a:t>The Effect of School Climate And Family Social Support on Subjective Well-Being of Middle School Students In Modern Islamic Boarding School | Edukasi Islami: Jurnal Pendidikan Islam</a:t>
            </a:r>
            <a:endParaRPr lang="en-US" sz="1200" dirty="0"/>
          </a:p>
          <a:p>
            <a:pPr marL="50800" indent="0" algn="just">
              <a:buNone/>
            </a:pPr>
            <a:r>
              <a:rPr lang="id-ID" sz="1200" dirty="0"/>
              <a:t>[19]	“PENGARUH DUKUNGAN SOSIAL KELUARGA TERHADAP BURNOUT  AKADEMIK SISWA KELAS V MI DI KECAMATAN PURWOASRI.” </a:t>
            </a:r>
            <a:r>
              <a:rPr lang="id-ID" sz="1200" u="sng" dirty="0">
                <a:hlinkClick r:id="rId11"/>
              </a:rPr>
              <a:t>Pengaruh dukungan sosial keluarga terhadap burnout akademik siswa kelas v MI di Kecamatan Purwoasri - Etheses UIN Syekh Wasil Kediri</a:t>
            </a:r>
            <a:endParaRPr lang="en-US" sz="1200" dirty="0"/>
          </a:p>
          <a:p>
            <a:pPr marL="50800" indent="0" algn="just">
              <a:buNone/>
            </a:pPr>
            <a:r>
              <a:rPr lang="id-ID" sz="1200" dirty="0"/>
              <a:t>[20]	Y. A. Putri and N. S. Afiati, “Dukungan Sosial Keluarga pada Siswa SMK di Yogyakarta: Hubungannya dengan School Subjective Well-Being,” vol. 2, no. 2, 2024. </a:t>
            </a:r>
            <a:r>
              <a:rPr lang="id-ID" sz="1200" u="sng" dirty="0">
                <a:hlinkClick r:id="rId12"/>
              </a:rPr>
              <a:t>Dukungan Sosial Keluarga pada Siswa SMK di Yogyakarta: Hubungannya dengan School Subjective Well-Being | Jurnal Integrasi Riset Psikologi</a:t>
            </a:r>
            <a:endParaRPr lang="en-US" sz="1200" dirty="0"/>
          </a:p>
          <a:p>
            <a:pPr marL="457200" lvl="0" indent="-228600" algn="just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1200" dirty="0"/>
          </a:p>
        </p:txBody>
      </p:sp>
    </p:spTree>
    <p:extLst>
      <p:ext uri="{BB962C8B-B14F-4D97-AF65-F5344CB8AC3E}">
        <p14:creationId xmlns:p14="http://schemas.microsoft.com/office/powerpoint/2010/main" val="4662785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>
          <a:extLst>
            <a:ext uri="{FF2B5EF4-FFF2-40B4-BE49-F238E27FC236}">
              <a16:creationId xmlns:a16="http://schemas.microsoft.com/office/drawing/2014/main" id="{B0840050-24FD-5D9E-7CA7-A79930FBF7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04f7abbb21_0_61">
            <a:extLst>
              <a:ext uri="{FF2B5EF4-FFF2-40B4-BE49-F238E27FC236}">
                <a16:creationId xmlns:a16="http://schemas.microsoft.com/office/drawing/2014/main" id="{669C28EF-3F64-11F2-3ABD-67B2CBB139F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77" cy="1042123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Exo"/>
              <a:buNone/>
            </a:pPr>
            <a:r>
              <a:rPr lang="en-US"/>
              <a:t>Referensi</a:t>
            </a:r>
            <a:endParaRPr/>
          </a:p>
        </p:txBody>
      </p:sp>
      <p:sp>
        <p:nvSpPr>
          <p:cNvPr id="90" name="Google Shape;90;g104f7abbb21_0_61">
            <a:extLst>
              <a:ext uri="{FF2B5EF4-FFF2-40B4-BE49-F238E27FC236}">
                <a16:creationId xmlns:a16="http://schemas.microsoft.com/office/drawing/2014/main" id="{DC3FF7ED-EB3C-ECC7-4ECC-849CF21086C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0" y="1076478"/>
            <a:ext cx="12192000" cy="5089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0800" indent="0" algn="just">
              <a:lnSpc>
                <a:spcPct val="100000"/>
              </a:lnSpc>
              <a:buNone/>
            </a:pPr>
            <a:r>
              <a:rPr lang="id-ID" sz="1200" dirty="0"/>
              <a:t>[21]	Fitriani, Hasanuddin, and S. S. Dewi, “Pengaruh Self-Efficacy dan Dukungan Sosial Terhadap School Well-Being Peserta Didik Pesantren di Kota Kutacane,” </a:t>
            </a:r>
            <a:r>
              <a:rPr lang="id-ID" sz="1200" i="1" dirty="0"/>
              <a:t>JMPIS</a:t>
            </a:r>
            <a:r>
              <a:rPr lang="id-ID" sz="1200" dirty="0"/>
              <a:t>, vol. 6, no. 2, pp. 1678–1687, Mar. 2025, doi: 10.38035/jmpis.v6i2.4281. </a:t>
            </a:r>
            <a:r>
              <a:rPr lang="id-ID" sz="1200" u="sng" dirty="0">
                <a:hlinkClick r:id="rId3"/>
              </a:rPr>
              <a:t>(PDF) Pengaruh Self-Efficacy dan Dukungan Sosial Terhadap School Well-Being Peserta Didik Pesantren di Kota Kutacane</a:t>
            </a:r>
            <a:endParaRPr lang="en-US" sz="1200" dirty="0"/>
          </a:p>
          <a:p>
            <a:pPr marL="50800" indent="0" algn="just">
              <a:lnSpc>
                <a:spcPct val="100000"/>
              </a:lnSpc>
              <a:buNone/>
            </a:pPr>
            <a:r>
              <a:rPr lang="id-ID" sz="1200" dirty="0"/>
              <a:t>[22]	Lily Hidayati, Reza Amanda, Sani Samara, Yuneni Agustin, and Sukatin Sukatin, “Pengaruh Dukungan Sosial Terhadap Kesejahteraan Subjektif pada Siswa (Definisi Kesejahteraan Subjektif),” </a:t>
            </a:r>
            <a:r>
              <a:rPr lang="id-ID" sz="1200" i="1" dirty="0"/>
              <a:t>JUPENDIS</a:t>
            </a:r>
            <a:r>
              <a:rPr lang="id-ID" sz="1200" dirty="0"/>
              <a:t>, vol. 1, no. 3, pp. 177–185, Jul. 2023, doi: 10.54066/jupendis.v1i3.491. </a:t>
            </a:r>
            <a:r>
              <a:rPr lang="id-ID" sz="1200" u="sng" dirty="0">
                <a:hlinkClick r:id="rId4"/>
              </a:rPr>
              <a:t>Pengaruh Dukungan Sosial Terhadap Kesejahteraan Subjektif pada Siswa (Definisi Kesejahteraan Subjektif) | Semantic Scholar</a:t>
            </a:r>
            <a:endParaRPr lang="en-US" sz="1200" dirty="0"/>
          </a:p>
          <a:p>
            <a:pPr marL="50800" indent="0" algn="just">
              <a:lnSpc>
                <a:spcPct val="100000"/>
              </a:lnSpc>
              <a:buNone/>
            </a:pPr>
            <a:r>
              <a:rPr lang="id-ID" sz="1200" dirty="0"/>
              <a:t>[23]	L. Azzahrowaini and M. Ali, “STRATEGI MENINGKATKAN MOTIVASI BELAJAR SISWA DALAM PANDANGAN TEORI TINGKATAN KEBUTUHAN ABRAHAM MASLOW,” vol. 02, 2025. </a:t>
            </a:r>
            <a:r>
              <a:rPr lang="id-ID" sz="1200" u="sng" dirty="0">
                <a:hlinkClick r:id="rId5"/>
              </a:rPr>
              <a:t>Strategi Meningkatkan Motivasi Belajar Siswa dalam Pandangan Teori Tingkatan Kebutuhan Abraham Maslow | Ma'rifatuna: Jurnal Pendidikan dan Studi Islam</a:t>
            </a:r>
            <a:endParaRPr lang="en-US" sz="1200" u="sng" dirty="0"/>
          </a:p>
          <a:p>
            <a:pPr marL="50800" indent="0" algn="just">
              <a:lnSpc>
                <a:spcPct val="100000"/>
              </a:lnSpc>
              <a:buNone/>
            </a:pPr>
            <a:r>
              <a:rPr lang="id-ID" sz="1200" dirty="0"/>
              <a:t>[24]	L. I. Mariyati, R. A. Partontari, and M. K. I. Kusuma, “Peranan Regulasi Emosi Terhadap Subjective Well Being pada Santri di Sidoarjo,” </a:t>
            </a:r>
            <a:r>
              <a:rPr lang="id-ID" sz="1200" i="1" dirty="0"/>
              <a:t>jicop</a:t>
            </a:r>
            <a:r>
              <a:rPr lang="id-ID" sz="1200" dirty="0"/>
              <a:t>, vol. 3, no. 1s, pp. 100–110, Feb. 2023, doi: 10.25299/jicop.v3i1s.12349. </a:t>
            </a:r>
            <a:r>
              <a:rPr lang="id-ID" sz="1200" u="sng" dirty="0">
                <a:hlinkClick r:id="rId6"/>
              </a:rPr>
              <a:t>(PDF) Peranan Regulasi Emosi Terhadap Subjective Well Being pada Santri di Sidoarjo</a:t>
            </a:r>
            <a:endParaRPr lang="en-US" sz="1200" dirty="0"/>
          </a:p>
          <a:p>
            <a:pPr marL="50800" indent="0" algn="just">
              <a:lnSpc>
                <a:spcPct val="100000"/>
              </a:lnSpc>
              <a:buNone/>
            </a:pPr>
            <a:r>
              <a:rPr lang="id-ID" sz="1200" dirty="0"/>
              <a:t>[25]	S. A. Nurlela and P. Ekanesia, “The Influence of Social Support and Subjective Well-Being on Student Engagement among Working Students at INABA University,” </a:t>
            </a:r>
            <a:r>
              <a:rPr lang="id-ID" sz="1200" i="1" dirty="0"/>
              <a:t>Human Resource Research</a:t>
            </a:r>
            <a:r>
              <a:rPr lang="id-ID" sz="1200" dirty="0"/>
              <a:t>, vol. 06, no. 03, 2025. </a:t>
            </a:r>
            <a:r>
              <a:rPr lang="id-ID" sz="1200" u="sng" dirty="0">
                <a:hlinkClick r:id="rId7"/>
              </a:rPr>
              <a:t>The Influence of Social Support and Subjective Well- Being on Student Engagement among Working Students at INABA University | International Journal of Marketing &amp; Human Resource Research</a:t>
            </a:r>
            <a:endParaRPr lang="en-US" sz="1200" dirty="0"/>
          </a:p>
          <a:p>
            <a:pPr marL="50800" indent="0" algn="just">
              <a:lnSpc>
                <a:spcPct val="100000"/>
              </a:lnSpc>
              <a:buNone/>
            </a:pPr>
            <a:r>
              <a:rPr lang="id-ID" sz="1200" dirty="0"/>
              <a:t>[26]	Abdul Wahab, “Sampling dalam Penelitian Kesehatan,” </a:t>
            </a:r>
            <a:r>
              <a:rPr lang="id-ID" sz="1200" i="1" dirty="0"/>
              <a:t>JurPenTeKes</a:t>
            </a:r>
            <a:r>
              <a:rPr lang="id-ID" sz="1200" dirty="0"/>
              <a:t>, vol. 4, no. 1, pp. 38–45, Jan. 2021, doi: 10.56467/jptk.v4i1.23. </a:t>
            </a:r>
            <a:r>
              <a:rPr lang="id-ID" sz="1200" u="sng" dirty="0">
                <a:hlinkClick r:id="rId8"/>
              </a:rPr>
              <a:t>Sampling dalam Penelitian Kesehatan</a:t>
            </a:r>
            <a:endParaRPr lang="en-US" sz="1200" dirty="0"/>
          </a:p>
          <a:p>
            <a:pPr marL="50800" indent="0" algn="just">
              <a:lnSpc>
                <a:spcPct val="100000"/>
              </a:lnSpc>
              <a:buNone/>
            </a:pPr>
            <a:r>
              <a:rPr lang="id-ID" sz="1200" dirty="0"/>
              <a:t>[27]	“LAMPIRAN SKALA PENGARUH DUKUNGAN SOSIAL KELUARGA TERHADAP BURNOUT  AKADEMIK SISWA KELAS V MI DI KECAMATAN PURWOASRI.” </a:t>
            </a:r>
            <a:r>
              <a:rPr lang="id-ID" sz="1200" u="sng" dirty="0">
                <a:hlinkClick r:id="rId9"/>
              </a:rPr>
              <a:t>Pengaruh dukungan sosial keluarga terhadap burnout akademik siswa kelas v MI di Kecamatan Purwoasri - Etheses UIN Syekh Wasil Kediri</a:t>
            </a:r>
            <a:endParaRPr lang="en-US" sz="1200" dirty="0"/>
          </a:p>
          <a:p>
            <a:pPr marL="50800" indent="0" algn="just">
              <a:lnSpc>
                <a:spcPct val="100000"/>
              </a:lnSpc>
              <a:buNone/>
            </a:pPr>
            <a:r>
              <a:rPr lang="id-ID" sz="1200" dirty="0"/>
              <a:t>[28]	I. N. Dwi Utari and A. Y. S. Hamid, “Academic Stress in Adolescent Students of an Islamic-Based School: The Correlation with Parenting Style and Spirituality,” </a:t>
            </a:r>
            <a:r>
              <a:rPr lang="id-ID" sz="1200" i="1" dirty="0"/>
              <a:t>Journal of Public Health Research</a:t>
            </a:r>
            <a:r>
              <a:rPr lang="id-ID" sz="1200" dirty="0"/>
              <a:t>, vol. 10, no. 1_suppl, p. jphr.2021.2330, May 2021, doi: 10.4081/jphr.2021.2330. </a:t>
            </a:r>
            <a:r>
              <a:rPr lang="id-ID" sz="1200" u="sng" dirty="0">
                <a:hlinkClick r:id="rId10"/>
              </a:rPr>
              <a:t>Academic Stress in Adolescent Students of an Islamic-Based School: The Correlation with Parenting Style and Spirituality - Intan Nurul Dwi Utari, Achir Yani S. Hamid, 2021</a:t>
            </a:r>
            <a:endParaRPr lang="en-US" sz="1200" dirty="0"/>
          </a:p>
          <a:p>
            <a:pPr marL="50800" indent="0" algn="just">
              <a:lnSpc>
                <a:spcPct val="100000"/>
              </a:lnSpc>
              <a:buNone/>
            </a:pPr>
            <a:endParaRPr lang="en-US" sz="1200" dirty="0"/>
          </a:p>
          <a:p>
            <a:pPr marL="228600" lvl="0" indent="0" algn="just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1200" dirty="0"/>
          </a:p>
        </p:txBody>
      </p:sp>
    </p:spTree>
    <p:extLst>
      <p:ext uri="{BB962C8B-B14F-4D97-AF65-F5344CB8AC3E}">
        <p14:creationId xmlns:p14="http://schemas.microsoft.com/office/powerpoint/2010/main" val="35681459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g104f7abbb21_0_309"/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77" cy="1042123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Exo"/>
              <a:buNone/>
            </a:pPr>
            <a:r>
              <a:rPr lang="en-US"/>
              <a:t>Pendahuluan</a:t>
            </a:r>
            <a:endParaRPr/>
          </a:p>
        </p:txBody>
      </p:sp>
      <p:sp>
        <p:nvSpPr>
          <p:cNvPr id="47" name="Google Shape;47;g104f7abbb21_0_309"/>
          <p:cNvSpPr txBox="1">
            <a:spLocks noGrp="1"/>
          </p:cNvSpPr>
          <p:nvPr>
            <p:ph type="body" idx="1"/>
          </p:nvPr>
        </p:nvSpPr>
        <p:spPr>
          <a:xfrm>
            <a:off x="4810593" y="1142999"/>
            <a:ext cx="6370820" cy="4572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685800" indent="-457200" algn="just">
              <a:lnSpc>
                <a:spcPct val="200000"/>
              </a:lnSpc>
            </a:pPr>
            <a:r>
              <a:rPr lang="en-US" sz="1600" dirty="0" err="1"/>
              <a:t>Kesejahteraan</a:t>
            </a:r>
            <a:r>
              <a:rPr lang="en-US" sz="1600" dirty="0"/>
              <a:t> </a:t>
            </a:r>
            <a:r>
              <a:rPr lang="en-US" sz="1600" dirty="0" err="1"/>
              <a:t>subjektif</a:t>
            </a:r>
            <a:r>
              <a:rPr lang="en-US" sz="1600" dirty="0"/>
              <a:t> </a:t>
            </a:r>
            <a:r>
              <a:rPr lang="en-US" sz="1600" dirty="0" err="1"/>
              <a:t>siswa</a:t>
            </a:r>
            <a:r>
              <a:rPr lang="en-US" sz="1600" dirty="0"/>
              <a:t> </a:t>
            </a:r>
            <a:r>
              <a:rPr lang="en-US" sz="1600" dirty="0" err="1"/>
              <a:t>merupakan</a:t>
            </a:r>
            <a:r>
              <a:rPr lang="en-US" sz="1600" dirty="0"/>
              <a:t> </a:t>
            </a:r>
            <a:r>
              <a:rPr lang="en-US" sz="1600" dirty="0" err="1"/>
              <a:t>aspek</a:t>
            </a:r>
            <a:r>
              <a:rPr lang="en-US" sz="1600" dirty="0"/>
              <a:t> </a:t>
            </a:r>
            <a:r>
              <a:rPr lang="en-US" sz="1600" dirty="0" err="1"/>
              <a:t>penting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menunjang</a:t>
            </a:r>
            <a:r>
              <a:rPr lang="en-US" sz="1600" dirty="0"/>
              <a:t> proses </a:t>
            </a:r>
            <a:r>
              <a:rPr lang="en-US" sz="1600" dirty="0" err="1"/>
              <a:t>pembelajaran</a:t>
            </a:r>
            <a:r>
              <a:rPr lang="en-US" sz="1600" dirty="0"/>
              <a:t> di </a:t>
            </a:r>
            <a:r>
              <a:rPr lang="en-US" sz="1600" dirty="0" err="1"/>
              <a:t>sekolah</a:t>
            </a:r>
            <a:r>
              <a:rPr lang="en-US" sz="1600" dirty="0"/>
              <a:t>.</a:t>
            </a:r>
          </a:p>
          <a:p>
            <a:pPr marL="685800" indent="-457200" algn="just">
              <a:lnSpc>
                <a:spcPct val="200000"/>
              </a:lnSpc>
            </a:pPr>
            <a:r>
              <a:rPr lang="en-US" sz="1600" dirty="0" err="1"/>
              <a:t>Siswa</a:t>
            </a:r>
            <a:r>
              <a:rPr lang="en-US" sz="1600" dirty="0"/>
              <a:t> yang </a:t>
            </a:r>
            <a:r>
              <a:rPr lang="en-US" sz="1600" dirty="0" err="1"/>
              <a:t>memiliki</a:t>
            </a:r>
            <a:r>
              <a:rPr lang="en-US" sz="1600" dirty="0"/>
              <a:t> </a:t>
            </a:r>
            <a:r>
              <a:rPr lang="en-US" sz="1600" dirty="0" err="1"/>
              <a:t>kesejahteraan</a:t>
            </a:r>
            <a:r>
              <a:rPr lang="en-US" sz="1600" dirty="0"/>
              <a:t> </a:t>
            </a:r>
            <a:r>
              <a:rPr lang="en-US" sz="1600" dirty="0" err="1"/>
              <a:t>subjektif</a:t>
            </a:r>
            <a:r>
              <a:rPr lang="en-US" sz="1600" dirty="0"/>
              <a:t> </a:t>
            </a:r>
            <a:r>
              <a:rPr lang="en-US" sz="1600" dirty="0" err="1"/>
              <a:t>rendah</a:t>
            </a:r>
            <a:r>
              <a:rPr lang="en-US" sz="1600" dirty="0"/>
              <a:t> </a:t>
            </a:r>
            <a:r>
              <a:rPr lang="en-US" sz="1600" dirty="0" err="1"/>
              <a:t>cenderung</a:t>
            </a:r>
            <a:r>
              <a:rPr lang="en-US" sz="1600" dirty="0"/>
              <a:t> </a:t>
            </a:r>
            <a:r>
              <a:rPr lang="en-US" sz="1600" dirty="0" err="1"/>
              <a:t>mengalami</a:t>
            </a:r>
            <a:r>
              <a:rPr lang="en-US" sz="1600" dirty="0"/>
              <a:t> </a:t>
            </a:r>
            <a:r>
              <a:rPr lang="en-US" sz="1600" dirty="0" err="1"/>
              <a:t>emosi</a:t>
            </a:r>
            <a:r>
              <a:rPr lang="en-US" sz="1600" dirty="0"/>
              <a:t> </a:t>
            </a:r>
            <a:r>
              <a:rPr lang="en-US" sz="1600" dirty="0" err="1"/>
              <a:t>negatif</a:t>
            </a:r>
            <a:r>
              <a:rPr lang="en-US" sz="1600" dirty="0"/>
              <a:t>, </a:t>
            </a:r>
            <a:r>
              <a:rPr lang="en-US" sz="1600" dirty="0" err="1"/>
              <a:t>stres</a:t>
            </a:r>
            <a:r>
              <a:rPr lang="en-US" sz="1600" dirty="0"/>
              <a:t>, dan </a:t>
            </a:r>
            <a:r>
              <a:rPr lang="en-US" sz="1600" dirty="0" err="1"/>
              <a:t>penurunan</a:t>
            </a:r>
            <a:r>
              <a:rPr lang="en-US" sz="1600" dirty="0"/>
              <a:t> </a:t>
            </a:r>
            <a:r>
              <a:rPr lang="en-US" sz="1600" dirty="0" err="1"/>
              <a:t>motivasi</a:t>
            </a:r>
            <a:r>
              <a:rPr lang="en-US" sz="1600" dirty="0"/>
              <a:t> </a:t>
            </a:r>
            <a:r>
              <a:rPr lang="en-US" sz="1600" dirty="0" err="1"/>
              <a:t>belajar</a:t>
            </a:r>
            <a:r>
              <a:rPr lang="en-US" sz="1600" dirty="0"/>
              <a:t>.</a:t>
            </a:r>
          </a:p>
          <a:p>
            <a:pPr marL="685800" indent="-457200" algn="just">
              <a:lnSpc>
                <a:spcPct val="200000"/>
              </a:lnSpc>
            </a:pPr>
            <a:r>
              <a:rPr lang="en-US" sz="1600" dirty="0" err="1"/>
              <a:t>Kondisi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dapat</a:t>
            </a:r>
            <a:r>
              <a:rPr lang="en-US" sz="1600" dirty="0"/>
              <a:t> </a:t>
            </a:r>
            <a:r>
              <a:rPr lang="en-US" sz="1600" dirty="0" err="1"/>
              <a:t>berdampak</a:t>
            </a:r>
            <a:r>
              <a:rPr lang="en-US" sz="1600" dirty="0"/>
              <a:t> pada </a:t>
            </a:r>
            <a:r>
              <a:rPr lang="en-US" sz="1600" dirty="0" err="1"/>
              <a:t>keterlibatan</a:t>
            </a:r>
            <a:r>
              <a:rPr lang="en-US" sz="1600" dirty="0"/>
              <a:t> </a:t>
            </a:r>
            <a:r>
              <a:rPr lang="en-US" sz="1600" dirty="0" err="1"/>
              <a:t>akademik</a:t>
            </a:r>
            <a:r>
              <a:rPr lang="en-US" sz="1600" dirty="0"/>
              <a:t> </a:t>
            </a:r>
            <a:r>
              <a:rPr lang="en-US" sz="1600" dirty="0" err="1"/>
              <a:t>serta</a:t>
            </a:r>
            <a:r>
              <a:rPr lang="en-US" sz="1600" dirty="0"/>
              <a:t> </a:t>
            </a:r>
            <a:r>
              <a:rPr lang="en-US" sz="1600" dirty="0" err="1"/>
              <a:t>pencapaian</a:t>
            </a:r>
            <a:r>
              <a:rPr lang="en-US" sz="1600" dirty="0"/>
              <a:t> </a:t>
            </a:r>
            <a:r>
              <a:rPr lang="en-US" sz="1600" dirty="0" err="1"/>
              <a:t>prestasi</a:t>
            </a:r>
            <a:r>
              <a:rPr lang="en-US" sz="1600" dirty="0"/>
              <a:t> </a:t>
            </a:r>
            <a:r>
              <a:rPr lang="en-US" sz="1600" dirty="0" err="1"/>
              <a:t>siswa</a:t>
            </a:r>
            <a:r>
              <a:rPr lang="en-US" sz="1600" dirty="0"/>
              <a:t> di </a:t>
            </a:r>
            <a:r>
              <a:rPr lang="en-US" sz="1600" dirty="0" err="1"/>
              <a:t>sekolah</a:t>
            </a:r>
            <a:r>
              <a:rPr lang="en-US" sz="1600" dirty="0"/>
              <a:t>.</a:t>
            </a:r>
            <a:endParaRPr sz="1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6A54415-78C1-35AA-AFBB-A13A1E8966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495" y="1454045"/>
            <a:ext cx="4422098" cy="442209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>
          <a:extLst>
            <a:ext uri="{FF2B5EF4-FFF2-40B4-BE49-F238E27FC236}">
              <a16:creationId xmlns:a16="http://schemas.microsoft.com/office/drawing/2014/main" id="{9A0ABAB2-201A-4136-D350-1D352BF3C1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g104f7abbb21_0_309">
            <a:extLst>
              <a:ext uri="{FF2B5EF4-FFF2-40B4-BE49-F238E27FC236}">
                <a16:creationId xmlns:a16="http://schemas.microsoft.com/office/drawing/2014/main" id="{0C8C86CE-2878-DA46-045C-46DD213C055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77" cy="1042123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Exo"/>
              <a:buNone/>
            </a:pPr>
            <a:r>
              <a:rPr lang="en-US"/>
              <a:t>Pendahuluan</a:t>
            </a:r>
            <a:endParaRPr/>
          </a:p>
        </p:txBody>
      </p:sp>
      <p:sp>
        <p:nvSpPr>
          <p:cNvPr id="47" name="Google Shape;47;g104f7abbb21_0_309">
            <a:extLst>
              <a:ext uri="{FF2B5EF4-FFF2-40B4-BE49-F238E27FC236}">
                <a16:creationId xmlns:a16="http://schemas.microsoft.com/office/drawing/2014/main" id="{94288630-6C2B-5600-F92E-5E51B9BB866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901785" y="1384749"/>
            <a:ext cx="6370820" cy="4572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571500" indent="-34290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1600" b="1" dirty="0" err="1"/>
              <a:t>Rendahnya</a:t>
            </a:r>
            <a:r>
              <a:rPr lang="en-US" sz="1600" b="1" dirty="0"/>
              <a:t> </a:t>
            </a:r>
            <a:r>
              <a:rPr lang="en-US" sz="1600" b="1" dirty="0" err="1"/>
              <a:t>kesejahteraan</a:t>
            </a:r>
            <a:r>
              <a:rPr lang="en-US" sz="1600" b="1" dirty="0"/>
              <a:t> </a:t>
            </a:r>
            <a:r>
              <a:rPr lang="en-US" sz="1600" b="1" dirty="0" err="1"/>
              <a:t>subjektif</a:t>
            </a:r>
            <a:r>
              <a:rPr lang="en-US" sz="1600" b="1" dirty="0"/>
              <a:t> </a:t>
            </a:r>
            <a:r>
              <a:rPr lang="en-US" sz="1600" b="1" dirty="0" err="1"/>
              <a:t>siswa</a:t>
            </a:r>
            <a:r>
              <a:rPr lang="en-US" sz="1600" b="1" dirty="0"/>
              <a:t> </a:t>
            </a:r>
            <a:r>
              <a:rPr lang="en-US" sz="1600" b="1" dirty="0" err="1"/>
              <a:t>dapat</a:t>
            </a:r>
            <a:r>
              <a:rPr lang="en-US" sz="1600" b="1" dirty="0"/>
              <a:t> </a:t>
            </a:r>
            <a:r>
              <a:rPr lang="en-US" sz="1600" b="1" dirty="0" err="1"/>
              <a:t>memicu</a:t>
            </a:r>
            <a:r>
              <a:rPr lang="en-US" sz="1600" b="1" dirty="0"/>
              <a:t>: </a:t>
            </a:r>
          </a:p>
          <a:p>
            <a:pPr marL="5715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600" dirty="0" err="1"/>
              <a:t>Menurunnya</a:t>
            </a:r>
            <a:r>
              <a:rPr lang="en-US" sz="1600" dirty="0"/>
              <a:t> joy of learning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kegembiraan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belajar</a:t>
            </a:r>
            <a:endParaRPr lang="en-US" sz="1600" dirty="0"/>
          </a:p>
          <a:p>
            <a:pPr marL="5715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600" dirty="0" err="1"/>
              <a:t>Rendahnya</a:t>
            </a:r>
            <a:r>
              <a:rPr lang="en-US" sz="1600" dirty="0"/>
              <a:t> </a:t>
            </a:r>
            <a:r>
              <a:rPr lang="en-US" sz="1600" dirty="0" err="1"/>
              <a:t>kepercayaan</a:t>
            </a:r>
            <a:r>
              <a:rPr lang="en-US" sz="1600" dirty="0"/>
              <a:t> </a:t>
            </a:r>
            <a:r>
              <a:rPr lang="en-US" sz="1600" dirty="0" err="1"/>
              <a:t>diri</a:t>
            </a:r>
            <a:r>
              <a:rPr lang="en-US" sz="1600" dirty="0"/>
              <a:t> </a:t>
            </a:r>
            <a:r>
              <a:rPr lang="en-US" sz="1600" dirty="0" err="1"/>
              <a:t>akademik</a:t>
            </a:r>
            <a:endParaRPr lang="en-US" sz="1600" dirty="0"/>
          </a:p>
          <a:p>
            <a:pPr marL="5715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sv-SE" sz="1600" dirty="0"/>
              <a:t>Munculnya stres dan tekanan psikologis</a:t>
            </a:r>
          </a:p>
          <a:p>
            <a:pPr marL="571500" indent="-34290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1600" dirty="0" err="1"/>
              <a:t>Siswa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kesejahteraan</a:t>
            </a:r>
            <a:r>
              <a:rPr lang="en-US" sz="1600" dirty="0"/>
              <a:t> </a:t>
            </a:r>
            <a:r>
              <a:rPr lang="en-US" sz="1600" dirty="0" err="1"/>
              <a:t>subjektif</a:t>
            </a:r>
            <a:r>
              <a:rPr lang="en-US" sz="1600" dirty="0"/>
              <a:t> </a:t>
            </a:r>
            <a:r>
              <a:rPr lang="en-US" sz="1600" dirty="0" err="1"/>
              <a:t>rendah</a:t>
            </a:r>
            <a:r>
              <a:rPr lang="en-US" sz="1600" dirty="0"/>
              <a:t> </a:t>
            </a:r>
            <a:r>
              <a:rPr lang="en-US" sz="1600" dirty="0" err="1"/>
              <a:t>lebih</a:t>
            </a:r>
            <a:r>
              <a:rPr lang="en-US" sz="1600" dirty="0"/>
              <a:t> </a:t>
            </a:r>
            <a:r>
              <a:rPr lang="en-US" sz="1600" dirty="0" err="1"/>
              <a:t>rentan</a:t>
            </a:r>
            <a:r>
              <a:rPr lang="en-US" sz="1600" dirty="0"/>
              <a:t> </a:t>
            </a:r>
            <a:r>
              <a:rPr lang="en-US" sz="1600" dirty="0" err="1"/>
              <a:t>mengalami</a:t>
            </a:r>
            <a:r>
              <a:rPr lang="en-US" sz="1600" dirty="0"/>
              <a:t> </a:t>
            </a:r>
            <a:r>
              <a:rPr lang="en-US" sz="1600" dirty="0" err="1"/>
              <a:t>kesulitan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menyesuaikan</a:t>
            </a:r>
            <a:r>
              <a:rPr lang="en-US" sz="1600" dirty="0"/>
              <a:t> </a:t>
            </a:r>
            <a:r>
              <a:rPr lang="en-US" sz="1600" dirty="0" err="1"/>
              <a:t>diri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tuntutan</a:t>
            </a:r>
            <a:r>
              <a:rPr lang="en-US" sz="1600" dirty="0"/>
              <a:t> </a:t>
            </a:r>
            <a:r>
              <a:rPr lang="en-US" sz="1600" dirty="0" err="1"/>
              <a:t>akademik</a:t>
            </a:r>
            <a:r>
              <a:rPr lang="en-US" sz="1600" dirty="0"/>
              <a:t>.</a:t>
            </a:r>
            <a:endParaRPr lang="sv-SE" sz="1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58DE50C-9F0B-9FC9-E826-4F0E32087D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715" y="1270104"/>
            <a:ext cx="4572001" cy="4572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257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>
          <a:extLst>
            <a:ext uri="{FF2B5EF4-FFF2-40B4-BE49-F238E27FC236}">
              <a16:creationId xmlns:a16="http://schemas.microsoft.com/office/drawing/2014/main" id="{C285A32B-538A-99CD-D0F1-0609882729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g104f7abbb21_0_309">
            <a:extLst>
              <a:ext uri="{FF2B5EF4-FFF2-40B4-BE49-F238E27FC236}">
                <a16:creationId xmlns:a16="http://schemas.microsoft.com/office/drawing/2014/main" id="{F4DA6A94-B987-F346-C173-AB66E01BBD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77" cy="1042123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Exo"/>
              <a:buNone/>
            </a:pPr>
            <a:r>
              <a:rPr lang="en-US"/>
              <a:t>Pendahuluan</a:t>
            </a:r>
            <a:endParaRPr/>
          </a:p>
        </p:txBody>
      </p:sp>
      <p:sp>
        <p:nvSpPr>
          <p:cNvPr id="47" name="Google Shape;47;g104f7abbb21_0_309">
            <a:extLst>
              <a:ext uri="{FF2B5EF4-FFF2-40B4-BE49-F238E27FC236}">
                <a16:creationId xmlns:a16="http://schemas.microsoft.com/office/drawing/2014/main" id="{CAA8D98C-0619-1C5A-2619-8CA9237B388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676931" y="2801971"/>
            <a:ext cx="6844509" cy="357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5715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b="1" dirty="0"/>
              <a:t>Hasil </a:t>
            </a:r>
            <a:r>
              <a:rPr lang="en-US" sz="1600" b="1" dirty="0" err="1"/>
              <a:t>survei</a:t>
            </a:r>
            <a:r>
              <a:rPr lang="en-US" sz="1600" b="1" dirty="0"/>
              <a:t> </a:t>
            </a:r>
            <a:r>
              <a:rPr lang="en-US" sz="1600" b="1" dirty="0" err="1"/>
              <a:t>awal</a:t>
            </a:r>
            <a:r>
              <a:rPr lang="en-US" sz="1600" b="1" dirty="0"/>
              <a:t> pada 33 </a:t>
            </a:r>
            <a:r>
              <a:rPr lang="en-US" sz="1600" b="1" dirty="0" err="1"/>
              <a:t>siswa</a:t>
            </a:r>
            <a:r>
              <a:rPr lang="en-US" sz="1600" b="1" dirty="0"/>
              <a:t> </a:t>
            </a:r>
            <a:r>
              <a:rPr lang="en-US" sz="1600" b="1" dirty="0" err="1"/>
              <a:t>Instuisi</a:t>
            </a:r>
            <a:r>
              <a:rPr lang="en-US" sz="1600" b="1" dirty="0"/>
              <a:t> Pendidikan </a:t>
            </a:r>
            <a:r>
              <a:rPr lang="en-US" sz="1600" b="1" dirty="0" err="1"/>
              <a:t>Berbasis</a:t>
            </a:r>
            <a:r>
              <a:rPr lang="en-US" sz="1600" b="1" dirty="0"/>
              <a:t> Agama Islam di Candi, </a:t>
            </a:r>
            <a:r>
              <a:rPr lang="en-US" sz="1600" b="1" dirty="0" err="1"/>
              <a:t>Sidoarjo</a:t>
            </a:r>
            <a:r>
              <a:rPr lang="en-US" sz="1600" b="1" dirty="0"/>
              <a:t> </a:t>
            </a:r>
            <a:r>
              <a:rPr lang="en-US" sz="1600" b="1" dirty="0" err="1"/>
              <a:t>menunjukkan</a:t>
            </a:r>
            <a:r>
              <a:rPr lang="en-US" sz="1600" b="1" dirty="0"/>
              <a:t>: </a:t>
            </a:r>
          </a:p>
          <a:p>
            <a:pPr marL="5143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 err="1"/>
              <a:t>Kesejahteraan</a:t>
            </a:r>
            <a:r>
              <a:rPr lang="en-US" sz="1600" dirty="0"/>
              <a:t> </a:t>
            </a:r>
            <a:r>
              <a:rPr lang="en-US" sz="1600" dirty="0" err="1"/>
              <a:t>subjektif</a:t>
            </a:r>
            <a:r>
              <a:rPr lang="en-US" sz="1600" dirty="0"/>
              <a:t> </a:t>
            </a:r>
            <a:r>
              <a:rPr lang="en-US" sz="1600" dirty="0" err="1"/>
              <a:t>didominasi</a:t>
            </a:r>
            <a:r>
              <a:rPr lang="en-US" sz="1600" dirty="0"/>
              <a:t> </a:t>
            </a:r>
            <a:r>
              <a:rPr lang="en-US" sz="1600" dirty="0" err="1"/>
              <a:t>kategori</a:t>
            </a:r>
            <a:r>
              <a:rPr lang="en-US" sz="1600" dirty="0"/>
              <a:t> </a:t>
            </a:r>
            <a:r>
              <a:rPr lang="en-US" sz="1600" dirty="0" err="1"/>
              <a:t>rendah</a:t>
            </a:r>
            <a:r>
              <a:rPr lang="en-US" sz="1600" dirty="0"/>
              <a:t> </a:t>
            </a:r>
            <a:r>
              <a:rPr lang="en-US" sz="1600" dirty="0" err="1"/>
              <a:t>hingga</a:t>
            </a:r>
            <a:r>
              <a:rPr lang="en-US" sz="1600" dirty="0"/>
              <a:t> sangat </a:t>
            </a:r>
            <a:r>
              <a:rPr lang="en-US" sz="1600" dirty="0" err="1"/>
              <a:t>rendah</a:t>
            </a:r>
            <a:endParaRPr lang="en-US" sz="1600" dirty="0"/>
          </a:p>
          <a:p>
            <a:pPr marL="5143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 err="1"/>
              <a:t>Persentase</a:t>
            </a:r>
            <a:r>
              <a:rPr lang="en-US" sz="1600" dirty="0"/>
              <a:t> </a:t>
            </a:r>
            <a:r>
              <a:rPr lang="en-US" sz="1600" dirty="0" err="1"/>
              <a:t>kategori</a:t>
            </a:r>
            <a:r>
              <a:rPr lang="en-US" sz="1600" dirty="0"/>
              <a:t> </a:t>
            </a:r>
            <a:r>
              <a:rPr lang="en-US" sz="1600" dirty="0" err="1"/>
              <a:t>rendah</a:t>
            </a:r>
            <a:r>
              <a:rPr lang="en-US" sz="1600" dirty="0"/>
              <a:t> dan sangat </a:t>
            </a:r>
            <a:r>
              <a:rPr lang="en-US" sz="1600" dirty="0" err="1"/>
              <a:t>rendah</a:t>
            </a:r>
            <a:r>
              <a:rPr lang="en-US" sz="1600" dirty="0"/>
              <a:t> </a:t>
            </a:r>
            <a:r>
              <a:rPr lang="en-US" sz="1600" dirty="0" err="1"/>
              <a:t>mencapai</a:t>
            </a:r>
            <a:r>
              <a:rPr lang="en-US" sz="1600" dirty="0"/>
              <a:t> </a:t>
            </a:r>
            <a:r>
              <a:rPr lang="en-US" sz="1600" dirty="0" err="1"/>
              <a:t>lebih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60%</a:t>
            </a:r>
            <a:endParaRPr lang="sv-SE" sz="1600" dirty="0"/>
          </a:p>
          <a:p>
            <a:pPr marL="5143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b="1" dirty="0" err="1"/>
              <a:t>Aspek</a:t>
            </a:r>
            <a:r>
              <a:rPr lang="en-US" sz="1600" b="1" dirty="0"/>
              <a:t> yang paling </a:t>
            </a:r>
            <a:r>
              <a:rPr lang="en-US" sz="1600" b="1" dirty="0" err="1"/>
              <a:t>menonjol</a:t>
            </a:r>
            <a:r>
              <a:rPr lang="en-US" sz="1600" b="1" dirty="0"/>
              <a:t> </a:t>
            </a:r>
            <a:r>
              <a:rPr lang="en-US" sz="1600" b="1" dirty="0" err="1"/>
              <a:t>mengalami</a:t>
            </a:r>
            <a:r>
              <a:rPr lang="en-US" sz="1600" b="1" dirty="0"/>
              <a:t> </a:t>
            </a:r>
            <a:r>
              <a:rPr lang="en-US" sz="1600" b="1" dirty="0" err="1"/>
              <a:t>masalah</a:t>
            </a:r>
            <a:r>
              <a:rPr lang="en-US" sz="1600" b="1" dirty="0"/>
              <a:t>:</a:t>
            </a:r>
          </a:p>
          <a:p>
            <a:pPr marL="5143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600" i="1" dirty="0"/>
              <a:t>Joy of learning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kegembiraan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belajar</a:t>
            </a:r>
            <a:endParaRPr lang="en-US" sz="1600" i="1" dirty="0"/>
          </a:p>
          <a:p>
            <a:pPr marL="5143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600" i="1" dirty="0"/>
              <a:t>Academic efficacy </a:t>
            </a:r>
            <a:r>
              <a:rPr lang="en-US" sz="1600" i="1" dirty="0" err="1"/>
              <a:t>atau</a:t>
            </a:r>
            <a:r>
              <a:rPr lang="en-US" sz="1600" i="1" dirty="0"/>
              <a:t> </a:t>
            </a:r>
            <a:r>
              <a:rPr lang="en-US" sz="1600" i="1" dirty="0" err="1"/>
              <a:t>efektivitas</a:t>
            </a:r>
            <a:r>
              <a:rPr lang="en-US" sz="1600" i="1" dirty="0"/>
              <a:t> </a:t>
            </a:r>
            <a:r>
              <a:rPr lang="en-US" sz="1600" i="1" dirty="0" err="1"/>
              <a:t>akademik</a:t>
            </a:r>
            <a:endParaRPr lang="en-US" sz="1600" i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F009C6D-C8BF-A5A3-93A8-9494C6822A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758" y="1641431"/>
            <a:ext cx="4510173" cy="3575138"/>
          </a:xfrm>
          <a:prstGeom prst="rect">
            <a:avLst/>
          </a:prstGeom>
        </p:spPr>
      </p:pic>
      <p:sp>
        <p:nvSpPr>
          <p:cNvPr id="6" name="TextBox 10">
            <a:extLst>
              <a:ext uri="{FF2B5EF4-FFF2-40B4-BE49-F238E27FC236}">
                <a16:creationId xmlns:a16="http://schemas.microsoft.com/office/drawing/2014/main" id="{3D26C060-F0DE-039B-4736-806C5B31373B}"/>
              </a:ext>
            </a:extLst>
          </p:cNvPr>
          <p:cNvSpPr txBox="1"/>
          <p:nvPr/>
        </p:nvSpPr>
        <p:spPr>
          <a:xfrm>
            <a:off x="5100655" y="1424717"/>
            <a:ext cx="3483793" cy="14305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d-ID" sz="1600" kern="1200" dirty="0">
                <a:solidFill>
                  <a:srgbClr val="000000"/>
                </a:solidFill>
                <a:latin typeface="Century Gothic" panose="020B0502020202020204" pitchFamily="34" charset="0"/>
                <a:ea typeface="Century Gothic Paneuropean"/>
                <a:cs typeface="Century Gothic Paneuropean"/>
                <a:sym typeface="Century Gothic Paneuropean"/>
              </a:rPr>
              <a:t>Rendah	</a:t>
            </a:r>
            <a:r>
              <a:rPr lang="en-US" sz="1600" kern="1200" dirty="0">
                <a:solidFill>
                  <a:srgbClr val="000000"/>
                </a:solidFill>
                <a:latin typeface="Century Gothic" panose="020B0502020202020204" pitchFamily="34" charset="0"/>
                <a:ea typeface="Century Gothic Paneuropean"/>
                <a:cs typeface="Century Gothic Paneuropean"/>
                <a:sym typeface="Century Gothic Paneuropean"/>
              </a:rPr>
              <a:t>                </a:t>
            </a:r>
            <a:r>
              <a:rPr lang="id-ID" sz="1600" kern="1200" dirty="0">
                <a:solidFill>
                  <a:srgbClr val="000000"/>
                </a:solidFill>
                <a:latin typeface="Century Gothic" panose="020B0502020202020204" pitchFamily="34" charset="0"/>
                <a:ea typeface="Century Gothic Paneuropean"/>
                <a:cs typeface="Century Gothic Paneuropean"/>
                <a:sym typeface="Century Gothic Paneuropean"/>
              </a:rPr>
              <a:t>: </a:t>
            </a:r>
            <a:r>
              <a:rPr lang="en-US" sz="1600" dirty="0">
                <a:latin typeface="Century Gothic" panose="020B0502020202020204" pitchFamily="34" charset="0"/>
              </a:rPr>
              <a:t>62,64%</a:t>
            </a:r>
          </a:p>
          <a:p>
            <a:pPr algn="just">
              <a:lnSpc>
                <a:spcPct val="150000"/>
              </a:lnSpc>
            </a:pPr>
            <a:r>
              <a:rPr lang="id-ID" sz="1600" kern="1200" dirty="0">
                <a:solidFill>
                  <a:srgbClr val="000000"/>
                </a:solidFill>
                <a:latin typeface="Century Gothic" panose="020B0502020202020204" pitchFamily="34" charset="0"/>
                <a:ea typeface="Century Gothic Paneuropean"/>
                <a:cs typeface="Century Gothic Paneuropean"/>
                <a:sym typeface="Century Gothic Paneuropean"/>
              </a:rPr>
              <a:t>S</a:t>
            </a:r>
            <a:r>
              <a:rPr lang="en-US" sz="1600" kern="1200" dirty="0" err="1">
                <a:solidFill>
                  <a:srgbClr val="000000"/>
                </a:solidFill>
                <a:latin typeface="Century Gothic" panose="020B0502020202020204" pitchFamily="34" charset="0"/>
                <a:ea typeface="Century Gothic Paneuropean"/>
                <a:cs typeface="Century Gothic Paneuropean"/>
                <a:sym typeface="Century Gothic Paneuropean"/>
              </a:rPr>
              <a:t>angat</a:t>
            </a:r>
            <a:r>
              <a:rPr lang="en-US" sz="1600" kern="1200" dirty="0">
                <a:solidFill>
                  <a:srgbClr val="000000"/>
                </a:solidFill>
                <a:latin typeface="Century Gothic" panose="020B0502020202020204" pitchFamily="34" charset="0"/>
                <a:ea typeface="Century Gothic Paneuropean"/>
                <a:cs typeface="Century Gothic Paneuropean"/>
                <a:sym typeface="Century Gothic Paneuropean"/>
              </a:rPr>
              <a:t> </a:t>
            </a:r>
            <a:r>
              <a:rPr lang="en-US" sz="1600" kern="1200" dirty="0" err="1">
                <a:solidFill>
                  <a:srgbClr val="000000"/>
                </a:solidFill>
                <a:latin typeface="Century Gothic" panose="020B0502020202020204" pitchFamily="34" charset="0"/>
                <a:ea typeface="Century Gothic Paneuropean"/>
                <a:cs typeface="Century Gothic Paneuropean"/>
                <a:sym typeface="Century Gothic Paneuropean"/>
              </a:rPr>
              <a:t>Rendah</a:t>
            </a:r>
            <a:r>
              <a:rPr lang="en-US" sz="1600" kern="1200" dirty="0">
                <a:latin typeface="Century Gothic" panose="020B0502020202020204" pitchFamily="34" charset="0"/>
                <a:ea typeface="Century Gothic Paneuropean"/>
                <a:cs typeface="Century Gothic Paneuropean"/>
                <a:sym typeface="Century Gothic Paneuropean"/>
              </a:rPr>
              <a:t>     </a:t>
            </a:r>
            <a:r>
              <a:rPr lang="id-ID" sz="1600" kern="1200" dirty="0">
                <a:solidFill>
                  <a:srgbClr val="000000"/>
                </a:solidFill>
                <a:latin typeface="Century Gothic" panose="020B0502020202020204" pitchFamily="34" charset="0"/>
                <a:ea typeface="Century Gothic Paneuropean"/>
                <a:cs typeface="Century Gothic Paneuropean"/>
                <a:sym typeface="Century Gothic Paneuropean"/>
              </a:rPr>
              <a:t>:</a:t>
            </a:r>
            <a:r>
              <a:rPr lang="en-US" sz="1600" kern="1200" dirty="0">
                <a:solidFill>
                  <a:srgbClr val="000000"/>
                </a:solidFill>
                <a:latin typeface="Century Gothic" panose="020B0502020202020204" pitchFamily="34" charset="0"/>
                <a:ea typeface="Century Gothic Paneuropean"/>
                <a:cs typeface="Century Gothic Paneuropean"/>
                <a:sym typeface="Century Gothic Paneuropean"/>
              </a:rPr>
              <a:t> </a:t>
            </a:r>
            <a:r>
              <a:rPr lang="en-US" sz="1600" dirty="0">
                <a:latin typeface="Century Gothic" panose="020B0502020202020204" pitchFamily="34" charset="0"/>
              </a:rPr>
              <a:t>14,19%</a:t>
            </a:r>
            <a:endParaRPr lang="id-ID" sz="1600" kern="1200" dirty="0">
              <a:solidFill>
                <a:srgbClr val="000000"/>
              </a:solidFill>
              <a:latin typeface="Century Gothic" panose="020B0502020202020204" pitchFamily="34" charset="0"/>
              <a:ea typeface="Century Gothic Paneuropean"/>
              <a:cs typeface="Century Gothic Paneuropean"/>
              <a:sym typeface="Century Gothic Paneuropean"/>
            </a:endParaRPr>
          </a:p>
          <a:p>
            <a:pPr algn="just">
              <a:lnSpc>
                <a:spcPct val="150000"/>
              </a:lnSpc>
            </a:pPr>
            <a:r>
              <a:rPr lang="en-US" sz="1600" kern="1200" dirty="0" err="1">
                <a:latin typeface="Century Gothic" panose="020B0502020202020204" pitchFamily="34" charset="0"/>
                <a:ea typeface="Century Gothic Paneuropean"/>
                <a:cs typeface="Century Gothic Paneuropean"/>
                <a:sym typeface="Century Gothic Paneuropean"/>
              </a:rPr>
              <a:t>Cukup</a:t>
            </a:r>
            <a:r>
              <a:rPr lang="en-US" sz="1600" kern="1200" dirty="0">
                <a:latin typeface="Century Gothic" panose="020B0502020202020204" pitchFamily="34" charset="0"/>
                <a:ea typeface="Century Gothic Paneuropean"/>
                <a:cs typeface="Century Gothic Paneuropean"/>
                <a:sym typeface="Century Gothic Paneuropean"/>
              </a:rPr>
              <a:t> </a:t>
            </a:r>
            <a:r>
              <a:rPr lang="id-ID" sz="1600" kern="1200" dirty="0">
                <a:solidFill>
                  <a:srgbClr val="000000"/>
                </a:solidFill>
                <a:latin typeface="Century Gothic" panose="020B0502020202020204" pitchFamily="34" charset="0"/>
                <a:ea typeface="Century Gothic Paneuropean"/>
                <a:cs typeface="Century Gothic Paneuropean"/>
                <a:sym typeface="Century Gothic Paneuropean"/>
              </a:rPr>
              <a:t>		: </a:t>
            </a:r>
            <a:r>
              <a:rPr lang="en-US" sz="1600" dirty="0">
                <a:latin typeface="Century Gothic" panose="020B0502020202020204" pitchFamily="34" charset="0"/>
              </a:rPr>
              <a:t>13,09%</a:t>
            </a:r>
            <a:endParaRPr lang="en-US" sz="1600" kern="1200" dirty="0">
              <a:solidFill>
                <a:srgbClr val="000000"/>
              </a:solidFill>
              <a:latin typeface="Century Gothic" panose="020B0502020202020204" pitchFamily="34" charset="0"/>
              <a:ea typeface="Century Gothic Paneuropean"/>
              <a:cs typeface="Century Gothic Paneuropean"/>
              <a:sym typeface="Century Gothic Paneuropean"/>
            </a:endParaRPr>
          </a:p>
          <a:p>
            <a:pPr algn="just">
              <a:lnSpc>
                <a:spcPct val="150000"/>
              </a:lnSpc>
            </a:pPr>
            <a:r>
              <a:rPr lang="id-ID" sz="1600" kern="1200" dirty="0">
                <a:solidFill>
                  <a:srgbClr val="000000"/>
                </a:solidFill>
                <a:latin typeface="Century Gothic" panose="020B0502020202020204" pitchFamily="34" charset="0"/>
                <a:ea typeface="Century Gothic Paneuropean"/>
                <a:cs typeface="Century Gothic Paneuropean"/>
                <a:sym typeface="Century Gothic Paneuropean"/>
              </a:rPr>
              <a:t>T</a:t>
            </a:r>
            <a:r>
              <a:rPr lang="en-US" sz="1600" kern="1200" dirty="0" err="1">
                <a:solidFill>
                  <a:srgbClr val="000000"/>
                </a:solidFill>
                <a:latin typeface="Century Gothic" panose="020B0502020202020204" pitchFamily="34" charset="0"/>
                <a:ea typeface="Century Gothic Paneuropean"/>
                <a:cs typeface="Century Gothic Paneuropean"/>
                <a:sym typeface="Century Gothic Paneuropean"/>
              </a:rPr>
              <a:t>inggi</a:t>
            </a:r>
            <a:r>
              <a:rPr lang="en-US" sz="1600" kern="1200" dirty="0">
                <a:solidFill>
                  <a:srgbClr val="000000"/>
                </a:solidFill>
                <a:latin typeface="Century Gothic" panose="020B0502020202020204" pitchFamily="34" charset="0"/>
                <a:ea typeface="Century Gothic Paneuropean"/>
                <a:cs typeface="Century Gothic Paneuropean"/>
                <a:sym typeface="Century Gothic Paneuropean"/>
              </a:rPr>
              <a:t> </a:t>
            </a:r>
            <a:r>
              <a:rPr lang="id-ID" sz="1600" kern="1200" dirty="0">
                <a:solidFill>
                  <a:srgbClr val="000000"/>
                </a:solidFill>
                <a:latin typeface="Century Gothic" panose="020B0502020202020204" pitchFamily="34" charset="0"/>
                <a:ea typeface="Century Gothic Paneuropean"/>
                <a:cs typeface="Century Gothic Paneuropean"/>
                <a:sym typeface="Century Gothic Paneuropean"/>
              </a:rPr>
              <a:t>		:</a:t>
            </a:r>
            <a:r>
              <a:rPr lang="en-US" sz="1600" kern="1200" dirty="0">
                <a:solidFill>
                  <a:srgbClr val="000000"/>
                </a:solidFill>
                <a:latin typeface="Century Gothic" panose="020B0502020202020204" pitchFamily="34" charset="0"/>
                <a:ea typeface="Century Gothic Paneuropean"/>
                <a:cs typeface="Century Gothic Paneuropean"/>
                <a:sym typeface="Century Gothic Paneuropean"/>
              </a:rPr>
              <a:t> </a:t>
            </a:r>
            <a:r>
              <a:rPr lang="en-US" sz="1600" dirty="0">
                <a:latin typeface="Century Gothic" panose="020B0502020202020204" pitchFamily="34" charset="0"/>
              </a:rPr>
              <a:t>10,08%</a:t>
            </a:r>
            <a:endParaRPr lang="id-ID" sz="1600" kern="1200" dirty="0">
              <a:solidFill>
                <a:srgbClr val="000000"/>
              </a:solidFill>
              <a:latin typeface="Century Gothic" panose="020B0502020202020204" pitchFamily="34" charset="0"/>
              <a:ea typeface="Century Gothic Paneuropean"/>
              <a:cs typeface="Century Gothic Paneuropean"/>
              <a:sym typeface="Century Gothic Paneuropean"/>
            </a:endParaRPr>
          </a:p>
        </p:txBody>
      </p:sp>
    </p:spTree>
    <p:extLst>
      <p:ext uri="{BB962C8B-B14F-4D97-AF65-F5344CB8AC3E}">
        <p14:creationId xmlns:p14="http://schemas.microsoft.com/office/powerpoint/2010/main" val="3350370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>
          <a:extLst>
            <a:ext uri="{FF2B5EF4-FFF2-40B4-BE49-F238E27FC236}">
              <a16:creationId xmlns:a16="http://schemas.microsoft.com/office/drawing/2014/main" id="{C0E61EC2-4D53-2572-1367-1E92B777DB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g104f7abbb21_0_309">
            <a:extLst>
              <a:ext uri="{FF2B5EF4-FFF2-40B4-BE49-F238E27FC236}">
                <a16:creationId xmlns:a16="http://schemas.microsoft.com/office/drawing/2014/main" id="{7B1CF827-2D3C-A200-021B-2B52ED32773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77" cy="1042123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Exo"/>
              <a:buNone/>
            </a:pPr>
            <a:r>
              <a:rPr lang="en-US"/>
              <a:t>Pendahuluan</a:t>
            </a:r>
            <a:endParaRPr/>
          </a:p>
        </p:txBody>
      </p:sp>
      <p:sp>
        <p:nvSpPr>
          <p:cNvPr id="47" name="Google Shape;47;g104f7abbb21_0_309">
            <a:extLst>
              <a:ext uri="{FF2B5EF4-FFF2-40B4-BE49-F238E27FC236}">
                <a16:creationId xmlns:a16="http://schemas.microsoft.com/office/drawing/2014/main" id="{7BEC8E3E-E90C-A541-A0EC-1AC744DAB1A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66758" y="1155459"/>
            <a:ext cx="4092822" cy="4572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71500" indent="-342900">
              <a:lnSpc>
                <a:spcPct val="250000"/>
              </a:lnSpc>
              <a:buFont typeface="Wingdings" panose="05000000000000000000" pitchFamily="2" charset="2"/>
              <a:buChar char="Ø"/>
            </a:pPr>
            <a:r>
              <a:rPr lang="en-US" sz="1600" b="1" dirty="0" err="1"/>
              <a:t>Kontrol</a:t>
            </a:r>
            <a:r>
              <a:rPr lang="en-US" sz="1600" b="1" dirty="0"/>
              <a:t> </a:t>
            </a:r>
            <a:r>
              <a:rPr lang="en-US" sz="1600" b="1" dirty="0" err="1"/>
              <a:t>diri</a:t>
            </a:r>
            <a:r>
              <a:rPr lang="en-US" sz="1600" b="1" dirty="0"/>
              <a:t> </a:t>
            </a:r>
            <a:r>
              <a:rPr lang="en-US" sz="1600" b="1" dirty="0" err="1"/>
              <a:t>merupakan</a:t>
            </a:r>
            <a:r>
              <a:rPr lang="en-US" sz="1600" b="1" dirty="0"/>
              <a:t> </a:t>
            </a:r>
            <a:r>
              <a:rPr lang="en-US" sz="1600" b="1" dirty="0" err="1"/>
              <a:t>kemampuan</a:t>
            </a:r>
            <a:r>
              <a:rPr lang="en-US" sz="1600" b="1" dirty="0"/>
              <a:t> </a:t>
            </a:r>
            <a:r>
              <a:rPr lang="en-US" sz="1600" b="1" dirty="0" err="1"/>
              <a:t>individu</a:t>
            </a:r>
            <a:r>
              <a:rPr lang="en-US" sz="1600" b="1" dirty="0"/>
              <a:t> </a:t>
            </a:r>
            <a:r>
              <a:rPr lang="en-US" sz="1600" b="1" dirty="0" err="1"/>
              <a:t>dalam</a:t>
            </a:r>
            <a:r>
              <a:rPr lang="en-US" sz="1600" b="1" dirty="0"/>
              <a:t>:</a:t>
            </a:r>
          </a:p>
          <a:p>
            <a:pPr marL="571500" indent="-342900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US" sz="1600" dirty="0" err="1"/>
              <a:t>Mengendalikan</a:t>
            </a:r>
            <a:r>
              <a:rPr lang="en-US" sz="1600" dirty="0"/>
              <a:t> </a:t>
            </a:r>
            <a:r>
              <a:rPr lang="en-US" sz="1600" dirty="0" err="1"/>
              <a:t>emosi</a:t>
            </a:r>
            <a:endParaRPr lang="en-US" sz="1600" dirty="0"/>
          </a:p>
          <a:p>
            <a:pPr marL="571500" indent="-342900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US" sz="1600" dirty="0" err="1"/>
              <a:t>Mengatur</a:t>
            </a:r>
            <a:r>
              <a:rPr lang="en-US" sz="1600" dirty="0"/>
              <a:t> </a:t>
            </a:r>
            <a:r>
              <a:rPr lang="en-US" sz="1600" dirty="0" err="1"/>
              <a:t>perilaku</a:t>
            </a:r>
            <a:endParaRPr lang="en-US" sz="1600" dirty="0"/>
          </a:p>
          <a:p>
            <a:pPr marL="571500" indent="-342900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fi-FI" sz="1600" dirty="0"/>
              <a:t>Menyesuaikan tindakan dengan tujuan jangka panjang</a:t>
            </a:r>
            <a:endParaRPr lang="en-US" sz="1600" dirty="0"/>
          </a:p>
          <a:p>
            <a:pPr marL="228600" indent="0">
              <a:lnSpc>
                <a:spcPct val="250000"/>
              </a:lnSpc>
              <a:buNone/>
            </a:pPr>
            <a:endParaRPr lang="en-US" sz="1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B82DAC4-D710-D7C4-5639-F432370BDA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8678" y="1803848"/>
            <a:ext cx="3672840" cy="3672840"/>
          </a:xfrm>
          <a:prstGeom prst="rect">
            <a:avLst/>
          </a:prstGeom>
        </p:spPr>
      </p:pic>
      <p:sp>
        <p:nvSpPr>
          <p:cNvPr id="5" name="Google Shape;47;g104f7abbb21_0_309">
            <a:extLst>
              <a:ext uri="{FF2B5EF4-FFF2-40B4-BE49-F238E27FC236}">
                <a16:creationId xmlns:a16="http://schemas.microsoft.com/office/drawing/2014/main" id="{545F3B8D-EEC5-F4F3-85B7-2877B677E1AA}"/>
              </a:ext>
            </a:extLst>
          </p:cNvPr>
          <p:cNvSpPr txBox="1">
            <a:spLocks/>
          </p:cNvSpPr>
          <p:nvPr/>
        </p:nvSpPr>
        <p:spPr>
          <a:xfrm>
            <a:off x="7610616" y="1142999"/>
            <a:ext cx="4092822" cy="4572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571500" indent="-342900">
              <a:lnSpc>
                <a:spcPct val="250000"/>
              </a:lnSpc>
              <a:buFont typeface="Wingdings" panose="05000000000000000000" pitchFamily="2" charset="2"/>
              <a:buChar char="Ø"/>
            </a:pPr>
            <a:r>
              <a:rPr lang="en-US" sz="1600" b="1" dirty="0" err="1"/>
              <a:t>Siswa</a:t>
            </a:r>
            <a:r>
              <a:rPr lang="en-US" sz="1600" b="1" dirty="0"/>
              <a:t> </a:t>
            </a:r>
            <a:r>
              <a:rPr lang="en-US" sz="1600" b="1" dirty="0" err="1"/>
              <a:t>dengan</a:t>
            </a:r>
            <a:r>
              <a:rPr lang="en-US" sz="1600" b="1" dirty="0"/>
              <a:t> </a:t>
            </a:r>
            <a:r>
              <a:rPr lang="en-US" sz="1600" b="1" dirty="0" err="1"/>
              <a:t>kontrol</a:t>
            </a:r>
            <a:r>
              <a:rPr lang="en-US" sz="1600" b="1" dirty="0"/>
              <a:t> </a:t>
            </a:r>
            <a:r>
              <a:rPr lang="en-US" sz="1600" b="1" dirty="0" err="1"/>
              <a:t>diri</a:t>
            </a:r>
            <a:r>
              <a:rPr lang="en-US" sz="1600" b="1" dirty="0"/>
              <a:t> yang </a:t>
            </a:r>
            <a:r>
              <a:rPr lang="en-US" sz="1600" b="1" dirty="0" err="1"/>
              <a:t>baik</a:t>
            </a:r>
            <a:r>
              <a:rPr lang="en-US" sz="1600" b="1" dirty="0"/>
              <a:t> </a:t>
            </a:r>
            <a:r>
              <a:rPr lang="en-US" sz="1600" b="1" dirty="0" err="1"/>
              <a:t>cenderung</a:t>
            </a:r>
            <a:r>
              <a:rPr lang="en-US" sz="1600" b="1" dirty="0"/>
              <a:t>:</a:t>
            </a:r>
          </a:p>
          <a:p>
            <a:pPr marL="571500" indent="-342900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US" sz="1600" dirty="0" err="1"/>
              <a:t>Lebih</a:t>
            </a:r>
            <a:r>
              <a:rPr lang="en-US" sz="1600" dirty="0"/>
              <a:t> </a:t>
            </a:r>
            <a:r>
              <a:rPr lang="en-US" sz="1600" dirty="0" err="1"/>
              <a:t>mampu</a:t>
            </a:r>
            <a:r>
              <a:rPr lang="en-US" sz="1600" dirty="0"/>
              <a:t> </a:t>
            </a:r>
            <a:r>
              <a:rPr lang="en-US" sz="1600" dirty="0" err="1"/>
              <a:t>menghadapi</a:t>
            </a:r>
            <a:r>
              <a:rPr lang="en-US" sz="1600" dirty="0"/>
              <a:t> </a:t>
            </a:r>
            <a:r>
              <a:rPr lang="en-US" sz="1600" dirty="0" err="1"/>
              <a:t>tekanan</a:t>
            </a:r>
            <a:r>
              <a:rPr lang="en-US" sz="1600" dirty="0"/>
              <a:t> </a:t>
            </a:r>
            <a:r>
              <a:rPr lang="en-US" sz="1600" dirty="0" err="1"/>
              <a:t>akademik</a:t>
            </a:r>
            <a:endParaRPr lang="en-US" sz="1600" dirty="0"/>
          </a:p>
          <a:p>
            <a:pPr marL="571500" indent="-342900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US" sz="1600" dirty="0" err="1"/>
              <a:t>Memiliki</a:t>
            </a:r>
            <a:r>
              <a:rPr lang="en-US" sz="1600" dirty="0"/>
              <a:t> </a:t>
            </a:r>
            <a:r>
              <a:rPr lang="en-US" sz="1600" dirty="0" err="1"/>
              <a:t>emosi</a:t>
            </a:r>
            <a:r>
              <a:rPr lang="en-US" sz="1600" dirty="0"/>
              <a:t> yang </a:t>
            </a:r>
            <a:r>
              <a:rPr lang="en-US" sz="1600" dirty="0" err="1"/>
              <a:t>lebih</a:t>
            </a:r>
            <a:r>
              <a:rPr lang="en-US" sz="1600" dirty="0"/>
              <a:t> </a:t>
            </a:r>
            <a:r>
              <a:rPr lang="en-US" sz="1600" dirty="0" err="1"/>
              <a:t>stabil</a:t>
            </a:r>
            <a:endParaRPr lang="en-US" sz="1600" dirty="0"/>
          </a:p>
          <a:p>
            <a:pPr marL="571500" indent="-342900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US" sz="1600" dirty="0" err="1"/>
              <a:t>Menunjukkan</a:t>
            </a:r>
            <a:r>
              <a:rPr lang="en-US" sz="1600" dirty="0"/>
              <a:t> </a:t>
            </a:r>
            <a:r>
              <a:rPr lang="en-US" sz="1600" dirty="0" err="1"/>
              <a:t>kesejahteraan</a:t>
            </a:r>
            <a:r>
              <a:rPr lang="en-US" sz="1600" dirty="0"/>
              <a:t> </a:t>
            </a:r>
            <a:r>
              <a:rPr lang="en-US" sz="1600" dirty="0" err="1"/>
              <a:t>subjektif</a:t>
            </a:r>
            <a:r>
              <a:rPr lang="en-US" sz="1600" dirty="0"/>
              <a:t> yang </a:t>
            </a:r>
            <a:r>
              <a:rPr lang="en-US" sz="1600" dirty="0" err="1"/>
              <a:t>lebih</a:t>
            </a:r>
            <a:r>
              <a:rPr lang="en-US" sz="1600" dirty="0"/>
              <a:t> </a:t>
            </a:r>
            <a:r>
              <a:rPr lang="en-US" sz="1600" dirty="0" err="1"/>
              <a:t>baik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2084122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>
          <a:extLst>
            <a:ext uri="{FF2B5EF4-FFF2-40B4-BE49-F238E27FC236}">
              <a16:creationId xmlns:a16="http://schemas.microsoft.com/office/drawing/2014/main" id="{5F023E17-43C3-1A45-1FCF-66D4E8A463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g104f7abbb21_0_309">
            <a:extLst>
              <a:ext uri="{FF2B5EF4-FFF2-40B4-BE49-F238E27FC236}">
                <a16:creationId xmlns:a16="http://schemas.microsoft.com/office/drawing/2014/main" id="{888BCCB4-9139-372F-31DA-C86EC5C68A7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77" cy="1042123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Exo"/>
              <a:buNone/>
            </a:pPr>
            <a:r>
              <a:rPr lang="en-US"/>
              <a:t>Pendahuluan</a:t>
            </a:r>
            <a:endParaRPr/>
          </a:p>
        </p:txBody>
      </p:sp>
      <p:sp>
        <p:nvSpPr>
          <p:cNvPr id="47" name="Google Shape;47;g104f7abbb21_0_309">
            <a:extLst>
              <a:ext uri="{FF2B5EF4-FFF2-40B4-BE49-F238E27FC236}">
                <a16:creationId xmlns:a16="http://schemas.microsoft.com/office/drawing/2014/main" id="{ECBBA073-C6D2-FE56-635A-C818EEC7D7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66758" y="1155459"/>
            <a:ext cx="4092822" cy="4572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71500" indent="-342900">
              <a:lnSpc>
                <a:spcPct val="250000"/>
              </a:lnSpc>
              <a:buFont typeface="Wingdings" panose="05000000000000000000" pitchFamily="2" charset="2"/>
              <a:buChar char="Ø"/>
            </a:pPr>
            <a:r>
              <a:rPr lang="en-US" sz="1600" b="1" dirty="0" err="1"/>
              <a:t>Dukungan</a:t>
            </a:r>
            <a:r>
              <a:rPr lang="en-US" sz="1600" b="1" dirty="0"/>
              <a:t> </a:t>
            </a:r>
            <a:r>
              <a:rPr lang="en-US" sz="1600" b="1" dirty="0" err="1"/>
              <a:t>sosial</a:t>
            </a:r>
            <a:r>
              <a:rPr lang="en-US" sz="1600" b="1" dirty="0"/>
              <a:t> </a:t>
            </a:r>
            <a:r>
              <a:rPr lang="en-US" sz="1600" b="1" dirty="0" err="1"/>
              <a:t>keluarga</a:t>
            </a:r>
            <a:r>
              <a:rPr lang="en-US" sz="1600" b="1" dirty="0"/>
              <a:t> </a:t>
            </a:r>
            <a:r>
              <a:rPr lang="en-US" sz="1600" b="1" dirty="0" err="1"/>
              <a:t>berperan</a:t>
            </a:r>
            <a:r>
              <a:rPr lang="en-US" sz="1600" b="1" dirty="0"/>
              <a:t> </a:t>
            </a:r>
            <a:r>
              <a:rPr lang="en-US" sz="1600" b="1" dirty="0" err="1"/>
              <a:t>sebagai</a:t>
            </a:r>
            <a:r>
              <a:rPr lang="en-US" sz="1600" b="1" dirty="0"/>
              <a:t>:</a:t>
            </a:r>
          </a:p>
          <a:p>
            <a:pPr marL="571500" indent="-342900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US" sz="1600" dirty="0" err="1"/>
              <a:t>Sumber</a:t>
            </a:r>
            <a:r>
              <a:rPr lang="en-US" sz="1600" dirty="0"/>
              <a:t> </a:t>
            </a:r>
            <a:r>
              <a:rPr lang="en-US" sz="1600" dirty="0" err="1"/>
              <a:t>dukungan</a:t>
            </a:r>
            <a:r>
              <a:rPr lang="en-US" sz="1600" dirty="0"/>
              <a:t> </a:t>
            </a:r>
            <a:r>
              <a:rPr lang="en-US" sz="1600" dirty="0" err="1"/>
              <a:t>emosional</a:t>
            </a:r>
            <a:endParaRPr lang="en-US" sz="1600" dirty="0"/>
          </a:p>
          <a:p>
            <a:pPr marL="571500" indent="-342900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US" sz="1600" dirty="0" err="1"/>
              <a:t>Bentuk</a:t>
            </a:r>
            <a:r>
              <a:rPr lang="en-US" sz="1600" dirty="0"/>
              <a:t> </a:t>
            </a:r>
            <a:r>
              <a:rPr lang="en-US" sz="1600" dirty="0" err="1"/>
              <a:t>perhatian</a:t>
            </a:r>
            <a:r>
              <a:rPr lang="en-US" sz="1600" dirty="0"/>
              <a:t> dan </a:t>
            </a:r>
            <a:r>
              <a:rPr lang="en-US" sz="1600" dirty="0" err="1"/>
              <a:t>penghargaan</a:t>
            </a:r>
            <a:endParaRPr lang="en-US" sz="1600" dirty="0"/>
          </a:p>
          <a:p>
            <a:pPr marL="571500" indent="-342900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Rasa </a:t>
            </a:r>
            <a:r>
              <a:rPr lang="en-US" sz="1600" dirty="0" err="1"/>
              <a:t>aman</a:t>
            </a:r>
            <a:r>
              <a:rPr lang="en-US" sz="1600" dirty="0"/>
              <a:t> </a:t>
            </a:r>
            <a:r>
              <a:rPr lang="en-US" sz="1600" dirty="0" err="1"/>
              <a:t>secara</a:t>
            </a:r>
            <a:r>
              <a:rPr lang="en-US" sz="1600" dirty="0"/>
              <a:t> </a:t>
            </a:r>
            <a:r>
              <a:rPr lang="en-US" sz="1600" dirty="0" err="1"/>
              <a:t>psikologis</a:t>
            </a:r>
            <a:endParaRPr lang="en-US" sz="1600" dirty="0"/>
          </a:p>
        </p:txBody>
      </p:sp>
      <p:sp>
        <p:nvSpPr>
          <p:cNvPr id="5" name="Google Shape;47;g104f7abbb21_0_309">
            <a:extLst>
              <a:ext uri="{FF2B5EF4-FFF2-40B4-BE49-F238E27FC236}">
                <a16:creationId xmlns:a16="http://schemas.microsoft.com/office/drawing/2014/main" id="{2C431376-BC09-2EC5-BE4D-B44287429AE3}"/>
              </a:ext>
            </a:extLst>
          </p:cNvPr>
          <p:cNvSpPr txBox="1">
            <a:spLocks/>
          </p:cNvSpPr>
          <p:nvPr/>
        </p:nvSpPr>
        <p:spPr>
          <a:xfrm>
            <a:off x="7610616" y="1142999"/>
            <a:ext cx="4092822" cy="4572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571500" indent="-342900">
              <a:lnSpc>
                <a:spcPct val="250000"/>
              </a:lnSpc>
              <a:buFont typeface="Wingdings" panose="05000000000000000000" pitchFamily="2" charset="2"/>
              <a:buChar char="Ø"/>
            </a:pPr>
            <a:r>
              <a:rPr lang="en-US" sz="1600" b="1" dirty="0" err="1"/>
              <a:t>Dukungan</a:t>
            </a:r>
            <a:r>
              <a:rPr lang="en-US" sz="1600" b="1" dirty="0"/>
              <a:t> </a:t>
            </a:r>
            <a:r>
              <a:rPr lang="en-US" sz="1600" b="1" dirty="0" err="1"/>
              <a:t>keluarga</a:t>
            </a:r>
            <a:r>
              <a:rPr lang="en-US" sz="1600" b="1" dirty="0"/>
              <a:t> yang </a:t>
            </a:r>
            <a:r>
              <a:rPr lang="en-US" sz="1600" b="1" dirty="0" err="1"/>
              <a:t>positif</a:t>
            </a:r>
            <a:r>
              <a:rPr lang="en-US" sz="1600" b="1" dirty="0"/>
              <a:t> </a:t>
            </a:r>
            <a:r>
              <a:rPr lang="en-US" sz="1600" b="1" dirty="0" err="1"/>
              <a:t>membantu</a:t>
            </a:r>
            <a:r>
              <a:rPr lang="en-US" sz="1600" b="1" dirty="0"/>
              <a:t> </a:t>
            </a:r>
            <a:r>
              <a:rPr lang="en-US" sz="1600" b="1" dirty="0" err="1"/>
              <a:t>siswa</a:t>
            </a:r>
            <a:r>
              <a:rPr lang="en-US" sz="1600" b="1" dirty="0"/>
              <a:t>:</a:t>
            </a:r>
          </a:p>
          <a:p>
            <a:pPr marL="571500" indent="-342900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US" sz="1600" dirty="0" err="1"/>
              <a:t>Mengelola</a:t>
            </a:r>
            <a:r>
              <a:rPr lang="en-US" sz="1600" dirty="0"/>
              <a:t> </a:t>
            </a:r>
            <a:r>
              <a:rPr lang="en-US" sz="1600" dirty="0" err="1"/>
              <a:t>stres</a:t>
            </a:r>
            <a:r>
              <a:rPr lang="en-US" sz="1600" dirty="0"/>
              <a:t> </a:t>
            </a:r>
            <a:r>
              <a:rPr lang="en-US" sz="1600" dirty="0" err="1"/>
              <a:t>belajar</a:t>
            </a:r>
            <a:endParaRPr lang="en-US" sz="1600" dirty="0"/>
          </a:p>
          <a:p>
            <a:pPr marL="571500" indent="-342900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US" sz="1600" dirty="0" err="1"/>
              <a:t>Merasa</a:t>
            </a:r>
            <a:r>
              <a:rPr lang="en-US" sz="1600" dirty="0"/>
              <a:t> </a:t>
            </a:r>
            <a:r>
              <a:rPr lang="en-US" sz="1600" dirty="0" err="1"/>
              <a:t>diterima</a:t>
            </a:r>
            <a:r>
              <a:rPr lang="en-US" sz="1600" dirty="0"/>
              <a:t> dan </a:t>
            </a:r>
            <a:r>
              <a:rPr lang="en-US" sz="1600" dirty="0" err="1"/>
              <a:t>dihargai</a:t>
            </a:r>
            <a:endParaRPr lang="en-US" sz="1600" dirty="0"/>
          </a:p>
          <a:p>
            <a:pPr marL="571500" indent="-342900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US" sz="1600" dirty="0" err="1"/>
              <a:t>Meningkatkan</a:t>
            </a:r>
            <a:r>
              <a:rPr lang="en-US" sz="1600" dirty="0"/>
              <a:t> </a:t>
            </a:r>
            <a:r>
              <a:rPr lang="en-US" sz="1600" dirty="0" err="1"/>
              <a:t>kesejahteraan</a:t>
            </a:r>
            <a:r>
              <a:rPr lang="en-US" sz="1600" dirty="0"/>
              <a:t> </a:t>
            </a:r>
            <a:r>
              <a:rPr lang="en-US" sz="1600" dirty="0" err="1"/>
              <a:t>subjektif</a:t>
            </a:r>
            <a:endParaRPr lang="en-US" sz="16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0845DF5-10B2-7824-01B5-A4FC0C38A9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5702" y="1798320"/>
            <a:ext cx="4236720" cy="4236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353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104f7abbb21_0_297"/>
          <p:cNvSpPr txBox="1">
            <a:spLocks noGrp="1"/>
          </p:cNvSpPr>
          <p:nvPr>
            <p:ph type="title"/>
          </p:nvPr>
        </p:nvSpPr>
        <p:spPr>
          <a:xfrm>
            <a:off x="166758" y="67616"/>
            <a:ext cx="11830800" cy="1042200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en-US"/>
              <a:t>Pertanyaan Penelitian (Rumusan Masalah)</a:t>
            </a:r>
            <a:endParaRPr/>
          </a:p>
        </p:txBody>
      </p:sp>
      <p:sp>
        <p:nvSpPr>
          <p:cNvPr id="2" name="object 3">
            <a:extLst>
              <a:ext uri="{FF2B5EF4-FFF2-40B4-BE49-F238E27FC236}">
                <a16:creationId xmlns:a16="http://schemas.microsoft.com/office/drawing/2014/main" id="{AA1104BB-B198-F50D-B182-653C77421E15}"/>
              </a:ext>
            </a:extLst>
          </p:cNvPr>
          <p:cNvSpPr txBox="1"/>
          <p:nvPr/>
        </p:nvSpPr>
        <p:spPr>
          <a:xfrm>
            <a:off x="517525" y="1971389"/>
            <a:ext cx="11156950" cy="1911420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12700" marR="5080" algn="just">
              <a:lnSpc>
                <a:spcPct val="150000"/>
              </a:lnSpc>
              <a:spcBef>
                <a:spcPts val="434"/>
              </a:spcBef>
            </a:pPr>
            <a:r>
              <a:rPr lang="en-US" sz="2800" b="1" dirty="0" err="1">
                <a:latin typeface="Century Gothic" panose="020B0502020202020204" pitchFamily="34" charset="0"/>
              </a:rPr>
              <a:t>Apakah</a:t>
            </a:r>
            <a:r>
              <a:rPr lang="en-US" sz="2800" b="1" dirty="0">
                <a:latin typeface="Century Gothic" panose="020B0502020202020204" pitchFamily="34" charset="0"/>
              </a:rPr>
              <a:t> </a:t>
            </a:r>
            <a:r>
              <a:rPr lang="en-US" sz="2800" b="1" dirty="0" err="1">
                <a:latin typeface="Century Gothic" panose="020B0502020202020204" pitchFamily="34" charset="0"/>
              </a:rPr>
              <a:t>Terdapat</a:t>
            </a:r>
            <a:r>
              <a:rPr lang="en-US" sz="2800" b="1" dirty="0">
                <a:latin typeface="Century Gothic" panose="020B0502020202020204" pitchFamily="34" charset="0"/>
              </a:rPr>
              <a:t> </a:t>
            </a:r>
            <a:r>
              <a:rPr lang="en-US" sz="2800" b="1" dirty="0" err="1">
                <a:latin typeface="Century Gothic" panose="020B0502020202020204" pitchFamily="34" charset="0"/>
              </a:rPr>
              <a:t>Pengaruh</a:t>
            </a:r>
            <a:r>
              <a:rPr lang="en-US" sz="2800" b="1" dirty="0">
                <a:latin typeface="Century Gothic" panose="020B0502020202020204" pitchFamily="34" charset="0"/>
              </a:rPr>
              <a:t> Antara </a:t>
            </a:r>
            <a:r>
              <a:rPr lang="id-ID" sz="2800" b="1" dirty="0">
                <a:latin typeface="Century Gothic" panose="020B0502020202020204" pitchFamily="34" charset="0"/>
              </a:rPr>
              <a:t>Kontrol Diri dan Dukungan Sosial Keluarga Pada Kesejahteraan Subjektif Siswa di Intuisi Pendidikan Berbasis Agama Islam di Candi, Sidoarjo</a:t>
            </a:r>
            <a:r>
              <a:rPr lang="en-US" sz="2800" b="1" dirty="0">
                <a:latin typeface="Century Gothic" panose="020B0502020202020204" pitchFamily="34" charset="0"/>
              </a:rPr>
              <a:t> ?</a:t>
            </a:r>
            <a:endParaRPr sz="2800" b="1" dirty="0">
              <a:latin typeface="Century Gothic" panose="020B0502020202020204" pitchFamily="34" charset="0"/>
              <a:cs typeface="Microsoft Sans Serif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04f7abbb21_0_303"/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77" cy="1042123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Exo"/>
              <a:buNone/>
            </a:pPr>
            <a:r>
              <a:rPr lang="en-US"/>
              <a:t>Metode</a:t>
            </a:r>
            <a:endParaRPr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5CA3654-90D3-44B0-E7D2-B9310BADBC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0236776"/>
              </p:ext>
            </p:extLst>
          </p:nvPr>
        </p:nvGraphicFramePr>
        <p:xfrm>
          <a:off x="166757" y="1264920"/>
          <a:ext cx="11830877" cy="49497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2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585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1362">
                <a:tc>
                  <a:txBody>
                    <a:bodyPr/>
                    <a:lstStyle/>
                    <a:p>
                      <a:r>
                        <a:rPr lang="id-ID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Jenis</a:t>
                      </a:r>
                      <a:r>
                        <a:rPr lang="id-ID" sz="1600" b="1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Penelitian</a:t>
                      </a:r>
                      <a:endParaRPr lang="id-ID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6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Kuantitatif</a:t>
                      </a:r>
                      <a:r>
                        <a:rPr lang="id-ID" sz="1600" b="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korelasional </a:t>
                      </a:r>
                      <a:endParaRPr lang="id-ID" sz="16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1362">
                <a:tc>
                  <a:txBody>
                    <a:bodyPr/>
                    <a:lstStyle/>
                    <a:p>
                      <a:r>
                        <a:rPr lang="id-ID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Populasi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entury Gothic" panose="020B0502020202020204" pitchFamily="34" charset="0"/>
                        </a:rPr>
                        <a:t>180 </a:t>
                      </a:r>
                      <a:r>
                        <a:rPr lang="en-US" sz="1600" dirty="0" err="1">
                          <a:latin typeface="Century Gothic" panose="020B0502020202020204" pitchFamily="34" charset="0"/>
                        </a:rPr>
                        <a:t>Siswa</a:t>
                      </a:r>
                      <a:r>
                        <a:rPr lang="en-US" sz="1600" dirty="0">
                          <a:latin typeface="Century Gothic" panose="020B0502020202020204" pitchFamily="34" charset="0"/>
                        </a:rPr>
                        <a:t> di </a:t>
                      </a:r>
                      <a:r>
                        <a:rPr lang="en-US" sz="1600" dirty="0" err="1">
                          <a:latin typeface="Century Gothic" panose="020B0502020202020204" pitchFamily="34" charset="0"/>
                        </a:rPr>
                        <a:t>Intuisi</a:t>
                      </a:r>
                      <a:r>
                        <a:rPr lang="en-US" sz="1600" dirty="0">
                          <a:latin typeface="Century Gothic" panose="020B0502020202020204" pitchFamily="34" charset="0"/>
                        </a:rPr>
                        <a:t> Pendidikan </a:t>
                      </a:r>
                      <a:r>
                        <a:rPr lang="en-US" sz="1600" dirty="0" err="1">
                          <a:latin typeface="Century Gothic" panose="020B0502020202020204" pitchFamily="34" charset="0"/>
                        </a:rPr>
                        <a:t>Berbasis</a:t>
                      </a:r>
                      <a:r>
                        <a:rPr lang="en-US" sz="1600" dirty="0">
                          <a:latin typeface="Century Gothic" panose="020B0502020202020204" pitchFamily="34" charset="0"/>
                        </a:rPr>
                        <a:t> Agama Islam di Candi, </a:t>
                      </a:r>
                      <a:r>
                        <a:rPr lang="en-US" sz="1600" dirty="0" err="1">
                          <a:latin typeface="Century Gothic" panose="020B0502020202020204" pitchFamily="34" charset="0"/>
                        </a:rPr>
                        <a:t>Sidoarjo</a:t>
                      </a:r>
                      <a:endParaRPr lang="id-ID" sz="16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1362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Sampel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S</a:t>
                      </a:r>
                      <a:r>
                        <a:rPr lang="id-ID" sz="16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eluruh siswa di Intuisi Pendidikan Berbasis Agama Islam di Candi Sidoarjo dengan jumlah total sebanyak 180 siswa</a:t>
                      </a:r>
                      <a:endParaRPr lang="id-ID" sz="16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1362">
                <a:tc>
                  <a:txBody>
                    <a:bodyPr/>
                    <a:lstStyle/>
                    <a:p>
                      <a:r>
                        <a:rPr lang="id-ID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Teknik</a:t>
                      </a:r>
                      <a:r>
                        <a:rPr lang="id-ID" sz="1600" b="1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Sampling</a:t>
                      </a:r>
                      <a:endParaRPr lang="id-ID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S</a:t>
                      </a:r>
                      <a:r>
                        <a:rPr lang="id-ID" sz="16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ampling jenuh (</a:t>
                      </a:r>
                      <a:r>
                        <a:rPr lang="id-ID" sz="1600" b="0" i="1" u="none" strike="noStrike" cap="none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exhaustive sampling</a:t>
                      </a:r>
                      <a:r>
                        <a:rPr lang="id-ID" sz="16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) </a:t>
                      </a:r>
                      <a:r>
                        <a:rPr lang="en-US" sz="1600" b="0" i="0" u="none" strike="noStrike" cap="none" dirty="0" err="1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dengan</a:t>
                      </a:r>
                      <a:r>
                        <a:rPr lang="en-US" sz="16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 </a:t>
                      </a:r>
                      <a:r>
                        <a:rPr lang="id-ID" sz="16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metode </a:t>
                      </a:r>
                      <a:r>
                        <a:rPr lang="id-ID" sz="1600" b="0" i="1" u="none" strike="noStrike" cap="none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non-probability sampling</a:t>
                      </a:r>
                      <a:endParaRPr lang="id-ID" sz="16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881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Teknik Pengumpulan</a:t>
                      </a:r>
                      <a:r>
                        <a:rPr lang="id-ID" sz="1600" b="1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Data</a:t>
                      </a:r>
                      <a:endParaRPr lang="id-ID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endParaRPr lang="id-ID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id-ID" sz="1600" dirty="0">
                          <a:latin typeface="Century Gothic" panose="020B0502020202020204" pitchFamily="34" charset="0"/>
                        </a:rPr>
                        <a:t>Kuesioner, menggunakan</a:t>
                      </a:r>
                      <a:r>
                        <a:rPr lang="id-ID" sz="1600" baseline="0" dirty="0">
                          <a:latin typeface="Century Gothic" panose="020B0502020202020204" pitchFamily="34" charset="0"/>
                        </a:rPr>
                        <a:t> skala likert dengan 4</a:t>
                      </a:r>
                      <a:r>
                        <a:rPr lang="en-US" sz="1600" baseline="0" dirty="0">
                          <a:latin typeface="Century Gothic" panose="020B0502020202020204" pitchFamily="34" charset="0"/>
                        </a:rPr>
                        <a:t>-5</a:t>
                      </a:r>
                      <a:r>
                        <a:rPr lang="id-ID" sz="1600" baseline="0" dirty="0">
                          <a:latin typeface="Century Gothic" panose="020B0502020202020204" pitchFamily="34" charset="0"/>
                        </a:rPr>
                        <a:t> pilihan jawaban: sangat se</a:t>
                      </a:r>
                      <a:r>
                        <a:rPr lang="en-US" sz="1600" baseline="0" dirty="0" err="1">
                          <a:latin typeface="Century Gothic" panose="020B0502020202020204" pitchFamily="34" charset="0"/>
                        </a:rPr>
                        <a:t>tuju</a:t>
                      </a:r>
                      <a:r>
                        <a:rPr lang="id-ID" sz="1600" baseline="0" dirty="0">
                          <a:latin typeface="Century Gothic" panose="020B0502020202020204" pitchFamily="34" charset="0"/>
                        </a:rPr>
                        <a:t> (SS), se</a:t>
                      </a:r>
                      <a:r>
                        <a:rPr lang="en-US" sz="1600" baseline="0" dirty="0" err="1">
                          <a:latin typeface="Century Gothic" panose="020B0502020202020204" pitchFamily="34" charset="0"/>
                        </a:rPr>
                        <a:t>tuju</a:t>
                      </a:r>
                      <a:r>
                        <a:rPr lang="id-ID" sz="1600" baseline="0" dirty="0">
                          <a:latin typeface="Century Gothic" panose="020B0502020202020204" pitchFamily="34" charset="0"/>
                        </a:rPr>
                        <a:t> (S),</a:t>
                      </a:r>
                      <a:r>
                        <a:rPr lang="en-US" sz="16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1600" baseline="0" dirty="0" err="1">
                          <a:latin typeface="Century Gothic" panose="020B0502020202020204" pitchFamily="34" charset="0"/>
                        </a:rPr>
                        <a:t>netral</a:t>
                      </a:r>
                      <a:r>
                        <a:rPr lang="en-US" sz="1600" baseline="0" dirty="0">
                          <a:latin typeface="Century Gothic" panose="020B0502020202020204" pitchFamily="34" charset="0"/>
                        </a:rPr>
                        <a:t> (N),</a:t>
                      </a:r>
                      <a:r>
                        <a:rPr lang="id-ID" sz="1600" baseline="0" dirty="0">
                          <a:latin typeface="Century Gothic" panose="020B0502020202020204" pitchFamily="34" charset="0"/>
                        </a:rPr>
                        <a:t> tidak </a:t>
                      </a:r>
                      <a:r>
                        <a:rPr lang="en-US" sz="1600" baseline="0" dirty="0" err="1">
                          <a:latin typeface="Century Gothic" panose="020B0502020202020204" pitchFamily="34" charset="0"/>
                        </a:rPr>
                        <a:t>setuju</a:t>
                      </a:r>
                      <a:r>
                        <a:rPr lang="id-ID" sz="1600" baseline="0" dirty="0">
                          <a:latin typeface="Century Gothic" panose="020B0502020202020204" pitchFamily="34" charset="0"/>
                        </a:rPr>
                        <a:t> (TS), dan sangat tidak s</a:t>
                      </a:r>
                      <a:r>
                        <a:rPr lang="en-US" sz="1600" baseline="0" dirty="0" err="1">
                          <a:latin typeface="Century Gothic" panose="020B0502020202020204" pitchFamily="34" charset="0"/>
                        </a:rPr>
                        <a:t>etuju</a:t>
                      </a:r>
                      <a:r>
                        <a:rPr lang="id-ID" sz="1600" baseline="0" dirty="0">
                          <a:latin typeface="Century Gothic" panose="020B0502020202020204" pitchFamily="34" charset="0"/>
                        </a:rPr>
                        <a:t> (STS).</a:t>
                      </a:r>
                      <a:endParaRPr lang="id-ID" sz="16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7730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Alat Ukur</a:t>
                      </a:r>
                    </a:p>
                    <a:p>
                      <a:endParaRPr lang="id-ID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id-ID" sz="1400" b="0" i="0" dirty="0">
                          <a:effectLst/>
                          <a:latin typeface="Century Gothic" panose="020B0502020202020204" pitchFamily="34" charset="0"/>
                        </a:rPr>
                        <a:t>Skala </a:t>
                      </a:r>
                      <a:r>
                        <a:rPr lang="en-US" sz="1400" b="0" i="0" dirty="0" err="1">
                          <a:effectLst/>
                          <a:latin typeface="Century Gothic" panose="020B0502020202020204" pitchFamily="34" charset="0"/>
                        </a:rPr>
                        <a:t>Kontrol</a:t>
                      </a:r>
                      <a:r>
                        <a:rPr lang="en-US" sz="1400" b="0" i="0" dirty="0">
                          <a:effectLst/>
                          <a:latin typeface="Century Gothic" panose="020B0502020202020204" pitchFamily="34" charset="0"/>
                        </a:rPr>
                        <a:t> Diri : </a:t>
                      </a:r>
                      <a:r>
                        <a:rPr lang="en-US" sz="1400" b="0" i="0" dirty="0" err="1">
                          <a:effectLst/>
                          <a:latin typeface="Century Gothic" panose="020B0502020202020204" pitchFamily="34" charset="0"/>
                        </a:rPr>
                        <a:t>Adopsi</a:t>
                      </a:r>
                      <a:r>
                        <a:rPr lang="en-US" sz="1400" b="0" i="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id-ID" sz="1400" b="0" i="1" u="none" strike="noStrike" cap="none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Brief Self-Control Scale</a:t>
                      </a:r>
                      <a:r>
                        <a:rPr lang="id-ID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 (BSCS) dengan dua dimensi, yakni; </a:t>
                      </a:r>
                      <a:r>
                        <a:rPr lang="id-ID" sz="1400" b="0" i="1" u="none" strike="noStrike" cap="none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inhibition</a:t>
                      </a:r>
                      <a:r>
                        <a:rPr lang="id-ID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 dan </a:t>
                      </a:r>
                      <a:r>
                        <a:rPr lang="id-ID" sz="1400" b="0" i="1" u="none" strike="noStrike" cap="none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initiation</a:t>
                      </a:r>
                      <a:r>
                        <a:rPr lang="en-US" sz="1400" b="0" i="1" u="none" strike="noStrike" cap="none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.</a:t>
                      </a:r>
                      <a:endParaRPr lang="en-US" sz="1400" b="0" i="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id-ID" sz="1400" b="0" i="0" dirty="0">
                          <a:effectLst/>
                          <a:latin typeface="Century Gothic" panose="020B0502020202020204" pitchFamily="34" charset="0"/>
                        </a:rPr>
                        <a:t>Skala </a:t>
                      </a:r>
                      <a:r>
                        <a:rPr lang="en-US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D</a:t>
                      </a:r>
                      <a:r>
                        <a:rPr lang="id-ID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ukungan </a:t>
                      </a:r>
                      <a:r>
                        <a:rPr lang="en-US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S</a:t>
                      </a:r>
                      <a:r>
                        <a:rPr lang="id-ID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osial </a:t>
                      </a:r>
                      <a:r>
                        <a:rPr lang="en-US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K</a:t>
                      </a:r>
                      <a:r>
                        <a:rPr lang="id-ID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eluarga </a:t>
                      </a:r>
                      <a:r>
                        <a:rPr lang="en-US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: </a:t>
                      </a:r>
                      <a:r>
                        <a:rPr lang="en-US" sz="1400" b="0" i="0" u="none" strike="noStrike" cap="none" dirty="0" err="1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Adopsi</a:t>
                      </a:r>
                      <a:r>
                        <a:rPr lang="en-US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 </a:t>
                      </a:r>
                      <a:r>
                        <a:rPr lang="id-ID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berdasarkan empat aspek utama, yaitu dukungan emosional, dukungan instrumental, dukungan informasi, dan dukungan penghargaan, hal ini berdasarkan teori dari James S. House (1981). </a:t>
                      </a:r>
                      <a:endParaRPr lang="en-US" sz="1400" b="0" i="0" u="none" strike="noStrike" cap="none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  <a:sym typeface="Arial"/>
                      </a:endParaRP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id-ID" sz="1400" b="0" i="0" dirty="0">
                          <a:effectLst/>
                          <a:latin typeface="Century Gothic" panose="020B0502020202020204" pitchFamily="34" charset="0"/>
                        </a:rPr>
                        <a:t>Skala </a:t>
                      </a:r>
                      <a:r>
                        <a:rPr lang="en-US" sz="1400" b="0" i="1" dirty="0" err="1">
                          <a:effectLst/>
                          <a:latin typeface="Century Gothic" panose="020B0502020202020204" pitchFamily="34" charset="0"/>
                        </a:rPr>
                        <a:t>Kesejahteraan</a:t>
                      </a:r>
                      <a:r>
                        <a:rPr lang="en-US" sz="1400" b="0" i="1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1400" b="0" i="1" dirty="0" err="1">
                          <a:effectLst/>
                          <a:latin typeface="Century Gothic" panose="020B0502020202020204" pitchFamily="34" charset="0"/>
                        </a:rPr>
                        <a:t>Subjektif</a:t>
                      </a:r>
                      <a:r>
                        <a:rPr lang="en-US" sz="1400" b="0" i="1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1400" b="0" i="1" dirty="0" err="1">
                          <a:effectLst/>
                          <a:latin typeface="Century Gothic" panose="020B0502020202020204" pitchFamily="34" charset="0"/>
                        </a:rPr>
                        <a:t>Siswa</a:t>
                      </a:r>
                      <a:r>
                        <a:rPr lang="en-US" sz="1400" b="0" i="1" dirty="0">
                          <a:effectLst/>
                          <a:latin typeface="Century Gothic" panose="020B0502020202020204" pitchFamily="34" charset="0"/>
                        </a:rPr>
                        <a:t> : </a:t>
                      </a:r>
                      <a:r>
                        <a:rPr lang="en-US" sz="1400" b="0" i="1" dirty="0" err="1">
                          <a:effectLst/>
                          <a:latin typeface="Century Gothic" panose="020B0502020202020204" pitchFamily="34" charset="0"/>
                        </a:rPr>
                        <a:t>Adopsi</a:t>
                      </a:r>
                      <a:r>
                        <a:rPr lang="en-US" sz="1400" b="0" i="1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id-ID" sz="1400" b="0" i="1" u="none" strike="noStrike" cap="none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Student Subjective Well-Being Questionnaire</a:t>
                      </a:r>
                      <a:r>
                        <a:rPr lang="id-ID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 (SSWQ)</a:t>
                      </a:r>
                      <a:r>
                        <a:rPr lang="en-US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, </a:t>
                      </a:r>
                      <a:r>
                        <a:rPr lang="id-ID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mengukur empat aspek kesejahteraan subjektif siswa, yaitu </a:t>
                      </a:r>
                      <a:r>
                        <a:rPr lang="id-ID" sz="1400" b="0" i="1" u="none" strike="noStrike" cap="none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joy of learning</a:t>
                      </a:r>
                      <a:r>
                        <a:rPr lang="id-ID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, </a:t>
                      </a:r>
                      <a:r>
                        <a:rPr lang="id-ID" sz="1400" b="0" i="1" u="none" strike="noStrike" cap="none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school connectedness</a:t>
                      </a:r>
                      <a:r>
                        <a:rPr lang="id-ID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, </a:t>
                      </a:r>
                      <a:r>
                        <a:rPr lang="id-ID" sz="1400" b="0" i="1" u="none" strike="noStrike" cap="none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educational purpose</a:t>
                      </a:r>
                      <a:r>
                        <a:rPr lang="id-ID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, dan </a:t>
                      </a:r>
                      <a:r>
                        <a:rPr lang="id-ID" sz="1400" b="0" i="1" u="none" strike="noStrike" cap="none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academic efficacy</a:t>
                      </a:r>
                      <a:endParaRPr lang="id-ID" sz="1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1362">
                <a:tc>
                  <a:txBody>
                    <a:bodyPr/>
                    <a:lstStyle/>
                    <a:p>
                      <a:r>
                        <a:rPr lang="id-ID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Teknik</a:t>
                      </a:r>
                      <a:r>
                        <a:rPr lang="id-ID" sz="1600" b="1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Analisis Data</a:t>
                      </a:r>
                      <a:endParaRPr lang="id-ID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entury Gothic" panose="020B0502020202020204" pitchFamily="34" charset="0"/>
                        </a:rPr>
                        <a:t>Analisis</a:t>
                      </a:r>
                      <a:r>
                        <a:rPr lang="en-US" sz="16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1600" dirty="0" err="1">
                          <a:latin typeface="Century Gothic" panose="020B0502020202020204" pitchFamily="34" charset="0"/>
                        </a:rPr>
                        <a:t>regresi</a:t>
                      </a:r>
                      <a:r>
                        <a:rPr lang="en-US" sz="1600" dirty="0">
                          <a:latin typeface="Century Gothic" panose="020B0502020202020204" pitchFamily="34" charset="0"/>
                        </a:rPr>
                        <a:t> linier </a:t>
                      </a:r>
                      <a:r>
                        <a:rPr lang="en-US" sz="1600" dirty="0" err="1">
                          <a:latin typeface="Century Gothic" panose="020B0502020202020204" pitchFamily="34" charset="0"/>
                        </a:rPr>
                        <a:t>berganda</a:t>
                      </a:r>
                      <a:r>
                        <a:rPr lang="id-ID" sz="1600" baseline="0" dirty="0"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US" sz="1600" baseline="0" dirty="0">
                          <a:latin typeface="Century Gothic" panose="020B0502020202020204" pitchFamily="34" charset="0"/>
                        </a:rPr>
                        <a:t>SPSS</a:t>
                      </a:r>
                      <a:endParaRPr lang="id-ID" sz="16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04f7abbb21_0_39"/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77" cy="1042123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Exo"/>
              <a:buNone/>
            </a:pPr>
            <a:r>
              <a:rPr lang="en-US"/>
              <a:t>Hasil</a:t>
            </a:r>
            <a:endParaRPr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55B8C92-3E36-9EA7-EF37-181EDD9094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32783"/>
              </p:ext>
            </p:extLst>
          </p:nvPr>
        </p:nvGraphicFramePr>
        <p:xfrm>
          <a:off x="166758" y="1420906"/>
          <a:ext cx="4632960" cy="45074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42416">
                  <a:extLst>
                    <a:ext uri="{9D8B030D-6E8A-4147-A177-3AD203B41FA5}">
                      <a16:colId xmlns:a16="http://schemas.microsoft.com/office/drawing/2014/main" val="1173243369"/>
                    </a:ext>
                  </a:extLst>
                </a:gridCol>
                <a:gridCol w="1042416">
                  <a:extLst>
                    <a:ext uri="{9D8B030D-6E8A-4147-A177-3AD203B41FA5}">
                      <a16:colId xmlns:a16="http://schemas.microsoft.com/office/drawing/2014/main" val="1325552928"/>
                    </a:ext>
                  </a:extLst>
                </a:gridCol>
                <a:gridCol w="1274064">
                  <a:extLst>
                    <a:ext uri="{9D8B030D-6E8A-4147-A177-3AD203B41FA5}">
                      <a16:colId xmlns:a16="http://schemas.microsoft.com/office/drawing/2014/main" val="3976867191"/>
                    </a:ext>
                  </a:extLst>
                </a:gridCol>
                <a:gridCol w="1274064">
                  <a:extLst>
                    <a:ext uri="{9D8B030D-6E8A-4147-A177-3AD203B41FA5}">
                      <a16:colId xmlns:a16="http://schemas.microsoft.com/office/drawing/2014/main" val="639465355"/>
                    </a:ext>
                  </a:extLst>
                </a:gridCol>
              </a:tblGrid>
              <a:tr h="5634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id-ID" sz="1050">
                          <a:effectLst/>
                        </a:rPr>
                        <a:t>Karakteristik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id-ID" sz="1050">
                          <a:effectLst/>
                        </a:rPr>
                        <a:t>Data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id-ID" sz="1050">
                          <a:effectLst/>
                        </a:rPr>
                        <a:t>Frekuensi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id-ID" sz="1050" dirty="0">
                          <a:effectLst/>
                        </a:rPr>
                        <a:t>Persentase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69638262"/>
                  </a:ext>
                </a:extLst>
              </a:tr>
              <a:tr h="563432">
                <a:tc rowSpan="2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id-ID" sz="1000">
                          <a:effectLst/>
                        </a:rPr>
                        <a:t>Usia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id-ID" sz="1000">
                          <a:effectLst/>
                        </a:rPr>
                        <a:t>15-17 Tahun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id-ID" sz="1000">
                          <a:effectLst/>
                        </a:rPr>
                        <a:t>122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id-ID" sz="1000">
                          <a:effectLst/>
                        </a:rPr>
                        <a:t>68,2%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11708082"/>
                  </a:ext>
                </a:extLst>
              </a:tr>
              <a:tr h="5634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id-ID" sz="1000">
                          <a:effectLst/>
                        </a:rPr>
                        <a:t>18-20 Tahun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id-ID" sz="1000">
                          <a:effectLst/>
                        </a:rPr>
                        <a:t>57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id-ID" sz="1000">
                          <a:effectLst/>
                        </a:rPr>
                        <a:t>31,8%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6900909"/>
                  </a:ext>
                </a:extLst>
              </a:tr>
              <a:tr h="563432">
                <a:tc row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id-ID" sz="1000">
                          <a:effectLst/>
                        </a:rPr>
                        <a:t>Kelas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id-ID" sz="10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id-ID" sz="1000">
                          <a:effectLst/>
                        </a:rPr>
                        <a:t>50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id-ID" sz="1000" dirty="0">
                          <a:effectLst/>
                        </a:rPr>
                        <a:t>27,8%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45372032"/>
                  </a:ext>
                </a:extLst>
              </a:tr>
              <a:tr h="5634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id-ID" sz="1000">
                          <a:effectLst/>
                        </a:rPr>
                        <a:t>X1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id-ID" sz="1000" dirty="0">
                          <a:effectLst/>
                        </a:rPr>
                        <a:t>55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id-ID" sz="1000">
                          <a:effectLst/>
                        </a:rPr>
                        <a:t>30,6%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10383478"/>
                  </a:ext>
                </a:extLst>
              </a:tr>
              <a:tr h="5634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id-ID" sz="1000">
                          <a:effectLst/>
                        </a:rPr>
                        <a:t>XII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id-ID" sz="1000">
                          <a:effectLst/>
                        </a:rPr>
                        <a:t>75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id-ID" sz="1000">
                          <a:effectLst/>
                        </a:rPr>
                        <a:t>41,7%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46067060"/>
                  </a:ext>
                </a:extLst>
              </a:tr>
              <a:tr h="563432">
                <a:tc rowSpan="2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id-ID" sz="1000" dirty="0">
                          <a:effectLst/>
                        </a:rPr>
                        <a:t>Jenis Kelamin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id-ID" sz="1000">
                          <a:effectLst/>
                        </a:rPr>
                        <a:t>Laki-Laki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id-ID" sz="1000">
                          <a:effectLst/>
                        </a:rPr>
                        <a:t>57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id-ID" sz="1000">
                          <a:effectLst/>
                        </a:rPr>
                        <a:t>31,7%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0998422"/>
                  </a:ext>
                </a:extLst>
              </a:tr>
              <a:tr h="5634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id-ID" sz="1000">
                          <a:effectLst/>
                        </a:rPr>
                        <a:t>Perempuan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id-ID" sz="1000">
                          <a:effectLst/>
                        </a:rPr>
                        <a:t>123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id-ID" sz="1000" dirty="0">
                          <a:effectLst/>
                        </a:rPr>
                        <a:t>68,3%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00278198"/>
                  </a:ext>
                </a:extLst>
              </a:tr>
            </a:tbl>
          </a:graphicData>
        </a:graphic>
      </p:graphicFrame>
      <p:sp>
        <p:nvSpPr>
          <p:cNvPr id="3" name="Google Shape;47;g104f7abbb21_0_309">
            <a:extLst>
              <a:ext uri="{FF2B5EF4-FFF2-40B4-BE49-F238E27FC236}">
                <a16:creationId xmlns:a16="http://schemas.microsoft.com/office/drawing/2014/main" id="{CB2BBF7F-8FA3-619A-A654-9155FC128A4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647318" y="1220005"/>
            <a:ext cx="7225524" cy="5028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indent="0" algn="just">
              <a:lnSpc>
                <a:spcPct val="170000"/>
              </a:lnSpc>
              <a:buNone/>
            </a:pPr>
            <a:r>
              <a:rPr lang="en-US" sz="1600" dirty="0" err="1"/>
              <a:t>Berdasarkan</a:t>
            </a:r>
            <a:r>
              <a:rPr lang="en-US" sz="1600" dirty="0"/>
              <a:t> </a:t>
            </a:r>
            <a:r>
              <a:rPr lang="id-ID" sz="1600" dirty="0"/>
              <a:t>deskriptif responden menunjukkan bahwa dari total 180 responden, mayoritas berada pada rentang usia 15–17 tahun sebanyak </a:t>
            </a:r>
            <a:r>
              <a:rPr lang="id-ID" sz="1600" b="1" dirty="0"/>
              <a:t>122 responden (68,2%)</a:t>
            </a:r>
            <a:r>
              <a:rPr lang="id-ID" sz="1600" dirty="0"/>
              <a:t>,</a:t>
            </a:r>
            <a:r>
              <a:rPr lang="id-ID" sz="1600" b="1" dirty="0"/>
              <a:t> </a:t>
            </a:r>
            <a:r>
              <a:rPr lang="id-ID" sz="1600" dirty="0"/>
              <a:t>sedangkan responden dengan usia 18–20 tahun berjumlah </a:t>
            </a:r>
            <a:r>
              <a:rPr lang="id-ID" sz="1600" b="1" dirty="0"/>
              <a:t>57 responden (31,8%)</a:t>
            </a:r>
            <a:r>
              <a:rPr lang="id-ID" sz="1600" dirty="0"/>
              <a:t>. </a:t>
            </a:r>
            <a:endParaRPr lang="en-US" sz="1600" dirty="0"/>
          </a:p>
          <a:p>
            <a:pPr marL="685800" indent="-457200"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id-ID" sz="1600" dirty="0"/>
              <a:t>Ditinjau dari tingkat kelas, responden </a:t>
            </a:r>
            <a:r>
              <a:rPr lang="id-ID" sz="1600" b="1" dirty="0"/>
              <a:t>terbanyak</a:t>
            </a:r>
            <a:r>
              <a:rPr lang="id-ID" sz="1600" dirty="0"/>
              <a:t> berasal dari kelas </a:t>
            </a:r>
            <a:r>
              <a:rPr lang="id-ID" sz="1600" b="1" dirty="0"/>
              <a:t>XII yaitu 75 responden (41,7%)</a:t>
            </a:r>
            <a:r>
              <a:rPr lang="id-ID" sz="1600" dirty="0"/>
              <a:t>,</a:t>
            </a:r>
            <a:r>
              <a:rPr lang="id-ID" sz="1600" b="1" dirty="0"/>
              <a:t> </a:t>
            </a:r>
            <a:r>
              <a:rPr lang="id-ID" sz="1600" dirty="0"/>
              <a:t>diikuti </a:t>
            </a:r>
            <a:r>
              <a:rPr lang="id-ID" sz="1600" b="1" dirty="0"/>
              <a:t>kelas XI sebanyak 55 responden (30,6%)</a:t>
            </a:r>
            <a:r>
              <a:rPr lang="id-ID" sz="1600" dirty="0"/>
              <a:t> dan </a:t>
            </a:r>
            <a:r>
              <a:rPr lang="id-ID" sz="1600" b="1" dirty="0"/>
              <a:t>kelas X sebanyak 50 responden (27,8%)</a:t>
            </a:r>
            <a:r>
              <a:rPr lang="id-ID" sz="1600" dirty="0"/>
              <a:t>. Berdasarkan jenis kelamin, </a:t>
            </a:r>
            <a:r>
              <a:rPr lang="id-ID" sz="1600" b="1" dirty="0"/>
              <a:t>responden perempuan </a:t>
            </a:r>
            <a:r>
              <a:rPr lang="id-ID" sz="1600" dirty="0"/>
              <a:t>mendominasi dengan jumlah </a:t>
            </a:r>
            <a:r>
              <a:rPr lang="id-ID" sz="1600" b="1" dirty="0"/>
              <a:t>123 responden (68,3%)</a:t>
            </a:r>
            <a:r>
              <a:rPr lang="id-ID" sz="1600" dirty="0"/>
              <a:t>,</a:t>
            </a:r>
            <a:r>
              <a:rPr lang="id-ID" sz="1600" b="1" dirty="0"/>
              <a:t> </a:t>
            </a:r>
            <a:r>
              <a:rPr lang="id-ID" sz="1600" dirty="0"/>
              <a:t>sementara </a:t>
            </a:r>
            <a:r>
              <a:rPr lang="id-ID" sz="1600" b="1" dirty="0"/>
              <a:t>responden laki-laki </a:t>
            </a:r>
            <a:r>
              <a:rPr lang="id-ID" sz="1600" dirty="0"/>
              <a:t>berjumlah </a:t>
            </a:r>
            <a:r>
              <a:rPr lang="id-ID" sz="1600" b="1" dirty="0"/>
              <a:t>57 responden (31,7%)</a:t>
            </a:r>
            <a:r>
              <a:rPr lang="id-ID" sz="1600" dirty="0"/>
              <a:t>.</a:t>
            </a:r>
            <a:endParaRPr lang="en-US" sz="1600" dirty="0"/>
          </a:p>
          <a:p>
            <a:pPr marL="228600" indent="0">
              <a:lnSpc>
                <a:spcPct val="170000"/>
              </a:lnSpc>
              <a:buNone/>
            </a:pP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3308</Words>
  <Application>Microsoft Office PowerPoint</Application>
  <PresentationFormat>Widescreen</PresentationFormat>
  <Paragraphs>192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Wingdings</vt:lpstr>
      <vt:lpstr>Times New Roman</vt:lpstr>
      <vt:lpstr>Exo</vt:lpstr>
      <vt:lpstr>Exo 2</vt:lpstr>
      <vt:lpstr>Century Gothic</vt:lpstr>
      <vt:lpstr>Calibri</vt:lpstr>
      <vt:lpstr>Office Theme</vt:lpstr>
      <vt:lpstr>Pengaruh Kontrol Diri dan Dukungan Sosial Keluarga Pada Kesejahteraan Subjektif Siswa di Intuisi Pendidikan Berbasis Agama Islam di Candi, Sidoarjo</vt:lpstr>
      <vt:lpstr>Pendahuluan</vt:lpstr>
      <vt:lpstr>Pendahuluan</vt:lpstr>
      <vt:lpstr>Pendahuluan</vt:lpstr>
      <vt:lpstr>Pendahuluan</vt:lpstr>
      <vt:lpstr>Pendahuluan</vt:lpstr>
      <vt:lpstr>Pertanyaan Penelitian (Rumusan Masalah)</vt:lpstr>
      <vt:lpstr>Metode</vt:lpstr>
      <vt:lpstr>Hasil</vt:lpstr>
      <vt:lpstr>Hasil</vt:lpstr>
      <vt:lpstr>Hasil</vt:lpstr>
      <vt:lpstr>Hasil</vt:lpstr>
      <vt:lpstr>Pembahasan</vt:lpstr>
      <vt:lpstr>Temuan Penting Penelitian</vt:lpstr>
      <vt:lpstr>Manfaat Penelitian</vt:lpstr>
      <vt:lpstr>Referensi</vt:lpstr>
      <vt:lpstr>Referensi</vt:lpstr>
      <vt:lpstr>Referensi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Umsida</dc:creator>
  <cp:lastModifiedBy>alfiadny firdausy</cp:lastModifiedBy>
  <cp:revision>3</cp:revision>
  <dcterms:created xsi:type="dcterms:W3CDTF">2020-02-15T07:43:00Z</dcterms:created>
  <dcterms:modified xsi:type="dcterms:W3CDTF">2026-01-26T04:31:18Z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1033-11.2.0.9031</vt:lpwstr>
  </property>
</Properties>
</file>