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8" r:id="rId13"/>
    <p:sldId id="269" r:id="rId14"/>
    <p:sldId id="265" r:id="rId15"/>
  </p:sldIdLst>
  <p:sldSz cx="12192000" cy="6858000"/>
  <p:notesSz cx="9144000" cy="6858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Ex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7455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2832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5300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204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s.unram.ac.id/id/eprint/34796%0Ahttp:/eprints.unram.ac.id/34796/2/Jurnal%20Onoq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53813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en-US" sz="4800" dirty="0" err="1"/>
              <a:t>Implementasi</a:t>
            </a:r>
            <a:r>
              <a:rPr lang="en-US" sz="4800" dirty="0"/>
              <a:t> Program </a:t>
            </a:r>
            <a:r>
              <a:rPr lang="en-US" sz="4800" dirty="0" err="1"/>
              <a:t>Pencegahan</a:t>
            </a:r>
            <a:r>
              <a:rPr lang="en-US" sz="4800" dirty="0"/>
              <a:t> Stunting di Desa </a:t>
            </a:r>
            <a:r>
              <a:rPr lang="en-US" sz="4800" dirty="0" err="1"/>
              <a:t>Sumorame</a:t>
            </a:r>
            <a:endParaRPr sz="4800" dirty="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288334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Riska Putmala Sari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Nama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Pembimbing</a:t>
            </a:r>
            <a:r>
              <a:rPr lang="en-US" dirty="0"/>
              <a:t>: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Dr. </a:t>
            </a:r>
            <a:r>
              <a:rPr lang="en-US" dirty="0" err="1"/>
              <a:t>Isnaini</a:t>
            </a:r>
            <a:r>
              <a:rPr lang="en-US" dirty="0"/>
              <a:t> </a:t>
            </a:r>
            <a:r>
              <a:rPr lang="en-US" dirty="0" err="1"/>
              <a:t>Rodiyah</a:t>
            </a:r>
            <a:r>
              <a:rPr lang="en-US" dirty="0"/>
              <a:t>, </a:t>
            </a:r>
            <a:r>
              <a:rPr lang="en-US" dirty="0" err="1"/>
              <a:t>M.Si</a:t>
            </a:r>
            <a:r>
              <a:rPr lang="en-US" dirty="0"/>
              <a:t>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Publik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</a:rPr>
              <a:t>Februari</a:t>
            </a:r>
            <a:r>
              <a:rPr lang="en-US" dirty="0">
                <a:solidFill>
                  <a:srgbClr val="F2F2F2"/>
                </a:solidFill>
              </a:rPr>
              <a:t>, 2026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	</a:t>
            </a:r>
            <a:r>
              <a:rPr lang="en-ID" sz="2400" dirty="0" err="1"/>
              <a:t>Penelitian</a:t>
            </a:r>
            <a:r>
              <a:rPr lang="en-ID" sz="2400" dirty="0"/>
              <a:t> </a:t>
            </a:r>
            <a:r>
              <a:rPr lang="en-ID" sz="2400" dirty="0" err="1"/>
              <a:t>memberikan</a:t>
            </a:r>
            <a:r>
              <a:rPr lang="en-ID" sz="2400" dirty="0"/>
              <a:t> </a:t>
            </a:r>
            <a:r>
              <a:rPr lang="en-ID" sz="2400" dirty="0" err="1"/>
              <a:t>manfaat</a:t>
            </a:r>
            <a:r>
              <a:rPr lang="en-ID" sz="2400" dirty="0"/>
              <a:t> </a:t>
            </a:r>
            <a:r>
              <a:rPr lang="en-ID" sz="2400" dirty="0" err="1"/>
              <a:t>langsung</a:t>
            </a:r>
            <a:r>
              <a:rPr lang="en-ID" sz="2400" dirty="0"/>
              <a:t> </a:t>
            </a:r>
            <a:r>
              <a:rPr lang="en-ID" sz="2400" dirty="0" err="1"/>
              <a:t>seperti</a:t>
            </a:r>
            <a:r>
              <a:rPr lang="en-ID" sz="2400" dirty="0"/>
              <a:t> </a:t>
            </a:r>
            <a:r>
              <a:rPr lang="en-ID" sz="2400" dirty="0" err="1"/>
              <a:t>peningkatan</a:t>
            </a:r>
            <a:r>
              <a:rPr lang="en-ID" sz="2400" dirty="0"/>
              <a:t> status </a:t>
            </a:r>
            <a:r>
              <a:rPr lang="en-ID" sz="2400" dirty="0" err="1"/>
              <a:t>gizi</a:t>
            </a:r>
            <a:r>
              <a:rPr lang="en-ID" sz="2400" dirty="0"/>
              <a:t> via IKPS (</a:t>
            </a:r>
            <a:r>
              <a:rPr lang="en-ID" sz="2400" dirty="0" err="1"/>
              <a:t>imunisasi</a:t>
            </a:r>
            <a:r>
              <a:rPr lang="en-ID" sz="2400" dirty="0"/>
              <a:t>, MPASI, </a:t>
            </a:r>
            <a:r>
              <a:rPr lang="en-ID" sz="2400" dirty="0" err="1"/>
              <a:t>sanitasi</a:t>
            </a:r>
            <a:r>
              <a:rPr lang="en-ID" sz="2400" dirty="0"/>
              <a:t>), </a:t>
            </a:r>
            <a:r>
              <a:rPr lang="en-ID" sz="2400" dirty="0" err="1"/>
              <a:t>perubahan</a:t>
            </a:r>
            <a:r>
              <a:rPr lang="en-ID" sz="2400" dirty="0"/>
              <a:t> </a:t>
            </a:r>
            <a:r>
              <a:rPr lang="en-ID" sz="2400" dirty="0" err="1"/>
              <a:t>perilaku</a:t>
            </a:r>
            <a:r>
              <a:rPr lang="en-ID" sz="2400" dirty="0"/>
              <a:t> </a:t>
            </a:r>
            <a:r>
              <a:rPr lang="en-ID" sz="2400" dirty="0" err="1"/>
              <a:t>pola</a:t>
            </a:r>
            <a:r>
              <a:rPr lang="en-ID" sz="2400" dirty="0"/>
              <a:t> </a:t>
            </a:r>
            <a:r>
              <a:rPr lang="en-ID" sz="2400" dirty="0" err="1"/>
              <a:t>makan</a:t>
            </a:r>
            <a:r>
              <a:rPr lang="en-ID" sz="2400" dirty="0"/>
              <a:t> </a:t>
            </a:r>
            <a:r>
              <a:rPr lang="en-ID" sz="2400" dirty="0" err="1"/>
              <a:t>sehat</a:t>
            </a:r>
            <a:r>
              <a:rPr lang="en-ID" sz="2400" dirty="0"/>
              <a:t>, dan </a:t>
            </a:r>
            <a:r>
              <a:rPr lang="en-ID" sz="2400" dirty="0" err="1"/>
              <a:t>pengelolaan</a:t>
            </a:r>
            <a:r>
              <a:rPr lang="en-ID" sz="2400" dirty="0"/>
              <a:t> </a:t>
            </a:r>
            <a:r>
              <a:rPr lang="en-ID" sz="2400" dirty="0" err="1"/>
              <a:t>ekonomi</a:t>
            </a:r>
            <a:r>
              <a:rPr lang="en-ID" sz="2400" dirty="0"/>
              <a:t> </a:t>
            </a:r>
            <a:r>
              <a:rPr lang="en-ID" sz="2400" dirty="0" err="1"/>
              <a:t>keluarga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efisien</a:t>
            </a:r>
            <a:r>
              <a:rPr lang="en-ID" sz="2400" dirty="0"/>
              <a:t> </a:t>
            </a:r>
            <a:r>
              <a:rPr lang="en-ID" sz="2400" dirty="0" err="1"/>
              <a:t>melalui</a:t>
            </a:r>
            <a:r>
              <a:rPr lang="en-ID" sz="2400" dirty="0"/>
              <a:t> </a:t>
            </a:r>
            <a:r>
              <a:rPr lang="en-ID" sz="2400" dirty="0" err="1"/>
              <a:t>edukasi</a:t>
            </a:r>
            <a:r>
              <a:rPr lang="en-ID" sz="2400" dirty="0"/>
              <a:t> </a:t>
            </a:r>
            <a:r>
              <a:rPr lang="en-ID" sz="2400" dirty="0" err="1"/>
              <a:t>bahan</a:t>
            </a:r>
            <a:r>
              <a:rPr lang="en-ID" sz="2400" dirty="0"/>
              <a:t> </a:t>
            </a:r>
            <a:r>
              <a:rPr lang="en-ID" sz="2400" dirty="0" err="1"/>
              <a:t>lokal</a:t>
            </a:r>
            <a:r>
              <a:rPr lang="en-ID" sz="2400" dirty="0"/>
              <a:t> </a:t>
            </a:r>
            <a:r>
              <a:rPr lang="en-ID" sz="2400" dirty="0" err="1"/>
              <a:t>terjangkau</a:t>
            </a:r>
            <a:r>
              <a:rPr lang="en-ID" sz="2400" dirty="0"/>
              <a:t>. </a:t>
            </a:r>
            <a:r>
              <a:rPr lang="en-ID" sz="2400" dirty="0" err="1"/>
              <a:t>Manfaat</a:t>
            </a:r>
            <a:r>
              <a:rPr lang="en-ID" sz="2400" dirty="0"/>
              <a:t> </a:t>
            </a:r>
            <a:r>
              <a:rPr lang="en-ID" sz="2400" dirty="0" err="1"/>
              <a:t>jangka</a:t>
            </a:r>
            <a:r>
              <a:rPr lang="en-ID" sz="2400" dirty="0"/>
              <a:t> </a:t>
            </a:r>
            <a:r>
              <a:rPr lang="en-ID" sz="2400" dirty="0" err="1"/>
              <a:t>panjang</a:t>
            </a:r>
            <a:r>
              <a:rPr lang="en-ID" sz="2400" dirty="0"/>
              <a:t> </a:t>
            </a:r>
            <a:r>
              <a:rPr lang="en-ID" sz="2400" dirty="0" err="1"/>
              <a:t>termasuk</a:t>
            </a:r>
            <a:r>
              <a:rPr lang="en-ID" sz="2400" dirty="0"/>
              <a:t> </a:t>
            </a:r>
            <a:r>
              <a:rPr lang="en-ID" sz="2400" dirty="0" err="1"/>
              <a:t>pencegahan</a:t>
            </a:r>
            <a:r>
              <a:rPr lang="en-ID" sz="2400" dirty="0"/>
              <a:t> </a:t>
            </a:r>
            <a:r>
              <a:rPr lang="en-ID" sz="2400" dirty="0" err="1"/>
              <a:t>risiko</a:t>
            </a:r>
            <a:r>
              <a:rPr lang="en-ID" sz="2400" dirty="0"/>
              <a:t> </a:t>
            </a:r>
            <a:r>
              <a:rPr lang="en-ID" sz="2400" dirty="0" err="1"/>
              <a:t>kognitif-fisik</a:t>
            </a:r>
            <a:r>
              <a:rPr lang="en-ID" sz="2400" dirty="0"/>
              <a:t> </a:t>
            </a:r>
            <a:r>
              <a:rPr lang="en-ID" sz="2400" dirty="0" err="1"/>
              <a:t>anak</a:t>
            </a:r>
            <a:r>
              <a:rPr lang="en-ID" sz="2400" dirty="0"/>
              <a:t>, </a:t>
            </a:r>
            <a:r>
              <a:rPr lang="en-ID" sz="2400" dirty="0" err="1"/>
              <a:t>pengurangan</a:t>
            </a:r>
            <a:r>
              <a:rPr lang="en-ID" sz="2400" dirty="0"/>
              <a:t> </a:t>
            </a:r>
            <a:r>
              <a:rPr lang="en-ID" sz="2400" dirty="0" err="1"/>
              <a:t>biaya</a:t>
            </a:r>
            <a:r>
              <a:rPr lang="en-ID" sz="2400" dirty="0"/>
              <a:t> </a:t>
            </a:r>
            <a:r>
              <a:rPr lang="en-ID" sz="2400" dirty="0" err="1"/>
              <a:t>kesehatan</a:t>
            </a:r>
            <a:r>
              <a:rPr lang="en-ID" sz="2400" dirty="0"/>
              <a:t>,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generasi</a:t>
            </a:r>
            <a:r>
              <a:rPr lang="en-ID" sz="2400" dirty="0"/>
              <a:t> </a:t>
            </a:r>
            <a:r>
              <a:rPr lang="en-ID" sz="2400" dirty="0" err="1"/>
              <a:t>produktif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pembangunan</a:t>
            </a:r>
            <a:r>
              <a:rPr lang="en-ID" sz="2400" dirty="0"/>
              <a:t> SDM.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teoritis</a:t>
            </a:r>
            <a:r>
              <a:rPr lang="en-ID" sz="2400" dirty="0"/>
              <a:t>, </a:t>
            </a:r>
            <a:r>
              <a:rPr lang="en-ID" sz="2400" dirty="0" err="1"/>
              <a:t>memvalidasi</a:t>
            </a:r>
            <a:r>
              <a:rPr lang="en-ID" sz="2400" dirty="0"/>
              <a:t> model Grindle dan </a:t>
            </a:r>
            <a:r>
              <a:rPr lang="en-ID" sz="2400" dirty="0" err="1"/>
              <a:t>memberikan</a:t>
            </a:r>
            <a:r>
              <a:rPr lang="en-ID" sz="2400" dirty="0"/>
              <a:t> </a:t>
            </a:r>
            <a:r>
              <a:rPr lang="en-ID" sz="2400" dirty="0" err="1"/>
              <a:t>rekomendasi</a:t>
            </a:r>
            <a:r>
              <a:rPr lang="en-ID" sz="2400" dirty="0"/>
              <a:t> </a:t>
            </a:r>
            <a:r>
              <a:rPr lang="en-ID" sz="2400" dirty="0" err="1"/>
              <a:t>praktis</a:t>
            </a:r>
            <a:r>
              <a:rPr lang="en-ID" sz="2400" dirty="0"/>
              <a:t>: </a:t>
            </a:r>
            <a:r>
              <a:rPr lang="en-ID" sz="2400" dirty="0" err="1"/>
              <a:t>pelatihan</a:t>
            </a:r>
            <a:r>
              <a:rPr lang="en-ID" sz="2400" dirty="0"/>
              <a:t> </a:t>
            </a:r>
            <a:r>
              <a:rPr lang="en-ID" sz="2400" dirty="0" err="1"/>
              <a:t>kader</a:t>
            </a:r>
            <a:r>
              <a:rPr lang="en-ID" sz="2400" dirty="0"/>
              <a:t>, </a:t>
            </a:r>
            <a:r>
              <a:rPr lang="en-ID" sz="2400" dirty="0" err="1"/>
              <a:t>diversifikasi</a:t>
            </a:r>
            <a:r>
              <a:rPr lang="en-ID" sz="2400" dirty="0"/>
              <a:t> dana (CSR, zakat), </a:t>
            </a:r>
            <a:r>
              <a:rPr lang="en-ID" sz="2400" dirty="0" err="1"/>
              <a:t>koordinasi</a:t>
            </a:r>
            <a:r>
              <a:rPr lang="en-ID" sz="2400" dirty="0"/>
              <a:t> </a:t>
            </a:r>
            <a:r>
              <a:rPr lang="en-ID" sz="2400" dirty="0" err="1"/>
              <a:t>lintas</a:t>
            </a:r>
            <a:r>
              <a:rPr lang="en-ID" sz="2400" dirty="0"/>
              <a:t> </a:t>
            </a:r>
            <a:r>
              <a:rPr lang="en-ID" sz="2400" dirty="0" err="1"/>
              <a:t>sektor</a:t>
            </a:r>
            <a:r>
              <a:rPr lang="en-ID" sz="2400" dirty="0"/>
              <a:t>, </a:t>
            </a:r>
            <a:r>
              <a:rPr lang="en-ID" sz="2400" dirty="0" err="1"/>
              <a:t>evaluasi</a:t>
            </a:r>
            <a:r>
              <a:rPr lang="en-ID" sz="2400" dirty="0"/>
              <a:t> </a:t>
            </a:r>
            <a:r>
              <a:rPr lang="en-ID" sz="2400" dirty="0" err="1"/>
              <a:t>terintegrasi</a:t>
            </a:r>
            <a:r>
              <a:rPr lang="en-ID" sz="2400" dirty="0"/>
              <a:t>, dan </a:t>
            </a:r>
            <a:r>
              <a:rPr lang="en-ID" sz="2400" dirty="0" err="1"/>
              <a:t>sosialisasi</a:t>
            </a:r>
            <a:r>
              <a:rPr lang="en-ID" sz="2400" dirty="0"/>
              <a:t> </a:t>
            </a:r>
            <a:r>
              <a:rPr lang="en-ID" sz="2400" dirty="0" err="1"/>
              <a:t>berkelanjutan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replikasi</a:t>
            </a:r>
            <a:r>
              <a:rPr lang="en-ID" sz="2400" dirty="0"/>
              <a:t> program.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T. Y. </a:t>
            </a:r>
            <a:r>
              <a:rPr lang="en-ID" dirty="0" err="1"/>
              <a:t>Anasa</a:t>
            </a:r>
            <a:r>
              <a:rPr lang="en-ID" dirty="0"/>
              <a:t>, I. </a:t>
            </a:r>
            <a:r>
              <a:rPr lang="en-ID" dirty="0" err="1"/>
              <a:t>Kurnia</a:t>
            </a:r>
            <a:r>
              <a:rPr lang="en-ID" dirty="0"/>
              <a:t>, and S. S. </a:t>
            </a:r>
            <a:r>
              <a:rPr lang="en-ID" dirty="0" err="1"/>
              <a:t>Permana</a:t>
            </a:r>
            <a:r>
              <a:rPr lang="en-ID" dirty="0"/>
              <a:t>, “</a:t>
            </a:r>
            <a:r>
              <a:rPr lang="en-ID" dirty="0" err="1"/>
              <a:t>Implementasi</a:t>
            </a:r>
            <a:r>
              <a:rPr lang="en-ID" dirty="0"/>
              <a:t> Program </a:t>
            </a:r>
            <a:r>
              <a:rPr lang="en-ID" dirty="0" err="1"/>
              <a:t>Pencegahan</a:t>
            </a:r>
            <a:r>
              <a:rPr lang="en-ID" dirty="0"/>
              <a:t> Stunting di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Enu</a:t>
            </a:r>
            <a:r>
              <a:rPr lang="en-ID" dirty="0"/>
              <a:t> </a:t>
            </a:r>
            <a:r>
              <a:rPr lang="en-ID" dirty="0" err="1"/>
              <a:t>Kecamatan</a:t>
            </a:r>
            <a:r>
              <a:rPr lang="en-ID" dirty="0"/>
              <a:t> </a:t>
            </a:r>
            <a:r>
              <a:rPr lang="en-ID" dirty="0" err="1"/>
              <a:t>Sindue</a:t>
            </a:r>
            <a:r>
              <a:rPr lang="en-ID" dirty="0"/>
              <a:t> </a:t>
            </a:r>
            <a:r>
              <a:rPr lang="en-ID" dirty="0" err="1"/>
              <a:t>Kabupaten</a:t>
            </a:r>
            <a:r>
              <a:rPr lang="en-ID" dirty="0"/>
              <a:t> </a:t>
            </a:r>
            <a:r>
              <a:rPr lang="en-ID" dirty="0" err="1"/>
              <a:t>Donggala</a:t>
            </a:r>
            <a:r>
              <a:rPr lang="en-ID" dirty="0"/>
              <a:t>,” J. Publ. Stud., vol. 01, no. 01, pp. 18–27, 2024.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 err="1"/>
              <a:t>Fitriani</a:t>
            </a:r>
            <a:r>
              <a:rPr lang="en-ID" dirty="0"/>
              <a:t> et al., “</a:t>
            </a:r>
            <a:r>
              <a:rPr lang="en-ID" dirty="0" err="1"/>
              <a:t>Cegah</a:t>
            </a:r>
            <a:r>
              <a:rPr lang="en-ID" dirty="0"/>
              <a:t> Stunting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!,” J. </a:t>
            </a:r>
            <a:r>
              <a:rPr lang="en-ID" dirty="0" err="1"/>
              <a:t>Pengabdi</a:t>
            </a:r>
            <a:r>
              <a:rPr lang="en-ID" dirty="0"/>
              <a:t>. </a:t>
            </a:r>
            <a:r>
              <a:rPr lang="en-ID" dirty="0" err="1"/>
              <a:t>Kpd</a:t>
            </a:r>
            <a:r>
              <a:rPr lang="en-ID" dirty="0"/>
              <a:t>. </a:t>
            </a:r>
            <a:r>
              <a:rPr lang="en-ID" dirty="0" err="1"/>
              <a:t>Masy</a:t>
            </a:r>
            <a:r>
              <a:rPr lang="en-ID" dirty="0"/>
              <a:t>. </a:t>
            </a:r>
            <a:r>
              <a:rPr lang="en-ID" dirty="0" err="1"/>
              <a:t>Sosiosaintifik</a:t>
            </a:r>
            <a:r>
              <a:rPr lang="en-ID" dirty="0"/>
              <a:t>, vol. 4, no. 2, 2022, </a:t>
            </a:r>
            <a:r>
              <a:rPr lang="en-ID" dirty="0" err="1"/>
              <a:t>doi</a:t>
            </a:r>
            <a:r>
              <a:rPr lang="en-ID" dirty="0"/>
              <a:t>: 10.54339/jurdikmas.v4i2.417.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Z. </a:t>
            </a:r>
            <a:r>
              <a:rPr lang="en-ID" dirty="0" err="1"/>
              <a:t>Zurhayati</a:t>
            </a:r>
            <a:r>
              <a:rPr lang="en-ID" dirty="0"/>
              <a:t> and N. </a:t>
            </a:r>
            <a:r>
              <a:rPr lang="en-ID" dirty="0" err="1"/>
              <a:t>Hidayah</a:t>
            </a:r>
            <a:r>
              <a:rPr lang="en-ID" dirty="0"/>
              <a:t>, “</a:t>
            </a:r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Kejadian</a:t>
            </a:r>
            <a:r>
              <a:rPr lang="en-ID" dirty="0"/>
              <a:t> Stunting Pada </a:t>
            </a:r>
            <a:r>
              <a:rPr lang="en-ID" dirty="0" err="1"/>
              <a:t>Balita</a:t>
            </a:r>
            <a:r>
              <a:rPr lang="en-ID" dirty="0"/>
              <a:t>,” JOMIS (Journal Midwifery Sci., vol. 6, no. 1, 2022, </a:t>
            </a:r>
            <a:r>
              <a:rPr lang="en-ID" dirty="0" err="1"/>
              <a:t>doi</a:t>
            </a:r>
            <a:r>
              <a:rPr lang="en-ID" dirty="0"/>
              <a:t>: 10.36341/jomis.v6i1.1730.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A. </a:t>
            </a:r>
            <a:r>
              <a:rPr lang="en-ID" dirty="0" err="1"/>
              <a:t>Wulandari</a:t>
            </a:r>
            <a:r>
              <a:rPr lang="en-ID" dirty="0"/>
              <a:t> Leksono et al., “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Penyebab</a:t>
            </a:r>
            <a:r>
              <a:rPr lang="en-ID" dirty="0"/>
              <a:t> </a:t>
            </a:r>
            <a:r>
              <a:rPr lang="en-ID" dirty="0" err="1"/>
              <a:t>Kejadian</a:t>
            </a:r>
            <a:r>
              <a:rPr lang="en-ID" dirty="0"/>
              <a:t> Stunting pada Anak,” J. </a:t>
            </a:r>
            <a:r>
              <a:rPr lang="en-ID" dirty="0" err="1"/>
              <a:t>Pengabdi</a:t>
            </a:r>
            <a:r>
              <a:rPr lang="en-ID" dirty="0"/>
              <a:t>. </a:t>
            </a:r>
            <a:r>
              <a:rPr lang="en-ID" dirty="0" err="1"/>
              <a:t>Kesehat</a:t>
            </a:r>
            <a:r>
              <a:rPr lang="en-ID" dirty="0"/>
              <a:t>. </a:t>
            </a:r>
            <a:r>
              <a:rPr lang="en-ID" dirty="0" err="1"/>
              <a:t>Masy</a:t>
            </a:r>
            <a:r>
              <a:rPr lang="en-ID" dirty="0"/>
              <a:t>. </a:t>
            </a:r>
            <a:r>
              <a:rPr lang="en-ID" dirty="0" err="1"/>
              <a:t>Pengmaskesmas</a:t>
            </a:r>
            <a:r>
              <a:rPr lang="en-ID" dirty="0"/>
              <a:t>, vol. 1, no. 2, 2021.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 err="1"/>
              <a:t>Perpres</a:t>
            </a:r>
            <a:r>
              <a:rPr lang="en-ID" dirty="0"/>
              <a:t>, “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Presiden</a:t>
            </a:r>
            <a:r>
              <a:rPr lang="en-ID" dirty="0"/>
              <a:t> No. 28,” no. 1, 2020.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Y. Pratiwi, S. S. Firdaus, and F. S. </a:t>
            </a:r>
            <a:r>
              <a:rPr lang="en-ID" dirty="0" err="1"/>
              <a:t>Sadewo</a:t>
            </a:r>
            <a:r>
              <a:rPr lang="en-ID" dirty="0"/>
              <a:t>, “</a:t>
            </a:r>
            <a:r>
              <a:rPr lang="en-ID" dirty="0" err="1"/>
              <a:t>Konstruksi</a:t>
            </a:r>
            <a:r>
              <a:rPr lang="en-ID" dirty="0"/>
              <a:t> Sosial Masyarakat </a:t>
            </a:r>
            <a:r>
              <a:rPr lang="en-ID" dirty="0" err="1"/>
              <a:t>Tentang</a:t>
            </a:r>
            <a:r>
              <a:rPr lang="en-ID" dirty="0"/>
              <a:t> Stunting Pada Kawasan </a:t>
            </a:r>
            <a:r>
              <a:rPr lang="en-ID" dirty="0" err="1"/>
              <a:t>Kumuh</a:t>
            </a:r>
            <a:r>
              <a:rPr lang="en-ID" dirty="0"/>
              <a:t> di </a:t>
            </a:r>
            <a:r>
              <a:rPr lang="en-ID" dirty="0" err="1"/>
              <a:t>Kabupaten</a:t>
            </a:r>
            <a:r>
              <a:rPr lang="en-ID" dirty="0"/>
              <a:t> </a:t>
            </a:r>
            <a:r>
              <a:rPr lang="en-ID" dirty="0" err="1"/>
              <a:t>Sidoarjo</a:t>
            </a:r>
            <a:r>
              <a:rPr lang="en-ID" dirty="0"/>
              <a:t>,” J. </a:t>
            </a:r>
            <a:r>
              <a:rPr lang="en-ID" dirty="0" err="1"/>
              <a:t>Pelayanan</a:t>
            </a:r>
            <a:r>
              <a:rPr lang="en-ID" dirty="0"/>
              <a:t> dan </a:t>
            </a:r>
            <a:r>
              <a:rPr lang="en-ID" dirty="0" err="1"/>
              <a:t>Pengabdi</a:t>
            </a:r>
            <a:r>
              <a:rPr lang="en-ID" dirty="0"/>
              <a:t>. </a:t>
            </a:r>
            <a:r>
              <a:rPr lang="en-ID" dirty="0" err="1"/>
              <a:t>Masy</a:t>
            </a:r>
            <a:r>
              <a:rPr lang="en-ID" dirty="0"/>
              <a:t>., vol. 8, no. 1, pp. 65–74, 2024, </a:t>
            </a:r>
            <a:r>
              <a:rPr lang="en-ID" dirty="0" err="1"/>
              <a:t>doi</a:t>
            </a:r>
            <a:r>
              <a:rPr lang="en-ID" dirty="0"/>
              <a:t>: 10.52643/pamas.v8i1.2703.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P. R. </a:t>
            </a:r>
            <a:r>
              <a:rPr lang="en-ID" dirty="0" err="1"/>
              <a:t>Izzuddin</a:t>
            </a:r>
            <a:r>
              <a:rPr lang="en-ID" dirty="0"/>
              <a:t> and A. </a:t>
            </a:r>
            <a:r>
              <a:rPr lang="en-ID" dirty="0" err="1"/>
              <a:t>Widiyarta</a:t>
            </a:r>
            <a:r>
              <a:rPr lang="en-ID" dirty="0"/>
              <a:t>, “Strategi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Upaya </a:t>
            </a:r>
            <a:r>
              <a:rPr lang="en-ID" dirty="0" err="1"/>
              <a:t>Percepatan</a:t>
            </a:r>
            <a:r>
              <a:rPr lang="en-ID" dirty="0"/>
              <a:t> </a:t>
            </a:r>
            <a:r>
              <a:rPr lang="en-ID" dirty="0" err="1"/>
              <a:t>Penurunan</a:t>
            </a:r>
            <a:r>
              <a:rPr lang="en-ID" dirty="0"/>
              <a:t> Stunting di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Sruni</a:t>
            </a:r>
            <a:r>
              <a:rPr lang="en-ID" dirty="0"/>
              <a:t> </a:t>
            </a:r>
            <a:r>
              <a:rPr lang="en-ID" dirty="0" err="1"/>
              <a:t>Kecamatan</a:t>
            </a:r>
            <a:r>
              <a:rPr lang="en-ID" dirty="0"/>
              <a:t> </a:t>
            </a:r>
            <a:r>
              <a:rPr lang="en-ID" dirty="0" err="1"/>
              <a:t>Gedangan</a:t>
            </a:r>
            <a:r>
              <a:rPr lang="en-ID" dirty="0"/>
              <a:t> </a:t>
            </a:r>
            <a:r>
              <a:rPr lang="en-ID" dirty="0" err="1"/>
              <a:t>Kabupaten</a:t>
            </a:r>
            <a:r>
              <a:rPr lang="en-ID" dirty="0"/>
              <a:t> </a:t>
            </a:r>
            <a:r>
              <a:rPr lang="en-ID" dirty="0" err="1"/>
              <a:t>Sidoarjo</a:t>
            </a:r>
            <a:r>
              <a:rPr lang="en-ID" dirty="0"/>
              <a:t>,” …  J.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., vol. 5, no. 2, pp. 971–986, 2024, [Online]. Available: http://neorespublica.uho.ac.id/index.php/journal/article/view/288%0Ahttps://neorespublica.uho.ac.id/index.php/journal/article/download/288/119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F. Muharram, “</a:t>
            </a:r>
            <a:r>
              <a:rPr lang="en-ID" dirty="0" err="1"/>
              <a:t>Efektivitas</a:t>
            </a:r>
            <a:r>
              <a:rPr lang="en-ID" dirty="0"/>
              <a:t> Program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Prioritas</a:t>
            </a:r>
            <a:r>
              <a:rPr lang="en-ID" dirty="0"/>
              <a:t> </a:t>
            </a:r>
            <a:r>
              <a:rPr lang="en-ID" dirty="0" err="1"/>
              <a:t>Percepatan</a:t>
            </a:r>
            <a:r>
              <a:rPr lang="en-ID" dirty="0"/>
              <a:t> </a:t>
            </a:r>
            <a:r>
              <a:rPr lang="en-ID" dirty="0" err="1"/>
              <a:t>Penurunan</a:t>
            </a:r>
            <a:r>
              <a:rPr lang="en-ID" dirty="0"/>
              <a:t> Stunting </a:t>
            </a:r>
            <a:r>
              <a:rPr lang="en-ID" dirty="0" err="1"/>
              <a:t>Kabupaten</a:t>
            </a:r>
            <a:r>
              <a:rPr lang="en-ID" dirty="0"/>
              <a:t> </a:t>
            </a:r>
            <a:r>
              <a:rPr lang="en-ID" dirty="0" err="1"/>
              <a:t>Sidoarjo</a:t>
            </a:r>
            <a:r>
              <a:rPr lang="en-ID" dirty="0"/>
              <a:t>,” </a:t>
            </a:r>
            <a:r>
              <a:rPr lang="en-ID" dirty="0" err="1"/>
              <a:t>Ganaya</a:t>
            </a:r>
            <a:r>
              <a:rPr lang="en-ID" dirty="0"/>
              <a:t>  J.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Sos</a:t>
            </a:r>
            <a:r>
              <a:rPr lang="en-ID" dirty="0"/>
              <a:t>. dan Hum., vol. 7, no. 3, pp. 379–391, 2024, </a:t>
            </a:r>
            <a:r>
              <a:rPr lang="en-ID" dirty="0" err="1"/>
              <a:t>doi</a:t>
            </a:r>
            <a:r>
              <a:rPr lang="en-ID" dirty="0"/>
              <a:t>: 10.37329/ganaya.v7i3.3486.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S. A. Fajar, C. D. </a:t>
            </a:r>
            <a:r>
              <a:rPr lang="en-ID" dirty="0" err="1"/>
              <a:t>Anggraini</a:t>
            </a:r>
            <a:r>
              <a:rPr lang="en-ID" dirty="0"/>
              <a:t>, and N. </a:t>
            </a:r>
            <a:r>
              <a:rPr lang="en-ID" dirty="0" err="1"/>
              <a:t>Husnul</a:t>
            </a:r>
            <a:r>
              <a:rPr lang="en-ID" dirty="0"/>
              <a:t>, “</a:t>
            </a:r>
            <a:r>
              <a:rPr lang="en-ID" dirty="0" err="1"/>
              <a:t>Efektivitas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</a:t>
            </a:r>
            <a:r>
              <a:rPr lang="en-ID" dirty="0" err="1"/>
              <a:t>tambahan</a:t>
            </a:r>
            <a:r>
              <a:rPr lang="en-ID" dirty="0"/>
              <a:t> pada status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balita</a:t>
            </a:r>
            <a:r>
              <a:rPr lang="en-ID" dirty="0"/>
              <a:t> </a:t>
            </a:r>
            <a:r>
              <a:rPr lang="en-ID" dirty="0" err="1"/>
              <a:t>Puskesmas</a:t>
            </a:r>
            <a:r>
              <a:rPr lang="en-ID" dirty="0"/>
              <a:t> </a:t>
            </a:r>
            <a:r>
              <a:rPr lang="en-ID" dirty="0" err="1"/>
              <a:t>Citeras</a:t>
            </a:r>
            <a:r>
              <a:rPr lang="en-ID" dirty="0"/>
              <a:t>, </a:t>
            </a:r>
            <a:r>
              <a:rPr lang="en-ID" dirty="0" err="1"/>
              <a:t>Kabupaten</a:t>
            </a:r>
            <a:r>
              <a:rPr lang="en-ID" dirty="0"/>
              <a:t> </a:t>
            </a:r>
            <a:r>
              <a:rPr lang="en-ID" dirty="0" err="1"/>
              <a:t>Garut</a:t>
            </a:r>
            <a:r>
              <a:rPr lang="en-ID" dirty="0"/>
              <a:t>,” </a:t>
            </a:r>
            <a:r>
              <a:rPr lang="en-ID" dirty="0" err="1"/>
              <a:t>Nutr</a:t>
            </a:r>
            <a:r>
              <a:rPr lang="en-ID" dirty="0"/>
              <a:t>. Sci. J., vol. 1, no. 1, pp. 30–40, 2022, </a:t>
            </a:r>
            <a:r>
              <a:rPr lang="en-ID" dirty="0" err="1"/>
              <a:t>doi</a:t>
            </a:r>
            <a:r>
              <a:rPr lang="en-ID" dirty="0"/>
              <a:t>: 10.37058/nsj.v1i1.5975.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A. D. </a:t>
            </a:r>
            <a:r>
              <a:rPr lang="en-ID" dirty="0" err="1"/>
              <a:t>Afrizal</a:t>
            </a:r>
            <a:r>
              <a:rPr lang="en-ID" dirty="0"/>
              <a:t> and I. </a:t>
            </a:r>
            <a:r>
              <a:rPr lang="en-ID" dirty="0" err="1"/>
              <a:t>Rodiyah</a:t>
            </a:r>
            <a:r>
              <a:rPr lang="en-ID" dirty="0"/>
              <a:t>, “</a:t>
            </a:r>
            <a:r>
              <a:rPr lang="en-ID" dirty="0" err="1"/>
              <a:t>Implementasi</a:t>
            </a:r>
            <a:r>
              <a:rPr lang="en-ID" dirty="0"/>
              <a:t> program </a:t>
            </a:r>
            <a:r>
              <a:rPr lang="en-ID" dirty="0" err="1"/>
              <a:t>literasi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penanganan</a:t>
            </a:r>
            <a:r>
              <a:rPr lang="en-ID" dirty="0"/>
              <a:t> stunting di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Tambak</a:t>
            </a:r>
            <a:r>
              <a:rPr lang="en-ID" dirty="0"/>
              <a:t> </a:t>
            </a:r>
            <a:r>
              <a:rPr lang="en-ID" dirty="0" err="1"/>
              <a:t>Kalisogo</a:t>
            </a:r>
            <a:r>
              <a:rPr lang="en-ID" dirty="0"/>
              <a:t>,” </a:t>
            </a:r>
            <a:r>
              <a:rPr lang="en-ID" dirty="0" err="1"/>
              <a:t>Publisia</a:t>
            </a:r>
            <a:r>
              <a:rPr lang="en-ID" dirty="0"/>
              <a:t> J. </a:t>
            </a:r>
            <a:r>
              <a:rPr lang="en-ID" dirty="0" err="1"/>
              <a:t>Ilmu</a:t>
            </a:r>
            <a:r>
              <a:rPr lang="en-ID" dirty="0"/>
              <a:t> Adm. Publik, vol. 8, no. 1, pp. 14–23, 2023, </a:t>
            </a:r>
            <a:r>
              <a:rPr lang="en-ID" dirty="0" err="1"/>
              <a:t>doi</a:t>
            </a:r>
            <a:r>
              <a:rPr lang="en-ID" dirty="0"/>
              <a:t>: 10.26905/pjiap.v8i1.8610.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Ananda Muhammad Tri Utama, “</a:t>
            </a:r>
            <a:r>
              <a:rPr lang="en-ID" dirty="0" err="1"/>
              <a:t>Implementasi</a:t>
            </a: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Pemberdayaan</a:t>
            </a:r>
            <a:r>
              <a:rPr lang="en-ID" dirty="0"/>
              <a:t> UMKM Di </a:t>
            </a:r>
            <a:r>
              <a:rPr lang="en-ID" dirty="0" err="1"/>
              <a:t>Kelurahan</a:t>
            </a:r>
            <a:r>
              <a:rPr lang="en-ID" dirty="0"/>
              <a:t> </a:t>
            </a:r>
            <a:r>
              <a:rPr lang="en-ID" dirty="0" err="1"/>
              <a:t>Pucang</a:t>
            </a:r>
            <a:r>
              <a:rPr lang="en-ID" dirty="0"/>
              <a:t> </a:t>
            </a:r>
            <a:r>
              <a:rPr lang="en-ID" dirty="0" err="1"/>
              <a:t>Sewu</a:t>
            </a:r>
            <a:r>
              <a:rPr lang="en-ID" dirty="0"/>
              <a:t> </a:t>
            </a:r>
            <a:r>
              <a:rPr lang="en-ID" dirty="0" err="1"/>
              <a:t>Kecamatan</a:t>
            </a:r>
            <a:r>
              <a:rPr lang="en-ID" dirty="0"/>
              <a:t> </a:t>
            </a:r>
            <a:r>
              <a:rPr lang="en-ID" dirty="0" err="1"/>
              <a:t>Gubeng</a:t>
            </a:r>
            <a:r>
              <a:rPr lang="en-ID" dirty="0"/>
              <a:t> Kota Surabaya,” vol. 9, no. 04, pp. 356–363, 2022.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I. </a:t>
            </a:r>
            <a:r>
              <a:rPr lang="en-ID" dirty="0" err="1"/>
              <a:t>Rasyad</a:t>
            </a:r>
            <a:r>
              <a:rPr lang="en-ID" dirty="0"/>
              <a:t>, I. D. </a:t>
            </a:r>
            <a:r>
              <a:rPr lang="en-ID" dirty="0" err="1"/>
              <a:t>Pramudiana</a:t>
            </a:r>
            <a:r>
              <a:rPr lang="en-ID" dirty="0"/>
              <a:t>, and S. </a:t>
            </a:r>
            <a:r>
              <a:rPr lang="en-ID" dirty="0" err="1"/>
              <a:t>Kamariyah</a:t>
            </a:r>
            <a:r>
              <a:rPr lang="en-ID" dirty="0"/>
              <a:t>, “</a:t>
            </a:r>
            <a:r>
              <a:rPr lang="en-ID" dirty="0" err="1"/>
              <a:t>Implementasi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Dana </a:t>
            </a:r>
            <a:r>
              <a:rPr lang="en-ID" dirty="0" err="1"/>
              <a:t>Desa</a:t>
            </a:r>
            <a:r>
              <a:rPr lang="en-ID" dirty="0"/>
              <a:t> Pada Program Stunting di </a:t>
            </a:r>
            <a:r>
              <a:rPr lang="en-ID" dirty="0" err="1"/>
              <a:t>Desa</a:t>
            </a:r>
            <a:r>
              <a:rPr lang="en-ID" dirty="0"/>
              <a:t> Kemiri </a:t>
            </a:r>
            <a:r>
              <a:rPr lang="en-ID" dirty="0" err="1"/>
              <a:t>Kecamatan</a:t>
            </a:r>
            <a:r>
              <a:rPr lang="en-ID" dirty="0"/>
              <a:t> </a:t>
            </a:r>
            <a:r>
              <a:rPr lang="en-ID" dirty="0" err="1"/>
              <a:t>Sidoarjo</a:t>
            </a:r>
            <a:r>
              <a:rPr lang="en-ID" dirty="0"/>
              <a:t>,” </a:t>
            </a:r>
            <a:r>
              <a:rPr lang="en-ID" dirty="0" err="1"/>
              <a:t>Soetomo</a:t>
            </a:r>
            <a:r>
              <a:rPr lang="en-ID" dirty="0"/>
              <a:t> Adm. Publik, vol. 2, no. 1, pp. 127–136, 2024.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Z. </a:t>
            </a:r>
            <a:r>
              <a:rPr lang="en-ID" dirty="0" err="1"/>
              <a:t>Athifah</a:t>
            </a:r>
            <a:r>
              <a:rPr lang="en-ID" dirty="0"/>
              <a:t> and A. R. Amelia, “</a:t>
            </a:r>
            <a:r>
              <a:rPr lang="en-ID" dirty="0" err="1"/>
              <a:t>Implementasi</a:t>
            </a:r>
            <a:r>
              <a:rPr lang="en-ID" dirty="0"/>
              <a:t> Program </a:t>
            </a:r>
            <a:r>
              <a:rPr lang="en-ID" dirty="0" err="1"/>
              <a:t>Pencegahan</a:t>
            </a:r>
            <a:r>
              <a:rPr lang="en-ID" dirty="0"/>
              <a:t> Stunting Di </a:t>
            </a:r>
            <a:r>
              <a:rPr lang="en-ID" dirty="0" err="1"/>
              <a:t>Puskesmas</a:t>
            </a:r>
            <a:r>
              <a:rPr lang="en-ID" dirty="0"/>
              <a:t> </a:t>
            </a:r>
            <a:r>
              <a:rPr lang="en-ID" dirty="0" err="1"/>
              <a:t>Lapadde</a:t>
            </a:r>
            <a:r>
              <a:rPr lang="en-ID" dirty="0"/>
              <a:t> </a:t>
            </a:r>
            <a:r>
              <a:rPr lang="en-ID" dirty="0" err="1"/>
              <a:t>Kecamatan</a:t>
            </a:r>
            <a:r>
              <a:rPr lang="en-ID" dirty="0"/>
              <a:t> Ujung Kota </a:t>
            </a:r>
            <a:r>
              <a:rPr lang="en-ID" dirty="0" err="1"/>
              <a:t>Parepare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2023,” J. Heal. Educ. Lit., vol. 6, no. 1, pp. 17–26, 2023, </a:t>
            </a:r>
            <a:r>
              <a:rPr lang="en-ID" dirty="0" err="1"/>
              <a:t>doi</a:t>
            </a:r>
            <a:r>
              <a:rPr lang="en-ID" dirty="0"/>
              <a:t>: 10.31605/j-healt.v6i1.2824.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D. </a:t>
            </a:r>
            <a:r>
              <a:rPr lang="en-ID" dirty="0" err="1"/>
              <a:t>Anggreni</a:t>
            </a:r>
            <a:r>
              <a:rPr lang="en-ID" dirty="0"/>
              <a:t>, L. A. Lubis, and H. </a:t>
            </a:r>
            <a:r>
              <a:rPr lang="en-ID" dirty="0" err="1"/>
              <a:t>Kusmanto</a:t>
            </a:r>
            <a:r>
              <a:rPr lang="en-ID" dirty="0"/>
              <a:t>, “</a:t>
            </a:r>
            <a:r>
              <a:rPr lang="en-ID" dirty="0" err="1"/>
              <a:t>Implementasi</a:t>
            </a:r>
            <a:r>
              <a:rPr lang="en-ID" dirty="0"/>
              <a:t> program </a:t>
            </a:r>
            <a:r>
              <a:rPr lang="en-ID" dirty="0" err="1"/>
              <a:t>pencegahan</a:t>
            </a:r>
            <a:r>
              <a:rPr lang="en-ID" dirty="0"/>
              <a:t> stunting di </a:t>
            </a:r>
            <a:r>
              <a:rPr lang="en-ID" dirty="0" err="1"/>
              <a:t>puskesmas</a:t>
            </a:r>
            <a:r>
              <a:rPr lang="en-ID" dirty="0"/>
              <a:t> </a:t>
            </a:r>
            <a:r>
              <a:rPr lang="en-ID" dirty="0" err="1"/>
              <a:t>Dolok</a:t>
            </a:r>
            <a:r>
              <a:rPr lang="en-ID" dirty="0"/>
              <a:t> </a:t>
            </a:r>
            <a:r>
              <a:rPr lang="en-ID" dirty="0" err="1"/>
              <a:t>Sigompulon</a:t>
            </a:r>
            <a:r>
              <a:rPr lang="en-ID" dirty="0"/>
              <a:t> </a:t>
            </a:r>
            <a:r>
              <a:rPr lang="en-ID" dirty="0" err="1"/>
              <a:t>Kabupaten</a:t>
            </a:r>
            <a:r>
              <a:rPr lang="en-ID" dirty="0"/>
              <a:t> Padang </a:t>
            </a:r>
            <a:r>
              <a:rPr lang="en-ID" dirty="0" err="1"/>
              <a:t>Lawas</a:t>
            </a:r>
            <a:r>
              <a:rPr lang="en-ID" dirty="0"/>
              <a:t> Utara,” Histeria J. </a:t>
            </a:r>
            <a:r>
              <a:rPr lang="en-ID" dirty="0" err="1"/>
              <a:t>Ilm</a:t>
            </a:r>
            <a:r>
              <a:rPr lang="en-ID" dirty="0"/>
              <a:t>. </a:t>
            </a:r>
            <a:r>
              <a:rPr lang="en-ID" dirty="0" err="1"/>
              <a:t>Soshum</a:t>
            </a:r>
            <a:r>
              <a:rPr lang="en-ID" dirty="0"/>
              <a:t> dan Hum., vol. 1, no. 2, pp. 91–99, 2022, </a:t>
            </a:r>
            <a:r>
              <a:rPr lang="en-ID" dirty="0" err="1"/>
              <a:t>doi</a:t>
            </a:r>
            <a:r>
              <a:rPr lang="en-ID" dirty="0"/>
              <a:t>: 10.55904/histeria.v1i2.281.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P. S. Rahmat, “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Kualitatif</a:t>
            </a:r>
            <a:r>
              <a:rPr lang="en-ID" dirty="0"/>
              <a:t>,” Journal Equilibrium, vol. 5 No. 9. 2009.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A. </a:t>
            </a:r>
            <a:r>
              <a:rPr lang="en-ID" dirty="0" err="1"/>
              <a:t>Rijali</a:t>
            </a:r>
            <a:r>
              <a:rPr lang="en-ID" dirty="0"/>
              <a:t>, “</a:t>
            </a:r>
            <a:r>
              <a:rPr lang="en-ID" dirty="0" err="1"/>
              <a:t>Analisis</a:t>
            </a:r>
            <a:r>
              <a:rPr lang="en-ID" dirty="0"/>
              <a:t> Data </a:t>
            </a:r>
            <a:r>
              <a:rPr lang="en-ID" dirty="0" err="1"/>
              <a:t>Kualitatif</a:t>
            </a:r>
            <a:r>
              <a:rPr lang="en-ID" dirty="0"/>
              <a:t> Ahmad </a:t>
            </a:r>
            <a:r>
              <a:rPr lang="en-ID" dirty="0" err="1"/>
              <a:t>Rijali</a:t>
            </a:r>
            <a:r>
              <a:rPr lang="en-ID" dirty="0"/>
              <a:t> UIN </a:t>
            </a:r>
            <a:r>
              <a:rPr lang="en-ID" dirty="0" err="1"/>
              <a:t>Antasari</a:t>
            </a:r>
            <a:r>
              <a:rPr lang="en-ID" dirty="0"/>
              <a:t> Banjarmasin,” vol. 17, no. 33, pp. 81–95, 2018.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M. R. </a:t>
            </a:r>
            <a:r>
              <a:rPr lang="en-ID" dirty="0" err="1"/>
              <a:t>Fadli</a:t>
            </a:r>
            <a:r>
              <a:rPr lang="en-ID" dirty="0"/>
              <a:t>, “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desain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kualitatif</a:t>
            </a:r>
            <a:r>
              <a:rPr lang="en-ID" dirty="0"/>
              <a:t>,” HUMANIKA, vol. 21, no. 1, 2021, </a:t>
            </a:r>
            <a:r>
              <a:rPr lang="en-ID" dirty="0" err="1"/>
              <a:t>doi</a:t>
            </a:r>
            <a:r>
              <a:rPr lang="en-ID" dirty="0"/>
              <a:t>: 10.21831/hum.v21i1.38075.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S. </a:t>
            </a:r>
            <a:r>
              <a:rPr lang="en-ID" dirty="0" err="1"/>
              <a:t>Fatonah</a:t>
            </a:r>
            <a:r>
              <a:rPr lang="en-ID" dirty="0"/>
              <a:t>, “</a:t>
            </a:r>
            <a:r>
              <a:rPr lang="en-ID" dirty="0" err="1"/>
              <a:t>Implementasi</a:t>
            </a:r>
            <a:r>
              <a:rPr lang="en-ID" dirty="0"/>
              <a:t> </a:t>
            </a:r>
            <a:r>
              <a:rPr lang="en-ID" dirty="0" err="1"/>
              <a:t>Otonomi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Pembangunan Sarana </a:t>
            </a:r>
            <a:r>
              <a:rPr lang="en-ID" dirty="0" err="1"/>
              <a:t>Olahraga</a:t>
            </a:r>
            <a:r>
              <a:rPr lang="en-ID" dirty="0"/>
              <a:t> di </a:t>
            </a:r>
            <a:r>
              <a:rPr lang="en-ID" dirty="0" err="1"/>
              <a:t>Desa</a:t>
            </a:r>
            <a:r>
              <a:rPr lang="en-ID" dirty="0"/>
              <a:t> Sungai </a:t>
            </a:r>
            <a:r>
              <a:rPr lang="en-ID" dirty="0" err="1"/>
              <a:t>Segajah</a:t>
            </a:r>
            <a:r>
              <a:rPr lang="en-ID" dirty="0"/>
              <a:t> </a:t>
            </a:r>
            <a:r>
              <a:rPr lang="en-ID" dirty="0" err="1"/>
              <a:t>Kecamatan</a:t>
            </a:r>
            <a:r>
              <a:rPr lang="en-ID" dirty="0"/>
              <a:t> </a:t>
            </a:r>
            <a:r>
              <a:rPr lang="en-ID" dirty="0" err="1"/>
              <a:t>Kubu</a:t>
            </a:r>
            <a:r>
              <a:rPr lang="en-ID" dirty="0"/>
              <a:t> </a:t>
            </a:r>
            <a:r>
              <a:rPr lang="en-ID" dirty="0" err="1"/>
              <a:t>Kabupaten</a:t>
            </a:r>
            <a:r>
              <a:rPr lang="en-ID" dirty="0"/>
              <a:t> </a:t>
            </a:r>
            <a:r>
              <a:rPr lang="en-ID" dirty="0" err="1"/>
              <a:t>Rokan</a:t>
            </a:r>
            <a:r>
              <a:rPr lang="en-ID" dirty="0"/>
              <a:t> </a:t>
            </a:r>
            <a:r>
              <a:rPr lang="en-ID" dirty="0" err="1"/>
              <a:t>Hilir</a:t>
            </a:r>
            <a:r>
              <a:rPr lang="en-ID" dirty="0"/>
              <a:t>,” pp. 1–23, 2016.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B. A. B. </a:t>
            </a:r>
            <a:r>
              <a:rPr lang="en-ID" dirty="0" err="1"/>
              <a:t>Ii</a:t>
            </a:r>
            <a:r>
              <a:rPr lang="en-ID" dirty="0"/>
              <a:t> and T. Pustaka, “Implementation as A Political and Administrative </a:t>
            </a:r>
            <a:r>
              <a:rPr lang="en-ID" dirty="0" err="1"/>
              <a:t>Procces</a:t>
            </a:r>
            <a:r>
              <a:rPr lang="en-ID" dirty="0"/>
              <a:t> .,” no. 1979, pp. 10–36, 2008.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B. M. Barat, “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Bupati</a:t>
            </a:r>
            <a:r>
              <a:rPr lang="en-ID" dirty="0"/>
              <a:t> </a:t>
            </a:r>
            <a:r>
              <a:rPr lang="en-ID" dirty="0" err="1"/>
              <a:t>Manggarai</a:t>
            </a:r>
            <a:r>
              <a:rPr lang="en-ID" dirty="0"/>
              <a:t> Barat </a:t>
            </a:r>
            <a:r>
              <a:rPr lang="en-ID" dirty="0" err="1"/>
              <a:t>Provinsi</a:t>
            </a:r>
            <a:r>
              <a:rPr lang="en-ID" dirty="0"/>
              <a:t> Nusa Tenggara Timur,” </a:t>
            </a:r>
            <a:r>
              <a:rPr lang="en-ID" dirty="0" err="1"/>
              <a:t>Jdih.Manggaraibaratkab.Go.Id</a:t>
            </a:r>
            <a:r>
              <a:rPr lang="en-ID" dirty="0"/>
              <a:t>, 2019, [Online]. Available: https://jdih.manggaraibaratkab.go.id/senyum/jdih/file_hukum/Masterplan Smart City </a:t>
            </a:r>
            <a:r>
              <a:rPr lang="en-ID" dirty="0" err="1"/>
              <a:t>Kabupaten</a:t>
            </a:r>
            <a:r>
              <a:rPr lang="en-ID" dirty="0"/>
              <a:t> </a:t>
            </a:r>
            <a:r>
              <a:rPr lang="en-ID" dirty="0" err="1"/>
              <a:t>Manggarai</a:t>
            </a:r>
            <a:r>
              <a:rPr lang="en-ID" dirty="0"/>
              <a:t> Barat.pdf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dirty="0"/>
              <a:t>R. Adolph, “Tinjauan Pustaka,” pp. 1–23, 2016.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D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656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155459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1500" dirty="0"/>
              <a:t>L. </a:t>
            </a:r>
            <a:r>
              <a:rPr lang="en-ID" sz="1500" dirty="0" err="1"/>
              <a:t>Atamou</a:t>
            </a:r>
            <a:r>
              <a:rPr lang="en-ID" sz="1500" dirty="0"/>
              <a:t>, D. C. </a:t>
            </a:r>
            <a:r>
              <a:rPr lang="en-ID" sz="1500" dirty="0" err="1"/>
              <a:t>Rahmadiyah</a:t>
            </a:r>
            <a:r>
              <a:rPr lang="en-ID" sz="1500" dirty="0"/>
              <a:t>, H. Hassan, and A. Setiawan, “Analysis of the Determinants of Stunting among Children Aged below Five Years in Stunting Locus Villages in Indonesia,” </a:t>
            </a:r>
            <a:r>
              <a:rPr lang="en-ID" sz="1500" dirty="0" err="1"/>
              <a:t>Healthc</a:t>
            </a:r>
            <a:r>
              <a:rPr lang="en-ID" sz="1500" dirty="0"/>
              <a:t>., vol. 11, no. 6, 2023, </a:t>
            </a:r>
            <a:r>
              <a:rPr lang="en-ID" sz="1500" dirty="0" err="1"/>
              <a:t>doi</a:t>
            </a:r>
            <a:r>
              <a:rPr lang="en-ID" sz="1500" dirty="0"/>
              <a:t>: 10.3390/healthcare11060810.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1500" dirty="0"/>
              <a:t>M. </a:t>
            </a:r>
            <a:r>
              <a:rPr lang="en-ID" sz="1500" dirty="0" err="1"/>
              <a:t>Ponum</a:t>
            </a:r>
            <a:r>
              <a:rPr lang="en-ID" sz="1500" dirty="0"/>
              <a:t> et al., “Stunting diagnostic and awareness: Impact assessment study of sociodemographic factors of stunting among school-going children of Pakistan,” BMC </a:t>
            </a:r>
            <a:r>
              <a:rPr lang="en-ID" sz="1500" dirty="0" err="1"/>
              <a:t>Pediatr</a:t>
            </a:r>
            <a:r>
              <a:rPr lang="en-ID" sz="1500" dirty="0"/>
              <a:t>., vol. 20, no. 1, 2020, </a:t>
            </a:r>
            <a:r>
              <a:rPr lang="en-ID" sz="1500" dirty="0" err="1"/>
              <a:t>doi</a:t>
            </a:r>
            <a:r>
              <a:rPr lang="en-ID" sz="1500" dirty="0"/>
              <a:t>: 10.1186/s12887-020-02139-0.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1500" dirty="0"/>
              <a:t>H. L. W. </a:t>
            </a:r>
            <a:r>
              <a:rPr lang="en-ID" sz="1500" dirty="0" err="1"/>
              <a:t>Heri</a:t>
            </a:r>
            <a:r>
              <a:rPr lang="en-ID" sz="1500" dirty="0"/>
              <a:t>, “</a:t>
            </a:r>
            <a:r>
              <a:rPr lang="en-ID" sz="1500" dirty="0" err="1"/>
              <a:t>Implementasi</a:t>
            </a:r>
            <a:r>
              <a:rPr lang="en-ID" sz="1500" dirty="0"/>
              <a:t> Program </a:t>
            </a:r>
            <a:r>
              <a:rPr lang="en-ID" sz="1500" dirty="0" err="1"/>
              <a:t>Pencegahan</a:t>
            </a:r>
            <a:r>
              <a:rPr lang="en-ID" sz="1500" dirty="0"/>
              <a:t> Stunting </a:t>
            </a:r>
            <a:r>
              <a:rPr lang="en-ID" sz="1500" dirty="0" err="1"/>
              <a:t>Pemerintah</a:t>
            </a:r>
            <a:r>
              <a:rPr lang="en-ID" sz="1500" dirty="0"/>
              <a:t> </a:t>
            </a:r>
            <a:r>
              <a:rPr lang="en-ID" sz="1500" dirty="0" err="1"/>
              <a:t>Desa</a:t>
            </a:r>
            <a:r>
              <a:rPr lang="en-ID" sz="1500" dirty="0"/>
              <a:t> Sakra Selatan </a:t>
            </a:r>
            <a:r>
              <a:rPr lang="en-ID" sz="1500" dirty="0" err="1"/>
              <a:t>Dalam</a:t>
            </a:r>
            <a:r>
              <a:rPr lang="en-ID" sz="1500" dirty="0"/>
              <a:t> Upaya </a:t>
            </a:r>
            <a:r>
              <a:rPr lang="en-ID" sz="1500" dirty="0" err="1"/>
              <a:t>Menurunkan</a:t>
            </a:r>
            <a:r>
              <a:rPr lang="en-ID" sz="1500" dirty="0"/>
              <a:t> </a:t>
            </a:r>
            <a:r>
              <a:rPr lang="en-ID" sz="1500" dirty="0" err="1"/>
              <a:t>Prevalensi</a:t>
            </a:r>
            <a:r>
              <a:rPr lang="en-ID" sz="1500" dirty="0"/>
              <a:t> Stunting,” 2023, [Online]. Available: </a:t>
            </a:r>
            <a:r>
              <a:rPr lang="en-ID" sz="1500" dirty="0">
                <a:hlinkClick r:id="rId3"/>
              </a:rPr>
              <a:t>http://eprints.unram.ac.id/id/eprint/34796%0Ahttp://eprints.unram.ac.id/34796/2/Jurnal Onoq.pdf</a:t>
            </a:r>
            <a:endParaRPr lang="en-ID" sz="1500"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1500" dirty="0"/>
              <a:t>M. </a:t>
            </a:r>
            <a:r>
              <a:rPr lang="en-ID" sz="1500" dirty="0" err="1"/>
              <a:t>Subekti</a:t>
            </a:r>
            <a:r>
              <a:rPr lang="en-ID" sz="1500" dirty="0"/>
              <a:t>, M. </a:t>
            </a:r>
            <a:r>
              <a:rPr lang="en-ID" sz="1500" dirty="0" err="1"/>
              <a:t>Faozanudin</a:t>
            </a:r>
            <a:r>
              <a:rPr lang="en-ID" sz="1500" dirty="0"/>
              <a:t>, and A. </a:t>
            </a:r>
            <a:r>
              <a:rPr lang="en-ID" sz="1500" dirty="0" err="1"/>
              <a:t>Rokhman</a:t>
            </a:r>
            <a:r>
              <a:rPr lang="en-ID" sz="1500" dirty="0"/>
              <a:t>, “</a:t>
            </a:r>
            <a:r>
              <a:rPr lang="en-ID" sz="1500" dirty="0" err="1"/>
              <a:t>Pengaruh</a:t>
            </a:r>
            <a:r>
              <a:rPr lang="en-ID" sz="1500" dirty="0"/>
              <a:t> </a:t>
            </a:r>
            <a:r>
              <a:rPr lang="en-ID" sz="1500" dirty="0" err="1"/>
              <a:t>Komunikasi</a:t>
            </a:r>
            <a:r>
              <a:rPr lang="en-ID" sz="1500" dirty="0"/>
              <a:t>, </a:t>
            </a:r>
            <a:r>
              <a:rPr lang="en-ID" sz="1500" dirty="0" err="1"/>
              <a:t>Sumber</a:t>
            </a:r>
            <a:r>
              <a:rPr lang="en-ID" sz="1500" dirty="0"/>
              <a:t> Daya, </a:t>
            </a:r>
            <a:r>
              <a:rPr lang="en-ID" sz="1500" dirty="0" err="1"/>
              <a:t>Disposisi</a:t>
            </a:r>
            <a:r>
              <a:rPr lang="en-ID" sz="1500" dirty="0"/>
              <a:t> Dan </a:t>
            </a:r>
            <a:r>
              <a:rPr lang="en-ID" sz="1500" dirty="0" err="1"/>
              <a:t>Struktur</a:t>
            </a:r>
            <a:r>
              <a:rPr lang="en-ID" sz="1500" dirty="0"/>
              <a:t> </a:t>
            </a:r>
            <a:r>
              <a:rPr lang="en-ID" sz="1500" dirty="0" err="1"/>
              <a:t>Birokrasi</a:t>
            </a:r>
            <a:r>
              <a:rPr lang="en-ID" sz="1500" dirty="0"/>
              <a:t> </a:t>
            </a:r>
            <a:r>
              <a:rPr lang="en-ID" sz="1500" dirty="0" err="1"/>
              <a:t>Terhadap</a:t>
            </a:r>
            <a:r>
              <a:rPr lang="en-ID" sz="1500" dirty="0"/>
              <a:t> </a:t>
            </a:r>
            <a:r>
              <a:rPr lang="en-ID" sz="1500" dirty="0" err="1"/>
              <a:t>Efektifitas</a:t>
            </a:r>
            <a:r>
              <a:rPr lang="en-ID" sz="1500" dirty="0"/>
              <a:t> </a:t>
            </a:r>
            <a:r>
              <a:rPr lang="en-ID" sz="1500" dirty="0" err="1"/>
              <a:t>Implementasi</a:t>
            </a:r>
            <a:r>
              <a:rPr lang="en-ID" sz="1500" dirty="0"/>
              <a:t> Program </a:t>
            </a:r>
            <a:r>
              <a:rPr lang="en-ID" sz="1500" dirty="0" err="1"/>
              <a:t>Bantuan</a:t>
            </a:r>
            <a:r>
              <a:rPr lang="en-ID" sz="1500" dirty="0"/>
              <a:t> </a:t>
            </a:r>
            <a:r>
              <a:rPr lang="en-ID" sz="1500" dirty="0" err="1"/>
              <a:t>Operasional</a:t>
            </a:r>
            <a:r>
              <a:rPr lang="en-ID" sz="1500" dirty="0"/>
              <a:t> </a:t>
            </a:r>
            <a:r>
              <a:rPr lang="en-ID" sz="1500" dirty="0" err="1"/>
              <a:t>Sekolah</a:t>
            </a:r>
            <a:r>
              <a:rPr lang="en-ID" sz="1500" dirty="0"/>
              <a:t> Pada </a:t>
            </a:r>
            <a:r>
              <a:rPr lang="en-ID" sz="1500" dirty="0" err="1"/>
              <a:t>Satuan</a:t>
            </a:r>
            <a:r>
              <a:rPr lang="en-ID" sz="1500" dirty="0"/>
              <a:t> Pendidikan </a:t>
            </a:r>
            <a:r>
              <a:rPr lang="en-ID" sz="1500" dirty="0" err="1"/>
              <a:t>Sekolah</a:t>
            </a:r>
            <a:r>
              <a:rPr lang="en-ID" sz="1500" dirty="0"/>
              <a:t> Dasar Negeri Di </a:t>
            </a:r>
            <a:r>
              <a:rPr lang="en-ID" sz="1500" dirty="0" err="1"/>
              <a:t>Kecamatan</a:t>
            </a:r>
            <a:r>
              <a:rPr lang="en-ID" sz="1500" dirty="0"/>
              <a:t> </a:t>
            </a:r>
            <a:r>
              <a:rPr lang="en-ID" sz="1500" dirty="0" err="1"/>
              <a:t>Tambak</a:t>
            </a:r>
            <a:r>
              <a:rPr lang="en-ID" sz="1500" dirty="0"/>
              <a:t>,” </a:t>
            </a:r>
            <a:r>
              <a:rPr lang="en-ID" sz="1500" dirty="0" err="1"/>
              <a:t>Indones</a:t>
            </a:r>
            <a:r>
              <a:rPr lang="en-ID" sz="1500" dirty="0"/>
              <a:t>. J. Public Adm., vol. 3, no. 2, pp. 58–71, 2017, </a:t>
            </a:r>
            <a:r>
              <a:rPr lang="en-ID" sz="1500" dirty="0" err="1"/>
              <a:t>doi</a:t>
            </a:r>
            <a:r>
              <a:rPr lang="en-ID" sz="1500" dirty="0"/>
              <a:t>: 10.52447/ijpa.v3i2.923.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1500" dirty="0"/>
              <a:t>P. Utami and </a:t>
            </a:r>
            <a:r>
              <a:rPr lang="en-ID" sz="1500" dirty="0" err="1"/>
              <a:t>Welas</a:t>
            </a:r>
            <a:r>
              <a:rPr lang="en-ID" sz="1500" dirty="0"/>
              <a:t>, “Model </a:t>
            </a:r>
            <a:r>
              <a:rPr lang="en-ID" sz="1500" dirty="0" err="1"/>
              <a:t>Implementasi</a:t>
            </a:r>
            <a:r>
              <a:rPr lang="en-ID" sz="1500" dirty="0"/>
              <a:t> </a:t>
            </a:r>
            <a:r>
              <a:rPr lang="en-ID" sz="1500" dirty="0" err="1"/>
              <a:t>Kebijakan</a:t>
            </a:r>
            <a:r>
              <a:rPr lang="en-ID" sz="1500" dirty="0"/>
              <a:t> Merilee Grindle (</a:t>
            </a:r>
            <a:r>
              <a:rPr lang="en-ID" sz="1500" dirty="0" err="1"/>
              <a:t>Studi</a:t>
            </a:r>
            <a:r>
              <a:rPr lang="en-ID" sz="1500" dirty="0"/>
              <a:t> </a:t>
            </a:r>
            <a:r>
              <a:rPr lang="en-ID" sz="1500" dirty="0" err="1"/>
              <a:t>Kasus</a:t>
            </a:r>
            <a:r>
              <a:rPr lang="en-ID" sz="1500" dirty="0"/>
              <a:t> </a:t>
            </a:r>
            <a:r>
              <a:rPr lang="en-ID" sz="1500" dirty="0" err="1"/>
              <a:t>Penyerapan</a:t>
            </a:r>
            <a:r>
              <a:rPr lang="en-ID" sz="1500" dirty="0"/>
              <a:t> Tenaga </a:t>
            </a:r>
            <a:r>
              <a:rPr lang="en-ID" sz="1500" dirty="0" err="1"/>
              <a:t>Kerja</a:t>
            </a:r>
            <a:r>
              <a:rPr lang="en-ID" sz="1500" dirty="0"/>
              <a:t> </a:t>
            </a:r>
            <a:r>
              <a:rPr lang="en-ID" sz="1500" dirty="0" err="1"/>
              <a:t>Lokal</a:t>
            </a:r>
            <a:r>
              <a:rPr lang="en-ID" sz="1500" dirty="0"/>
              <a:t> Pada PT. Meiji Rubber Indonesia </a:t>
            </a:r>
            <a:r>
              <a:rPr lang="en-ID" sz="1500" dirty="0" err="1"/>
              <a:t>Kabupaten</a:t>
            </a:r>
            <a:r>
              <a:rPr lang="en-ID" sz="1500" dirty="0"/>
              <a:t> Bekasi) Merilee,” vol. 10, no. 2, pp. 71–76, 2019.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1500" dirty="0"/>
              <a:t>D. Rika </a:t>
            </a:r>
            <a:r>
              <a:rPr lang="en-ID" sz="1500" dirty="0" err="1"/>
              <a:t>Widianita</a:t>
            </a:r>
            <a:r>
              <a:rPr lang="en-ID" sz="1500" dirty="0"/>
              <a:t>, “Peran </a:t>
            </a:r>
            <a:r>
              <a:rPr lang="en-ID" sz="1500" dirty="0" err="1"/>
              <a:t>Pemerintah</a:t>
            </a:r>
            <a:r>
              <a:rPr lang="en-ID" sz="1500" dirty="0"/>
              <a:t> </a:t>
            </a:r>
            <a:r>
              <a:rPr lang="en-ID" sz="1500" dirty="0" err="1"/>
              <a:t>Desa</a:t>
            </a:r>
            <a:r>
              <a:rPr lang="en-ID" sz="1500" dirty="0"/>
              <a:t> </a:t>
            </a:r>
            <a:r>
              <a:rPr lang="en-ID" sz="1500" dirty="0" err="1"/>
              <a:t>Dalam</a:t>
            </a:r>
            <a:r>
              <a:rPr lang="en-ID" sz="1500" dirty="0"/>
              <a:t> </a:t>
            </a:r>
            <a:r>
              <a:rPr lang="en-ID" sz="1500" dirty="0" err="1"/>
              <a:t>Menurunkan</a:t>
            </a:r>
            <a:r>
              <a:rPr lang="en-ID" sz="1500" dirty="0"/>
              <a:t> Stunting (</a:t>
            </a:r>
            <a:r>
              <a:rPr lang="en-ID" sz="1500" dirty="0" err="1"/>
              <a:t>Studi</a:t>
            </a:r>
            <a:r>
              <a:rPr lang="en-ID" sz="1500" dirty="0"/>
              <a:t> Di </a:t>
            </a:r>
            <a:r>
              <a:rPr lang="en-ID" sz="1500" dirty="0" err="1"/>
              <a:t>Desa</a:t>
            </a:r>
            <a:r>
              <a:rPr lang="en-ID" sz="1500" dirty="0"/>
              <a:t> </a:t>
            </a:r>
            <a:r>
              <a:rPr lang="en-ID" sz="1500" dirty="0" err="1"/>
              <a:t>Pubasu</a:t>
            </a:r>
            <a:r>
              <a:rPr lang="en-ID" sz="1500" dirty="0"/>
              <a:t> </a:t>
            </a:r>
            <a:r>
              <a:rPr lang="en-ID" sz="1500" dirty="0" err="1"/>
              <a:t>Kecamatan</a:t>
            </a:r>
            <a:r>
              <a:rPr lang="en-ID" sz="1500" dirty="0"/>
              <a:t> Tobu </a:t>
            </a:r>
            <a:r>
              <a:rPr lang="en-ID" sz="1500" dirty="0" err="1"/>
              <a:t>Kabupaten</a:t>
            </a:r>
            <a:r>
              <a:rPr lang="en-ID" sz="1500" dirty="0"/>
              <a:t> Timor Tengah Selatan) </a:t>
            </a:r>
            <a:r>
              <a:rPr lang="en-ID" sz="1500" dirty="0" err="1"/>
              <a:t>Disusun</a:t>
            </a:r>
            <a:r>
              <a:rPr lang="en-ID" sz="1500" dirty="0"/>
              <a:t>,” AT-TAWASSUTH J. </a:t>
            </a:r>
            <a:r>
              <a:rPr lang="en-ID" sz="1500" dirty="0" err="1"/>
              <a:t>Ekon</a:t>
            </a:r>
            <a:r>
              <a:rPr lang="en-ID" sz="1500" dirty="0"/>
              <a:t>. Islam, vol. VIII, no. I, pp. 1–19, 2023.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1500" dirty="0"/>
              <a:t>A. </a:t>
            </a:r>
            <a:r>
              <a:rPr lang="en-ID" sz="1500" dirty="0" err="1"/>
              <a:t>Manongga</a:t>
            </a:r>
            <a:r>
              <a:rPr lang="en-ID" sz="1500" dirty="0"/>
              <a:t>, S. </a:t>
            </a:r>
            <a:r>
              <a:rPr lang="en-ID" sz="1500" dirty="0" err="1"/>
              <a:t>Pangemanan</a:t>
            </a:r>
            <a:r>
              <a:rPr lang="en-ID" sz="1500" dirty="0"/>
              <a:t>, and J. </a:t>
            </a:r>
            <a:r>
              <a:rPr lang="en-ID" sz="1500" dirty="0" err="1"/>
              <a:t>Kairupan</a:t>
            </a:r>
            <a:r>
              <a:rPr lang="en-ID" sz="1500" dirty="0"/>
              <a:t>, “</a:t>
            </a:r>
            <a:r>
              <a:rPr lang="en-ID" sz="1500" dirty="0" err="1"/>
              <a:t>Implementasi</a:t>
            </a:r>
            <a:r>
              <a:rPr lang="en-ID" sz="1500" dirty="0"/>
              <a:t> Program </a:t>
            </a:r>
            <a:r>
              <a:rPr lang="en-ID" sz="1500" dirty="0" err="1"/>
              <a:t>Keluarga</a:t>
            </a:r>
            <a:r>
              <a:rPr lang="en-ID" sz="1500" dirty="0"/>
              <a:t> Harapan </a:t>
            </a:r>
            <a:r>
              <a:rPr lang="en-ID" sz="1500" dirty="0" err="1"/>
              <a:t>Dalam</a:t>
            </a:r>
            <a:r>
              <a:rPr lang="en-ID" sz="1500" dirty="0"/>
              <a:t> </a:t>
            </a:r>
            <a:r>
              <a:rPr lang="en-ID" sz="1500" dirty="0" err="1"/>
              <a:t>Mengatasi</a:t>
            </a:r>
            <a:r>
              <a:rPr lang="en-ID" sz="1500" dirty="0"/>
              <a:t> </a:t>
            </a:r>
            <a:r>
              <a:rPr lang="en-ID" sz="1500" dirty="0" err="1"/>
              <a:t>Kemiskinan</a:t>
            </a:r>
            <a:r>
              <a:rPr lang="en-ID" sz="1500" dirty="0"/>
              <a:t> Di </a:t>
            </a:r>
            <a:r>
              <a:rPr lang="en-ID" sz="1500" dirty="0" err="1"/>
              <a:t>Kelurahan</a:t>
            </a:r>
            <a:r>
              <a:rPr lang="en-ID" sz="1500" dirty="0"/>
              <a:t> </a:t>
            </a:r>
            <a:r>
              <a:rPr lang="en-ID" sz="1500" dirty="0" err="1"/>
              <a:t>Pinokalan</a:t>
            </a:r>
            <a:r>
              <a:rPr lang="en-ID" sz="1500" dirty="0"/>
              <a:t> Kota </a:t>
            </a:r>
            <a:r>
              <a:rPr lang="en-ID" sz="1500" dirty="0" err="1"/>
              <a:t>Bitung</a:t>
            </a:r>
            <a:r>
              <a:rPr lang="en-ID" sz="1500" dirty="0"/>
              <a:t>,” J. </a:t>
            </a:r>
            <a:r>
              <a:rPr lang="en-ID" sz="1500" dirty="0" err="1"/>
              <a:t>Jur</a:t>
            </a:r>
            <a:r>
              <a:rPr lang="en-ID" sz="1500" dirty="0"/>
              <a:t>. </a:t>
            </a:r>
            <a:r>
              <a:rPr lang="en-ID" sz="1500" dirty="0" err="1"/>
              <a:t>Ilmu</a:t>
            </a:r>
            <a:r>
              <a:rPr lang="en-ID" sz="1500" dirty="0"/>
              <a:t> </a:t>
            </a:r>
            <a:r>
              <a:rPr lang="en-ID" sz="1500" dirty="0" err="1"/>
              <a:t>Pemerintah</a:t>
            </a:r>
            <a:r>
              <a:rPr lang="en-ID" sz="1500" dirty="0"/>
              <a:t>., vol. 1, no. 1, pp. 1–10, 2018.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1500" dirty="0"/>
              <a:t>D. I. </a:t>
            </a:r>
            <a:r>
              <a:rPr lang="en-ID" sz="1500" dirty="0" err="1"/>
              <a:t>Yani</a:t>
            </a:r>
            <a:r>
              <a:rPr lang="en-ID" sz="1500" dirty="0"/>
              <a:t>, L. </a:t>
            </a:r>
            <a:r>
              <a:rPr lang="en-ID" sz="1500" dirty="0" err="1"/>
              <a:t>Rahayuwati</a:t>
            </a:r>
            <a:r>
              <a:rPr lang="en-ID" sz="1500" dirty="0"/>
              <a:t>, C. W. M. Sari, M. </a:t>
            </a:r>
            <a:r>
              <a:rPr lang="en-ID" sz="1500" dirty="0" err="1"/>
              <a:t>Komariah</a:t>
            </a:r>
            <a:r>
              <a:rPr lang="en-ID" sz="1500" dirty="0"/>
              <a:t>, and S. R. </a:t>
            </a:r>
            <a:r>
              <a:rPr lang="en-ID" sz="1500" dirty="0" err="1"/>
              <a:t>Fauziah</a:t>
            </a:r>
            <a:r>
              <a:rPr lang="en-ID" sz="1500" dirty="0"/>
              <a:t>, “Family Household Characteristics and Stunting: An Update Scoping Review,” Nutrients, vol. 15, no. 1. 2023. </a:t>
            </a:r>
            <a:r>
              <a:rPr lang="en-ID" sz="1500" dirty="0" err="1"/>
              <a:t>doi</a:t>
            </a:r>
            <a:r>
              <a:rPr lang="en-ID" sz="1500" dirty="0"/>
              <a:t>: 10.3390/nu15010233. 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1500" dirty="0"/>
              <a:t>M. A. L. </a:t>
            </a:r>
            <a:r>
              <a:rPr lang="en-ID" sz="1500" dirty="0" err="1"/>
              <a:t>Suratri</a:t>
            </a:r>
            <a:r>
              <a:rPr lang="en-ID" sz="1500" dirty="0"/>
              <a:t> et al., “Risk Factors for Stunting among Children under Five Years in the Province of East Nusa Tenggara (NTT), Indonesia,” Int. J. Environ. Res. Public Health, vol. 20, no. 2, 2023, </a:t>
            </a:r>
            <a:r>
              <a:rPr lang="en-ID" sz="1500" dirty="0" err="1"/>
              <a:t>doi</a:t>
            </a:r>
            <a:r>
              <a:rPr lang="en-ID" sz="1500" dirty="0"/>
              <a:t>: 10.3390/ijerph20021640. 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D" sz="1500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4117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0800" indent="0" algn="just">
              <a:buNone/>
            </a:pPr>
            <a:r>
              <a:rPr lang="en-ID" sz="2300" dirty="0"/>
              <a:t>Stunting </a:t>
            </a:r>
            <a:r>
              <a:rPr lang="en-ID" sz="2300" dirty="0" err="1"/>
              <a:t>merupakan</a:t>
            </a:r>
            <a:r>
              <a:rPr lang="en-ID" sz="2300" dirty="0"/>
              <a:t> </a:t>
            </a:r>
            <a:r>
              <a:rPr lang="en-ID" sz="2300" dirty="0" err="1"/>
              <a:t>masalah</a:t>
            </a:r>
            <a:r>
              <a:rPr lang="en-ID" sz="2300" dirty="0"/>
              <a:t> </a:t>
            </a:r>
            <a:r>
              <a:rPr lang="en-ID" sz="2300" dirty="0" err="1"/>
              <a:t>gizi</a:t>
            </a:r>
            <a:r>
              <a:rPr lang="en-ID" sz="2300" dirty="0"/>
              <a:t> </a:t>
            </a:r>
            <a:r>
              <a:rPr lang="en-ID" sz="2300" dirty="0" err="1"/>
              <a:t>kronis</a:t>
            </a:r>
            <a:r>
              <a:rPr lang="en-ID" sz="2300" dirty="0"/>
              <a:t> </a:t>
            </a:r>
            <a:r>
              <a:rPr lang="en-ID" sz="2300" dirty="0" err="1"/>
              <a:t>akibat</a:t>
            </a:r>
            <a:r>
              <a:rPr lang="en-ID" sz="2300" dirty="0"/>
              <a:t> </a:t>
            </a:r>
            <a:r>
              <a:rPr lang="en-ID" sz="2300" dirty="0" err="1"/>
              <a:t>kekurangan</a:t>
            </a:r>
            <a:r>
              <a:rPr lang="en-ID" sz="2300" dirty="0"/>
              <a:t> </a:t>
            </a:r>
            <a:r>
              <a:rPr lang="en-ID" sz="2300" dirty="0" err="1"/>
              <a:t>nutrisi</a:t>
            </a:r>
            <a:r>
              <a:rPr lang="en-ID" sz="2300" dirty="0"/>
              <a:t> </a:t>
            </a:r>
            <a:r>
              <a:rPr lang="en-ID" sz="2300" dirty="0" err="1"/>
              <a:t>dalam</a:t>
            </a:r>
            <a:r>
              <a:rPr lang="en-ID" sz="2300" dirty="0"/>
              <a:t> </a:t>
            </a:r>
            <a:r>
              <a:rPr lang="en-ID" sz="2300" dirty="0" err="1"/>
              <a:t>jangka</a:t>
            </a:r>
            <a:r>
              <a:rPr lang="en-ID" sz="2300" dirty="0"/>
              <a:t> </a:t>
            </a:r>
            <a:r>
              <a:rPr lang="en-ID" sz="2300" dirty="0" err="1"/>
              <a:t>waktu</a:t>
            </a:r>
            <a:r>
              <a:rPr lang="en-ID" sz="2300" dirty="0"/>
              <a:t> lama yang </a:t>
            </a:r>
            <a:r>
              <a:rPr lang="en-ID" sz="2300" dirty="0" err="1"/>
              <a:t>menyebabkan</a:t>
            </a:r>
            <a:r>
              <a:rPr lang="en-ID" sz="2300" dirty="0"/>
              <a:t> </a:t>
            </a:r>
            <a:r>
              <a:rPr lang="en-ID" sz="2300" dirty="0" err="1"/>
              <a:t>gangguan</a:t>
            </a:r>
            <a:r>
              <a:rPr lang="en-ID" sz="2300" dirty="0"/>
              <a:t> </a:t>
            </a:r>
            <a:r>
              <a:rPr lang="en-ID" sz="2300" dirty="0" err="1"/>
              <a:t>pertumbuhan</a:t>
            </a:r>
            <a:r>
              <a:rPr lang="en-ID" sz="2300" dirty="0"/>
              <a:t> </a:t>
            </a:r>
            <a:r>
              <a:rPr lang="en-ID" sz="2300" dirty="0" err="1"/>
              <a:t>fisik</a:t>
            </a:r>
            <a:r>
              <a:rPr lang="en-ID" sz="2300" dirty="0"/>
              <a:t> dan </a:t>
            </a:r>
            <a:r>
              <a:rPr lang="en-ID" sz="2300" dirty="0" err="1"/>
              <a:t>perkembangan</a:t>
            </a:r>
            <a:r>
              <a:rPr lang="en-ID" sz="2300" dirty="0"/>
              <a:t> </a:t>
            </a:r>
            <a:r>
              <a:rPr lang="en-ID" sz="2300" dirty="0" err="1"/>
              <a:t>kognitif</a:t>
            </a:r>
            <a:r>
              <a:rPr lang="en-ID" sz="2300" dirty="0"/>
              <a:t> </a:t>
            </a:r>
            <a:r>
              <a:rPr lang="en-ID" sz="2300" dirty="0" err="1"/>
              <a:t>anak</a:t>
            </a:r>
            <a:r>
              <a:rPr lang="en-ID" sz="2300" dirty="0"/>
              <a:t>. </a:t>
            </a:r>
            <a:r>
              <a:rPr lang="en-ID" sz="2300" dirty="0" err="1"/>
              <a:t>Kondisi</a:t>
            </a:r>
            <a:r>
              <a:rPr lang="en-ID" sz="2300" dirty="0"/>
              <a:t> </a:t>
            </a:r>
            <a:r>
              <a:rPr lang="en-ID" sz="2300" dirty="0" err="1"/>
              <a:t>ini</a:t>
            </a:r>
            <a:r>
              <a:rPr lang="en-ID" sz="2300" dirty="0"/>
              <a:t> </a:t>
            </a:r>
            <a:r>
              <a:rPr lang="en-ID" sz="2300" dirty="0" err="1"/>
              <a:t>umumnya</a:t>
            </a:r>
            <a:r>
              <a:rPr lang="en-ID" sz="2300" dirty="0"/>
              <a:t> </a:t>
            </a:r>
            <a:r>
              <a:rPr lang="en-ID" sz="2300" dirty="0" err="1"/>
              <a:t>terjadi</a:t>
            </a:r>
            <a:r>
              <a:rPr lang="en-ID" sz="2300" dirty="0"/>
              <a:t> </a:t>
            </a:r>
            <a:r>
              <a:rPr lang="en-ID" sz="2300" dirty="0" err="1"/>
              <a:t>sejak</a:t>
            </a:r>
            <a:r>
              <a:rPr lang="en-ID" sz="2300" dirty="0"/>
              <a:t> masa </a:t>
            </a:r>
            <a:r>
              <a:rPr lang="en-ID" sz="2300" dirty="0" err="1"/>
              <a:t>kehamilan</a:t>
            </a:r>
            <a:r>
              <a:rPr lang="en-ID" sz="2300" dirty="0"/>
              <a:t> dan </a:t>
            </a:r>
            <a:r>
              <a:rPr lang="en-ID" sz="2300" dirty="0" err="1"/>
              <a:t>baru</a:t>
            </a:r>
            <a:r>
              <a:rPr lang="en-ID" sz="2300" dirty="0"/>
              <a:t> </a:t>
            </a:r>
            <a:r>
              <a:rPr lang="en-ID" sz="2300" dirty="0" err="1"/>
              <a:t>terlihat</a:t>
            </a:r>
            <a:r>
              <a:rPr lang="en-ID" sz="2300" dirty="0"/>
              <a:t> </a:t>
            </a:r>
            <a:r>
              <a:rPr lang="en-ID" sz="2300" dirty="0" err="1"/>
              <a:t>jelas</a:t>
            </a:r>
            <a:r>
              <a:rPr lang="en-ID" sz="2300" dirty="0"/>
              <a:t> </a:t>
            </a:r>
            <a:r>
              <a:rPr lang="en-ID" sz="2300" dirty="0" err="1"/>
              <a:t>ketika</a:t>
            </a:r>
            <a:r>
              <a:rPr lang="en-ID" sz="2300" dirty="0"/>
              <a:t> </a:t>
            </a:r>
            <a:r>
              <a:rPr lang="en-ID" sz="2300" dirty="0" err="1"/>
              <a:t>anak</a:t>
            </a:r>
            <a:r>
              <a:rPr lang="en-ID" sz="2300" dirty="0"/>
              <a:t> </a:t>
            </a:r>
            <a:r>
              <a:rPr lang="en-ID" sz="2300" dirty="0" err="1"/>
              <a:t>berusia</a:t>
            </a:r>
            <a:r>
              <a:rPr lang="en-ID" sz="2300" dirty="0"/>
              <a:t> di </a:t>
            </a:r>
            <a:r>
              <a:rPr lang="en-ID" sz="2300" dirty="0" err="1"/>
              <a:t>atas</a:t>
            </a:r>
            <a:r>
              <a:rPr lang="en-ID" sz="2300" dirty="0"/>
              <a:t> dua </a:t>
            </a:r>
            <a:r>
              <a:rPr lang="en-ID" sz="2300" dirty="0" err="1"/>
              <a:t>tahun</a:t>
            </a:r>
            <a:r>
              <a:rPr lang="en-ID" sz="2300" dirty="0"/>
              <a:t>. </a:t>
            </a:r>
            <a:r>
              <a:rPr lang="en-ID" sz="2300" dirty="0" err="1"/>
              <a:t>Dampak</a:t>
            </a:r>
            <a:r>
              <a:rPr lang="en-ID" sz="2300" dirty="0"/>
              <a:t> stunting </a:t>
            </a:r>
            <a:r>
              <a:rPr lang="en-ID" sz="2300" dirty="0" err="1"/>
              <a:t>tidak</a:t>
            </a:r>
            <a:r>
              <a:rPr lang="en-ID" sz="2300" dirty="0"/>
              <a:t> </a:t>
            </a:r>
            <a:r>
              <a:rPr lang="en-ID" sz="2300" dirty="0" err="1"/>
              <a:t>hanya</a:t>
            </a:r>
            <a:r>
              <a:rPr lang="en-ID" sz="2300" dirty="0"/>
              <a:t> </a:t>
            </a:r>
            <a:r>
              <a:rPr lang="en-ID" sz="2300" dirty="0" err="1"/>
              <a:t>berpengaruh</a:t>
            </a:r>
            <a:r>
              <a:rPr lang="en-ID" sz="2300" dirty="0"/>
              <a:t> pada </a:t>
            </a:r>
            <a:r>
              <a:rPr lang="en-ID" sz="2300" dirty="0" err="1"/>
              <a:t>kesehatan</a:t>
            </a:r>
            <a:r>
              <a:rPr lang="en-ID" sz="2300" dirty="0"/>
              <a:t> </a:t>
            </a:r>
            <a:r>
              <a:rPr lang="en-ID" sz="2300" dirty="0" err="1"/>
              <a:t>anak</a:t>
            </a:r>
            <a:r>
              <a:rPr lang="en-ID" sz="2300" dirty="0"/>
              <a:t>, </a:t>
            </a:r>
            <a:r>
              <a:rPr lang="en-ID" sz="2300" dirty="0" err="1"/>
              <a:t>tetapi</a:t>
            </a:r>
            <a:r>
              <a:rPr lang="en-ID" sz="2300" dirty="0"/>
              <a:t> juga </a:t>
            </a:r>
            <a:r>
              <a:rPr lang="en-ID" sz="2300" dirty="0" err="1"/>
              <a:t>berdampak</a:t>
            </a:r>
            <a:r>
              <a:rPr lang="en-ID" sz="2300" dirty="0"/>
              <a:t> </a:t>
            </a:r>
            <a:r>
              <a:rPr lang="en-ID" sz="2300" dirty="0" err="1"/>
              <a:t>jangka</a:t>
            </a:r>
            <a:r>
              <a:rPr lang="en-ID" sz="2300" dirty="0"/>
              <a:t> </a:t>
            </a:r>
            <a:r>
              <a:rPr lang="en-ID" sz="2300" dirty="0" err="1"/>
              <a:t>panjang</a:t>
            </a:r>
            <a:r>
              <a:rPr lang="en-ID" sz="2300" dirty="0"/>
              <a:t> </a:t>
            </a:r>
            <a:r>
              <a:rPr lang="en-ID" sz="2300" dirty="0" err="1"/>
              <a:t>terhadap</a:t>
            </a:r>
            <a:r>
              <a:rPr lang="en-ID" sz="2300" dirty="0"/>
              <a:t> </a:t>
            </a:r>
            <a:r>
              <a:rPr lang="en-ID" sz="2300" dirty="0" err="1"/>
              <a:t>kualitas</a:t>
            </a:r>
            <a:r>
              <a:rPr lang="en-ID" sz="2300" dirty="0"/>
              <a:t> </a:t>
            </a:r>
            <a:r>
              <a:rPr lang="en-ID" sz="2300" dirty="0" err="1"/>
              <a:t>sumber</a:t>
            </a:r>
            <a:r>
              <a:rPr lang="en-ID" sz="2300" dirty="0"/>
              <a:t> </a:t>
            </a:r>
            <a:r>
              <a:rPr lang="en-ID" sz="2300" dirty="0" err="1"/>
              <a:t>daya</a:t>
            </a:r>
            <a:r>
              <a:rPr lang="en-ID" sz="2300" dirty="0"/>
              <a:t> </a:t>
            </a:r>
            <a:r>
              <a:rPr lang="en-ID" sz="2300" dirty="0" err="1"/>
              <a:t>manusia</a:t>
            </a:r>
            <a:r>
              <a:rPr lang="en-ID" sz="2300" dirty="0"/>
              <a:t> dan </a:t>
            </a:r>
            <a:r>
              <a:rPr lang="en-ID" sz="2300" dirty="0" err="1"/>
              <a:t>produktivitas</a:t>
            </a:r>
            <a:r>
              <a:rPr lang="en-ID" sz="2300" dirty="0"/>
              <a:t> di masa </a:t>
            </a:r>
            <a:r>
              <a:rPr lang="en-ID" sz="2300" dirty="0" err="1"/>
              <a:t>depan</a:t>
            </a:r>
            <a:r>
              <a:rPr lang="en-ID" sz="2300" dirty="0"/>
              <a:t>, </a:t>
            </a:r>
            <a:r>
              <a:rPr lang="en-ID" sz="2300" dirty="0" err="1"/>
              <a:t>sehingga</a:t>
            </a:r>
            <a:r>
              <a:rPr lang="en-ID" sz="2300" dirty="0"/>
              <a:t> </a:t>
            </a:r>
            <a:r>
              <a:rPr lang="en-ID" sz="2300" dirty="0" err="1"/>
              <a:t>pencegahannya</a:t>
            </a:r>
            <a:r>
              <a:rPr lang="en-ID" sz="2300" dirty="0"/>
              <a:t> </a:t>
            </a:r>
            <a:r>
              <a:rPr lang="en-ID" sz="2300" dirty="0" err="1"/>
              <a:t>menjadi</a:t>
            </a:r>
            <a:r>
              <a:rPr lang="en-ID" sz="2300" dirty="0"/>
              <a:t> </a:t>
            </a:r>
            <a:r>
              <a:rPr lang="en-ID" sz="2300" dirty="0" err="1"/>
              <a:t>isu</a:t>
            </a:r>
            <a:r>
              <a:rPr lang="en-ID" sz="2300" dirty="0"/>
              <a:t> </a:t>
            </a:r>
            <a:r>
              <a:rPr lang="en-ID" sz="2300" dirty="0" err="1"/>
              <a:t>strategis</a:t>
            </a:r>
            <a:r>
              <a:rPr lang="en-ID" sz="2300" dirty="0"/>
              <a:t> </a:t>
            </a:r>
            <a:r>
              <a:rPr lang="en-ID" sz="2300" dirty="0" err="1"/>
              <a:t>dalam</a:t>
            </a:r>
            <a:r>
              <a:rPr lang="en-ID" sz="2300" dirty="0"/>
              <a:t> </a:t>
            </a:r>
            <a:r>
              <a:rPr lang="en-ID" sz="2300" dirty="0" err="1"/>
              <a:t>pembangunan</a:t>
            </a:r>
            <a:r>
              <a:rPr lang="en-ID" sz="2300" dirty="0"/>
              <a:t> </a:t>
            </a:r>
            <a:r>
              <a:rPr lang="en-ID" sz="2300" dirty="0" err="1"/>
              <a:t>kesehatan</a:t>
            </a:r>
            <a:r>
              <a:rPr lang="en-ID" sz="2300" dirty="0"/>
              <a:t>.</a:t>
            </a:r>
          </a:p>
          <a:p>
            <a:pPr marL="50800" indent="0" algn="just">
              <a:buNone/>
            </a:pPr>
            <a:r>
              <a:rPr lang="en-ID" sz="2300" dirty="0" err="1"/>
              <a:t>Pemerintah</a:t>
            </a:r>
            <a:r>
              <a:rPr lang="en-ID" sz="2300" dirty="0"/>
              <a:t> </a:t>
            </a:r>
            <a:r>
              <a:rPr lang="en-ID" sz="2300" dirty="0" err="1"/>
              <a:t>telah</a:t>
            </a:r>
            <a:r>
              <a:rPr lang="en-ID" sz="2300" dirty="0"/>
              <a:t> </a:t>
            </a:r>
            <a:r>
              <a:rPr lang="en-ID" sz="2300" dirty="0" err="1"/>
              <a:t>melaksanakan</a:t>
            </a:r>
            <a:r>
              <a:rPr lang="en-ID" sz="2300" dirty="0"/>
              <a:t> </a:t>
            </a:r>
            <a:r>
              <a:rPr lang="en-ID" sz="2300" dirty="0" err="1"/>
              <a:t>berbagai</a:t>
            </a:r>
            <a:r>
              <a:rPr lang="en-ID" sz="2300" dirty="0"/>
              <a:t> program </a:t>
            </a:r>
            <a:r>
              <a:rPr lang="en-ID" sz="2300" dirty="0" err="1"/>
              <a:t>pencegahan</a:t>
            </a:r>
            <a:r>
              <a:rPr lang="en-ID" sz="2300" dirty="0"/>
              <a:t> stunting </a:t>
            </a:r>
            <a:r>
              <a:rPr lang="en-ID" sz="2300" dirty="0" err="1"/>
              <a:t>hingga</a:t>
            </a:r>
            <a:r>
              <a:rPr lang="en-ID" sz="2300" dirty="0"/>
              <a:t> </a:t>
            </a:r>
            <a:r>
              <a:rPr lang="en-ID" sz="2300" dirty="0" err="1"/>
              <a:t>tingkat</a:t>
            </a:r>
            <a:r>
              <a:rPr lang="en-ID" sz="2300" dirty="0"/>
              <a:t> </a:t>
            </a:r>
            <a:r>
              <a:rPr lang="en-ID" sz="2300" dirty="0" err="1"/>
              <a:t>desa</a:t>
            </a:r>
            <a:r>
              <a:rPr lang="en-ID" sz="2300" dirty="0"/>
              <a:t>, </a:t>
            </a:r>
            <a:r>
              <a:rPr lang="en-ID" sz="2300" dirty="0" err="1"/>
              <a:t>termasuk</a:t>
            </a:r>
            <a:r>
              <a:rPr lang="en-ID" sz="2300" dirty="0"/>
              <a:t> di </a:t>
            </a:r>
            <a:r>
              <a:rPr lang="en-ID" sz="2300" dirty="0" err="1"/>
              <a:t>Desa</a:t>
            </a:r>
            <a:r>
              <a:rPr lang="en-ID" sz="2300" dirty="0"/>
              <a:t> </a:t>
            </a:r>
            <a:r>
              <a:rPr lang="en-ID" sz="2300" dirty="0" err="1"/>
              <a:t>Sumorame</a:t>
            </a:r>
            <a:r>
              <a:rPr lang="en-ID" sz="2300" dirty="0"/>
              <a:t>. Program </a:t>
            </a:r>
            <a:r>
              <a:rPr lang="en-ID" sz="2300" dirty="0" err="1"/>
              <a:t>tersebut</a:t>
            </a:r>
            <a:r>
              <a:rPr lang="en-ID" sz="2300" dirty="0"/>
              <a:t> </a:t>
            </a:r>
            <a:r>
              <a:rPr lang="en-ID" sz="2300" dirty="0" err="1"/>
              <a:t>melibatkan</a:t>
            </a:r>
            <a:r>
              <a:rPr lang="en-ID" sz="2300" dirty="0"/>
              <a:t> </a:t>
            </a:r>
            <a:r>
              <a:rPr lang="en-ID" sz="2300" dirty="0" err="1"/>
              <a:t>peningkatan</a:t>
            </a:r>
            <a:r>
              <a:rPr lang="en-ID" sz="2300" dirty="0"/>
              <a:t> </a:t>
            </a:r>
            <a:r>
              <a:rPr lang="en-ID" sz="2300" dirty="0" err="1"/>
              <a:t>gizi</a:t>
            </a:r>
            <a:r>
              <a:rPr lang="en-ID" sz="2300" dirty="0"/>
              <a:t> </a:t>
            </a:r>
            <a:r>
              <a:rPr lang="en-ID" sz="2300" dirty="0" err="1"/>
              <a:t>ibu</a:t>
            </a:r>
            <a:r>
              <a:rPr lang="en-ID" sz="2300" dirty="0"/>
              <a:t> </a:t>
            </a:r>
            <a:r>
              <a:rPr lang="en-ID" sz="2300" dirty="0" err="1"/>
              <a:t>hamil</a:t>
            </a:r>
            <a:r>
              <a:rPr lang="en-ID" sz="2300" dirty="0"/>
              <a:t> dan </a:t>
            </a:r>
            <a:r>
              <a:rPr lang="en-ID" sz="2300" dirty="0" err="1"/>
              <a:t>balita</a:t>
            </a:r>
            <a:r>
              <a:rPr lang="en-ID" sz="2300" dirty="0"/>
              <a:t>, </a:t>
            </a:r>
            <a:r>
              <a:rPr lang="en-ID" sz="2300" dirty="0" err="1"/>
              <a:t>pelayanan</a:t>
            </a:r>
            <a:r>
              <a:rPr lang="en-ID" sz="2300" dirty="0"/>
              <a:t> </a:t>
            </a:r>
            <a:r>
              <a:rPr lang="en-ID" sz="2300" dirty="0" err="1"/>
              <a:t>kesehatan</a:t>
            </a:r>
            <a:r>
              <a:rPr lang="en-ID" sz="2300" dirty="0"/>
              <a:t>, </a:t>
            </a:r>
            <a:r>
              <a:rPr lang="en-ID" sz="2300" dirty="0" err="1"/>
              <a:t>serta</a:t>
            </a:r>
            <a:r>
              <a:rPr lang="en-ID" sz="2300" dirty="0"/>
              <a:t> </a:t>
            </a:r>
            <a:r>
              <a:rPr lang="en-ID" sz="2300" dirty="0" err="1"/>
              <a:t>edukasi</a:t>
            </a:r>
            <a:r>
              <a:rPr lang="en-ID" sz="2300" dirty="0"/>
              <a:t> </a:t>
            </a:r>
            <a:r>
              <a:rPr lang="en-ID" sz="2300" dirty="0" err="1"/>
              <a:t>gizi</a:t>
            </a:r>
            <a:r>
              <a:rPr lang="en-ID" sz="2300" dirty="0"/>
              <a:t> </a:t>
            </a:r>
            <a:r>
              <a:rPr lang="en-ID" sz="2300" dirty="0" err="1"/>
              <a:t>kepada</a:t>
            </a:r>
            <a:r>
              <a:rPr lang="en-ID" sz="2300" dirty="0"/>
              <a:t> </a:t>
            </a:r>
            <a:r>
              <a:rPr lang="en-ID" sz="2300" dirty="0" err="1"/>
              <a:t>masyarakat</a:t>
            </a:r>
            <a:r>
              <a:rPr lang="en-ID" sz="2300" dirty="0"/>
              <a:t>. </a:t>
            </a:r>
            <a:r>
              <a:rPr lang="en-ID" sz="2300" dirty="0" err="1"/>
              <a:t>Namun</a:t>
            </a:r>
            <a:r>
              <a:rPr lang="en-ID" sz="2300" dirty="0"/>
              <a:t>, </a:t>
            </a:r>
            <a:r>
              <a:rPr lang="en-ID" sz="2300" dirty="0" err="1"/>
              <a:t>dalam</a:t>
            </a:r>
            <a:r>
              <a:rPr lang="en-ID" sz="2300" dirty="0"/>
              <a:t> </a:t>
            </a:r>
            <a:r>
              <a:rPr lang="en-ID" sz="2300" dirty="0" err="1"/>
              <a:t>pelaksanaannya</a:t>
            </a:r>
            <a:r>
              <a:rPr lang="en-ID" sz="2300" dirty="0"/>
              <a:t> </a:t>
            </a:r>
            <a:r>
              <a:rPr lang="en-ID" sz="2300" dirty="0" err="1"/>
              <a:t>masih</a:t>
            </a:r>
            <a:r>
              <a:rPr lang="en-ID" sz="2300" dirty="0"/>
              <a:t> </a:t>
            </a:r>
            <a:r>
              <a:rPr lang="en-ID" sz="2300" dirty="0" err="1"/>
              <a:t>ditemukan</a:t>
            </a:r>
            <a:r>
              <a:rPr lang="en-ID" sz="2300" dirty="0"/>
              <a:t> </a:t>
            </a:r>
            <a:r>
              <a:rPr lang="en-ID" sz="2300" dirty="0" err="1"/>
              <a:t>beberapa</a:t>
            </a:r>
            <a:r>
              <a:rPr lang="en-ID" sz="2300" dirty="0"/>
              <a:t> </a:t>
            </a:r>
            <a:r>
              <a:rPr lang="en-ID" sz="2300" dirty="0" err="1"/>
              <a:t>kendala</a:t>
            </a:r>
            <a:r>
              <a:rPr lang="en-ID" sz="2300" dirty="0"/>
              <a:t> yang </a:t>
            </a:r>
            <a:r>
              <a:rPr lang="en-ID" sz="2300" dirty="0" err="1"/>
              <a:t>memengaruhi</a:t>
            </a:r>
            <a:r>
              <a:rPr lang="en-ID" sz="2300" dirty="0"/>
              <a:t> </a:t>
            </a:r>
            <a:r>
              <a:rPr lang="en-ID" sz="2300" dirty="0" err="1"/>
              <a:t>efektivitas</a:t>
            </a:r>
            <a:r>
              <a:rPr lang="en-ID" sz="2300" dirty="0"/>
              <a:t> program. Oleh </a:t>
            </a:r>
            <a:r>
              <a:rPr lang="en-ID" sz="2300" dirty="0" err="1"/>
              <a:t>karena</a:t>
            </a:r>
            <a:r>
              <a:rPr lang="en-ID" sz="2300" dirty="0"/>
              <a:t> </a:t>
            </a:r>
            <a:r>
              <a:rPr lang="en-ID" sz="2300" dirty="0" err="1"/>
              <a:t>itu</a:t>
            </a:r>
            <a:r>
              <a:rPr lang="en-ID" sz="2300" dirty="0"/>
              <a:t>, </a:t>
            </a:r>
            <a:r>
              <a:rPr lang="en-ID" sz="2300" dirty="0" err="1"/>
              <a:t>penelitian</a:t>
            </a:r>
            <a:r>
              <a:rPr lang="en-ID" sz="2300" dirty="0"/>
              <a:t> </a:t>
            </a:r>
            <a:r>
              <a:rPr lang="en-ID" sz="2300" dirty="0" err="1"/>
              <a:t>ini</a:t>
            </a:r>
            <a:r>
              <a:rPr lang="en-ID" sz="2300" dirty="0"/>
              <a:t> </a:t>
            </a:r>
            <a:r>
              <a:rPr lang="en-ID" sz="2300" dirty="0" err="1"/>
              <a:t>dilakukan</a:t>
            </a:r>
            <a:r>
              <a:rPr lang="en-ID" sz="2300" dirty="0"/>
              <a:t> </a:t>
            </a:r>
            <a:r>
              <a:rPr lang="en-ID" sz="2300" dirty="0" err="1"/>
              <a:t>untuk</a:t>
            </a:r>
            <a:r>
              <a:rPr lang="en-ID" sz="2300" dirty="0"/>
              <a:t> </a:t>
            </a:r>
            <a:r>
              <a:rPr lang="en-ID" sz="2300" dirty="0" err="1"/>
              <a:t>menganalisis</a:t>
            </a:r>
            <a:r>
              <a:rPr lang="en-ID" sz="2300" dirty="0"/>
              <a:t> </a:t>
            </a:r>
            <a:r>
              <a:rPr lang="en-ID" sz="2300" dirty="0" err="1"/>
              <a:t>implementasi</a:t>
            </a:r>
            <a:r>
              <a:rPr lang="en-ID" sz="2300" dirty="0"/>
              <a:t> program </a:t>
            </a:r>
            <a:r>
              <a:rPr lang="en-ID" sz="2300" dirty="0" err="1"/>
              <a:t>pencegahan</a:t>
            </a:r>
            <a:r>
              <a:rPr lang="en-ID" sz="2300" dirty="0"/>
              <a:t> stunting di </a:t>
            </a:r>
            <a:r>
              <a:rPr lang="en-ID" sz="2300" dirty="0" err="1"/>
              <a:t>Desa</a:t>
            </a:r>
            <a:r>
              <a:rPr lang="en-ID" sz="2300" dirty="0"/>
              <a:t> </a:t>
            </a:r>
            <a:r>
              <a:rPr lang="en-ID" sz="2300" dirty="0" err="1"/>
              <a:t>Sumorame</a:t>
            </a:r>
            <a:r>
              <a:rPr lang="en-ID" sz="2300" dirty="0"/>
              <a:t> </a:t>
            </a:r>
            <a:r>
              <a:rPr lang="en-ID" sz="2300" dirty="0" err="1"/>
              <a:t>guna</a:t>
            </a:r>
            <a:r>
              <a:rPr lang="en-ID" sz="2300" dirty="0"/>
              <a:t> </a:t>
            </a:r>
            <a:r>
              <a:rPr lang="en-ID" sz="2300" dirty="0" err="1"/>
              <a:t>mengetahui</a:t>
            </a:r>
            <a:r>
              <a:rPr lang="en-ID" sz="2300" dirty="0"/>
              <a:t> </a:t>
            </a:r>
            <a:r>
              <a:rPr lang="en-ID" sz="2300" dirty="0" err="1"/>
              <a:t>keberhasilan</a:t>
            </a:r>
            <a:r>
              <a:rPr lang="en-ID" sz="2300" dirty="0"/>
              <a:t> </a:t>
            </a:r>
            <a:r>
              <a:rPr lang="en-ID" sz="2300" dirty="0" err="1"/>
              <a:t>serta</a:t>
            </a:r>
            <a:r>
              <a:rPr lang="en-ID" sz="2300" dirty="0"/>
              <a:t> </a:t>
            </a:r>
            <a:r>
              <a:rPr lang="en-ID" sz="2300" dirty="0" err="1"/>
              <a:t>faktor</a:t>
            </a:r>
            <a:r>
              <a:rPr lang="en-ID" sz="2300" dirty="0"/>
              <a:t> </a:t>
            </a:r>
            <a:r>
              <a:rPr lang="en-ID" sz="2300" dirty="0" err="1"/>
              <a:t>pendukung</a:t>
            </a:r>
            <a:r>
              <a:rPr lang="en-ID" sz="2300" dirty="0"/>
              <a:t> dan </a:t>
            </a:r>
            <a:r>
              <a:rPr lang="en-ID" sz="2300" dirty="0" err="1"/>
              <a:t>penghambatnya</a:t>
            </a:r>
            <a:r>
              <a:rPr lang="en-ID" sz="2300" dirty="0"/>
              <a:t>.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2" name="Google Shape;47;g104f7abbb21_0_309">
            <a:extLst>
              <a:ext uri="{FF2B5EF4-FFF2-40B4-BE49-F238E27FC236}">
                <a16:creationId xmlns:a16="http://schemas.microsoft.com/office/drawing/2014/main" id="{83EE0F08-F046-8DDE-82B2-9CD3B0F9C2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indent="0" algn="just">
              <a:buNone/>
            </a:pPr>
            <a:r>
              <a:rPr lang="en-ID" sz="2300" dirty="0" err="1"/>
              <a:t>Berdasarkan</a:t>
            </a:r>
            <a:r>
              <a:rPr lang="en-ID" sz="2300" dirty="0"/>
              <a:t> </a:t>
            </a:r>
            <a:r>
              <a:rPr lang="en-ID" sz="2300" dirty="0" err="1"/>
              <a:t>uraian</a:t>
            </a:r>
            <a:r>
              <a:rPr lang="en-ID" sz="2300" dirty="0"/>
              <a:t> yang </a:t>
            </a:r>
            <a:r>
              <a:rPr lang="en-ID" sz="2300" dirty="0" err="1"/>
              <a:t>telah</a:t>
            </a:r>
            <a:r>
              <a:rPr lang="en-ID" sz="2300" dirty="0"/>
              <a:t> </a:t>
            </a:r>
            <a:r>
              <a:rPr lang="en-ID" sz="2300" dirty="0" err="1"/>
              <a:t>dijelaskan</a:t>
            </a:r>
            <a:r>
              <a:rPr lang="en-ID" sz="2300" dirty="0"/>
              <a:t> pada </a:t>
            </a:r>
            <a:r>
              <a:rPr lang="en-ID" sz="2300" dirty="0" err="1"/>
              <a:t>latar</a:t>
            </a:r>
            <a:r>
              <a:rPr lang="en-ID" sz="2300" dirty="0"/>
              <a:t> </a:t>
            </a:r>
            <a:r>
              <a:rPr lang="en-ID" sz="2300" dirty="0" err="1"/>
              <a:t>belakang</a:t>
            </a:r>
            <a:r>
              <a:rPr lang="en-ID" sz="2300" dirty="0"/>
              <a:t> </a:t>
            </a:r>
            <a:r>
              <a:rPr lang="en-ID" sz="2300" dirty="0" err="1"/>
              <a:t>diatas</a:t>
            </a:r>
            <a:r>
              <a:rPr lang="en-ID" sz="2300" dirty="0"/>
              <a:t>, </a:t>
            </a:r>
            <a:r>
              <a:rPr lang="en-ID" sz="2300" dirty="0" err="1"/>
              <a:t>maka</a:t>
            </a:r>
            <a:r>
              <a:rPr lang="en-ID" sz="2300" dirty="0"/>
              <a:t> </a:t>
            </a:r>
            <a:r>
              <a:rPr lang="en-ID" sz="2300" dirty="0" err="1"/>
              <a:t>rumusan</a:t>
            </a:r>
            <a:r>
              <a:rPr lang="en-ID" sz="2300" dirty="0"/>
              <a:t> </a:t>
            </a:r>
            <a:r>
              <a:rPr lang="en-ID" sz="2300" dirty="0" err="1"/>
              <a:t>masalah</a:t>
            </a:r>
            <a:r>
              <a:rPr lang="en-ID" sz="2300" dirty="0"/>
              <a:t> yang </a:t>
            </a:r>
            <a:r>
              <a:rPr lang="en-ID" sz="2300" dirty="0" err="1"/>
              <a:t>dapat</a:t>
            </a:r>
            <a:r>
              <a:rPr lang="en-ID" sz="2300" dirty="0"/>
              <a:t> </a:t>
            </a:r>
            <a:r>
              <a:rPr lang="en-ID" sz="2300" dirty="0" err="1"/>
              <a:t>dirumuskan</a:t>
            </a:r>
            <a:r>
              <a:rPr lang="en-ID" sz="2300" dirty="0"/>
              <a:t> </a:t>
            </a:r>
            <a:r>
              <a:rPr lang="en-ID" sz="2300" dirty="0" err="1"/>
              <a:t>dalam</a:t>
            </a:r>
            <a:r>
              <a:rPr lang="en-ID" sz="2300" dirty="0"/>
              <a:t> </a:t>
            </a:r>
            <a:r>
              <a:rPr lang="en-ID" sz="2300" dirty="0" err="1"/>
              <a:t>analisis</a:t>
            </a:r>
            <a:r>
              <a:rPr lang="en-ID" sz="2300" dirty="0"/>
              <a:t> </a:t>
            </a:r>
            <a:r>
              <a:rPr lang="en-ID" sz="2300" dirty="0" err="1"/>
              <a:t>ini</a:t>
            </a:r>
            <a:r>
              <a:rPr lang="en-ID" sz="2300" dirty="0"/>
              <a:t> </a:t>
            </a:r>
            <a:r>
              <a:rPr lang="en-ID" sz="2300" dirty="0" err="1"/>
              <a:t>adalah</a:t>
            </a:r>
            <a:r>
              <a:rPr lang="en-ID" sz="2300" dirty="0"/>
              <a:t> </a:t>
            </a:r>
            <a:r>
              <a:rPr lang="en-ID" sz="2300" dirty="0" err="1"/>
              <a:t>bagaimana</a:t>
            </a:r>
            <a:r>
              <a:rPr lang="en-ID" sz="2300" dirty="0"/>
              <a:t> </a:t>
            </a:r>
            <a:r>
              <a:rPr lang="en-ID" sz="2300" dirty="0" err="1"/>
              <a:t>implementasi</a:t>
            </a:r>
            <a:r>
              <a:rPr lang="en-ID" sz="2300" dirty="0"/>
              <a:t> program </a:t>
            </a:r>
            <a:r>
              <a:rPr lang="en-ID" sz="2300" dirty="0" err="1"/>
              <a:t>pencegahan</a:t>
            </a:r>
            <a:r>
              <a:rPr lang="en-ID" sz="2300" dirty="0"/>
              <a:t> stunting di </a:t>
            </a:r>
            <a:r>
              <a:rPr lang="en-ID" sz="2300" dirty="0" err="1"/>
              <a:t>desa</a:t>
            </a:r>
            <a:r>
              <a:rPr lang="en-ID" sz="2300" dirty="0"/>
              <a:t> </a:t>
            </a:r>
            <a:r>
              <a:rPr lang="en-ID" sz="2300" dirty="0" err="1"/>
              <a:t>sumorame</a:t>
            </a:r>
            <a:r>
              <a:rPr lang="en-ID" sz="2300" dirty="0"/>
              <a:t> </a:t>
            </a:r>
            <a:r>
              <a:rPr lang="en-ID" sz="2300" dirty="0" err="1"/>
              <a:t>ini</a:t>
            </a:r>
            <a:r>
              <a:rPr lang="en-ID" sz="2300" dirty="0"/>
              <a:t> </a:t>
            </a:r>
            <a:r>
              <a:rPr lang="en-ID" sz="2300" dirty="0" err="1"/>
              <a:t>berjalan</a:t>
            </a:r>
            <a:r>
              <a:rPr lang="en-ID" sz="2300" dirty="0"/>
              <a:t>.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2400" dirty="0"/>
              <a:t>	</a:t>
            </a:r>
            <a:r>
              <a:rPr lang="en-ID" sz="2400" dirty="0" err="1"/>
              <a:t>Penelitian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metode</a:t>
            </a:r>
            <a:r>
              <a:rPr lang="en-ID" sz="2400" dirty="0"/>
              <a:t> </a:t>
            </a:r>
            <a:r>
              <a:rPr lang="en-ID" sz="2400" dirty="0" err="1"/>
              <a:t>kualitatif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pendekatan</a:t>
            </a:r>
            <a:r>
              <a:rPr lang="en-ID" sz="2400" dirty="0"/>
              <a:t> </a:t>
            </a:r>
            <a:r>
              <a:rPr lang="en-ID" sz="2400" dirty="0" err="1"/>
              <a:t>deskriptif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menggambarkan</a:t>
            </a:r>
            <a:r>
              <a:rPr lang="en-ID" sz="2400" dirty="0"/>
              <a:t> dan </a:t>
            </a:r>
            <a:r>
              <a:rPr lang="en-ID" sz="2400" dirty="0" err="1"/>
              <a:t>menganalisis</a:t>
            </a:r>
            <a:r>
              <a:rPr lang="en-ID" sz="2400" dirty="0"/>
              <a:t> </a:t>
            </a:r>
            <a:r>
              <a:rPr lang="en-ID" sz="2400" dirty="0" err="1"/>
              <a:t>implementasi</a:t>
            </a:r>
            <a:r>
              <a:rPr lang="en-ID" sz="2400" dirty="0"/>
              <a:t> program </a:t>
            </a:r>
            <a:r>
              <a:rPr lang="en-ID" sz="2400" dirty="0" err="1"/>
              <a:t>pencegahan</a:t>
            </a:r>
            <a:r>
              <a:rPr lang="en-ID" sz="2400" dirty="0"/>
              <a:t> stunting di </a:t>
            </a:r>
            <a:r>
              <a:rPr lang="en-ID" sz="2400" dirty="0" err="1"/>
              <a:t>Desa</a:t>
            </a:r>
            <a:r>
              <a:rPr lang="en-ID" sz="2400" dirty="0"/>
              <a:t> </a:t>
            </a:r>
            <a:r>
              <a:rPr lang="en-ID" sz="2400" dirty="0" err="1"/>
              <a:t>Sumorame</a:t>
            </a:r>
            <a:r>
              <a:rPr lang="en-ID" sz="2400" dirty="0"/>
              <a:t>, </a:t>
            </a:r>
            <a:r>
              <a:rPr lang="en-ID" sz="2400" dirty="0" err="1"/>
              <a:t>Kecamatan</a:t>
            </a:r>
            <a:r>
              <a:rPr lang="en-ID" sz="2400" dirty="0"/>
              <a:t> Candi, </a:t>
            </a:r>
            <a:r>
              <a:rPr lang="en-ID" sz="2400" dirty="0" err="1"/>
              <a:t>Kabupaten</a:t>
            </a:r>
            <a:r>
              <a:rPr lang="en-ID" sz="2400" dirty="0"/>
              <a:t> </a:t>
            </a:r>
            <a:r>
              <a:rPr lang="en-ID" sz="2400" dirty="0" err="1"/>
              <a:t>Sidoarjo</a:t>
            </a:r>
            <a:r>
              <a:rPr lang="en-ID" sz="2400" dirty="0"/>
              <a:t>. </a:t>
            </a:r>
            <a:r>
              <a:rPr lang="en-ID" sz="2400" dirty="0" err="1"/>
              <a:t>Informan</a:t>
            </a:r>
            <a:r>
              <a:rPr lang="en-ID" sz="2400" dirty="0"/>
              <a:t> </a:t>
            </a:r>
            <a:r>
              <a:rPr lang="en-ID" sz="2400" dirty="0" err="1"/>
              <a:t>penelitian</a:t>
            </a:r>
            <a:r>
              <a:rPr lang="en-ID" sz="2400" dirty="0"/>
              <a:t> </a:t>
            </a:r>
            <a:r>
              <a:rPr lang="en-ID" sz="2400" dirty="0" err="1"/>
              <a:t>ditentukan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purposive sampling, </a:t>
            </a:r>
            <a:r>
              <a:rPr lang="en-ID" sz="2400" dirty="0" err="1"/>
              <a:t>meliputi</a:t>
            </a:r>
            <a:r>
              <a:rPr lang="en-ID" sz="2400" dirty="0"/>
              <a:t> </a:t>
            </a:r>
            <a:r>
              <a:rPr lang="en-ID" sz="2400" dirty="0" err="1"/>
              <a:t>kader</a:t>
            </a:r>
            <a:r>
              <a:rPr lang="en-ID" sz="2400" dirty="0"/>
              <a:t> </a:t>
            </a:r>
            <a:r>
              <a:rPr lang="en-ID" sz="2400" dirty="0" err="1"/>
              <a:t>posyandu</a:t>
            </a:r>
            <a:r>
              <a:rPr lang="en-ID" sz="2400" dirty="0"/>
              <a:t>, </a:t>
            </a:r>
            <a:r>
              <a:rPr lang="en-ID" sz="2400" dirty="0" err="1"/>
              <a:t>bidan</a:t>
            </a:r>
            <a:r>
              <a:rPr lang="en-ID" sz="2400" dirty="0"/>
              <a:t> </a:t>
            </a:r>
            <a:r>
              <a:rPr lang="en-ID" sz="2400" dirty="0" err="1"/>
              <a:t>desa</a:t>
            </a:r>
            <a:r>
              <a:rPr lang="en-ID" sz="2400" dirty="0"/>
              <a:t>, dan </a:t>
            </a:r>
            <a:r>
              <a:rPr lang="en-ID" sz="2400" dirty="0" err="1"/>
              <a:t>perangkat</a:t>
            </a:r>
            <a:r>
              <a:rPr lang="en-ID" sz="2400" dirty="0"/>
              <a:t> </a:t>
            </a:r>
            <a:r>
              <a:rPr lang="en-ID" sz="2400" dirty="0" err="1"/>
              <a:t>desa</a:t>
            </a:r>
            <a:r>
              <a:rPr lang="en-ID" sz="2400" dirty="0"/>
              <a:t> yang </a:t>
            </a:r>
            <a:r>
              <a:rPr lang="en-ID" sz="2400" dirty="0" err="1"/>
              <a:t>terlibat</a:t>
            </a:r>
            <a:r>
              <a:rPr lang="en-ID" sz="2400" dirty="0"/>
              <a:t> </a:t>
            </a:r>
            <a:r>
              <a:rPr lang="en-ID" sz="2400" dirty="0" err="1"/>
              <a:t>langsung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pelaksanaan</a:t>
            </a:r>
            <a:r>
              <a:rPr lang="en-ID" sz="2400" dirty="0"/>
              <a:t> program. Teknik </a:t>
            </a:r>
            <a:r>
              <a:rPr lang="en-ID" sz="2400" dirty="0" err="1"/>
              <a:t>pengumpulan</a:t>
            </a:r>
            <a:r>
              <a:rPr lang="en-ID" sz="2400" dirty="0"/>
              <a:t> data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melalui</a:t>
            </a:r>
            <a:r>
              <a:rPr lang="en-ID" sz="2400" dirty="0"/>
              <a:t> </a:t>
            </a:r>
            <a:r>
              <a:rPr lang="en-ID" sz="2400" dirty="0" err="1"/>
              <a:t>wawancara</a:t>
            </a:r>
            <a:r>
              <a:rPr lang="en-ID" sz="2400" dirty="0"/>
              <a:t> </a:t>
            </a:r>
            <a:r>
              <a:rPr lang="en-ID" sz="2400" dirty="0" err="1"/>
              <a:t>mendalam</a:t>
            </a:r>
            <a:r>
              <a:rPr lang="en-ID" sz="2400" dirty="0"/>
              <a:t>, </a:t>
            </a:r>
            <a:r>
              <a:rPr lang="en-ID" sz="2400" dirty="0" err="1"/>
              <a:t>observasi</a:t>
            </a:r>
            <a:r>
              <a:rPr lang="en-ID" sz="2400" dirty="0"/>
              <a:t> </a:t>
            </a:r>
            <a:r>
              <a:rPr lang="en-ID" sz="2400" dirty="0" err="1"/>
              <a:t>lapangan</a:t>
            </a:r>
            <a:r>
              <a:rPr lang="en-ID" sz="2400" dirty="0"/>
              <a:t>, dan </a:t>
            </a:r>
            <a:r>
              <a:rPr lang="en-ID" sz="2400" dirty="0" err="1"/>
              <a:t>studi</a:t>
            </a:r>
            <a:r>
              <a:rPr lang="en-ID" sz="2400" dirty="0"/>
              <a:t> </a:t>
            </a:r>
            <a:r>
              <a:rPr lang="en-ID" sz="2400" dirty="0" err="1"/>
              <a:t>dokumentasi</a:t>
            </a:r>
            <a:r>
              <a:rPr lang="en-ID" sz="2400" dirty="0"/>
              <a:t>. Data yang </a:t>
            </a:r>
            <a:r>
              <a:rPr lang="en-ID" sz="2400" dirty="0" err="1"/>
              <a:t>diperoleh</a:t>
            </a:r>
            <a:r>
              <a:rPr lang="en-ID" sz="2400" dirty="0"/>
              <a:t> </a:t>
            </a:r>
            <a:r>
              <a:rPr lang="en-ID" sz="2400" dirty="0" err="1"/>
              <a:t>kemudian</a:t>
            </a:r>
            <a:r>
              <a:rPr lang="en-ID" sz="2400" dirty="0"/>
              <a:t> </a:t>
            </a:r>
            <a:r>
              <a:rPr lang="en-ID" sz="2400" dirty="0" err="1"/>
              <a:t>dianalisis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model </a:t>
            </a:r>
            <a:r>
              <a:rPr lang="en-ID" sz="2400" dirty="0" err="1"/>
              <a:t>analisis</a:t>
            </a:r>
            <a:r>
              <a:rPr lang="en-ID" sz="2400" dirty="0"/>
              <a:t> </a:t>
            </a:r>
            <a:r>
              <a:rPr lang="en-ID" sz="2400" dirty="0" err="1"/>
              <a:t>interaktif</a:t>
            </a:r>
            <a:r>
              <a:rPr lang="en-ID" sz="2400" dirty="0"/>
              <a:t> Miles dan Huberman, yang </a:t>
            </a:r>
            <a:r>
              <a:rPr lang="en-ID" sz="2400" dirty="0" err="1"/>
              <a:t>meliputi</a:t>
            </a:r>
            <a:r>
              <a:rPr lang="en-ID" sz="2400" dirty="0"/>
              <a:t> </a:t>
            </a:r>
            <a:r>
              <a:rPr lang="en-ID" sz="2400" dirty="0" err="1"/>
              <a:t>reduksi</a:t>
            </a:r>
            <a:r>
              <a:rPr lang="en-ID" sz="2400" dirty="0"/>
              <a:t> data, </a:t>
            </a:r>
            <a:r>
              <a:rPr lang="en-ID" sz="2400" dirty="0" err="1"/>
              <a:t>penyajian</a:t>
            </a:r>
            <a:r>
              <a:rPr lang="en-ID" sz="2400" dirty="0"/>
              <a:t> data, dan </a:t>
            </a:r>
            <a:r>
              <a:rPr lang="en-ID" sz="2400" dirty="0" err="1"/>
              <a:t>penarikan</a:t>
            </a:r>
            <a:r>
              <a:rPr lang="en-ID" sz="2400" dirty="0"/>
              <a:t> </a:t>
            </a:r>
            <a:r>
              <a:rPr lang="en-ID" sz="2400" dirty="0" err="1"/>
              <a:t>kesimpulan</a:t>
            </a:r>
            <a:r>
              <a:rPr lang="en-ID" sz="2400" dirty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 dan </a:t>
            </a:r>
            <a:r>
              <a:rPr lang="en-US" dirty="0" err="1"/>
              <a:t>Pembahasan</a:t>
            </a:r>
            <a:endParaRPr dirty="0"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indent="0" algn="just">
              <a:buNone/>
            </a:pPr>
            <a:r>
              <a:rPr lang="en-ID" sz="2000" dirty="0" err="1"/>
              <a:t>Implementasi</a:t>
            </a:r>
            <a:r>
              <a:rPr lang="en-ID" sz="2000" dirty="0"/>
              <a:t> </a:t>
            </a:r>
            <a:r>
              <a:rPr lang="en-ID" sz="2000" dirty="0" err="1"/>
              <a:t>kebijakan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proses </a:t>
            </a:r>
            <a:r>
              <a:rPr lang="en-ID" sz="2000" dirty="0" err="1"/>
              <a:t>dinamis</a:t>
            </a:r>
            <a:r>
              <a:rPr lang="en-ID" sz="2000" dirty="0"/>
              <a:t>, </a:t>
            </a:r>
            <a:r>
              <a:rPr lang="en-ID" sz="2000" dirty="0" err="1"/>
              <a:t>dimana</a:t>
            </a:r>
            <a:r>
              <a:rPr lang="en-ID" sz="2000" dirty="0"/>
              <a:t> </a:t>
            </a:r>
            <a:r>
              <a:rPr lang="en-ID" sz="2000" dirty="0" err="1"/>
              <a:t>pelaksana</a:t>
            </a:r>
            <a:r>
              <a:rPr lang="en-ID" sz="2000" dirty="0"/>
              <a:t> </a:t>
            </a:r>
            <a:r>
              <a:rPr lang="en-ID" sz="2000" dirty="0" err="1"/>
              <a:t>kebijakan</a:t>
            </a:r>
            <a:r>
              <a:rPr lang="en-ID" sz="2000" dirty="0"/>
              <a:t>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aktivitas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 yang </a:t>
            </a:r>
            <a:r>
              <a:rPr lang="en-ID" sz="2000" dirty="0" err="1"/>
              <a:t>terarah</a:t>
            </a:r>
            <a:r>
              <a:rPr lang="en-ID" sz="2000" dirty="0"/>
              <a:t> </a:t>
            </a:r>
            <a:r>
              <a:rPr lang="en-ID" sz="2000" dirty="0" err="1"/>
              <a:t>sehinggap</a:t>
            </a:r>
            <a:r>
              <a:rPr lang="en-ID" sz="2000" dirty="0"/>
              <a:t> </a:t>
            </a:r>
            <a:r>
              <a:rPr lang="en-ID" sz="2000" dirty="0" err="1"/>
              <a:t>ada</a:t>
            </a:r>
            <a:r>
              <a:rPr lang="en-ID" sz="2000" dirty="0"/>
              <a:t> </a:t>
            </a:r>
            <a:r>
              <a:rPr lang="en-ID" sz="2000" dirty="0" err="1"/>
              <a:t>akhirnya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mendapat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tujuan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sasaran</a:t>
            </a:r>
            <a:r>
              <a:rPr lang="en-ID" sz="2000" dirty="0"/>
              <a:t> </a:t>
            </a:r>
            <a:r>
              <a:rPr lang="en-ID" sz="2000" dirty="0" err="1"/>
              <a:t>kebijakan</a:t>
            </a:r>
            <a:r>
              <a:rPr lang="en-ID" sz="2000" dirty="0"/>
              <a:t> </a:t>
            </a:r>
            <a:r>
              <a:rPr lang="en-ID" sz="2000" dirty="0" err="1"/>
              <a:t>itu</a:t>
            </a:r>
            <a:r>
              <a:rPr lang="en-ID" sz="2000" dirty="0"/>
              <a:t> </a:t>
            </a:r>
            <a:r>
              <a:rPr lang="en-ID" sz="2000" dirty="0" err="1"/>
              <a:t>sendiri</a:t>
            </a:r>
            <a:r>
              <a:rPr lang="en-ID" sz="2000" dirty="0"/>
              <a:t>.</a:t>
            </a:r>
          </a:p>
          <a:p>
            <a:pPr marL="50800" indent="0" algn="just">
              <a:buNone/>
            </a:pPr>
            <a:r>
              <a:rPr lang="en-ID" sz="2000" b="1" dirty="0"/>
              <a:t>1. </a:t>
            </a:r>
            <a:r>
              <a:rPr lang="en-ID" sz="2000" b="1" dirty="0" err="1"/>
              <a:t>Kepentingan</a:t>
            </a:r>
            <a:r>
              <a:rPr lang="en-ID" sz="2000" b="1" dirty="0"/>
              <a:t> </a:t>
            </a:r>
            <a:r>
              <a:rPr lang="en-ID" sz="2000" b="1" dirty="0" err="1"/>
              <a:t>Kelompok</a:t>
            </a:r>
            <a:r>
              <a:rPr lang="en-ID" sz="2000" b="1" dirty="0"/>
              <a:t> </a:t>
            </a:r>
            <a:r>
              <a:rPr lang="en-ID" sz="2000" b="1" dirty="0" err="1"/>
              <a:t>Sasaran</a:t>
            </a:r>
            <a:endParaRPr lang="en-ID" sz="2000" b="1" dirty="0"/>
          </a:p>
          <a:p>
            <a:pPr marL="50800" indent="0" algn="just">
              <a:buNone/>
            </a:pPr>
            <a:r>
              <a:rPr lang="en-ID" sz="2000" dirty="0"/>
              <a:t>Program </a:t>
            </a:r>
            <a:r>
              <a:rPr lang="en-ID" sz="2000" dirty="0" err="1"/>
              <a:t>pencegahan</a:t>
            </a:r>
            <a:r>
              <a:rPr lang="en-ID" sz="2000" dirty="0"/>
              <a:t> stunting di </a:t>
            </a:r>
            <a:r>
              <a:rPr lang="en-ID" sz="2000" dirty="0" err="1"/>
              <a:t>Desa</a:t>
            </a:r>
            <a:r>
              <a:rPr lang="en-ID" sz="2000" dirty="0"/>
              <a:t> </a:t>
            </a:r>
            <a:r>
              <a:rPr lang="en-ID" sz="2000" dirty="0" err="1"/>
              <a:t>Sumorame</a:t>
            </a:r>
            <a:r>
              <a:rPr lang="en-ID" sz="2000" dirty="0"/>
              <a:t> </a:t>
            </a:r>
            <a:r>
              <a:rPr lang="en-ID" sz="2000" dirty="0" err="1"/>
              <a:t>dilaksanakan</a:t>
            </a:r>
            <a:r>
              <a:rPr lang="en-ID" sz="2000" dirty="0"/>
              <a:t> </a:t>
            </a:r>
            <a:r>
              <a:rPr lang="en-ID" sz="2000" dirty="0" err="1"/>
              <a:t>berdasarkan</a:t>
            </a:r>
            <a:r>
              <a:rPr lang="en-ID" sz="2000" dirty="0"/>
              <a:t> </a:t>
            </a:r>
            <a:r>
              <a:rPr lang="en-ID" sz="2000" dirty="0" err="1"/>
              <a:t>Peraturan</a:t>
            </a:r>
            <a:r>
              <a:rPr lang="en-ID" sz="2000" dirty="0"/>
              <a:t> Menteri Kesehatan </a:t>
            </a:r>
            <a:r>
              <a:rPr lang="en-ID" sz="2000" dirty="0" err="1"/>
              <a:t>Nomor</a:t>
            </a:r>
            <a:r>
              <a:rPr lang="en-ID" sz="2000" dirty="0"/>
              <a:t> 2 </a:t>
            </a:r>
            <a:r>
              <a:rPr lang="en-ID" sz="2000" dirty="0" err="1"/>
              <a:t>Tahun</a:t>
            </a:r>
            <a:r>
              <a:rPr lang="en-ID" sz="2000" dirty="0"/>
              <a:t> 2020 yang </a:t>
            </a:r>
            <a:r>
              <a:rPr lang="en-ID" sz="2000" dirty="0" err="1"/>
              <a:t>menekankan</a:t>
            </a:r>
            <a:r>
              <a:rPr lang="en-ID" sz="2000" dirty="0"/>
              <a:t> </a:t>
            </a:r>
            <a:r>
              <a:rPr lang="en-ID" sz="2000" dirty="0" err="1"/>
              <a:t>penguatan</a:t>
            </a:r>
            <a:r>
              <a:rPr lang="en-ID" sz="2000" dirty="0"/>
              <a:t> program </a:t>
            </a:r>
            <a:r>
              <a:rPr lang="en-ID" sz="2000" dirty="0" err="1"/>
              <a:t>pencegahan</a:t>
            </a:r>
            <a:r>
              <a:rPr lang="en-ID" sz="2000" dirty="0"/>
              <a:t> stunting </a:t>
            </a:r>
            <a:r>
              <a:rPr lang="en-ID" sz="2000" dirty="0" err="1"/>
              <a:t>melalui</a:t>
            </a:r>
            <a:r>
              <a:rPr lang="en-ID" sz="2000" dirty="0"/>
              <a:t> </a:t>
            </a:r>
            <a:r>
              <a:rPr lang="en-ID" sz="2000" dirty="0" err="1"/>
              <a:t>penetapan</a:t>
            </a:r>
            <a:r>
              <a:rPr lang="en-ID" sz="2000" dirty="0"/>
              <a:t> </a:t>
            </a:r>
            <a:r>
              <a:rPr lang="en-ID" sz="2000" dirty="0" err="1"/>
              <a:t>kelompok</a:t>
            </a:r>
            <a:r>
              <a:rPr lang="en-ID" sz="2000" dirty="0"/>
              <a:t> </a:t>
            </a:r>
            <a:r>
              <a:rPr lang="en-ID" sz="2000" dirty="0" err="1"/>
              <a:t>sasaran</a:t>
            </a:r>
            <a:r>
              <a:rPr lang="en-ID" sz="2000" dirty="0"/>
              <a:t>, </a:t>
            </a:r>
            <a:r>
              <a:rPr lang="en-ID" sz="2000" dirty="0" err="1"/>
              <a:t>kerjasama</a:t>
            </a:r>
            <a:r>
              <a:rPr lang="en-ID" sz="2000" dirty="0"/>
              <a:t> </a:t>
            </a:r>
            <a:r>
              <a:rPr lang="en-ID" sz="2000" dirty="0" err="1"/>
              <a:t>lintas</a:t>
            </a:r>
            <a:r>
              <a:rPr lang="en-ID" sz="2000" dirty="0"/>
              <a:t> </a:t>
            </a:r>
            <a:r>
              <a:rPr lang="en-ID" sz="2000" dirty="0" err="1"/>
              <a:t>sektor</a:t>
            </a:r>
            <a:r>
              <a:rPr lang="en-ID" sz="2000" dirty="0"/>
              <a:t>, </a:t>
            </a:r>
            <a:r>
              <a:rPr lang="en-ID" sz="2000" dirty="0" err="1"/>
              <a:t>transparansi</a:t>
            </a:r>
            <a:r>
              <a:rPr lang="en-ID" sz="2000" dirty="0"/>
              <a:t>, dan </a:t>
            </a:r>
            <a:r>
              <a:rPr lang="en-ID" sz="2000" dirty="0" err="1"/>
              <a:t>akuntabilitas</a:t>
            </a:r>
            <a:r>
              <a:rPr lang="en-ID" sz="2000" dirty="0"/>
              <a:t>. Program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menargetkan</a:t>
            </a:r>
            <a:r>
              <a:rPr lang="en-ID" sz="2000" dirty="0"/>
              <a:t> </a:t>
            </a:r>
            <a:r>
              <a:rPr lang="en-ID" sz="2000" dirty="0" err="1"/>
              <a:t>ibu</a:t>
            </a:r>
            <a:r>
              <a:rPr lang="en-ID" sz="2000" dirty="0"/>
              <a:t> </a:t>
            </a:r>
            <a:r>
              <a:rPr lang="en-ID" sz="2000" dirty="0" err="1"/>
              <a:t>hamil</a:t>
            </a:r>
            <a:r>
              <a:rPr lang="en-ID" sz="2000" dirty="0"/>
              <a:t>, </a:t>
            </a:r>
            <a:r>
              <a:rPr lang="en-ID" sz="2000" dirty="0" err="1"/>
              <a:t>ibu</a:t>
            </a:r>
            <a:r>
              <a:rPr lang="en-ID" sz="2000" dirty="0"/>
              <a:t> </a:t>
            </a:r>
            <a:r>
              <a:rPr lang="en-ID" sz="2000" dirty="0" err="1"/>
              <a:t>menyusui</a:t>
            </a:r>
            <a:r>
              <a:rPr lang="en-ID" sz="2000" dirty="0"/>
              <a:t>, dan </a:t>
            </a:r>
            <a:r>
              <a:rPr lang="en-ID" sz="2000" dirty="0" err="1"/>
              <a:t>keluarga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balita</a:t>
            </a:r>
            <a:r>
              <a:rPr lang="en-ID" sz="2000" dirty="0"/>
              <a:t> </a:t>
            </a:r>
            <a:r>
              <a:rPr lang="en-ID" sz="2000" dirty="0" err="1"/>
              <a:t>melalui</a:t>
            </a:r>
            <a:r>
              <a:rPr lang="en-ID" sz="2000" dirty="0"/>
              <a:t> </a:t>
            </a:r>
            <a:r>
              <a:rPr lang="en-ID" sz="2000" dirty="0" err="1"/>
              <a:t>edukasi</a:t>
            </a:r>
            <a:r>
              <a:rPr lang="en-ID" sz="2000" dirty="0"/>
              <a:t> </a:t>
            </a:r>
            <a:r>
              <a:rPr lang="en-ID" sz="2000" dirty="0" err="1"/>
              <a:t>gizi</a:t>
            </a:r>
            <a:r>
              <a:rPr lang="en-ID" sz="2000" dirty="0"/>
              <a:t>, </a:t>
            </a:r>
            <a:r>
              <a:rPr lang="en-ID" sz="2000" dirty="0" err="1"/>
              <a:t>penyuluhan</a:t>
            </a:r>
            <a:r>
              <a:rPr lang="en-ID" sz="2000" dirty="0"/>
              <a:t> </a:t>
            </a:r>
            <a:r>
              <a:rPr lang="en-ID" sz="2000" dirty="0" err="1"/>
              <a:t>pola</a:t>
            </a:r>
            <a:r>
              <a:rPr lang="en-ID" sz="2000" dirty="0"/>
              <a:t> </a:t>
            </a:r>
            <a:r>
              <a:rPr lang="en-ID" sz="2000" dirty="0" err="1"/>
              <a:t>makan</a:t>
            </a:r>
            <a:r>
              <a:rPr lang="en-ID" sz="2000" dirty="0"/>
              <a:t>, </a:t>
            </a:r>
            <a:r>
              <a:rPr lang="en-ID" sz="2000" dirty="0" err="1"/>
              <a:t>pemantauan</a:t>
            </a:r>
            <a:r>
              <a:rPr lang="en-ID" sz="2000" dirty="0"/>
              <a:t> </a:t>
            </a:r>
            <a:r>
              <a:rPr lang="en-ID" sz="2000" dirty="0" err="1"/>
              <a:t>tumbuh</a:t>
            </a:r>
            <a:r>
              <a:rPr lang="en-ID" sz="2000" dirty="0"/>
              <a:t> </a:t>
            </a:r>
            <a:r>
              <a:rPr lang="en-ID" sz="2000" dirty="0" err="1"/>
              <a:t>kembang</a:t>
            </a:r>
            <a:r>
              <a:rPr lang="en-ID" sz="2000" dirty="0"/>
              <a:t> </a:t>
            </a:r>
            <a:r>
              <a:rPr lang="en-ID" sz="2000" dirty="0" err="1"/>
              <a:t>anak</a:t>
            </a:r>
            <a:r>
              <a:rPr lang="en-ID" sz="2000" dirty="0"/>
              <a:t>,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layanan</a:t>
            </a:r>
            <a:r>
              <a:rPr lang="en-ID" sz="2000" dirty="0"/>
              <a:t> </a:t>
            </a:r>
            <a:r>
              <a:rPr lang="en-ID" sz="2000" dirty="0" err="1"/>
              <a:t>konseling</a:t>
            </a:r>
            <a:r>
              <a:rPr lang="en-ID" sz="2000" dirty="0"/>
              <a:t> di </a:t>
            </a:r>
            <a:r>
              <a:rPr lang="en-ID" sz="2000" dirty="0" err="1"/>
              <a:t>posyandu</a:t>
            </a:r>
            <a:r>
              <a:rPr lang="en-ID" sz="2000" dirty="0"/>
              <a:t> dan </a:t>
            </a:r>
            <a:r>
              <a:rPr lang="en-ID" sz="2000" dirty="0" err="1"/>
              <a:t>puskesmas</a:t>
            </a:r>
            <a:r>
              <a:rPr lang="en-ID" sz="2000" dirty="0"/>
              <a:t>. Hasil </a:t>
            </a:r>
            <a:r>
              <a:rPr lang="en-ID" sz="2000" dirty="0" err="1"/>
              <a:t>lapangan</a:t>
            </a:r>
            <a:r>
              <a:rPr lang="en-ID" sz="2000" dirty="0"/>
              <a:t> </a:t>
            </a:r>
            <a:r>
              <a:rPr lang="en-ID" sz="2000" dirty="0" err="1"/>
              <a:t>menunjukkan</a:t>
            </a:r>
            <a:r>
              <a:rPr lang="en-ID" sz="2000" dirty="0"/>
              <a:t> </a:t>
            </a:r>
            <a:r>
              <a:rPr lang="en-ID" sz="2000" dirty="0" err="1"/>
              <a:t>peningkatan</a:t>
            </a:r>
            <a:r>
              <a:rPr lang="en-ID" sz="2000" dirty="0"/>
              <a:t> </a:t>
            </a:r>
            <a:r>
              <a:rPr lang="en-ID" sz="2000" dirty="0" err="1"/>
              <a:t>signifikan</a:t>
            </a:r>
            <a:r>
              <a:rPr lang="en-ID" sz="2000" dirty="0"/>
              <a:t>, di mana 75% </a:t>
            </a:r>
            <a:r>
              <a:rPr lang="en-ID" sz="2000" dirty="0" err="1"/>
              <a:t>balita</a:t>
            </a:r>
            <a:r>
              <a:rPr lang="en-ID" sz="2000" dirty="0"/>
              <a:t> </a:t>
            </a:r>
            <a:r>
              <a:rPr lang="en-ID" sz="2000" dirty="0" err="1"/>
              <a:t>kini</a:t>
            </a:r>
            <a:r>
              <a:rPr lang="en-ID" sz="2000" dirty="0"/>
              <a:t> </a:t>
            </a:r>
            <a:r>
              <a:rPr lang="en-ID" sz="2000" dirty="0" err="1"/>
              <a:t>mendapatkan</a:t>
            </a:r>
            <a:r>
              <a:rPr lang="en-ID" sz="2000" dirty="0"/>
              <a:t> </a:t>
            </a:r>
            <a:r>
              <a:rPr lang="en-ID" sz="2000" dirty="0" err="1"/>
              <a:t>gizi</a:t>
            </a:r>
            <a:r>
              <a:rPr lang="en-ID" sz="2000" dirty="0"/>
              <a:t> </a:t>
            </a:r>
            <a:r>
              <a:rPr lang="en-ID" sz="2000" dirty="0" err="1"/>
              <a:t>sesuai</a:t>
            </a:r>
            <a:r>
              <a:rPr lang="en-ID" sz="2000" dirty="0"/>
              <a:t> </a:t>
            </a:r>
            <a:r>
              <a:rPr lang="en-ID" sz="2000" dirty="0" err="1"/>
              <a:t>standar</a:t>
            </a:r>
            <a:r>
              <a:rPr lang="en-ID" sz="2000" dirty="0"/>
              <a:t> (naik </a:t>
            </a:r>
            <a:r>
              <a:rPr lang="en-ID" sz="2000" dirty="0" err="1"/>
              <a:t>dari</a:t>
            </a:r>
            <a:r>
              <a:rPr lang="en-ID" sz="2000" dirty="0"/>
              <a:t> 50%) dan </a:t>
            </a:r>
            <a:r>
              <a:rPr lang="en-ID" sz="2000" dirty="0" err="1"/>
              <a:t>pengetahuan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gizi</a:t>
            </a:r>
            <a:r>
              <a:rPr lang="en-ID" sz="2000" dirty="0"/>
              <a:t> </a:t>
            </a:r>
            <a:r>
              <a:rPr lang="en-ID" sz="2000" dirty="0" err="1"/>
              <a:t>seimbang</a:t>
            </a:r>
            <a:r>
              <a:rPr lang="en-ID" sz="2000" dirty="0"/>
              <a:t> </a:t>
            </a:r>
            <a:r>
              <a:rPr lang="en-ID" sz="2000" dirty="0" err="1"/>
              <a:t>meningkat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45% </a:t>
            </a:r>
            <a:r>
              <a:rPr lang="en-ID" sz="2000" dirty="0" err="1"/>
              <a:t>menjadi</a:t>
            </a:r>
            <a:r>
              <a:rPr lang="en-ID" sz="2000" dirty="0"/>
              <a:t> 80%. </a:t>
            </a:r>
            <a:r>
              <a:rPr lang="en-ID" sz="2000" dirty="0" err="1"/>
              <a:t>Keberhasilan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didukung</a:t>
            </a:r>
            <a:r>
              <a:rPr lang="en-ID" sz="2000" dirty="0"/>
              <a:t> oleh </a:t>
            </a:r>
            <a:r>
              <a:rPr lang="en-ID" sz="2000" dirty="0" err="1"/>
              <a:t>fasilitas</a:t>
            </a:r>
            <a:r>
              <a:rPr lang="en-ID" sz="2000" dirty="0"/>
              <a:t> dan </a:t>
            </a:r>
            <a:r>
              <a:rPr lang="en-ID" sz="2000" dirty="0" err="1"/>
              <a:t>tenaga</a:t>
            </a:r>
            <a:r>
              <a:rPr lang="en-ID" sz="2000" dirty="0"/>
              <a:t> </a:t>
            </a:r>
            <a:r>
              <a:rPr lang="en-ID" sz="2000" dirty="0" err="1"/>
              <a:t>ahli</a:t>
            </a:r>
            <a:r>
              <a:rPr lang="en-ID" sz="2000" dirty="0"/>
              <a:t> yang </a:t>
            </a:r>
            <a:r>
              <a:rPr lang="en-ID" sz="2000" dirty="0" err="1"/>
              <a:t>memadai</a:t>
            </a:r>
            <a:r>
              <a:rPr lang="en-ID" sz="2000" dirty="0"/>
              <a:t>,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partisipasi</a:t>
            </a:r>
            <a:r>
              <a:rPr lang="en-ID" sz="2000" dirty="0"/>
              <a:t> </a:t>
            </a:r>
            <a:r>
              <a:rPr lang="en-ID" sz="2000" dirty="0" err="1"/>
              <a:t>aktif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, yang </a:t>
            </a:r>
            <a:r>
              <a:rPr lang="en-ID" sz="2000" dirty="0" err="1"/>
              <a:t>mendorong</a:t>
            </a:r>
            <a:r>
              <a:rPr lang="en-ID" sz="2000" dirty="0"/>
              <a:t> </a:t>
            </a:r>
            <a:r>
              <a:rPr lang="en-ID" sz="2000" dirty="0" err="1"/>
              <a:t>perubahan</a:t>
            </a:r>
            <a:r>
              <a:rPr lang="en-ID" sz="2000" dirty="0"/>
              <a:t> </a:t>
            </a:r>
            <a:r>
              <a:rPr lang="en-ID" sz="2000" dirty="0" err="1"/>
              <a:t>perilaku</a:t>
            </a:r>
            <a:r>
              <a:rPr lang="en-ID" sz="2000" dirty="0"/>
              <a:t> </a:t>
            </a:r>
            <a:r>
              <a:rPr lang="en-ID" sz="2000" dirty="0" err="1"/>
              <a:t>positif</a:t>
            </a:r>
            <a:r>
              <a:rPr lang="en-ID" sz="2000" dirty="0"/>
              <a:t>, </a:t>
            </a:r>
            <a:r>
              <a:rPr lang="en-ID" sz="2000" dirty="0" err="1"/>
              <a:t>deteksi</a:t>
            </a:r>
            <a:r>
              <a:rPr lang="en-ID" sz="2000" dirty="0"/>
              <a:t> </a:t>
            </a:r>
            <a:r>
              <a:rPr lang="en-ID" sz="2000" dirty="0" err="1"/>
              <a:t>dini</a:t>
            </a:r>
            <a:r>
              <a:rPr lang="en-ID" sz="2000" dirty="0"/>
              <a:t> </a:t>
            </a:r>
            <a:r>
              <a:rPr lang="en-ID" sz="2000" dirty="0" err="1"/>
              <a:t>risiko</a:t>
            </a:r>
            <a:r>
              <a:rPr lang="en-ID" sz="2000" dirty="0"/>
              <a:t> stunting, dan </a:t>
            </a:r>
            <a:r>
              <a:rPr lang="en-ID" sz="2000" dirty="0" err="1"/>
              <a:t>penurunan</a:t>
            </a:r>
            <a:r>
              <a:rPr lang="en-ID" sz="2000" dirty="0"/>
              <a:t> </a:t>
            </a:r>
            <a:r>
              <a:rPr lang="en-ID" sz="2000" dirty="0" err="1"/>
              <a:t>prevalensi</a:t>
            </a:r>
            <a:r>
              <a:rPr lang="en-ID" sz="2000" dirty="0"/>
              <a:t> stunting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signifikan</a:t>
            </a:r>
            <a:r>
              <a:rPr lang="en-ID" sz="2000" dirty="0"/>
              <a:t>.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8285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 dan </a:t>
            </a:r>
            <a:r>
              <a:rPr lang="en-US" dirty="0" err="1"/>
              <a:t>Pembahasan</a:t>
            </a:r>
            <a:endParaRPr dirty="0"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b="1" dirty="0"/>
              <a:t>2. </a:t>
            </a:r>
            <a:r>
              <a:rPr lang="en-US" sz="2000" b="1" dirty="0" err="1"/>
              <a:t>Tipe</a:t>
            </a:r>
            <a:r>
              <a:rPr lang="en-US" sz="2000" b="1" dirty="0"/>
              <a:t> </a:t>
            </a:r>
            <a:r>
              <a:rPr lang="en-US" sz="2000" b="1" dirty="0" err="1"/>
              <a:t>Manfaat</a:t>
            </a:r>
            <a:endParaRPr lang="en-US" sz="2000" b="1"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1400" dirty="0"/>
              <a:t>	Program </a:t>
            </a:r>
            <a:r>
              <a:rPr lang="en-ID" sz="1400" dirty="0" err="1"/>
              <a:t>pencegahan</a:t>
            </a:r>
            <a:r>
              <a:rPr lang="en-ID" sz="1400" dirty="0"/>
              <a:t> stunting di </a:t>
            </a:r>
            <a:r>
              <a:rPr lang="en-ID" sz="1400" dirty="0" err="1"/>
              <a:t>Desa</a:t>
            </a:r>
            <a:r>
              <a:rPr lang="en-ID" sz="1400" dirty="0"/>
              <a:t> </a:t>
            </a:r>
            <a:r>
              <a:rPr lang="en-ID" sz="1400" dirty="0" err="1"/>
              <a:t>Sumorame</a:t>
            </a:r>
            <a:r>
              <a:rPr lang="en-ID" sz="1400" dirty="0"/>
              <a:t>, yang </a:t>
            </a:r>
            <a:r>
              <a:rPr lang="en-ID" sz="1400" dirty="0" err="1"/>
              <a:t>dilaksanakan</a:t>
            </a:r>
            <a:r>
              <a:rPr lang="en-ID" sz="1400" dirty="0"/>
              <a:t> </a:t>
            </a:r>
            <a:r>
              <a:rPr lang="en-ID" sz="1400" dirty="0" err="1"/>
              <a:t>berdasarkan</a:t>
            </a:r>
            <a:r>
              <a:rPr lang="en-ID" sz="1400" dirty="0"/>
              <a:t> </a:t>
            </a:r>
            <a:r>
              <a:rPr lang="en-ID" sz="1400" dirty="0" err="1"/>
              <a:t>Peraturan</a:t>
            </a:r>
            <a:r>
              <a:rPr lang="en-ID" sz="1400" dirty="0"/>
              <a:t> Menteri Kesehatan </a:t>
            </a:r>
            <a:r>
              <a:rPr lang="en-ID" sz="1400" dirty="0" err="1"/>
              <a:t>Nomor</a:t>
            </a:r>
            <a:r>
              <a:rPr lang="en-ID" sz="1400" dirty="0"/>
              <a:t> 2 </a:t>
            </a:r>
            <a:r>
              <a:rPr lang="en-ID" sz="1400" dirty="0" err="1"/>
              <a:t>Tahun</a:t>
            </a:r>
            <a:r>
              <a:rPr lang="en-ID" sz="1400" dirty="0"/>
              <a:t> 2020, </a:t>
            </a:r>
            <a:r>
              <a:rPr lang="en-ID" sz="1400" dirty="0" err="1"/>
              <a:t>menunjukkan</a:t>
            </a:r>
            <a:r>
              <a:rPr lang="en-ID" sz="1400" dirty="0"/>
              <a:t> </a:t>
            </a:r>
            <a:r>
              <a:rPr lang="en-ID" sz="1400" dirty="0" err="1"/>
              <a:t>dampak</a:t>
            </a:r>
            <a:r>
              <a:rPr lang="en-ID" sz="1400" dirty="0"/>
              <a:t> </a:t>
            </a:r>
            <a:r>
              <a:rPr lang="en-ID" sz="1400" dirty="0" err="1"/>
              <a:t>signifikan</a:t>
            </a:r>
            <a:r>
              <a:rPr lang="en-ID" sz="1400" dirty="0"/>
              <a:t> </a:t>
            </a:r>
            <a:r>
              <a:rPr lang="en-ID" sz="1400" dirty="0" err="1"/>
              <a:t>baik</a:t>
            </a:r>
            <a:r>
              <a:rPr lang="en-ID" sz="1400" dirty="0"/>
              <a:t> </a:t>
            </a:r>
            <a:r>
              <a:rPr lang="en-ID" sz="1400" dirty="0" err="1"/>
              <a:t>langsung</a:t>
            </a:r>
            <a:r>
              <a:rPr lang="en-ID" sz="1400" dirty="0"/>
              <a:t> </a:t>
            </a:r>
            <a:r>
              <a:rPr lang="en-ID" sz="1400" dirty="0" err="1"/>
              <a:t>maupun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langsung</a:t>
            </a:r>
            <a:r>
              <a:rPr lang="en-ID" sz="1400" dirty="0"/>
              <a:t> </a:t>
            </a:r>
            <a:r>
              <a:rPr lang="en-ID" sz="1400" dirty="0" err="1"/>
              <a:t>bagi</a:t>
            </a:r>
            <a:r>
              <a:rPr lang="en-ID" sz="1400" dirty="0"/>
              <a:t> </a:t>
            </a:r>
            <a:r>
              <a:rPr lang="en-ID" sz="1400" dirty="0" err="1"/>
              <a:t>masyarakat</a:t>
            </a:r>
            <a:r>
              <a:rPr lang="en-ID" sz="1400" dirty="0"/>
              <a:t>. </a:t>
            </a:r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langsung</a:t>
            </a:r>
            <a:r>
              <a:rPr lang="en-ID" sz="1400" dirty="0"/>
              <a:t>, program </a:t>
            </a:r>
            <a:r>
              <a:rPr lang="en-ID" sz="1400" dirty="0" err="1"/>
              <a:t>meningkatkan</a:t>
            </a:r>
            <a:r>
              <a:rPr lang="en-ID" sz="1400" dirty="0"/>
              <a:t> status </a:t>
            </a:r>
            <a:r>
              <a:rPr lang="en-ID" sz="1400" dirty="0" err="1"/>
              <a:t>gizi</a:t>
            </a:r>
            <a:r>
              <a:rPr lang="en-ID" sz="1400" dirty="0"/>
              <a:t> </a:t>
            </a:r>
            <a:r>
              <a:rPr lang="en-ID" sz="1400" dirty="0" err="1"/>
              <a:t>anak</a:t>
            </a:r>
            <a:r>
              <a:rPr lang="en-ID" sz="1400" dirty="0"/>
              <a:t> dan </a:t>
            </a:r>
            <a:r>
              <a:rPr lang="en-ID" sz="1400" dirty="0" err="1"/>
              <a:t>ibu</a:t>
            </a:r>
            <a:r>
              <a:rPr lang="en-ID" sz="1400" dirty="0"/>
              <a:t> </a:t>
            </a:r>
            <a:r>
              <a:rPr lang="en-ID" sz="1400" dirty="0" err="1"/>
              <a:t>hamil</a:t>
            </a:r>
            <a:r>
              <a:rPr lang="en-ID" sz="1400" dirty="0"/>
              <a:t> </a:t>
            </a:r>
            <a:r>
              <a:rPr lang="en-ID" sz="1400" dirty="0" err="1"/>
              <a:t>melalui</a:t>
            </a:r>
            <a:r>
              <a:rPr lang="en-ID" sz="1400" dirty="0"/>
              <a:t> </a:t>
            </a:r>
            <a:r>
              <a:rPr lang="en-ID" sz="1400" dirty="0" err="1"/>
              <a:t>intervensi</a:t>
            </a:r>
            <a:r>
              <a:rPr lang="en-ID" sz="1400" dirty="0"/>
              <a:t> </a:t>
            </a:r>
            <a:r>
              <a:rPr lang="en-ID" sz="1400" dirty="0" err="1"/>
              <a:t>terintegrasi</a:t>
            </a:r>
            <a:r>
              <a:rPr lang="en-ID" sz="1400" dirty="0"/>
              <a:t> </a:t>
            </a:r>
            <a:r>
              <a:rPr lang="en-ID" sz="1400" dirty="0" err="1"/>
              <a:t>seperti</a:t>
            </a:r>
            <a:r>
              <a:rPr lang="en-ID" sz="1400" dirty="0"/>
              <a:t> </a:t>
            </a:r>
            <a:r>
              <a:rPr lang="en-ID" sz="1400" dirty="0" err="1"/>
              <a:t>imunisasi</a:t>
            </a:r>
            <a:r>
              <a:rPr lang="en-ID" sz="1400" dirty="0"/>
              <a:t> </a:t>
            </a:r>
            <a:r>
              <a:rPr lang="en-ID" sz="1400" dirty="0" err="1"/>
              <a:t>lengkap</a:t>
            </a:r>
            <a:r>
              <a:rPr lang="en-ID" sz="1400" dirty="0"/>
              <a:t>, </a:t>
            </a:r>
            <a:r>
              <a:rPr lang="en-ID" sz="1400" dirty="0" err="1"/>
              <a:t>pemberian</a:t>
            </a:r>
            <a:r>
              <a:rPr lang="en-ID" sz="1400" dirty="0"/>
              <a:t> MPASI, </a:t>
            </a:r>
            <a:r>
              <a:rPr lang="en-ID" sz="1400" dirty="0" err="1"/>
              <a:t>akses</a:t>
            </a:r>
            <a:r>
              <a:rPr lang="en-ID" sz="1400" dirty="0"/>
              <a:t> air </a:t>
            </a:r>
            <a:r>
              <a:rPr lang="en-ID" sz="1400" dirty="0" err="1"/>
              <a:t>bersih</a:t>
            </a:r>
            <a:r>
              <a:rPr lang="en-ID" sz="1400" dirty="0"/>
              <a:t> dan </a:t>
            </a:r>
            <a:r>
              <a:rPr lang="en-ID" sz="1400" dirty="0" err="1"/>
              <a:t>sanitasi</a:t>
            </a:r>
            <a:r>
              <a:rPr lang="en-ID" sz="1400" dirty="0"/>
              <a:t>,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edukasi</a:t>
            </a:r>
            <a:r>
              <a:rPr lang="en-ID" sz="1400" dirty="0"/>
              <a:t> </a:t>
            </a:r>
            <a:r>
              <a:rPr lang="en-ID" sz="1400" dirty="0" err="1"/>
              <a:t>gizi</a:t>
            </a:r>
            <a:r>
              <a:rPr lang="en-ID" sz="1400" dirty="0"/>
              <a:t> yang </a:t>
            </a:r>
            <a:r>
              <a:rPr lang="en-ID" sz="1400" dirty="0" err="1"/>
              <a:t>mendorong</a:t>
            </a:r>
            <a:r>
              <a:rPr lang="en-ID" sz="1400" dirty="0"/>
              <a:t> </a:t>
            </a:r>
            <a:r>
              <a:rPr lang="en-ID" sz="1400" dirty="0" err="1"/>
              <a:t>perubahan</a:t>
            </a:r>
            <a:r>
              <a:rPr lang="en-ID" sz="1400" dirty="0"/>
              <a:t> </a:t>
            </a:r>
            <a:r>
              <a:rPr lang="en-ID" sz="1400" dirty="0" err="1"/>
              <a:t>pola</a:t>
            </a:r>
            <a:r>
              <a:rPr lang="en-ID" sz="1400" dirty="0"/>
              <a:t> </a:t>
            </a:r>
            <a:r>
              <a:rPr lang="en-ID" sz="1400" dirty="0" err="1"/>
              <a:t>makan</a:t>
            </a:r>
            <a:r>
              <a:rPr lang="en-ID" sz="1400" dirty="0"/>
              <a:t> dan </a:t>
            </a:r>
            <a:r>
              <a:rPr lang="en-ID" sz="1400" dirty="0" err="1"/>
              <a:t>pengelolaan</a:t>
            </a:r>
            <a:r>
              <a:rPr lang="en-ID" sz="1400" dirty="0"/>
              <a:t> </a:t>
            </a:r>
            <a:r>
              <a:rPr lang="en-ID" sz="1400" dirty="0" err="1"/>
              <a:t>sumber</a:t>
            </a:r>
            <a:r>
              <a:rPr lang="en-ID" sz="1400" dirty="0"/>
              <a:t> </a:t>
            </a:r>
            <a:r>
              <a:rPr lang="en-ID" sz="1400" dirty="0" err="1"/>
              <a:t>daya</a:t>
            </a:r>
            <a:r>
              <a:rPr lang="en-ID" sz="1400" dirty="0"/>
              <a:t> </a:t>
            </a:r>
            <a:r>
              <a:rPr lang="en-ID" sz="1400" dirty="0" err="1"/>
              <a:t>keluarga</a:t>
            </a:r>
            <a:r>
              <a:rPr lang="en-ID" sz="1400" dirty="0"/>
              <a:t> </a:t>
            </a:r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bijak</a:t>
            </a:r>
            <a:r>
              <a:rPr lang="en-ID" sz="1400" dirty="0"/>
              <a:t>. Hasil </a:t>
            </a:r>
            <a:r>
              <a:rPr lang="en-ID" sz="1400" dirty="0" err="1"/>
              <a:t>lapangan</a:t>
            </a:r>
            <a:r>
              <a:rPr lang="en-ID" sz="1400" dirty="0"/>
              <a:t> </a:t>
            </a:r>
            <a:r>
              <a:rPr lang="en-ID" sz="1400" dirty="0" err="1"/>
              <a:t>menunjukkan</a:t>
            </a:r>
            <a:r>
              <a:rPr lang="en-ID" sz="1400" dirty="0"/>
              <a:t> 75% </a:t>
            </a:r>
            <a:r>
              <a:rPr lang="en-ID" sz="1400" dirty="0" err="1"/>
              <a:t>balita</a:t>
            </a:r>
            <a:r>
              <a:rPr lang="en-ID" sz="1400" dirty="0"/>
              <a:t> </a:t>
            </a:r>
            <a:r>
              <a:rPr lang="en-ID" sz="1400" dirty="0" err="1"/>
              <a:t>kini</a:t>
            </a:r>
            <a:r>
              <a:rPr lang="en-ID" sz="1400" dirty="0"/>
              <a:t> </a:t>
            </a:r>
            <a:r>
              <a:rPr lang="en-ID" sz="1400" dirty="0" err="1"/>
              <a:t>mendapat</a:t>
            </a:r>
            <a:r>
              <a:rPr lang="en-ID" sz="1400" dirty="0"/>
              <a:t> </a:t>
            </a:r>
            <a:r>
              <a:rPr lang="en-ID" sz="1400" dirty="0" err="1"/>
              <a:t>gizi</a:t>
            </a:r>
            <a:r>
              <a:rPr lang="en-ID" sz="1400" dirty="0"/>
              <a:t> </a:t>
            </a:r>
            <a:r>
              <a:rPr lang="en-ID" sz="1400" dirty="0" err="1"/>
              <a:t>sesuai</a:t>
            </a:r>
            <a:r>
              <a:rPr lang="en-ID" sz="1400" dirty="0"/>
              <a:t> </a:t>
            </a:r>
            <a:r>
              <a:rPr lang="en-ID" sz="1400" dirty="0" err="1"/>
              <a:t>standar</a:t>
            </a:r>
            <a:r>
              <a:rPr lang="en-ID" sz="1400" dirty="0"/>
              <a:t> (naik </a:t>
            </a:r>
            <a:r>
              <a:rPr lang="en-ID" sz="1400" dirty="0" err="1"/>
              <a:t>dari</a:t>
            </a:r>
            <a:r>
              <a:rPr lang="en-ID" sz="1400" dirty="0"/>
              <a:t> 50%), </a:t>
            </a:r>
            <a:r>
              <a:rPr lang="en-ID" sz="1400" dirty="0" err="1"/>
              <a:t>pengetahuan</a:t>
            </a:r>
            <a:r>
              <a:rPr lang="en-ID" sz="1400" dirty="0"/>
              <a:t> </a:t>
            </a:r>
            <a:r>
              <a:rPr lang="en-ID" sz="1400" dirty="0" err="1"/>
              <a:t>masyarakat</a:t>
            </a:r>
            <a:r>
              <a:rPr lang="en-ID" sz="1400" dirty="0"/>
              <a:t> </a:t>
            </a:r>
            <a:r>
              <a:rPr lang="en-ID" sz="1400" dirty="0" err="1"/>
              <a:t>tentang</a:t>
            </a:r>
            <a:r>
              <a:rPr lang="en-ID" sz="1400" dirty="0"/>
              <a:t> </a:t>
            </a:r>
            <a:r>
              <a:rPr lang="en-ID" sz="1400" dirty="0" err="1"/>
              <a:t>gizi</a:t>
            </a:r>
            <a:r>
              <a:rPr lang="en-ID" sz="1400" dirty="0"/>
              <a:t> </a:t>
            </a:r>
            <a:r>
              <a:rPr lang="en-ID" sz="1400" dirty="0" err="1"/>
              <a:t>seimbang</a:t>
            </a:r>
            <a:r>
              <a:rPr lang="en-ID" sz="1400" dirty="0"/>
              <a:t> </a:t>
            </a:r>
            <a:r>
              <a:rPr lang="en-ID" sz="1400" dirty="0" err="1"/>
              <a:t>meningkat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45% </a:t>
            </a:r>
            <a:r>
              <a:rPr lang="en-ID" sz="1400" dirty="0" err="1"/>
              <a:t>menjadi</a:t>
            </a:r>
            <a:r>
              <a:rPr lang="en-ID" sz="1400" dirty="0"/>
              <a:t> 80%, dan </a:t>
            </a:r>
            <a:r>
              <a:rPr lang="en-ID" sz="1400" dirty="0" err="1"/>
              <a:t>keluarga</a:t>
            </a:r>
            <a:r>
              <a:rPr lang="en-ID" sz="1400" dirty="0"/>
              <a:t> </a:t>
            </a:r>
            <a:r>
              <a:rPr lang="en-ID" sz="1400" dirty="0" err="1"/>
              <a:t>mulai</a:t>
            </a:r>
            <a:r>
              <a:rPr lang="en-ID" sz="1400" dirty="0"/>
              <a:t> </a:t>
            </a:r>
            <a:r>
              <a:rPr lang="en-ID" sz="1400" dirty="0" err="1"/>
              <a:t>memprioritaskan</a:t>
            </a:r>
            <a:r>
              <a:rPr lang="en-ID" sz="1400" dirty="0"/>
              <a:t> </a:t>
            </a:r>
            <a:r>
              <a:rPr lang="en-ID" sz="1400" dirty="0" err="1"/>
              <a:t>anggaran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makanan</a:t>
            </a:r>
            <a:r>
              <a:rPr lang="en-ID" sz="1400" dirty="0"/>
              <a:t> </a:t>
            </a:r>
            <a:r>
              <a:rPr lang="en-ID" sz="1400" dirty="0" err="1"/>
              <a:t>sehat</a:t>
            </a:r>
            <a:r>
              <a:rPr lang="en-ID" sz="1400" dirty="0"/>
              <a:t>. </a:t>
            </a:r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langsung</a:t>
            </a:r>
            <a:r>
              <a:rPr lang="en-ID" sz="1400" dirty="0"/>
              <a:t>, program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meningkatkan</a:t>
            </a:r>
            <a:r>
              <a:rPr lang="en-ID" sz="1400" dirty="0"/>
              <a:t> </a:t>
            </a:r>
            <a:r>
              <a:rPr lang="en-ID" sz="1400" dirty="0" err="1"/>
              <a:t>kesadaran</a:t>
            </a:r>
            <a:r>
              <a:rPr lang="en-ID" sz="1400" dirty="0"/>
              <a:t> </a:t>
            </a:r>
            <a:r>
              <a:rPr lang="en-ID" sz="1400" dirty="0" err="1"/>
              <a:t>hidup</a:t>
            </a:r>
            <a:r>
              <a:rPr lang="en-ID" sz="1400" dirty="0"/>
              <a:t> </a:t>
            </a:r>
            <a:r>
              <a:rPr lang="en-ID" sz="1400" dirty="0" err="1"/>
              <a:t>sehat</a:t>
            </a:r>
            <a:r>
              <a:rPr lang="en-ID" sz="1400" dirty="0"/>
              <a:t>, </a:t>
            </a:r>
            <a:r>
              <a:rPr lang="en-ID" sz="1400" dirty="0" err="1"/>
              <a:t>mendukung</a:t>
            </a:r>
            <a:r>
              <a:rPr lang="en-ID" sz="1400" dirty="0"/>
              <a:t> </a:t>
            </a:r>
            <a:r>
              <a:rPr lang="en-ID" sz="1400" dirty="0" err="1"/>
              <a:t>perkembangan</a:t>
            </a:r>
            <a:r>
              <a:rPr lang="en-ID" sz="1400" dirty="0"/>
              <a:t> </a:t>
            </a:r>
            <a:r>
              <a:rPr lang="en-ID" sz="1400" dirty="0" err="1"/>
              <a:t>fisik</a:t>
            </a:r>
            <a:r>
              <a:rPr lang="en-ID" sz="1400" dirty="0"/>
              <a:t> dan </a:t>
            </a:r>
            <a:r>
              <a:rPr lang="en-ID" sz="1400" dirty="0" err="1"/>
              <a:t>kognitif</a:t>
            </a:r>
            <a:r>
              <a:rPr lang="en-ID" sz="1400" dirty="0"/>
              <a:t> </a:t>
            </a:r>
            <a:r>
              <a:rPr lang="en-ID" sz="1400" dirty="0" err="1"/>
              <a:t>anak</a:t>
            </a:r>
            <a:r>
              <a:rPr lang="en-ID" sz="1400" dirty="0"/>
              <a:t>,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memperkuat</a:t>
            </a:r>
            <a:r>
              <a:rPr lang="en-ID" sz="1400" dirty="0"/>
              <a:t> </a:t>
            </a:r>
            <a:r>
              <a:rPr lang="en-ID" sz="1400" dirty="0" err="1"/>
              <a:t>kesejahteraan</a:t>
            </a:r>
            <a:r>
              <a:rPr lang="en-ID" sz="1400" dirty="0"/>
              <a:t> </a:t>
            </a:r>
            <a:r>
              <a:rPr lang="en-ID" sz="1400" dirty="0" err="1"/>
              <a:t>ekonomi</a:t>
            </a:r>
            <a:r>
              <a:rPr lang="en-ID" sz="1400" dirty="0"/>
              <a:t> </a:t>
            </a:r>
            <a:r>
              <a:rPr lang="en-ID" sz="1400" dirty="0" err="1"/>
              <a:t>keluarga</a:t>
            </a:r>
            <a:r>
              <a:rPr lang="en-ID" sz="1400" dirty="0"/>
              <a:t> </a:t>
            </a:r>
            <a:r>
              <a:rPr lang="en-ID" sz="1400" dirty="0" err="1"/>
              <a:t>melalui</a:t>
            </a:r>
            <a:r>
              <a:rPr lang="en-ID" sz="1400" dirty="0"/>
              <a:t> </a:t>
            </a:r>
            <a:r>
              <a:rPr lang="en-ID" sz="1400" dirty="0" err="1"/>
              <a:t>pengelolaan</a:t>
            </a:r>
            <a:r>
              <a:rPr lang="en-ID" sz="1400" dirty="0"/>
              <a:t> </a:t>
            </a:r>
            <a:r>
              <a:rPr lang="en-ID" sz="1400" dirty="0" err="1"/>
              <a:t>keuangan</a:t>
            </a:r>
            <a:r>
              <a:rPr lang="en-ID" sz="1400" dirty="0"/>
              <a:t> yang </a:t>
            </a:r>
            <a:r>
              <a:rPr lang="en-ID" sz="1400" dirty="0" err="1"/>
              <a:t>lebih</a:t>
            </a:r>
            <a:r>
              <a:rPr lang="en-ID" sz="1400" dirty="0"/>
              <a:t> </a:t>
            </a:r>
            <a:r>
              <a:rPr lang="en-ID" sz="1400" dirty="0" err="1"/>
              <a:t>efisien</a:t>
            </a:r>
            <a:r>
              <a:rPr lang="en-ID" sz="1400" dirty="0"/>
              <a:t>. </a:t>
            </a:r>
            <a:r>
              <a:rPr lang="en-ID" sz="1400" dirty="0" err="1"/>
              <a:t>Temuan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sejalan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teori</a:t>
            </a:r>
            <a:r>
              <a:rPr lang="en-ID" sz="1400" dirty="0"/>
              <a:t> </a:t>
            </a:r>
            <a:r>
              <a:rPr lang="en-ID" sz="1400" dirty="0" err="1"/>
              <a:t>implementasi</a:t>
            </a:r>
            <a:r>
              <a:rPr lang="en-ID" sz="1400" dirty="0"/>
              <a:t> </a:t>
            </a:r>
            <a:r>
              <a:rPr lang="en-ID" sz="1400" dirty="0" err="1"/>
              <a:t>kebijakan</a:t>
            </a:r>
            <a:r>
              <a:rPr lang="en-ID" sz="1400" dirty="0"/>
              <a:t> Merilee S. Grindle, yang </a:t>
            </a:r>
            <a:r>
              <a:rPr lang="en-ID" sz="1400" dirty="0" err="1"/>
              <a:t>menekankan</a:t>
            </a:r>
            <a:r>
              <a:rPr lang="en-ID" sz="1400" dirty="0"/>
              <a:t> </a:t>
            </a:r>
            <a:r>
              <a:rPr lang="en-ID" sz="1400" dirty="0" err="1"/>
              <a:t>bahwa</a:t>
            </a:r>
            <a:r>
              <a:rPr lang="en-ID" sz="1400" dirty="0"/>
              <a:t> </a:t>
            </a:r>
            <a:r>
              <a:rPr lang="en-ID" sz="1400" dirty="0" err="1"/>
              <a:t>keberhasilan</a:t>
            </a:r>
            <a:r>
              <a:rPr lang="en-ID" sz="1400" dirty="0"/>
              <a:t> </a:t>
            </a:r>
            <a:r>
              <a:rPr lang="en-ID" sz="1400" dirty="0" err="1"/>
              <a:t>kebijakan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hanya</a:t>
            </a:r>
            <a:r>
              <a:rPr lang="en-ID" sz="1400" dirty="0"/>
              <a:t> </a:t>
            </a:r>
            <a:r>
              <a:rPr lang="en-ID" sz="1400" dirty="0" err="1"/>
              <a:t>diukur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proses </a:t>
            </a:r>
            <a:r>
              <a:rPr lang="en-ID" sz="1400" dirty="0" err="1"/>
              <a:t>implementasi</a:t>
            </a:r>
            <a:r>
              <a:rPr lang="en-ID" sz="1400" dirty="0"/>
              <a:t>, </a:t>
            </a:r>
            <a:r>
              <a:rPr lang="en-ID" sz="1400" dirty="0" err="1"/>
              <a:t>tetapi</a:t>
            </a:r>
            <a:r>
              <a:rPr lang="en-ID" sz="1400" dirty="0"/>
              <a:t> juga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manfaat</a:t>
            </a:r>
            <a:r>
              <a:rPr lang="en-ID" sz="1400" dirty="0"/>
              <a:t> </a:t>
            </a:r>
            <a:r>
              <a:rPr lang="en-ID" sz="1400" dirty="0" err="1"/>
              <a:t>nyata</a:t>
            </a:r>
            <a:r>
              <a:rPr lang="en-ID" sz="1400" dirty="0"/>
              <a:t> yang </a:t>
            </a:r>
            <a:r>
              <a:rPr lang="en-ID" sz="1400" dirty="0" err="1"/>
              <a:t>dirasakan</a:t>
            </a:r>
            <a:r>
              <a:rPr lang="en-ID" sz="1400" dirty="0"/>
              <a:t> </a:t>
            </a:r>
            <a:r>
              <a:rPr lang="en-ID" sz="1400" dirty="0" err="1"/>
              <a:t>masyarakat</a:t>
            </a:r>
            <a:r>
              <a:rPr lang="en-ID" sz="1400" dirty="0"/>
              <a:t>,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mendukung</a:t>
            </a:r>
            <a:r>
              <a:rPr lang="en-ID" sz="1400" dirty="0"/>
              <a:t> </a:t>
            </a:r>
            <a:r>
              <a:rPr lang="en-ID" sz="1400" dirty="0" err="1"/>
              <a:t>penelitian</a:t>
            </a:r>
            <a:r>
              <a:rPr lang="en-ID" sz="1400" dirty="0"/>
              <a:t> </a:t>
            </a:r>
            <a:r>
              <a:rPr lang="en-ID" sz="1400" dirty="0" err="1"/>
              <a:t>sebelumnya</a:t>
            </a:r>
            <a:r>
              <a:rPr lang="en-ID" sz="1400" dirty="0"/>
              <a:t> </a:t>
            </a:r>
            <a:r>
              <a:rPr lang="en-ID" sz="1400" dirty="0" err="1"/>
              <a:t>mengenai</a:t>
            </a:r>
            <a:r>
              <a:rPr lang="en-ID" sz="1400" dirty="0"/>
              <a:t> </a:t>
            </a:r>
            <a:r>
              <a:rPr lang="en-ID" sz="1400" dirty="0" err="1"/>
              <a:t>efektivitas</a:t>
            </a:r>
            <a:r>
              <a:rPr lang="en-ID" sz="1400" dirty="0"/>
              <a:t> </a:t>
            </a:r>
            <a:r>
              <a:rPr lang="en-ID" sz="1400" dirty="0" err="1"/>
              <a:t>pendekatan</a:t>
            </a:r>
            <a:r>
              <a:rPr lang="en-ID" sz="1400" dirty="0"/>
              <a:t> </a:t>
            </a:r>
            <a:r>
              <a:rPr lang="en-ID" sz="1400" dirty="0" err="1"/>
              <a:t>holistik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pencegahan</a:t>
            </a:r>
            <a:r>
              <a:rPr lang="en-ID" sz="1400" dirty="0"/>
              <a:t> stunting.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b="1" dirty="0"/>
              <a:t>3. Tingkat </a:t>
            </a:r>
            <a:r>
              <a:rPr lang="en-US" sz="2000" b="1" dirty="0" err="1"/>
              <a:t>Perubahan</a:t>
            </a:r>
            <a:r>
              <a:rPr lang="en-US" sz="2000" b="1" dirty="0"/>
              <a:t> Yang </a:t>
            </a:r>
            <a:r>
              <a:rPr lang="en-US" sz="2000" b="1" dirty="0" err="1"/>
              <a:t>Diinginkan</a:t>
            </a:r>
            <a:endParaRPr lang="en-US" sz="2000" b="1"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1400" dirty="0"/>
              <a:t>	Program </a:t>
            </a:r>
            <a:r>
              <a:rPr lang="en-ID" sz="1400" dirty="0" err="1"/>
              <a:t>pencegahan</a:t>
            </a:r>
            <a:r>
              <a:rPr lang="en-ID" sz="1400" dirty="0"/>
              <a:t> stunting di </a:t>
            </a:r>
            <a:r>
              <a:rPr lang="en-ID" sz="1400" dirty="0" err="1"/>
              <a:t>Desa</a:t>
            </a:r>
            <a:r>
              <a:rPr lang="en-ID" sz="1400" dirty="0"/>
              <a:t> </a:t>
            </a:r>
            <a:r>
              <a:rPr lang="en-ID" sz="1400" dirty="0" err="1"/>
              <a:t>Sumorame</a:t>
            </a:r>
            <a:r>
              <a:rPr lang="en-ID" sz="1400" dirty="0"/>
              <a:t>, </a:t>
            </a:r>
            <a:r>
              <a:rPr lang="en-ID" sz="1400" dirty="0" err="1"/>
              <a:t>berdasarkan</a:t>
            </a:r>
            <a:r>
              <a:rPr lang="en-ID" sz="1400" dirty="0"/>
              <a:t> </a:t>
            </a:r>
            <a:r>
              <a:rPr lang="en-ID" sz="1400" dirty="0" err="1"/>
              <a:t>Peraturan</a:t>
            </a:r>
            <a:r>
              <a:rPr lang="en-ID" sz="1400" dirty="0"/>
              <a:t> Menteri Kesehatan </a:t>
            </a:r>
            <a:r>
              <a:rPr lang="en-ID" sz="1400" dirty="0" err="1"/>
              <a:t>Nomor</a:t>
            </a:r>
            <a:r>
              <a:rPr lang="en-ID" sz="1400" dirty="0"/>
              <a:t> 2 </a:t>
            </a:r>
            <a:r>
              <a:rPr lang="en-ID" sz="1400" dirty="0" err="1"/>
              <a:t>Tahun</a:t>
            </a:r>
            <a:r>
              <a:rPr lang="en-ID" sz="1400" dirty="0"/>
              <a:t> 2020, </a:t>
            </a:r>
            <a:r>
              <a:rPr lang="en-ID" sz="1400" dirty="0" err="1"/>
              <a:t>menetapkan</a:t>
            </a:r>
            <a:r>
              <a:rPr lang="en-ID" sz="1400" dirty="0"/>
              <a:t> target </a:t>
            </a:r>
            <a:r>
              <a:rPr lang="en-ID" sz="1400" dirty="0" err="1"/>
              <a:t>perubahan</a:t>
            </a:r>
            <a:r>
              <a:rPr lang="en-ID" sz="1400" dirty="0"/>
              <a:t> yang </a:t>
            </a:r>
            <a:r>
              <a:rPr lang="en-ID" sz="1400" dirty="0" err="1"/>
              <a:t>jelas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menurunkan</a:t>
            </a:r>
            <a:r>
              <a:rPr lang="en-ID" sz="1400" dirty="0"/>
              <a:t> </a:t>
            </a:r>
            <a:r>
              <a:rPr lang="en-ID" sz="1400" dirty="0" err="1"/>
              <a:t>prevalensi</a:t>
            </a:r>
            <a:r>
              <a:rPr lang="en-ID" sz="1400" dirty="0"/>
              <a:t> stunting </a:t>
            </a:r>
            <a:r>
              <a:rPr lang="en-ID" sz="1400" dirty="0" err="1"/>
              <a:t>melalui</a:t>
            </a:r>
            <a:r>
              <a:rPr lang="en-ID" sz="1400" dirty="0"/>
              <a:t> </a:t>
            </a:r>
            <a:r>
              <a:rPr lang="en-ID" sz="1400" dirty="0" err="1"/>
              <a:t>edukasi</a:t>
            </a:r>
            <a:r>
              <a:rPr lang="en-ID" sz="1400" dirty="0"/>
              <a:t> </a:t>
            </a:r>
            <a:r>
              <a:rPr lang="en-ID" sz="1400" dirty="0" err="1"/>
              <a:t>gizi</a:t>
            </a:r>
            <a:r>
              <a:rPr lang="en-ID" sz="1400" dirty="0"/>
              <a:t>, </a:t>
            </a:r>
            <a:r>
              <a:rPr lang="en-ID" sz="1400" dirty="0" err="1"/>
              <a:t>distribusi</a:t>
            </a:r>
            <a:r>
              <a:rPr lang="en-ID" sz="1400" dirty="0"/>
              <a:t> </a:t>
            </a:r>
            <a:r>
              <a:rPr lang="en-ID" sz="1400" dirty="0" err="1"/>
              <a:t>pangan</a:t>
            </a:r>
            <a:r>
              <a:rPr lang="en-ID" sz="1400" dirty="0"/>
              <a:t> </a:t>
            </a:r>
            <a:r>
              <a:rPr lang="en-ID" sz="1400" dirty="0" err="1"/>
              <a:t>bergizi</a:t>
            </a:r>
            <a:r>
              <a:rPr lang="en-ID" sz="1400" dirty="0"/>
              <a:t>, </a:t>
            </a:r>
            <a:r>
              <a:rPr lang="en-ID" sz="1400" dirty="0" err="1"/>
              <a:t>pelatihan</a:t>
            </a:r>
            <a:r>
              <a:rPr lang="en-ID" sz="1400" dirty="0"/>
              <a:t> </a:t>
            </a:r>
            <a:r>
              <a:rPr lang="en-ID" sz="1400" dirty="0" err="1"/>
              <a:t>kader</a:t>
            </a:r>
            <a:r>
              <a:rPr lang="en-ID" sz="1400" dirty="0"/>
              <a:t> </a:t>
            </a:r>
            <a:r>
              <a:rPr lang="en-ID" sz="1400" dirty="0" err="1"/>
              <a:t>posyandu</a:t>
            </a:r>
            <a:r>
              <a:rPr lang="en-ID" sz="1400" dirty="0"/>
              <a:t>,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pemantauan</a:t>
            </a:r>
            <a:r>
              <a:rPr lang="en-ID" sz="1400" dirty="0"/>
              <a:t> </a:t>
            </a:r>
            <a:r>
              <a:rPr lang="en-ID" sz="1400" dirty="0" err="1"/>
              <a:t>pertumbuhan</a:t>
            </a:r>
            <a:r>
              <a:rPr lang="en-ID" sz="1400" dirty="0"/>
              <a:t> </a:t>
            </a:r>
            <a:r>
              <a:rPr lang="en-ID" sz="1400" dirty="0" err="1"/>
              <a:t>anak</a:t>
            </a:r>
            <a:r>
              <a:rPr lang="en-ID" sz="1400" dirty="0"/>
              <a:t> dan </a:t>
            </a:r>
            <a:r>
              <a:rPr lang="en-ID" sz="1400" dirty="0" err="1"/>
              <a:t>kepatuhan</a:t>
            </a:r>
            <a:r>
              <a:rPr lang="en-ID" sz="1400" dirty="0"/>
              <a:t> </a:t>
            </a:r>
            <a:r>
              <a:rPr lang="en-ID" sz="1400" dirty="0" err="1"/>
              <a:t>imunisasi</a:t>
            </a:r>
            <a:r>
              <a:rPr lang="en-ID" sz="1400" dirty="0"/>
              <a:t>. Strategi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melibatkan</a:t>
            </a:r>
            <a:r>
              <a:rPr lang="en-ID" sz="1400" dirty="0"/>
              <a:t> </a:t>
            </a:r>
            <a:r>
              <a:rPr lang="en-ID" sz="1400" dirty="0" err="1"/>
              <a:t>kolaborasi</a:t>
            </a:r>
            <a:r>
              <a:rPr lang="en-ID" sz="1400" dirty="0"/>
              <a:t> </a:t>
            </a:r>
            <a:r>
              <a:rPr lang="en-ID" sz="1400" dirty="0" err="1"/>
              <a:t>efektif</a:t>
            </a:r>
            <a:r>
              <a:rPr lang="en-ID" sz="1400" dirty="0"/>
              <a:t> </a:t>
            </a:r>
            <a:r>
              <a:rPr lang="en-ID" sz="1400" dirty="0" err="1"/>
              <a:t>antara</a:t>
            </a:r>
            <a:r>
              <a:rPr lang="en-ID" sz="1400" dirty="0"/>
              <a:t> </a:t>
            </a:r>
            <a:r>
              <a:rPr lang="en-ID" sz="1400" dirty="0" err="1"/>
              <a:t>pemerintah</a:t>
            </a:r>
            <a:r>
              <a:rPr lang="en-ID" sz="1400" dirty="0"/>
              <a:t>, LSM, dan </a:t>
            </a:r>
            <a:r>
              <a:rPr lang="en-ID" sz="1400" dirty="0" err="1"/>
              <a:t>masyarakat</a:t>
            </a:r>
            <a:r>
              <a:rPr lang="en-ID" sz="1400" dirty="0"/>
              <a:t>, </a:t>
            </a:r>
            <a:r>
              <a:rPr lang="en-ID" sz="1400" dirty="0" err="1"/>
              <a:t>sehingga</a:t>
            </a:r>
            <a:r>
              <a:rPr lang="en-ID" sz="1400" dirty="0"/>
              <a:t> </a:t>
            </a:r>
            <a:r>
              <a:rPr lang="en-ID" sz="1400" dirty="0" err="1"/>
              <a:t>sumber</a:t>
            </a:r>
            <a:r>
              <a:rPr lang="en-ID" sz="1400" dirty="0"/>
              <a:t> </a:t>
            </a:r>
            <a:r>
              <a:rPr lang="en-ID" sz="1400" dirty="0" err="1"/>
              <a:t>daya</a:t>
            </a:r>
            <a:r>
              <a:rPr lang="en-ID" sz="1400" dirty="0"/>
              <a:t> </a:t>
            </a:r>
            <a:r>
              <a:rPr lang="en-ID" sz="1400" dirty="0" err="1"/>
              <a:t>dimanfaatkan</a:t>
            </a:r>
            <a:r>
              <a:rPr lang="en-ID" sz="1400" dirty="0"/>
              <a:t> optimal dan </a:t>
            </a:r>
            <a:r>
              <a:rPr lang="en-ID" sz="1400" dirty="0" err="1"/>
              <a:t>kegiatan</a:t>
            </a:r>
            <a:r>
              <a:rPr lang="en-ID" sz="1400" dirty="0"/>
              <a:t> </a:t>
            </a:r>
            <a:r>
              <a:rPr lang="en-ID" sz="1400" dirty="0" err="1"/>
              <a:t>berjalan</a:t>
            </a:r>
            <a:r>
              <a:rPr lang="en-ID" sz="1400" dirty="0"/>
              <a:t> </a:t>
            </a:r>
            <a:r>
              <a:rPr lang="en-ID" sz="1400" dirty="0" err="1"/>
              <a:t>terkoordinasi</a:t>
            </a:r>
            <a:r>
              <a:rPr lang="en-ID" sz="1400" dirty="0"/>
              <a:t>. Hasil </a:t>
            </a:r>
            <a:r>
              <a:rPr lang="en-ID" sz="1400" dirty="0" err="1"/>
              <a:t>lapangan</a:t>
            </a:r>
            <a:r>
              <a:rPr lang="en-ID" sz="1400" dirty="0"/>
              <a:t> </a:t>
            </a:r>
            <a:r>
              <a:rPr lang="en-ID" sz="1400" dirty="0" err="1"/>
              <a:t>menunjukkan</a:t>
            </a:r>
            <a:r>
              <a:rPr lang="en-ID" sz="1400" dirty="0"/>
              <a:t> </a:t>
            </a:r>
            <a:r>
              <a:rPr lang="en-ID" sz="1400" dirty="0" err="1"/>
              <a:t>perubahan</a:t>
            </a:r>
            <a:r>
              <a:rPr lang="en-ID" sz="1400" dirty="0"/>
              <a:t> </a:t>
            </a:r>
            <a:r>
              <a:rPr lang="en-ID" sz="1400" dirty="0" err="1"/>
              <a:t>signifikan</a:t>
            </a:r>
            <a:r>
              <a:rPr lang="en-ID" sz="1400" dirty="0"/>
              <a:t>: </a:t>
            </a:r>
            <a:r>
              <a:rPr lang="en-ID" sz="1400" dirty="0" err="1"/>
              <a:t>pola</a:t>
            </a:r>
            <a:r>
              <a:rPr lang="en-ID" sz="1400" dirty="0"/>
              <a:t> </a:t>
            </a:r>
            <a:r>
              <a:rPr lang="en-ID" sz="1400" dirty="0" err="1"/>
              <a:t>makan</a:t>
            </a:r>
            <a:r>
              <a:rPr lang="en-ID" sz="1400" dirty="0"/>
              <a:t> </a:t>
            </a:r>
            <a:r>
              <a:rPr lang="en-ID" sz="1400" dirty="0" err="1"/>
              <a:t>masyarakat</a:t>
            </a:r>
            <a:r>
              <a:rPr lang="en-ID" sz="1400" dirty="0"/>
              <a:t> </a:t>
            </a:r>
            <a:r>
              <a:rPr lang="en-ID" sz="1400" dirty="0" err="1"/>
              <a:t>lebih</a:t>
            </a:r>
            <a:r>
              <a:rPr lang="en-ID" sz="1400" dirty="0"/>
              <a:t> </a:t>
            </a:r>
            <a:r>
              <a:rPr lang="en-ID" sz="1400" dirty="0" err="1"/>
              <a:t>bergizi</a:t>
            </a:r>
            <a:r>
              <a:rPr lang="en-ID" sz="1400" dirty="0"/>
              <a:t>, orang </a:t>
            </a:r>
            <a:r>
              <a:rPr lang="en-ID" sz="1400" dirty="0" err="1"/>
              <a:t>tua</a:t>
            </a:r>
            <a:r>
              <a:rPr lang="en-ID" sz="1400" dirty="0"/>
              <a:t> </a:t>
            </a:r>
            <a:r>
              <a:rPr lang="en-ID" sz="1400" dirty="0" err="1"/>
              <a:t>rutin</a:t>
            </a:r>
            <a:r>
              <a:rPr lang="en-ID" sz="1400" dirty="0"/>
              <a:t> </a:t>
            </a:r>
            <a:r>
              <a:rPr lang="en-ID" sz="1400" dirty="0" err="1"/>
              <a:t>membawa</a:t>
            </a:r>
            <a:r>
              <a:rPr lang="en-ID" sz="1400" dirty="0"/>
              <a:t> </a:t>
            </a:r>
            <a:r>
              <a:rPr lang="en-ID" sz="1400" dirty="0" err="1"/>
              <a:t>anak</a:t>
            </a:r>
            <a:r>
              <a:rPr lang="en-ID" sz="1400" dirty="0"/>
              <a:t> </a:t>
            </a:r>
            <a:r>
              <a:rPr lang="en-ID" sz="1400" dirty="0" err="1"/>
              <a:t>ke</a:t>
            </a:r>
            <a:r>
              <a:rPr lang="en-ID" sz="1400" dirty="0"/>
              <a:t> </a:t>
            </a:r>
            <a:r>
              <a:rPr lang="en-ID" sz="1400" dirty="0" err="1"/>
              <a:t>posyandu</a:t>
            </a:r>
            <a:r>
              <a:rPr lang="en-ID" sz="1400" dirty="0"/>
              <a:t>, </a:t>
            </a:r>
            <a:r>
              <a:rPr lang="en-ID" sz="1400" dirty="0" err="1"/>
              <a:t>kepatuhan</a:t>
            </a:r>
            <a:r>
              <a:rPr lang="en-ID" sz="1400" dirty="0"/>
              <a:t> </a:t>
            </a:r>
            <a:r>
              <a:rPr lang="en-ID" sz="1400" dirty="0" err="1"/>
              <a:t>imunisasi</a:t>
            </a:r>
            <a:r>
              <a:rPr lang="en-ID" sz="1400" dirty="0"/>
              <a:t> </a:t>
            </a:r>
            <a:r>
              <a:rPr lang="en-ID" sz="1400" dirty="0" err="1"/>
              <a:t>meningkat</a:t>
            </a:r>
            <a:r>
              <a:rPr lang="en-ID" sz="1400" dirty="0"/>
              <a:t>, status </a:t>
            </a:r>
            <a:r>
              <a:rPr lang="en-ID" sz="1400" dirty="0" err="1"/>
              <a:t>gizi</a:t>
            </a:r>
            <a:r>
              <a:rPr lang="en-ID" sz="1400" dirty="0"/>
              <a:t> </a:t>
            </a:r>
            <a:r>
              <a:rPr lang="en-ID" sz="1400" dirty="0" err="1"/>
              <a:t>anak</a:t>
            </a:r>
            <a:r>
              <a:rPr lang="en-ID" sz="1400" dirty="0"/>
              <a:t> dan </a:t>
            </a:r>
            <a:r>
              <a:rPr lang="en-ID" sz="1400" dirty="0" err="1"/>
              <a:t>ibu</a:t>
            </a:r>
            <a:r>
              <a:rPr lang="en-ID" sz="1400" dirty="0"/>
              <a:t> </a:t>
            </a:r>
            <a:r>
              <a:rPr lang="en-ID" sz="1400" dirty="0" err="1"/>
              <a:t>hamil</a:t>
            </a:r>
            <a:r>
              <a:rPr lang="en-ID" sz="1400" dirty="0"/>
              <a:t> </a:t>
            </a:r>
            <a:r>
              <a:rPr lang="en-ID" sz="1400" dirty="0" err="1"/>
              <a:t>membaik</a:t>
            </a:r>
            <a:r>
              <a:rPr lang="en-ID" sz="1400" dirty="0"/>
              <a:t>, dan </a:t>
            </a:r>
            <a:r>
              <a:rPr lang="en-ID" sz="1400" dirty="0" err="1"/>
              <a:t>kesadaran</a:t>
            </a:r>
            <a:r>
              <a:rPr lang="en-ID" sz="1400" dirty="0"/>
              <a:t> </a:t>
            </a:r>
            <a:r>
              <a:rPr lang="en-ID" sz="1400" dirty="0" err="1"/>
              <a:t>kebersihan</a:t>
            </a:r>
            <a:r>
              <a:rPr lang="en-ID" sz="1400" dirty="0"/>
              <a:t>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pengelolaan</a:t>
            </a:r>
            <a:r>
              <a:rPr lang="en-ID" sz="1400" dirty="0"/>
              <a:t> </a:t>
            </a:r>
            <a:r>
              <a:rPr lang="en-ID" sz="1400" dirty="0" err="1"/>
              <a:t>sumber</a:t>
            </a:r>
            <a:r>
              <a:rPr lang="en-ID" sz="1400" dirty="0"/>
              <a:t> </a:t>
            </a:r>
            <a:r>
              <a:rPr lang="en-ID" sz="1400" dirty="0" err="1"/>
              <a:t>daya</a:t>
            </a:r>
            <a:r>
              <a:rPr lang="en-ID" sz="1400" dirty="0"/>
              <a:t> </a:t>
            </a:r>
            <a:r>
              <a:rPr lang="en-ID" sz="1400" dirty="0" err="1"/>
              <a:t>rumah</a:t>
            </a:r>
            <a:r>
              <a:rPr lang="en-ID" sz="1400" dirty="0"/>
              <a:t> </a:t>
            </a:r>
            <a:r>
              <a:rPr lang="en-ID" sz="1400" dirty="0" err="1"/>
              <a:t>tangga</a:t>
            </a:r>
            <a:r>
              <a:rPr lang="en-ID" sz="1400" dirty="0"/>
              <a:t> </a:t>
            </a:r>
            <a:r>
              <a:rPr lang="en-ID" sz="1400" dirty="0" err="1"/>
              <a:t>meningkat</a:t>
            </a:r>
            <a:r>
              <a:rPr lang="en-ID" sz="1400" dirty="0"/>
              <a:t>. </a:t>
            </a:r>
            <a:r>
              <a:rPr lang="en-ID" sz="1400" dirty="0" err="1"/>
              <a:t>Temuan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sejalan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teori</a:t>
            </a:r>
            <a:r>
              <a:rPr lang="en-ID" sz="1400" dirty="0"/>
              <a:t> </a:t>
            </a:r>
            <a:r>
              <a:rPr lang="en-ID" sz="1400" dirty="0" err="1"/>
              <a:t>implementasi</a:t>
            </a:r>
            <a:r>
              <a:rPr lang="en-ID" sz="1400" dirty="0"/>
              <a:t> Grindle, yang </a:t>
            </a:r>
            <a:r>
              <a:rPr lang="en-ID" sz="1400" dirty="0" err="1"/>
              <a:t>menekankan</a:t>
            </a:r>
            <a:r>
              <a:rPr lang="en-ID" sz="1400" dirty="0"/>
              <a:t> </a:t>
            </a:r>
            <a:r>
              <a:rPr lang="en-ID" sz="1400" dirty="0" err="1"/>
              <a:t>bahwa</a:t>
            </a:r>
            <a:r>
              <a:rPr lang="en-ID" sz="1400" dirty="0"/>
              <a:t> </a:t>
            </a:r>
            <a:r>
              <a:rPr lang="en-ID" sz="1400" dirty="0" err="1"/>
              <a:t>keberhasilan</a:t>
            </a:r>
            <a:r>
              <a:rPr lang="en-ID" sz="1400" dirty="0"/>
              <a:t> </a:t>
            </a:r>
            <a:r>
              <a:rPr lang="en-ID" sz="1400" dirty="0" err="1"/>
              <a:t>kebijakan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hanya</a:t>
            </a:r>
            <a:r>
              <a:rPr lang="en-ID" sz="1400" dirty="0"/>
              <a:t> </a:t>
            </a:r>
            <a:r>
              <a:rPr lang="en-ID" sz="1400" dirty="0" err="1"/>
              <a:t>diukur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proses </a:t>
            </a:r>
            <a:r>
              <a:rPr lang="en-ID" sz="1400" dirty="0" err="1"/>
              <a:t>implementasi</a:t>
            </a:r>
            <a:r>
              <a:rPr lang="en-ID" sz="1400" dirty="0"/>
              <a:t>, </a:t>
            </a:r>
            <a:r>
              <a:rPr lang="en-ID" sz="1400" dirty="0" err="1"/>
              <a:t>tetapi</a:t>
            </a:r>
            <a:r>
              <a:rPr lang="en-ID" sz="1400" dirty="0"/>
              <a:t> juga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pencapaian</a:t>
            </a:r>
            <a:r>
              <a:rPr lang="en-ID" sz="1400" dirty="0"/>
              <a:t> target </a:t>
            </a:r>
            <a:r>
              <a:rPr lang="en-ID" sz="1400" dirty="0" err="1"/>
              <a:t>perubahan</a:t>
            </a:r>
            <a:r>
              <a:rPr lang="en-ID" sz="1400" dirty="0"/>
              <a:t> yang </a:t>
            </a:r>
            <a:r>
              <a:rPr lang="en-ID" sz="1400" dirty="0" err="1"/>
              <a:t>jelas</a:t>
            </a:r>
            <a:r>
              <a:rPr lang="en-ID" sz="1400" dirty="0"/>
              <a:t> dan </a:t>
            </a:r>
            <a:r>
              <a:rPr lang="en-ID" sz="1400" dirty="0" err="1"/>
              <a:t>terukur</a:t>
            </a:r>
            <a:r>
              <a:rPr lang="en-ID" sz="1400" dirty="0"/>
              <a:t>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dampak</a:t>
            </a:r>
            <a:r>
              <a:rPr lang="en-ID" sz="1400" dirty="0"/>
              <a:t> </a:t>
            </a:r>
            <a:r>
              <a:rPr lang="en-ID" sz="1400" dirty="0" err="1"/>
              <a:t>nyata</a:t>
            </a:r>
            <a:r>
              <a:rPr lang="en-ID" sz="1400" dirty="0"/>
              <a:t> </a:t>
            </a:r>
            <a:r>
              <a:rPr lang="en-ID" sz="1400" dirty="0" err="1"/>
              <a:t>bagi</a:t>
            </a:r>
            <a:r>
              <a:rPr lang="en-ID" sz="1400" dirty="0"/>
              <a:t> </a:t>
            </a:r>
            <a:r>
              <a:rPr lang="en-ID" sz="1400" dirty="0" err="1"/>
              <a:t>masyarakat</a:t>
            </a:r>
            <a:r>
              <a:rPr lang="en-ID" sz="1400" dirty="0"/>
              <a:t>, </a:t>
            </a:r>
            <a:r>
              <a:rPr lang="en-ID" sz="1400" dirty="0" err="1"/>
              <a:t>baik</a:t>
            </a:r>
            <a:r>
              <a:rPr lang="en-ID" sz="1400" dirty="0"/>
              <a:t> </a:t>
            </a:r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langsung</a:t>
            </a:r>
            <a:r>
              <a:rPr lang="en-ID" sz="1400" dirty="0"/>
              <a:t> </a:t>
            </a:r>
            <a:r>
              <a:rPr lang="en-ID" sz="1400" dirty="0" err="1"/>
              <a:t>maupun</a:t>
            </a:r>
            <a:r>
              <a:rPr lang="en-ID" sz="1400" dirty="0"/>
              <a:t> </a:t>
            </a:r>
            <a:r>
              <a:rPr lang="en-ID" sz="1400" dirty="0" err="1"/>
              <a:t>jangka</a:t>
            </a:r>
            <a:r>
              <a:rPr lang="en-ID" sz="1400" dirty="0"/>
              <a:t> </a:t>
            </a:r>
            <a:r>
              <a:rPr lang="en-ID" sz="1400" dirty="0" err="1"/>
              <a:t>panjang</a:t>
            </a:r>
            <a:r>
              <a:rPr lang="en-ID" sz="1400" dirty="0"/>
              <a:t>, </a:t>
            </a:r>
            <a:r>
              <a:rPr lang="en-ID" sz="1400" dirty="0" err="1"/>
              <a:t>sehingga</a:t>
            </a:r>
            <a:r>
              <a:rPr lang="en-ID" sz="1400" dirty="0"/>
              <a:t> program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berhasil</a:t>
            </a:r>
            <a:r>
              <a:rPr lang="en-ID" sz="1400" dirty="0"/>
              <a:t> </a:t>
            </a:r>
            <a:r>
              <a:rPr lang="en-ID" sz="1400" dirty="0" err="1"/>
              <a:t>menciptakan</a:t>
            </a:r>
            <a:r>
              <a:rPr lang="en-ID" sz="1400" dirty="0"/>
              <a:t> </a:t>
            </a:r>
            <a:r>
              <a:rPr lang="en-ID" sz="1400" dirty="0" err="1"/>
              <a:t>perilaku</a:t>
            </a:r>
            <a:r>
              <a:rPr lang="en-ID" sz="1400" dirty="0"/>
              <a:t> </a:t>
            </a:r>
            <a:r>
              <a:rPr lang="en-ID" sz="1400" dirty="0" err="1"/>
              <a:t>sehat</a:t>
            </a:r>
            <a:r>
              <a:rPr lang="en-ID" sz="1400" dirty="0"/>
              <a:t> yang </a:t>
            </a:r>
            <a:r>
              <a:rPr lang="en-ID" sz="1400" dirty="0" err="1"/>
              <a:t>berkelanjutan</a:t>
            </a:r>
            <a:r>
              <a:rPr lang="en-ID" sz="1400" dirty="0"/>
              <a:t> dan </a:t>
            </a:r>
            <a:r>
              <a:rPr lang="en-ID" sz="1400" dirty="0" err="1"/>
              <a:t>menurunkan</a:t>
            </a:r>
            <a:r>
              <a:rPr lang="en-ID" sz="1400" dirty="0"/>
              <a:t> </a:t>
            </a:r>
            <a:r>
              <a:rPr lang="en-ID" sz="1400" dirty="0" err="1"/>
              <a:t>angka</a:t>
            </a:r>
            <a:r>
              <a:rPr lang="en-ID" sz="1400" dirty="0"/>
              <a:t> stunting </a:t>
            </a:r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signifikan</a:t>
            </a:r>
            <a:r>
              <a:rPr lang="en-ID" sz="1400" dirty="0"/>
              <a:t>.</a:t>
            </a:r>
            <a:endParaRPr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8285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 dan </a:t>
            </a:r>
            <a:r>
              <a:rPr lang="en-US" dirty="0" err="1"/>
              <a:t>Pembahasan</a:t>
            </a:r>
            <a:endParaRPr dirty="0"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b="1" dirty="0"/>
              <a:t>4. </a:t>
            </a:r>
            <a:r>
              <a:rPr lang="en-US" sz="2000" b="1" dirty="0" err="1"/>
              <a:t>Letak</a:t>
            </a:r>
            <a:r>
              <a:rPr lang="en-US" sz="2000" b="1" dirty="0"/>
              <a:t> </a:t>
            </a:r>
            <a:r>
              <a:rPr lang="en-US" sz="2000" b="1" dirty="0" err="1"/>
              <a:t>Pengambilan</a:t>
            </a:r>
            <a:r>
              <a:rPr lang="en-US" sz="2000" b="1" dirty="0"/>
              <a:t> Keputusan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1400" dirty="0"/>
              <a:t>	Program </a:t>
            </a:r>
            <a:r>
              <a:rPr lang="en-ID" sz="1400" dirty="0" err="1"/>
              <a:t>pencegahan</a:t>
            </a:r>
            <a:r>
              <a:rPr lang="en-ID" sz="1400" dirty="0"/>
              <a:t> stunting di </a:t>
            </a:r>
            <a:r>
              <a:rPr lang="en-ID" sz="1400" dirty="0" err="1"/>
              <a:t>Desa</a:t>
            </a:r>
            <a:r>
              <a:rPr lang="en-ID" sz="1400" dirty="0"/>
              <a:t> </a:t>
            </a:r>
            <a:r>
              <a:rPr lang="en-ID" sz="1400" dirty="0" err="1"/>
              <a:t>Sumorame</a:t>
            </a:r>
            <a:r>
              <a:rPr lang="en-ID" sz="1400" dirty="0"/>
              <a:t> </a:t>
            </a:r>
            <a:r>
              <a:rPr lang="en-ID" sz="1400" dirty="0" err="1"/>
              <a:t>menunjukkan</a:t>
            </a:r>
            <a:r>
              <a:rPr lang="en-ID" sz="1400" dirty="0"/>
              <a:t> </a:t>
            </a:r>
            <a:r>
              <a:rPr lang="en-ID" sz="1400" dirty="0" err="1"/>
              <a:t>pentingnya</a:t>
            </a:r>
            <a:r>
              <a:rPr lang="en-ID" sz="1400" dirty="0"/>
              <a:t> </a:t>
            </a:r>
            <a:r>
              <a:rPr lang="en-ID" sz="1400" dirty="0" err="1"/>
              <a:t>pengambilan</a:t>
            </a:r>
            <a:r>
              <a:rPr lang="en-ID" sz="1400" dirty="0"/>
              <a:t> </a:t>
            </a:r>
            <a:r>
              <a:rPr lang="en-ID" sz="1400" dirty="0" err="1"/>
              <a:t>keputusan</a:t>
            </a:r>
            <a:r>
              <a:rPr lang="en-ID" sz="1400" dirty="0"/>
              <a:t> yang </a:t>
            </a:r>
            <a:r>
              <a:rPr lang="en-ID" sz="1400" dirty="0" err="1"/>
              <a:t>tepat</a:t>
            </a:r>
            <a:r>
              <a:rPr lang="en-ID" sz="1400" dirty="0"/>
              <a:t> </a:t>
            </a:r>
            <a:r>
              <a:rPr lang="en-ID" sz="1400" dirty="0" err="1"/>
              <a:t>melalui</a:t>
            </a:r>
            <a:r>
              <a:rPr lang="en-ID" sz="1400" dirty="0"/>
              <a:t> </a:t>
            </a:r>
            <a:r>
              <a:rPr lang="en-ID" sz="1400" dirty="0" err="1"/>
              <a:t>struktur</a:t>
            </a:r>
            <a:r>
              <a:rPr lang="en-ID" sz="1400" dirty="0"/>
              <a:t> </a:t>
            </a:r>
            <a:r>
              <a:rPr lang="en-ID" sz="1400" dirty="0" err="1"/>
              <a:t>organisasi</a:t>
            </a:r>
            <a:r>
              <a:rPr lang="en-ID" sz="1400" dirty="0"/>
              <a:t> yang </a:t>
            </a:r>
            <a:r>
              <a:rPr lang="en-ID" sz="1400" dirty="0" err="1"/>
              <a:t>jelas</a:t>
            </a:r>
            <a:r>
              <a:rPr lang="en-ID" sz="1400" dirty="0"/>
              <a:t> dan </a:t>
            </a:r>
            <a:r>
              <a:rPr lang="en-ID" sz="1400" dirty="0" err="1"/>
              <a:t>transparansi</a:t>
            </a:r>
            <a:r>
              <a:rPr lang="en-ID" sz="1400" dirty="0"/>
              <a:t>, </a:t>
            </a:r>
            <a:r>
              <a:rPr lang="en-ID" sz="1400" dirty="0" err="1"/>
              <a:t>sebagaimana</a:t>
            </a:r>
            <a:r>
              <a:rPr lang="en-ID" sz="1400" dirty="0"/>
              <a:t> </a:t>
            </a:r>
            <a:r>
              <a:rPr lang="en-ID" sz="1400" dirty="0" err="1"/>
              <a:t>dijelaskan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teori</a:t>
            </a:r>
            <a:r>
              <a:rPr lang="en-ID" sz="1400" dirty="0"/>
              <a:t> </a:t>
            </a:r>
            <a:r>
              <a:rPr lang="en-ID" sz="1400" dirty="0" err="1"/>
              <a:t>implementasi</a:t>
            </a:r>
            <a:r>
              <a:rPr lang="en-ID" sz="1400" dirty="0"/>
              <a:t> Grindle. </a:t>
            </a:r>
            <a:r>
              <a:rPr lang="en-ID" sz="1400" dirty="0" err="1"/>
              <a:t>Kebijakan</a:t>
            </a:r>
            <a:r>
              <a:rPr lang="en-ID" sz="1400" dirty="0"/>
              <a:t> </a:t>
            </a:r>
            <a:r>
              <a:rPr lang="en-ID" sz="1400" dirty="0" err="1"/>
              <a:t>nasional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Kementerian Kesehatan dan Kementerian </a:t>
            </a:r>
            <a:r>
              <a:rPr lang="en-ID" sz="1400" dirty="0" err="1"/>
              <a:t>Pemberdayaan</a:t>
            </a:r>
            <a:r>
              <a:rPr lang="en-ID" sz="1400" dirty="0"/>
              <a:t> Perempuan dan </a:t>
            </a:r>
            <a:r>
              <a:rPr lang="en-ID" sz="1400" dirty="0" err="1"/>
              <a:t>Perlindungan</a:t>
            </a:r>
            <a:r>
              <a:rPr lang="en-ID" sz="1400" dirty="0"/>
              <a:t> Anak </a:t>
            </a:r>
            <a:r>
              <a:rPr lang="en-ID" sz="1400" dirty="0" err="1"/>
              <a:t>diturunkan</a:t>
            </a:r>
            <a:r>
              <a:rPr lang="en-ID" sz="1400" dirty="0"/>
              <a:t> </a:t>
            </a:r>
            <a:r>
              <a:rPr lang="en-ID" sz="1400" dirty="0" err="1"/>
              <a:t>ke</a:t>
            </a:r>
            <a:r>
              <a:rPr lang="en-ID" sz="1400" dirty="0"/>
              <a:t> </a:t>
            </a:r>
            <a:r>
              <a:rPr lang="en-ID" sz="1400" dirty="0" err="1"/>
              <a:t>tingkat</a:t>
            </a:r>
            <a:r>
              <a:rPr lang="en-ID" sz="1400" dirty="0"/>
              <a:t> </a:t>
            </a:r>
            <a:r>
              <a:rPr lang="en-ID" sz="1400" dirty="0" err="1"/>
              <a:t>desa</a:t>
            </a:r>
            <a:r>
              <a:rPr lang="en-ID" sz="1400" dirty="0"/>
              <a:t> </a:t>
            </a:r>
            <a:r>
              <a:rPr lang="en-ID" sz="1400" dirty="0" err="1"/>
              <a:t>melalui</a:t>
            </a:r>
            <a:r>
              <a:rPr lang="en-ID" sz="1400" dirty="0"/>
              <a:t> </a:t>
            </a:r>
            <a:r>
              <a:rPr lang="en-ID" sz="1400" dirty="0" err="1"/>
              <a:t>puskesmas</a:t>
            </a:r>
            <a:r>
              <a:rPr lang="en-ID" sz="1400" dirty="0"/>
              <a:t>, </a:t>
            </a:r>
            <a:r>
              <a:rPr lang="en-ID" sz="1400" dirty="0" err="1"/>
              <a:t>posyandu</a:t>
            </a:r>
            <a:r>
              <a:rPr lang="en-ID" sz="1400" dirty="0"/>
              <a:t>, </a:t>
            </a:r>
            <a:r>
              <a:rPr lang="en-ID" sz="1400" dirty="0" err="1"/>
              <a:t>pemerintah</a:t>
            </a:r>
            <a:r>
              <a:rPr lang="en-ID" sz="1400" dirty="0"/>
              <a:t> </a:t>
            </a:r>
            <a:r>
              <a:rPr lang="en-ID" sz="1400" dirty="0" err="1"/>
              <a:t>desa</a:t>
            </a:r>
            <a:r>
              <a:rPr lang="en-ID" sz="1400" dirty="0"/>
              <a:t>,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dukungan</a:t>
            </a:r>
            <a:r>
              <a:rPr lang="en-ID" sz="1400" dirty="0"/>
              <a:t> LSM dan </a:t>
            </a:r>
            <a:r>
              <a:rPr lang="en-ID" sz="1400" dirty="0" err="1"/>
              <a:t>organisasi</a:t>
            </a:r>
            <a:r>
              <a:rPr lang="en-ID" sz="1400" dirty="0"/>
              <a:t> </a:t>
            </a:r>
            <a:r>
              <a:rPr lang="en-ID" sz="1400" dirty="0" err="1"/>
              <a:t>komunitas</a:t>
            </a:r>
            <a:r>
              <a:rPr lang="en-ID" sz="1400" dirty="0"/>
              <a:t>. </a:t>
            </a:r>
            <a:r>
              <a:rPr lang="en-ID" sz="1400" dirty="0" err="1"/>
              <a:t>Kolaborasi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memastikan</a:t>
            </a:r>
            <a:r>
              <a:rPr lang="en-ID" sz="1400" dirty="0"/>
              <a:t> program </a:t>
            </a:r>
            <a:r>
              <a:rPr lang="en-ID" sz="1400" dirty="0" err="1"/>
              <a:t>berjalan</a:t>
            </a:r>
            <a:r>
              <a:rPr lang="en-ID" sz="1400" dirty="0"/>
              <a:t> </a:t>
            </a:r>
            <a:r>
              <a:rPr lang="en-ID" sz="1400" dirty="0" err="1"/>
              <a:t>terkoordinasi</a:t>
            </a:r>
            <a:r>
              <a:rPr lang="en-ID" sz="1400" dirty="0"/>
              <a:t>, </a:t>
            </a:r>
            <a:r>
              <a:rPr lang="en-ID" sz="1400" dirty="0" err="1"/>
              <a:t>termasuk</a:t>
            </a:r>
            <a:r>
              <a:rPr lang="en-ID" sz="1400" dirty="0"/>
              <a:t> </a:t>
            </a:r>
            <a:r>
              <a:rPr lang="en-ID" sz="1400" dirty="0" err="1"/>
              <a:t>melalui</a:t>
            </a:r>
            <a:r>
              <a:rPr lang="en-ID" sz="1400" dirty="0"/>
              <a:t> </a:t>
            </a:r>
            <a:r>
              <a:rPr lang="en-ID" sz="1400" dirty="0" err="1"/>
              <a:t>rapat</a:t>
            </a:r>
            <a:r>
              <a:rPr lang="en-ID" sz="1400" dirty="0"/>
              <a:t> </a:t>
            </a:r>
            <a:r>
              <a:rPr lang="en-ID" sz="1400" dirty="0" err="1"/>
              <a:t>rutin</a:t>
            </a:r>
            <a:r>
              <a:rPr lang="en-ID" sz="1400" dirty="0"/>
              <a:t>, forum </a:t>
            </a:r>
            <a:r>
              <a:rPr lang="en-ID" sz="1400" dirty="0" err="1"/>
              <a:t>komunikasi</a:t>
            </a:r>
            <a:r>
              <a:rPr lang="en-ID" sz="1400" dirty="0"/>
              <a:t>, </a:t>
            </a:r>
            <a:r>
              <a:rPr lang="en-ID" sz="1400" dirty="0" err="1"/>
              <a:t>penggunaan</a:t>
            </a:r>
            <a:r>
              <a:rPr lang="en-ID" sz="1400" dirty="0"/>
              <a:t> </a:t>
            </a:r>
            <a:r>
              <a:rPr lang="en-ID" sz="1400" dirty="0" err="1"/>
              <a:t>teknologi</a:t>
            </a:r>
            <a:r>
              <a:rPr lang="en-ID" sz="1400" dirty="0"/>
              <a:t>, </a:t>
            </a:r>
            <a:r>
              <a:rPr lang="en-ID" sz="1400" dirty="0" err="1"/>
              <a:t>pelatihan</a:t>
            </a:r>
            <a:r>
              <a:rPr lang="en-ID" sz="1400" dirty="0"/>
              <a:t> </a:t>
            </a:r>
            <a:r>
              <a:rPr lang="en-ID" sz="1400" dirty="0" err="1"/>
              <a:t>bersama</a:t>
            </a:r>
            <a:r>
              <a:rPr lang="en-ID" sz="1400" dirty="0"/>
              <a:t>, dan </a:t>
            </a:r>
            <a:r>
              <a:rPr lang="en-ID" sz="1400" dirty="0" err="1"/>
              <a:t>sistem</a:t>
            </a:r>
            <a:r>
              <a:rPr lang="en-ID" sz="1400" dirty="0"/>
              <a:t> </a:t>
            </a:r>
            <a:r>
              <a:rPr lang="en-ID" sz="1400" dirty="0" err="1"/>
              <a:t>pelaporan</a:t>
            </a:r>
            <a:r>
              <a:rPr lang="en-ID" sz="1400" dirty="0"/>
              <a:t> </a:t>
            </a:r>
            <a:r>
              <a:rPr lang="en-ID" sz="1400" dirty="0" err="1"/>
              <a:t>terintegrasi</a:t>
            </a:r>
            <a:r>
              <a:rPr lang="en-ID" sz="1400" dirty="0"/>
              <a:t>. Hasil </a:t>
            </a:r>
            <a:r>
              <a:rPr lang="en-ID" sz="1400" dirty="0" err="1"/>
              <a:t>lapangan</a:t>
            </a:r>
            <a:r>
              <a:rPr lang="en-ID" sz="1400" dirty="0"/>
              <a:t> </a:t>
            </a:r>
            <a:r>
              <a:rPr lang="en-ID" sz="1400" dirty="0" err="1"/>
              <a:t>menunjukkan</a:t>
            </a:r>
            <a:r>
              <a:rPr lang="en-ID" sz="1400" dirty="0"/>
              <a:t> </a:t>
            </a:r>
            <a:r>
              <a:rPr lang="en-ID" sz="1400" dirty="0" err="1"/>
              <a:t>peran</a:t>
            </a:r>
            <a:r>
              <a:rPr lang="en-ID" sz="1400" dirty="0"/>
              <a:t> </a:t>
            </a:r>
            <a:r>
              <a:rPr lang="en-ID" sz="1400" dirty="0" err="1"/>
              <a:t>aktif</a:t>
            </a:r>
            <a:r>
              <a:rPr lang="en-ID" sz="1400" dirty="0"/>
              <a:t> </a:t>
            </a:r>
            <a:r>
              <a:rPr lang="en-ID" sz="1400" dirty="0" err="1"/>
              <a:t>masyarakat</a:t>
            </a:r>
            <a:r>
              <a:rPr lang="en-ID" sz="1400" dirty="0"/>
              <a:t>, </a:t>
            </a:r>
            <a:r>
              <a:rPr lang="en-ID" sz="1400" dirty="0" err="1"/>
              <a:t>peningkatan</a:t>
            </a:r>
            <a:r>
              <a:rPr lang="en-ID" sz="1400" dirty="0"/>
              <a:t> </a:t>
            </a:r>
            <a:r>
              <a:rPr lang="en-ID" sz="1400" dirty="0" err="1"/>
              <a:t>kesadaran</a:t>
            </a:r>
            <a:r>
              <a:rPr lang="en-ID" sz="1400" dirty="0"/>
              <a:t> </a:t>
            </a:r>
            <a:r>
              <a:rPr lang="en-ID" sz="1400" dirty="0" err="1"/>
              <a:t>gizi</a:t>
            </a:r>
            <a:r>
              <a:rPr lang="en-ID" sz="1400" dirty="0"/>
              <a:t>, </a:t>
            </a:r>
            <a:r>
              <a:rPr lang="en-ID" sz="1400" dirty="0" err="1"/>
              <a:t>kepatuhan</a:t>
            </a:r>
            <a:r>
              <a:rPr lang="en-ID" sz="1400" dirty="0"/>
              <a:t> </a:t>
            </a:r>
            <a:r>
              <a:rPr lang="en-ID" sz="1400" dirty="0" err="1"/>
              <a:t>imunisasi</a:t>
            </a:r>
            <a:r>
              <a:rPr lang="en-ID" sz="1400" dirty="0"/>
              <a:t>, dan </a:t>
            </a:r>
            <a:r>
              <a:rPr lang="en-ID" sz="1400" dirty="0" err="1"/>
              <a:t>perubahan</a:t>
            </a:r>
            <a:r>
              <a:rPr lang="en-ID" sz="1400" dirty="0"/>
              <a:t> </a:t>
            </a:r>
            <a:r>
              <a:rPr lang="en-ID" sz="1400" dirty="0" err="1"/>
              <a:t>perilaku</a:t>
            </a:r>
            <a:r>
              <a:rPr lang="en-ID" sz="1400" dirty="0"/>
              <a:t> </a:t>
            </a:r>
            <a:r>
              <a:rPr lang="en-ID" sz="1400" dirty="0" err="1"/>
              <a:t>hidup</a:t>
            </a:r>
            <a:r>
              <a:rPr lang="en-ID" sz="1400" dirty="0"/>
              <a:t> </a:t>
            </a:r>
            <a:r>
              <a:rPr lang="en-ID" sz="1400" dirty="0" err="1"/>
              <a:t>sehat</a:t>
            </a:r>
            <a:r>
              <a:rPr lang="en-ID" sz="1400" dirty="0"/>
              <a:t>, yang </a:t>
            </a:r>
            <a:r>
              <a:rPr lang="en-ID" sz="1400" dirty="0" err="1"/>
              <a:t>mendukung</a:t>
            </a:r>
            <a:r>
              <a:rPr lang="en-ID" sz="1400" dirty="0"/>
              <a:t> </a:t>
            </a:r>
            <a:r>
              <a:rPr lang="en-ID" sz="1400" dirty="0" err="1"/>
              <a:t>penurunan</a:t>
            </a:r>
            <a:r>
              <a:rPr lang="en-ID" sz="1400" dirty="0"/>
              <a:t> </a:t>
            </a:r>
            <a:r>
              <a:rPr lang="en-ID" sz="1400" dirty="0" err="1"/>
              <a:t>angka</a:t>
            </a:r>
            <a:r>
              <a:rPr lang="en-ID" sz="1400" dirty="0"/>
              <a:t> stunting. </a:t>
            </a:r>
            <a:r>
              <a:rPr lang="en-ID" sz="1400" dirty="0" err="1"/>
              <a:t>Namun</a:t>
            </a:r>
            <a:r>
              <a:rPr lang="en-ID" sz="1400" dirty="0"/>
              <a:t>, </a:t>
            </a:r>
            <a:r>
              <a:rPr lang="en-ID" sz="1400" dirty="0" err="1"/>
              <a:t>fragmentasi</a:t>
            </a:r>
            <a:r>
              <a:rPr lang="en-ID" sz="1400" dirty="0"/>
              <a:t> </a:t>
            </a:r>
            <a:r>
              <a:rPr lang="en-ID" sz="1400" dirty="0" err="1"/>
              <a:t>masih</a:t>
            </a:r>
            <a:r>
              <a:rPr lang="en-ID" sz="1400" dirty="0"/>
              <a:t> </a:t>
            </a:r>
            <a:r>
              <a:rPr lang="en-ID" sz="1400" dirty="0" err="1"/>
              <a:t>muncul</a:t>
            </a:r>
            <a:r>
              <a:rPr lang="en-ID" sz="1400" dirty="0"/>
              <a:t> </a:t>
            </a:r>
            <a:r>
              <a:rPr lang="en-ID" sz="1400" dirty="0" err="1"/>
              <a:t>akibat</a:t>
            </a:r>
            <a:r>
              <a:rPr lang="en-ID" sz="1400" dirty="0"/>
              <a:t> </a:t>
            </a:r>
            <a:r>
              <a:rPr lang="en-ID" sz="1400" dirty="0" err="1"/>
              <a:t>ketidaksesuaian</a:t>
            </a:r>
            <a:r>
              <a:rPr lang="en-ID" sz="1400" dirty="0"/>
              <a:t> data </a:t>
            </a:r>
            <a:r>
              <a:rPr lang="en-ID" sz="1400" dirty="0" err="1"/>
              <a:t>antar</a:t>
            </a:r>
            <a:r>
              <a:rPr lang="en-ID" sz="1400" dirty="0"/>
              <a:t> </a:t>
            </a:r>
            <a:r>
              <a:rPr lang="en-ID" sz="1400" dirty="0" err="1"/>
              <a:t>lembaga</a:t>
            </a:r>
            <a:r>
              <a:rPr lang="en-ID" sz="1400" dirty="0"/>
              <a:t> dan </a:t>
            </a:r>
            <a:r>
              <a:rPr lang="en-ID" sz="1400" dirty="0" err="1"/>
              <a:t>perbedaan</a:t>
            </a:r>
            <a:r>
              <a:rPr lang="en-ID" sz="1400" dirty="0"/>
              <a:t> </a:t>
            </a:r>
            <a:r>
              <a:rPr lang="en-ID" sz="1400" dirty="0" err="1"/>
              <a:t>kebijakan</a:t>
            </a:r>
            <a:r>
              <a:rPr lang="en-ID" sz="1400" dirty="0"/>
              <a:t> </a:t>
            </a:r>
            <a:r>
              <a:rPr lang="en-ID" sz="1400" dirty="0" err="1"/>
              <a:t>tingkat</a:t>
            </a:r>
            <a:r>
              <a:rPr lang="en-ID" sz="1400" dirty="0"/>
              <a:t> </a:t>
            </a:r>
            <a:r>
              <a:rPr lang="en-ID" sz="1400" dirty="0" err="1"/>
              <a:t>desa</a:t>
            </a:r>
            <a:r>
              <a:rPr lang="en-ID" sz="1400" dirty="0"/>
              <a:t> dan </a:t>
            </a:r>
            <a:r>
              <a:rPr lang="en-ID" sz="1400" dirty="0" err="1"/>
              <a:t>nasional</a:t>
            </a:r>
            <a:r>
              <a:rPr lang="en-ID" sz="1400" dirty="0"/>
              <a:t>, </a:t>
            </a:r>
            <a:r>
              <a:rPr lang="en-ID" sz="1400" dirty="0" err="1"/>
              <a:t>sehingga</a:t>
            </a:r>
            <a:r>
              <a:rPr lang="en-ID" sz="1400" dirty="0"/>
              <a:t> </a:t>
            </a:r>
            <a:r>
              <a:rPr lang="en-ID" sz="1400" dirty="0" err="1"/>
              <a:t>koordinasi</a:t>
            </a:r>
            <a:r>
              <a:rPr lang="en-ID" sz="1400" dirty="0"/>
              <a:t>, </a:t>
            </a:r>
            <a:r>
              <a:rPr lang="en-ID" sz="1400" dirty="0" err="1"/>
              <a:t>komunikasi</a:t>
            </a:r>
            <a:r>
              <a:rPr lang="en-ID" sz="1400" dirty="0"/>
              <a:t>, dan </a:t>
            </a:r>
            <a:r>
              <a:rPr lang="en-ID" sz="1400" dirty="0" err="1"/>
              <a:t>transparansi</a:t>
            </a:r>
            <a:r>
              <a:rPr lang="en-ID" sz="1400" dirty="0"/>
              <a:t> </a:t>
            </a:r>
            <a:r>
              <a:rPr lang="en-ID" sz="1400" dirty="0" err="1"/>
              <a:t>tetap</a:t>
            </a:r>
            <a:r>
              <a:rPr lang="en-ID" sz="1400" dirty="0"/>
              <a:t> </a:t>
            </a:r>
            <a:r>
              <a:rPr lang="en-ID" sz="1400" dirty="0" err="1"/>
              <a:t>menjadi</a:t>
            </a:r>
            <a:r>
              <a:rPr lang="en-ID" sz="1400" dirty="0"/>
              <a:t> </a:t>
            </a:r>
            <a:r>
              <a:rPr lang="en-ID" sz="1400" dirty="0" err="1"/>
              <a:t>kunci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memastikan</a:t>
            </a:r>
            <a:r>
              <a:rPr lang="en-ID" sz="1400" dirty="0"/>
              <a:t> </a:t>
            </a:r>
            <a:r>
              <a:rPr lang="en-ID" sz="1400" dirty="0" err="1"/>
              <a:t>implementasi</a:t>
            </a:r>
            <a:r>
              <a:rPr lang="en-ID" sz="1400" dirty="0"/>
              <a:t> program yang </a:t>
            </a:r>
            <a:r>
              <a:rPr lang="en-ID" sz="1400" dirty="0" err="1"/>
              <a:t>efektif</a:t>
            </a:r>
            <a:r>
              <a:rPr lang="en-ID" sz="1400" dirty="0"/>
              <a:t>, </a:t>
            </a:r>
            <a:r>
              <a:rPr lang="en-ID" sz="1400" dirty="0" err="1"/>
              <a:t>berkelanjutan</a:t>
            </a:r>
            <a:r>
              <a:rPr lang="en-ID" sz="1400" dirty="0"/>
              <a:t>, dan </a:t>
            </a:r>
            <a:r>
              <a:rPr lang="en-ID" sz="1400" dirty="0" err="1"/>
              <a:t>berdampak</a:t>
            </a:r>
            <a:r>
              <a:rPr lang="en-ID" sz="1400" dirty="0"/>
              <a:t> </a:t>
            </a:r>
            <a:r>
              <a:rPr lang="en-ID" sz="1400" dirty="0" err="1"/>
              <a:t>nyata</a:t>
            </a:r>
            <a:r>
              <a:rPr lang="en-ID" sz="1400" dirty="0"/>
              <a:t> </a:t>
            </a:r>
            <a:r>
              <a:rPr lang="en-ID" sz="1400" dirty="0" err="1"/>
              <a:t>bagi</a:t>
            </a:r>
            <a:r>
              <a:rPr lang="en-ID" sz="1400" dirty="0"/>
              <a:t> </a:t>
            </a:r>
            <a:r>
              <a:rPr lang="en-ID" sz="1400" dirty="0" err="1"/>
              <a:t>masyarakat</a:t>
            </a:r>
            <a:r>
              <a:rPr lang="en-ID" sz="1400" dirty="0"/>
              <a:t>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b="1" dirty="0"/>
              <a:t>5. Pelaksanaan Program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1400" dirty="0"/>
              <a:t>	</a:t>
            </a:r>
            <a:endParaRPr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5FDE3-C327-BB48-4806-9BBA599FA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810" y="4106999"/>
            <a:ext cx="6258380" cy="22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3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8285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 dan </a:t>
            </a:r>
            <a:r>
              <a:rPr lang="en-US" dirty="0" err="1"/>
              <a:t>Pembahasan</a:t>
            </a:r>
            <a:endParaRPr dirty="0"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19301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1400" dirty="0"/>
              <a:t>	</a:t>
            </a:r>
            <a:r>
              <a:rPr lang="en-ID" sz="1400" dirty="0" err="1"/>
              <a:t>Keberhasilan</a:t>
            </a:r>
            <a:r>
              <a:rPr lang="en-ID" sz="1400" dirty="0"/>
              <a:t> </a:t>
            </a:r>
            <a:r>
              <a:rPr lang="en-ID" sz="1400" dirty="0" err="1"/>
              <a:t>implementasi</a:t>
            </a:r>
            <a:r>
              <a:rPr lang="en-ID" sz="1400" dirty="0"/>
              <a:t> program </a:t>
            </a:r>
            <a:r>
              <a:rPr lang="en-ID" sz="1400" dirty="0" err="1"/>
              <a:t>pencegahan</a:t>
            </a:r>
            <a:r>
              <a:rPr lang="en-ID" sz="1400" dirty="0"/>
              <a:t> stunting di </a:t>
            </a:r>
            <a:r>
              <a:rPr lang="en-ID" sz="1400" dirty="0" err="1"/>
              <a:t>Desa</a:t>
            </a:r>
            <a:r>
              <a:rPr lang="en-ID" sz="1400" dirty="0"/>
              <a:t> </a:t>
            </a:r>
            <a:r>
              <a:rPr lang="en-ID" sz="1400" dirty="0" err="1"/>
              <a:t>Sumorame</a:t>
            </a:r>
            <a:r>
              <a:rPr lang="en-ID" sz="1400" dirty="0"/>
              <a:t> sangat </a:t>
            </a:r>
            <a:r>
              <a:rPr lang="en-ID" sz="1400" dirty="0" err="1"/>
              <a:t>bergantung</a:t>
            </a:r>
            <a:r>
              <a:rPr lang="en-ID" sz="1400" dirty="0"/>
              <a:t> pada </a:t>
            </a:r>
            <a:r>
              <a:rPr lang="en-ID" sz="1400" dirty="0" err="1"/>
              <a:t>kompetensi</a:t>
            </a:r>
            <a:r>
              <a:rPr lang="en-ID" sz="1400" dirty="0"/>
              <a:t> </a:t>
            </a:r>
            <a:r>
              <a:rPr lang="en-ID" sz="1400" dirty="0" err="1"/>
              <a:t>pelaksana</a:t>
            </a:r>
            <a:r>
              <a:rPr lang="en-ID" sz="1400" dirty="0"/>
              <a:t> dan </a:t>
            </a:r>
            <a:r>
              <a:rPr lang="en-ID" sz="1400" dirty="0" err="1"/>
              <a:t>perencanaan</a:t>
            </a:r>
            <a:r>
              <a:rPr lang="en-ID" sz="1400" dirty="0"/>
              <a:t> </a:t>
            </a:r>
            <a:r>
              <a:rPr lang="en-ID" sz="1400" dirty="0" err="1"/>
              <a:t>kegiatan</a:t>
            </a:r>
            <a:r>
              <a:rPr lang="en-ID" sz="1400" dirty="0"/>
              <a:t> yang </a:t>
            </a:r>
            <a:r>
              <a:rPr lang="en-ID" sz="1400" dirty="0" err="1"/>
              <a:t>terstruktur</a:t>
            </a:r>
            <a:r>
              <a:rPr lang="en-ID" sz="1400" dirty="0"/>
              <a:t>, </a:t>
            </a:r>
            <a:r>
              <a:rPr lang="en-ID" sz="1400" dirty="0" err="1"/>
              <a:t>sesuai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teori</a:t>
            </a:r>
            <a:r>
              <a:rPr lang="en-ID" sz="1400" dirty="0"/>
              <a:t> </a:t>
            </a:r>
            <a:r>
              <a:rPr lang="en-ID" sz="1400" dirty="0" err="1"/>
              <a:t>implementasi</a:t>
            </a:r>
            <a:r>
              <a:rPr lang="en-ID" sz="1400" dirty="0"/>
              <a:t> Grindle yang </a:t>
            </a:r>
            <a:r>
              <a:rPr lang="en-ID" sz="1400" dirty="0" err="1"/>
              <a:t>menekankan</a:t>
            </a:r>
            <a:r>
              <a:rPr lang="en-ID" sz="1400" dirty="0"/>
              <a:t> </a:t>
            </a:r>
            <a:r>
              <a:rPr lang="en-ID" sz="1400" dirty="0" err="1"/>
              <a:t>pentingnya</a:t>
            </a:r>
            <a:r>
              <a:rPr lang="en-ID" sz="1400" dirty="0"/>
              <a:t> </a:t>
            </a:r>
            <a:r>
              <a:rPr lang="en-ID" sz="1400" dirty="0" err="1"/>
              <a:t>indikator</a:t>
            </a:r>
            <a:r>
              <a:rPr lang="en-ID" sz="1400" dirty="0"/>
              <a:t> </a:t>
            </a:r>
            <a:r>
              <a:rPr lang="en-ID" sz="1400" dirty="0" err="1"/>
              <a:t>keberhasilan</a:t>
            </a:r>
            <a:r>
              <a:rPr lang="en-ID" sz="1400" dirty="0"/>
              <a:t> </a:t>
            </a:r>
            <a:r>
              <a:rPr lang="en-ID" sz="1400" dirty="0" err="1"/>
              <a:t>berupa</a:t>
            </a:r>
            <a:r>
              <a:rPr lang="en-ID" sz="1400" dirty="0"/>
              <a:t> </a:t>
            </a:r>
            <a:r>
              <a:rPr lang="en-ID" sz="1400" dirty="0" err="1"/>
              <a:t>perencanaan</a:t>
            </a:r>
            <a:r>
              <a:rPr lang="en-ID" sz="1400" dirty="0"/>
              <a:t>, </a:t>
            </a:r>
            <a:r>
              <a:rPr lang="en-ID" sz="1400" dirty="0" err="1"/>
              <a:t>pelaksanaan</a:t>
            </a:r>
            <a:r>
              <a:rPr lang="en-ID" sz="1400" dirty="0"/>
              <a:t>, dan </a:t>
            </a:r>
            <a:r>
              <a:rPr lang="en-ID" sz="1400" dirty="0" err="1"/>
              <a:t>evaluasi</a:t>
            </a:r>
            <a:r>
              <a:rPr lang="en-ID" sz="1400" dirty="0"/>
              <a:t> program. </a:t>
            </a:r>
            <a:r>
              <a:rPr lang="en-ID" sz="1400" dirty="0" err="1"/>
              <a:t>Tahap</a:t>
            </a:r>
            <a:r>
              <a:rPr lang="en-ID" sz="1400" dirty="0"/>
              <a:t> </a:t>
            </a:r>
            <a:r>
              <a:rPr lang="en-ID" sz="1400" dirty="0" err="1"/>
              <a:t>awal</a:t>
            </a:r>
            <a:r>
              <a:rPr lang="en-ID" sz="1400" dirty="0"/>
              <a:t> </a:t>
            </a:r>
            <a:r>
              <a:rPr lang="en-ID" sz="1400" dirty="0" err="1"/>
              <a:t>melibatkan</a:t>
            </a:r>
            <a:r>
              <a:rPr lang="en-ID" sz="1400" dirty="0"/>
              <a:t> </a:t>
            </a:r>
            <a:r>
              <a:rPr lang="en-ID" sz="1400" dirty="0" err="1"/>
              <a:t>kegiatan</a:t>
            </a:r>
            <a:r>
              <a:rPr lang="en-ID" sz="1400" dirty="0"/>
              <a:t> </a:t>
            </a:r>
            <a:r>
              <a:rPr lang="en-ID" sz="1400" dirty="0" err="1"/>
              <a:t>seperti</a:t>
            </a:r>
            <a:r>
              <a:rPr lang="en-ID" sz="1400" dirty="0"/>
              <a:t> </a:t>
            </a:r>
            <a:r>
              <a:rPr lang="en-ID" sz="1400" dirty="0" err="1"/>
              <a:t>pemberian</a:t>
            </a:r>
            <a:r>
              <a:rPr lang="en-ID" sz="1400" dirty="0"/>
              <a:t> </a:t>
            </a:r>
            <a:r>
              <a:rPr lang="en-ID" sz="1400" dirty="0" err="1"/>
              <a:t>makanan</a:t>
            </a:r>
            <a:r>
              <a:rPr lang="en-ID" sz="1400" dirty="0"/>
              <a:t> </a:t>
            </a:r>
            <a:r>
              <a:rPr lang="en-ID" sz="1400" dirty="0" err="1"/>
              <a:t>tambahan</a:t>
            </a:r>
            <a:r>
              <a:rPr lang="en-ID" sz="1400" dirty="0"/>
              <a:t> </a:t>
            </a:r>
            <a:r>
              <a:rPr lang="en-ID" sz="1400" dirty="0" err="1"/>
              <a:t>lokal</a:t>
            </a:r>
            <a:r>
              <a:rPr lang="en-ID" sz="1400" dirty="0"/>
              <a:t>, </a:t>
            </a:r>
            <a:r>
              <a:rPr lang="en-ID" sz="1400" dirty="0" err="1"/>
              <a:t>penyuluhan</a:t>
            </a:r>
            <a:r>
              <a:rPr lang="en-ID" sz="1400" dirty="0"/>
              <a:t> </a:t>
            </a:r>
            <a:r>
              <a:rPr lang="en-ID" sz="1400" dirty="0" err="1"/>
              <a:t>gizi</a:t>
            </a:r>
            <a:r>
              <a:rPr lang="en-ID" sz="1400" dirty="0"/>
              <a:t>, dan </a:t>
            </a:r>
            <a:r>
              <a:rPr lang="en-ID" sz="1400" dirty="0" err="1"/>
              <a:t>pendampingan</a:t>
            </a:r>
            <a:r>
              <a:rPr lang="en-ID" sz="1400" dirty="0"/>
              <a:t> </a:t>
            </a:r>
            <a:r>
              <a:rPr lang="en-ID" sz="1400" dirty="0" err="1"/>
              <a:t>ibu</a:t>
            </a:r>
            <a:r>
              <a:rPr lang="en-ID" sz="1400" dirty="0"/>
              <a:t> </a:t>
            </a:r>
            <a:r>
              <a:rPr lang="en-ID" sz="1400" dirty="0" err="1"/>
              <a:t>hamil</a:t>
            </a:r>
            <a:r>
              <a:rPr lang="en-ID" sz="1400" dirty="0"/>
              <a:t> KEK yang </a:t>
            </a:r>
            <a:r>
              <a:rPr lang="en-ID" sz="1400" dirty="0" err="1"/>
              <a:t>terlaksana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baik</a:t>
            </a:r>
            <a:r>
              <a:rPr lang="en-ID" sz="1400" dirty="0"/>
              <a:t>, </a:t>
            </a:r>
            <a:r>
              <a:rPr lang="en-ID" sz="1400" dirty="0" err="1"/>
              <a:t>sementara</a:t>
            </a:r>
            <a:r>
              <a:rPr lang="en-ID" sz="1400" dirty="0"/>
              <a:t> </a:t>
            </a:r>
            <a:r>
              <a:rPr lang="en-ID" sz="1400" dirty="0" err="1"/>
              <a:t>kegiatan</a:t>
            </a:r>
            <a:r>
              <a:rPr lang="en-ID" sz="1400" dirty="0"/>
              <a:t> lain </a:t>
            </a:r>
            <a:r>
              <a:rPr lang="en-ID" sz="1400" dirty="0" err="1"/>
              <a:t>seperti</a:t>
            </a:r>
            <a:r>
              <a:rPr lang="en-ID" sz="1400" dirty="0"/>
              <a:t> </a:t>
            </a:r>
            <a:r>
              <a:rPr lang="en-ID" sz="1400" dirty="0" err="1"/>
              <a:t>pendampingan</a:t>
            </a:r>
            <a:r>
              <a:rPr lang="en-ID" sz="1400" dirty="0"/>
              <a:t> </a:t>
            </a:r>
            <a:r>
              <a:rPr lang="en-ID" sz="1400" dirty="0" err="1"/>
              <a:t>calon</a:t>
            </a:r>
            <a:r>
              <a:rPr lang="en-ID" sz="1400" dirty="0"/>
              <a:t> </a:t>
            </a:r>
            <a:r>
              <a:rPr lang="en-ID" sz="1400" dirty="0" err="1"/>
              <a:t>pengantin</a:t>
            </a:r>
            <a:r>
              <a:rPr lang="en-ID" sz="1400" dirty="0"/>
              <a:t> dan </a:t>
            </a:r>
            <a:r>
              <a:rPr lang="en-ID" sz="1400" dirty="0" err="1"/>
              <a:t>kunjungan</a:t>
            </a:r>
            <a:r>
              <a:rPr lang="en-ID" sz="1400" dirty="0"/>
              <a:t> </a:t>
            </a:r>
            <a:r>
              <a:rPr lang="en-ID" sz="1400" dirty="0" err="1"/>
              <a:t>rumah</a:t>
            </a:r>
            <a:r>
              <a:rPr lang="en-ID" sz="1400" dirty="0"/>
              <a:t> </a:t>
            </a:r>
            <a:r>
              <a:rPr lang="en-ID" sz="1400" dirty="0" err="1"/>
              <a:t>terkendala</a:t>
            </a:r>
            <a:r>
              <a:rPr lang="en-ID" sz="1400" dirty="0"/>
              <a:t> </a:t>
            </a:r>
            <a:r>
              <a:rPr lang="en-ID" sz="1400" dirty="0" err="1"/>
              <a:t>waktu</a:t>
            </a:r>
            <a:r>
              <a:rPr lang="en-ID" sz="1400" dirty="0"/>
              <a:t> dan </a:t>
            </a:r>
            <a:r>
              <a:rPr lang="en-ID" sz="1400" dirty="0" err="1"/>
              <a:t>keterbatasan</a:t>
            </a:r>
            <a:r>
              <a:rPr lang="en-ID" sz="1400" dirty="0"/>
              <a:t> </a:t>
            </a:r>
            <a:r>
              <a:rPr lang="en-ID" sz="1400" dirty="0" err="1"/>
              <a:t>pelaksana</a:t>
            </a:r>
            <a:r>
              <a:rPr lang="en-ID" sz="1400" dirty="0"/>
              <a:t>.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meningkatkan</a:t>
            </a:r>
            <a:r>
              <a:rPr lang="en-ID" sz="1400" dirty="0"/>
              <a:t> </a:t>
            </a:r>
            <a:r>
              <a:rPr lang="en-ID" sz="1400" dirty="0" err="1"/>
              <a:t>efektivitas</a:t>
            </a:r>
            <a:r>
              <a:rPr lang="en-ID" sz="1400" dirty="0"/>
              <a:t>, </a:t>
            </a:r>
            <a:r>
              <a:rPr lang="en-ID" sz="1400" dirty="0" err="1"/>
              <a:t>metode</a:t>
            </a:r>
            <a:r>
              <a:rPr lang="en-ID" sz="1400" dirty="0"/>
              <a:t> </a:t>
            </a:r>
            <a:r>
              <a:rPr lang="en-ID" sz="1400" dirty="0" err="1"/>
              <a:t>berbasis</a:t>
            </a:r>
            <a:r>
              <a:rPr lang="en-ID" sz="1400" dirty="0"/>
              <a:t> </a:t>
            </a:r>
            <a:r>
              <a:rPr lang="en-ID" sz="1400" dirty="0" err="1"/>
              <a:t>komunitas</a:t>
            </a:r>
            <a:r>
              <a:rPr lang="en-ID" sz="1400" dirty="0"/>
              <a:t> </a:t>
            </a:r>
            <a:r>
              <a:rPr lang="en-ID" sz="1400" dirty="0" err="1"/>
              <a:t>diterapkan</a:t>
            </a:r>
            <a:r>
              <a:rPr lang="en-ID" sz="1400" dirty="0"/>
              <a:t>, </a:t>
            </a:r>
            <a:r>
              <a:rPr lang="en-ID" sz="1400" dirty="0" err="1"/>
              <a:t>termasuk</a:t>
            </a:r>
            <a:r>
              <a:rPr lang="en-ID" sz="1400" dirty="0"/>
              <a:t> </a:t>
            </a:r>
            <a:r>
              <a:rPr lang="en-ID" sz="1400" dirty="0" err="1"/>
              <a:t>diskusi</a:t>
            </a:r>
            <a:r>
              <a:rPr lang="en-ID" sz="1400" dirty="0"/>
              <a:t> </a:t>
            </a:r>
            <a:r>
              <a:rPr lang="en-ID" sz="1400" dirty="0" err="1"/>
              <a:t>kelompok</a:t>
            </a:r>
            <a:r>
              <a:rPr lang="en-ID" sz="1400" dirty="0"/>
              <a:t> </a:t>
            </a:r>
            <a:r>
              <a:rPr lang="en-ID" sz="1400" dirty="0" err="1"/>
              <a:t>terarah</a:t>
            </a:r>
            <a:r>
              <a:rPr lang="en-ID" sz="1400" dirty="0"/>
              <a:t> (FGD) dan </a:t>
            </a:r>
            <a:r>
              <a:rPr lang="en-ID" sz="1400" dirty="0" err="1"/>
              <a:t>penyuluhan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pendekatan</a:t>
            </a:r>
            <a:r>
              <a:rPr lang="en-ID" sz="1400" dirty="0"/>
              <a:t> </a:t>
            </a:r>
            <a:r>
              <a:rPr lang="en-ID" sz="1400" dirty="0" err="1"/>
              <a:t>budaya</a:t>
            </a:r>
            <a:r>
              <a:rPr lang="en-ID" sz="1400" dirty="0"/>
              <a:t> </a:t>
            </a:r>
            <a:r>
              <a:rPr lang="en-ID" sz="1400" dirty="0" err="1"/>
              <a:t>lokal</a:t>
            </a:r>
            <a:r>
              <a:rPr lang="en-ID" sz="1400" dirty="0"/>
              <a:t>,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pemanfaatan</a:t>
            </a:r>
            <a:r>
              <a:rPr lang="en-ID" sz="1400" dirty="0"/>
              <a:t> media </a:t>
            </a:r>
            <a:r>
              <a:rPr lang="en-ID" sz="1400" dirty="0" err="1"/>
              <a:t>lokal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meningkatkan</a:t>
            </a:r>
            <a:r>
              <a:rPr lang="en-ID" sz="1400" dirty="0"/>
              <a:t> </a:t>
            </a:r>
            <a:r>
              <a:rPr lang="en-ID" sz="1400" dirty="0" err="1"/>
              <a:t>kesadaran</a:t>
            </a:r>
            <a:r>
              <a:rPr lang="en-ID" sz="1400" dirty="0"/>
              <a:t> dan </a:t>
            </a:r>
            <a:r>
              <a:rPr lang="en-ID" sz="1400" dirty="0" err="1"/>
              <a:t>partisipasi</a:t>
            </a:r>
            <a:r>
              <a:rPr lang="en-ID" sz="1400" dirty="0"/>
              <a:t> </a:t>
            </a:r>
            <a:r>
              <a:rPr lang="en-ID" sz="1400" dirty="0" err="1"/>
              <a:t>masyarakat</a:t>
            </a:r>
            <a:r>
              <a:rPr lang="en-ID" sz="1400" dirty="0"/>
              <a:t>. </a:t>
            </a:r>
            <a:r>
              <a:rPr lang="en-ID" sz="1400" dirty="0" err="1"/>
              <a:t>Evaluasi</a:t>
            </a:r>
            <a:r>
              <a:rPr lang="en-ID" sz="1400" dirty="0"/>
              <a:t> </a:t>
            </a:r>
            <a:r>
              <a:rPr lang="en-ID" sz="1400" dirty="0" err="1"/>
              <a:t>rutin</a:t>
            </a:r>
            <a:r>
              <a:rPr lang="en-ID" sz="1400" dirty="0"/>
              <a:t> </a:t>
            </a:r>
            <a:r>
              <a:rPr lang="en-ID" sz="1400" dirty="0" err="1"/>
              <a:t>menjadi</a:t>
            </a:r>
            <a:r>
              <a:rPr lang="en-ID" sz="1400" dirty="0"/>
              <a:t> </a:t>
            </a:r>
            <a:r>
              <a:rPr lang="en-ID" sz="1400" dirty="0" err="1"/>
              <a:t>kunci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menyesuaikan</a:t>
            </a:r>
            <a:r>
              <a:rPr lang="en-ID" sz="1400" dirty="0"/>
              <a:t> </a:t>
            </a:r>
            <a:r>
              <a:rPr lang="en-ID" sz="1400" dirty="0" err="1"/>
              <a:t>jadwal</a:t>
            </a:r>
            <a:r>
              <a:rPr lang="en-ID" sz="1400" dirty="0"/>
              <a:t> dan strategi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kebutuhan</a:t>
            </a:r>
            <a:r>
              <a:rPr lang="en-ID" sz="1400" dirty="0"/>
              <a:t> </a:t>
            </a:r>
            <a:r>
              <a:rPr lang="en-ID" sz="1400" dirty="0" err="1"/>
              <a:t>lokal</a:t>
            </a:r>
            <a:r>
              <a:rPr lang="en-ID" sz="1400" dirty="0"/>
              <a:t>, </a:t>
            </a:r>
            <a:r>
              <a:rPr lang="en-ID" sz="1400" dirty="0" err="1"/>
              <a:t>memastikan</a:t>
            </a:r>
            <a:r>
              <a:rPr lang="en-ID" sz="1400" dirty="0"/>
              <a:t> </a:t>
            </a:r>
            <a:r>
              <a:rPr lang="en-ID" sz="1400" dirty="0" err="1"/>
              <a:t>seluruh</a:t>
            </a:r>
            <a:r>
              <a:rPr lang="en-ID" sz="1400" dirty="0"/>
              <a:t> </a:t>
            </a:r>
            <a:r>
              <a:rPr lang="en-ID" sz="1400" dirty="0" err="1"/>
              <a:t>kegiatan</a:t>
            </a:r>
            <a:r>
              <a:rPr lang="en-ID" sz="1400" dirty="0"/>
              <a:t> </a:t>
            </a:r>
            <a:r>
              <a:rPr lang="en-ID" sz="1400" dirty="0" err="1"/>
              <a:t>berjalan</a:t>
            </a:r>
            <a:r>
              <a:rPr lang="en-ID" sz="1400" dirty="0"/>
              <a:t> </a:t>
            </a:r>
            <a:r>
              <a:rPr lang="en-ID" sz="1400" dirty="0" err="1"/>
              <a:t>sesuai</a:t>
            </a:r>
            <a:r>
              <a:rPr lang="en-ID" sz="1400" dirty="0"/>
              <a:t> target, </a:t>
            </a:r>
            <a:r>
              <a:rPr lang="en-ID" sz="1400" dirty="0" err="1"/>
              <a:t>sementara</a:t>
            </a:r>
            <a:r>
              <a:rPr lang="en-ID" sz="1400" dirty="0"/>
              <a:t> </a:t>
            </a:r>
            <a:r>
              <a:rPr lang="en-ID" sz="1400" dirty="0" err="1"/>
              <a:t>insentif</a:t>
            </a:r>
            <a:r>
              <a:rPr lang="en-ID" sz="1400" dirty="0"/>
              <a:t>, </a:t>
            </a:r>
            <a:r>
              <a:rPr lang="en-ID" sz="1400" dirty="0" err="1"/>
              <a:t>keterlibatan</a:t>
            </a:r>
            <a:r>
              <a:rPr lang="en-ID" sz="1400" dirty="0"/>
              <a:t> </a:t>
            </a:r>
            <a:r>
              <a:rPr lang="en-ID" sz="1400" dirty="0" err="1"/>
              <a:t>tokoh</a:t>
            </a:r>
            <a:r>
              <a:rPr lang="en-ID" sz="1400" dirty="0"/>
              <a:t> </a:t>
            </a:r>
            <a:r>
              <a:rPr lang="en-ID" sz="1400" dirty="0" err="1"/>
              <a:t>masyarakat</a:t>
            </a:r>
            <a:r>
              <a:rPr lang="en-ID" sz="1400" dirty="0"/>
              <a:t>, dan </a:t>
            </a:r>
            <a:r>
              <a:rPr lang="en-ID" sz="1400" dirty="0" err="1"/>
              <a:t>fleksibilitas</a:t>
            </a:r>
            <a:r>
              <a:rPr lang="en-ID" sz="1400" dirty="0"/>
              <a:t> </a:t>
            </a:r>
            <a:r>
              <a:rPr lang="en-ID" sz="1400" dirty="0" err="1"/>
              <a:t>operasional</a:t>
            </a:r>
            <a:r>
              <a:rPr lang="en-ID" sz="1400" dirty="0"/>
              <a:t> </a:t>
            </a:r>
            <a:r>
              <a:rPr lang="en-ID" sz="1400" dirty="0" err="1"/>
              <a:t>mendukung</a:t>
            </a:r>
            <a:r>
              <a:rPr lang="en-ID" sz="1400" dirty="0"/>
              <a:t> </a:t>
            </a:r>
            <a:r>
              <a:rPr lang="en-ID" sz="1400" dirty="0" err="1"/>
              <a:t>keberhasilan</a:t>
            </a:r>
            <a:r>
              <a:rPr lang="en-ID" sz="1400" dirty="0"/>
              <a:t> </a:t>
            </a:r>
            <a:r>
              <a:rPr lang="en-ID" sz="1400" dirty="0" err="1"/>
              <a:t>implementasi</a:t>
            </a:r>
            <a:r>
              <a:rPr lang="en-ID" sz="1400" dirty="0"/>
              <a:t>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b="1" dirty="0"/>
              <a:t>6. Sumber Daya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1400" dirty="0"/>
              <a:t>	</a:t>
            </a:r>
            <a:r>
              <a:rPr lang="en-ID" sz="1400" dirty="0" err="1"/>
              <a:t>Keberhasilan</a:t>
            </a:r>
            <a:r>
              <a:rPr lang="en-ID" sz="1400" dirty="0"/>
              <a:t> </a:t>
            </a:r>
            <a:r>
              <a:rPr lang="en-ID" sz="1400" dirty="0" err="1"/>
              <a:t>implementasi</a:t>
            </a:r>
            <a:r>
              <a:rPr lang="en-ID" sz="1400" dirty="0"/>
              <a:t> program </a:t>
            </a:r>
            <a:r>
              <a:rPr lang="en-ID" sz="1400" dirty="0" err="1"/>
              <a:t>pencegahan</a:t>
            </a:r>
            <a:r>
              <a:rPr lang="en-ID" sz="1400" dirty="0"/>
              <a:t> stunting di </a:t>
            </a:r>
            <a:r>
              <a:rPr lang="en-ID" sz="1400" dirty="0" err="1"/>
              <a:t>Desa</a:t>
            </a:r>
            <a:r>
              <a:rPr lang="en-ID" sz="1400" dirty="0"/>
              <a:t> </a:t>
            </a:r>
            <a:r>
              <a:rPr lang="en-ID" sz="1400" dirty="0" err="1"/>
              <a:t>Sumorame</a:t>
            </a:r>
            <a:r>
              <a:rPr lang="en-ID" sz="1400" dirty="0"/>
              <a:t> </a:t>
            </a:r>
            <a:r>
              <a:rPr lang="en-ID" sz="1400" dirty="0" err="1"/>
              <a:t>menunjukkan</a:t>
            </a:r>
            <a:r>
              <a:rPr lang="en-ID" sz="1400" dirty="0"/>
              <a:t> </a:t>
            </a:r>
            <a:r>
              <a:rPr lang="en-ID" sz="1400" dirty="0" err="1"/>
              <a:t>pentingnya</a:t>
            </a:r>
            <a:r>
              <a:rPr lang="en-ID" sz="1400" dirty="0"/>
              <a:t> </a:t>
            </a:r>
            <a:r>
              <a:rPr lang="en-ID" sz="1400" dirty="0" err="1"/>
              <a:t>perencanaan</a:t>
            </a:r>
            <a:r>
              <a:rPr lang="en-ID" sz="1400" dirty="0"/>
              <a:t> yang </a:t>
            </a:r>
            <a:r>
              <a:rPr lang="en-ID" sz="1400" dirty="0" err="1"/>
              <a:t>terstruktur</a:t>
            </a:r>
            <a:r>
              <a:rPr lang="en-ID" sz="1400" dirty="0"/>
              <a:t>, </a:t>
            </a:r>
            <a:r>
              <a:rPr lang="en-ID" sz="1400" dirty="0" err="1"/>
              <a:t>pengambilan</a:t>
            </a:r>
            <a:r>
              <a:rPr lang="en-ID" sz="1400" dirty="0"/>
              <a:t> </a:t>
            </a:r>
            <a:r>
              <a:rPr lang="en-ID" sz="1400" dirty="0" err="1"/>
              <a:t>keputusan</a:t>
            </a:r>
            <a:r>
              <a:rPr lang="en-ID" sz="1400" dirty="0"/>
              <a:t> yang </a:t>
            </a:r>
            <a:r>
              <a:rPr lang="en-ID" sz="1400" dirty="0" err="1"/>
              <a:t>tepat</a:t>
            </a:r>
            <a:r>
              <a:rPr lang="en-ID" sz="1400" dirty="0"/>
              <a:t>, </a:t>
            </a:r>
            <a:r>
              <a:rPr lang="en-ID" sz="1400" dirty="0" err="1"/>
              <a:t>pelaksana</a:t>
            </a:r>
            <a:r>
              <a:rPr lang="en-ID" sz="1400" dirty="0"/>
              <a:t> yang </a:t>
            </a:r>
            <a:r>
              <a:rPr lang="en-ID" sz="1400" dirty="0" err="1"/>
              <a:t>kompeten</a:t>
            </a:r>
            <a:r>
              <a:rPr lang="en-ID" sz="1400" dirty="0"/>
              <a:t>,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pengelolaan</a:t>
            </a:r>
            <a:r>
              <a:rPr lang="en-ID" sz="1400" dirty="0"/>
              <a:t> </a:t>
            </a:r>
            <a:r>
              <a:rPr lang="en-ID" sz="1400" dirty="0" err="1"/>
              <a:t>sumber</a:t>
            </a:r>
            <a:r>
              <a:rPr lang="en-ID" sz="1400" dirty="0"/>
              <a:t> </a:t>
            </a:r>
            <a:r>
              <a:rPr lang="en-ID" sz="1400" dirty="0" err="1"/>
              <a:t>daya</a:t>
            </a:r>
            <a:r>
              <a:rPr lang="en-ID" sz="1400" dirty="0"/>
              <a:t> yang </a:t>
            </a:r>
            <a:r>
              <a:rPr lang="en-ID" sz="1400" dirty="0" err="1"/>
              <a:t>memadai</a:t>
            </a:r>
            <a:r>
              <a:rPr lang="en-ID" sz="1400" dirty="0"/>
              <a:t>, </a:t>
            </a:r>
            <a:r>
              <a:rPr lang="en-ID" sz="1400" dirty="0" err="1"/>
              <a:t>sesuai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prinsip</a:t>
            </a:r>
            <a:r>
              <a:rPr lang="en-ID" sz="1400" dirty="0"/>
              <a:t> </a:t>
            </a:r>
            <a:r>
              <a:rPr lang="en-ID" sz="1400" dirty="0" err="1"/>
              <a:t>teori</a:t>
            </a:r>
            <a:r>
              <a:rPr lang="en-ID" sz="1400" dirty="0"/>
              <a:t> </a:t>
            </a:r>
            <a:r>
              <a:rPr lang="en-ID" sz="1400" dirty="0" err="1"/>
              <a:t>implementasi</a:t>
            </a:r>
            <a:r>
              <a:rPr lang="en-ID" sz="1400" dirty="0"/>
              <a:t> Grindle. Program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menetapkan</a:t>
            </a:r>
            <a:r>
              <a:rPr lang="en-ID" sz="1400" dirty="0"/>
              <a:t> target </a:t>
            </a:r>
            <a:r>
              <a:rPr lang="en-ID" sz="1400" dirty="0" err="1"/>
              <a:t>perubahan</a:t>
            </a:r>
            <a:r>
              <a:rPr lang="en-ID" sz="1400" dirty="0"/>
              <a:t> yang </a:t>
            </a:r>
            <a:r>
              <a:rPr lang="en-ID" sz="1400" dirty="0" err="1"/>
              <a:t>jelas</a:t>
            </a:r>
            <a:r>
              <a:rPr lang="en-ID" sz="1400" dirty="0"/>
              <a:t>, </a:t>
            </a:r>
            <a:r>
              <a:rPr lang="en-ID" sz="1400" dirty="0" err="1"/>
              <a:t>seperti</a:t>
            </a:r>
            <a:r>
              <a:rPr lang="en-ID" sz="1400" dirty="0"/>
              <a:t> </a:t>
            </a:r>
            <a:r>
              <a:rPr lang="en-ID" sz="1400" dirty="0" err="1"/>
              <a:t>peningkatan</a:t>
            </a:r>
            <a:r>
              <a:rPr lang="en-ID" sz="1400" dirty="0"/>
              <a:t> </a:t>
            </a:r>
            <a:r>
              <a:rPr lang="en-ID" sz="1400" dirty="0" err="1"/>
              <a:t>kesadaran</a:t>
            </a:r>
            <a:r>
              <a:rPr lang="en-ID" sz="1400" dirty="0"/>
              <a:t> </a:t>
            </a:r>
            <a:r>
              <a:rPr lang="en-ID" sz="1400" dirty="0" err="1"/>
              <a:t>masyarakat</a:t>
            </a:r>
            <a:r>
              <a:rPr lang="en-ID" sz="1400" dirty="0"/>
              <a:t> </a:t>
            </a:r>
            <a:r>
              <a:rPr lang="en-ID" sz="1400" dirty="0" err="1"/>
              <a:t>tentang</a:t>
            </a:r>
            <a:r>
              <a:rPr lang="en-ID" sz="1400" dirty="0"/>
              <a:t> </a:t>
            </a:r>
            <a:r>
              <a:rPr lang="en-ID" sz="1400" dirty="0" err="1"/>
              <a:t>pola</a:t>
            </a:r>
            <a:r>
              <a:rPr lang="en-ID" sz="1400" dirty="0"/>
              <a:t> </a:t>
            </a:r>
            <a:r>
              <a:rPr lang="en-ID" sz="1400" dirty="0" err="1"/>
              <a:t>makan</a:t>
            </a:r>
            <a:r>
              <a:rPr lang="en-ID" sz="1400" dirty="0"/>
              <a:t> </a:t>
            </a:r>
            <a:r>
              <a:rPr lang="en-ID" sz="1400" dirty="0" err="1"/>
              <a:t>bergizi</a:t>
            </a:r>
            <a:r>
              <a:rPr lang="en-ID" sz="1400" dirty="0"/>
              <a:t>, </a:t>
            </a:r>
            <a:r>
              <a:rPr lang="en-ID" sz="1400" dirty="0" err="1"/>
              <a:t>kehadiran</a:t>
            </a:r>
            <a:r>
              <a:rPr lang="en-ID" sz="1400" dirty="0"/>
              <a:t> </a:t>
            </a:r>
            <a:r>
              <a:rPr lang="en-ID" sz="1400" dirty="0" err="1"/>
              <a:t>rutin</a:t>
            </a:r>
            <a:r>
              <a:rPr lang="en-ID" sz="1400" dirty="0"/>
              <a:t> di </a:t>
            </a:r>
            <a:r>
              <a:rPr lang="en-ID" sz="1400" dirty="0" err="1"/>
              <a:t>posyandu</a:t>
            </a:r>
            <a:r>
              <a:rPr lang="en-ID" sz="1400" dirty="0"/>
              <a:t>, dan </a:t>
            </a:r>
            <a:r>
              <a:rPr lang="en-ID" sz="1400" dirty="0" err="1"/>
              <a:t>kepatuhan</a:t>
            </a:r>
            <a:r>
              <a:rPr lang="en-ID" sz="1400" dirty="0"/>
              <a:t> </a:t>
            </a:r>
            <a:r>
              <a:rPr lang="en-ID" sz="1400" dirty="0" err="1"/>
              <a:t>terhadap</a:t>
            </a:r>
            <a:r>
              <a:rPr lang="en-ID" sz="1400" dirty="0"/>
              <a:t> program </a:t>
            </a:r>
            <a:r>
              <a:rPr lang="en-ID" sz="1400" dirty="0" err="1"/>
              <a:t>imunisasi</a:t>
            </a:r>
            <a:r>
              <a:rPr lang="en-ID" sz="1400" dirty="0"/>
              <a:t>, yang </a:t>
            </a:r>
            <a:r>
              <a:rPr lang="en-ID" sz="1400" dirty="0" err="1"/>
              <a:t>dijadikan</a:t>
            </a:r>
            <a:r>
              <a:rPr lang="en-ID" sz="1400" dirty="0"/>
              <a:t> </a:t>
            </a:r>
            <a:r>
              <a:rPr lang="en-ID" sz="1400" dirty="0" err="1"/>
              <a:t>indikator</a:t>
            </a:r>
            <a:r>
              <a:rPr lang="en-ID" sz="1400" dirty="0"/>
              <a:t> </a:t>
            </a:r>
            <a:r>
              <a:rPr lang="en-ID" sz="1400" dirty="0" err="1"/>
              <a:t>keberhasilan</a:t>
            </a:r>
            <a:r>
              <a:rPr lang="en-ID" sz="1400" dirty="0"/>
              <a:t>. </a:t>
            </a:r>
            <a:r>
              <a:rPr lang="en-ID" sz="1400" dirty="0" err="1"/>
              <a:t>Pengambilan</a:t>
            </a:r>
            <a:r>
              <a:rPr lang="en-ID" sz="1400" dirty="0"/>
              <a:t> </a:t>
            </a:r>
            <a:r>
              <a:rPr lang="en-ID" sz="1400" dirty="0" err="1"/>
              <a:t>keputusan</a:t>
            </a:r>
            <a:r>
              <a:rPr lang="en-ID" sz="1400" dirty="0"/>
              <a:t> </a:t>
            </a:r>
            <a:r>
              <a:rPr lang="en-ID" sz="1400" dirty="0" err="1"/>
              <a:t>dilakukan</a:t>
            </a:r>
            <a:r>
              <a:rPr lang="en-ID" sz="1400" dirty="0"/>
              <a:t> </a:t>
            </a:r>
            <a:r>
              <a:rPr lang="en-ID" sz="1400" dirty="0" err="1"/>
              <a:t>melalui</a:t>
            </a:r>
            <a:r>
              <a:rPr lang="en-ID" sz="1400" dirty="0"/>
              <a:t> </a:t>
            </a:r>
            <a:r>
              <a:rPr lang="en-ID" sz="1400" dirty="0" err="1"/>
              <a:t>koordinasi</a:t>
            </a:r>
            <a:r>
              <a:rPr lang="en-ID" sz="1400" dirty="0"/>
              <a:t> </a:t>
            </a:r>
            <a:r>
              <a:rPr lang="en-ID" sz="1400" dirty="0" err="1"/>
              <a:t>lintas</a:t>
            </a:r>
            <a:r>
              <a:rPr lang="en-ID" sz="1400" dirty="0"/>
              <a:t> </a:t>
            </a:r>
            <a:r>
              <a:rPr lang="en-ID" sz="1400" dirty="0" err="1"/>
              <a:t>lembaga</a:t>
            </a:r>
            <a:r>
              <a:rPr lang="en-ID" sz="1400" dirty="0"/>
              <a:t>, </a:t>
            </a:r>
            <a:r>
              <a:rPr lang="en-ID" sz="1400" dirty="0" err="1"/>
              <a:t>mulai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kementerian</a:t>
            </a:r>
            <a:r>
              <a:rPr lang="en-ID" sz="1400" dirty="0"/>
              <a:t> </a:t>
            </a:r>
            <a:r>
              <a:rPr lang="en-ID" sz="1400" dirty="0" err="1"/>
              <a:t>terkait</a:t>
            </a:r>
            <a:r>
              <a:rPr lang="en-ID" sz="1400" dirty="0"/>
              <a:t> di </a:t>
            </a:r>
            <a:r>
              <a:rPr lang="en-ID" sz="1400" dirty="0" err="1"/>
              <a:t>tingkat</a:t>
            </a:r>
            <a:r>
              <a:rPr lang="en-ID" sz="1400" dirty="0"/>
              <a:t> </a:t>
            </a:r>
            <a:r>
              <a:rPr lang="en-ID" sz="1400" dirty="0" err="1"/>
              <a:t>pusat</a:t>
            </a:r>
            <a:r>
              <a:rPr lang="en-ID" sz="1400" dirty="0"/>
              <a:t> </a:t>
            </a:r>
            <a:r>
              <a:rPr lang="en-ID" sz="1400" dirty="0" err="1"/>
              <a:t>hingga</a:t>
            </a:r>
            <a:r>
              <a:rPr lang="en-ID" sz="1400" dirty="0"/>
              <a:t> </a:t>
            </a:r>
            <a:r>
              <a:rPr lang="en-ID" sz="1400" dirty="0" err="1"/>
              <a:t>puskesmas</a:t>
            </a:r>
            <a:r>
              <a:rPr lang="en-ID" sz="1400" dirty="0"/>
              <a:t>, </a:t>
            </a:r>
            <a:r>
              <a:rPr lang="en-ID" sz="1400" dirty="0" err="1"/>
              <a:t>posyandu</a:t>
            </a:r>
            <a:r>
              <a:rPr lang="en-ID" sz="1400" dirty="0"/>
              <a:t>, </a:t>
            </a:r>
            <a:r>
              <a:rPr lang="en-ID" sz="1400" dirty="0" err="1"/>
              <a:t>pemerintah</a:t>
            </a:r>
            <a:r>
              <a:rPr lang="en-ID" sz="1400" dirty="0"/>
              <a:t> </a:t>
            </a:r>
            <a:r>
              <a:rPr lang="en-ID" sz="1400" dirty="0" err="1"/>
              <a:t>desa</a:t>
            </a:r>
            <a:r>
              <a:rPr lang="en-ID" sz="1400" dirty="0"/>
              <a:t>,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keterlibatan</a:t>
            </a:r>
            <a:r>
              <a:rPr lang="en-ID" sz="1400" dirty="0"/>
              <a:t> LSM dan </a:t>
            </a:r>
            <a:r>
              <a:rPr lang="en-ID" sz="1400" dirty="0" err="1"/>
              <a:t>tokoh</a:t>
            </a:r>
            <a:r>
              <a:rPr lang="en-ID" sz="1400" dirty="0"/>
              <a:t> </a:t>
            </a:r>
            <a:r>
              <a:rPr lang="en-ID" sz="1400" dirty="0" err="1"/>
              <a:t>masyarakat</a:t>
            </a:r>
            <a:r>
              <a:rPr lang="en-ID" sz="1400" dirty="0"/>
              <a:t>,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mekanisme</a:t>
            </a:r>
            <a:r>
              <a:rPr lang="en-ID" sz="1400" dirty="0"/>
              <a:t> </a:t>
            </a:r>
            <a:r>
              <a:rPr lang="en-ID" sz="1400" dirty="0" err="1"/>
              <a:t>komunikasi</a:t>
            </a:r>
            <a:r>
              <a:rPr lang="en-ID" sz="1400" dirty="0"/>
              <a:t> dan </a:t>
            </a:r>
            <a:r>
              <a:rPr lang="en-ID" sz="1400" dirty="0" err="1"/>
              <a:t>transparansi</a:t>
            </a:r>
            <a:r>
              <a:rPr lang="en-ID" sz="1400" dirty="0"/>
              <a:t> yang </a:t>
            </a:r>
            <a:r>
              <a:rPr lang="en-ID" sz="1400" dirty="0" err="1"/>
              <a:t>meminimalkan</a:t>
            </a:r>
            <a:r>
              <a:rPr lang="en-ID" sz="1400" dirty="0"/>
              <a:t> </a:t>
            </a:r>
            <a:r>
              <a:rPr lang="en-ID" sz="1400" dirty="0" err="1"/>
              <a:t>fragmentasi</a:t>
            </a:r>
            <a:r>
              <a:rPr lang="en-ID" sz="1400" dirty="0"/>
              <a:t> </a:t>
            </a:r>
            <a:r>
              <a:rPr lang="en-ID" sz="1400" dirty="0" err="1"/>
              <a:t>pelaksanaan</a:t>
            </a:r>
            <a:r>
              <a:rPr lang="en-ID" sz="1400" dirty="0"/>
              <a:t>. </a:t>
            </a:r>
            <a:r>
              <a:rPr lang="en-ID" sz="1400" dirty="0" err="1"/>
              <a:t>Pelaksana</a:t>
            </a:r>
            <a:r>
              <a:rPr lang="en-ID" sz="1400" dirty="0"/>
              <a:t> program, </a:t>
            </a:r>
            <a:r>
              <a:rPr lang="en-ID" sz="1400" dirty="0" err="1"/>
              <a:t>khususnya</a:t>
            </a:r>
            <a:r>
              <a:rPr lang="en-ID" sz="1400" dirty="0"/>
              <a:t> </a:t>
            </a:r>
            <a:r>
              <a:rPr lang="en-ID" sz="1400" dirty="0" err="1"/>
              <a:t>kader</a:t>
            </a:r>
            <a:r>
              <a:rPr lang="en-ID" sz="1400" dirty="0"/>
              <a:t> </a:t>
            </a:r>
            <a:r>
              <a:rPr lang="en-ID" sz="1400" dirty="0" err="1"/>
              <a:t>kesehatan</a:t>
            </a:r>
            <a:r>
              <a:rPr lang="en-ID" sz="1400" dirty="0"/>
              <a:t>, </a:t>
            </a:r>
            <a:r>
              <a:rPr lang="en-ID" sz="1400" dirty="0" err="1"/>
              <a:t>berperan</a:t>
            </a:r>
            <a:r>
              <a:rPr lang="en-ID" sz="1400" dirty="0"/>
              <a:t> </a:t>
            </a:r>
            <a:r>
              <a:rPr lang="en-ID" sz="1400" dirty="0" err="1"/>
              <a:t>sebagai</a:t>
            </a:r>
            <a:r>
              <a:rPr lang="en-ID" sz="1400" dirty="0"/>
              <a:t> </a:t>
            </a:r>
            <a:r>
              <a:rPr lang="en-ID" sz="1400" dirty="0" err="1"/>
              <a:t>ujung</a:t>
            </a:r>
            <a:r>
              <a:rPr lang="en-ID" sz="1400" dirty="0"/>
              <a:t> </a:t>
            </a:r>
            <a:r>
              <a:rPr lang="en-ID" sz="1400" dirty="0" err="1"/>
              <a:t>tombak</a:t>
            </a:r>
            <a:r>
              <a:rPr lang="en-ID" sz="1400" dirty="0"/>
              <a:t>, </a:t>
            </a:r>
            <a:r>
              <a:rPr lang="en-ID" sz="1400" dirty="0" err="1"/>
              <a:t>menjalankan</a:t>
            </a:r>
            <a:r>
              <a:rPr lang="en-ID" sz="1400" dirty="0"/>
              <a:t> </a:t>
            </a:r>
            <a:r>
              <a:rPr lang="en-ID" sz="1400" dirty="0" err="1"/>
              <a:t>edukasi</a:t>
            </a:r>
            <a:r>
              <a:rPr lang="en-ID" sz="1400" dirty="0"/>
              <a:t>, </a:t>
            </a:r>
            <a:r>
              <a:rPr lang="en-ID" sz="1400" dirty="0" err="1"/>
              <a:t>pemantauan</a:t>
            </a:r>
            <a:r>
              <a:rPr lang="en-ID" sz="1400" dirty="0"/>
              <a:t> status </a:t>
            </a:r>
            <a:r>
              <a:rPr lang="en-ID" sz="1400" dirty="0" err="1"/>
              <a:t>gizi</a:t>
            </a:r>
            <a:r>
              <a:rPr lang="en-ID" sz="1400" dirty="0"/>
              <a:t>, dan </a:t>
            </a:r>
            <a:r>
              <a:rPr lang="en-ID" sz="1400" dirty="0" err="1"/>
              <a:t>distribusi</a:t>
            </a:r>
            <a:r>
              <a:rPr lang="en-ID" sz="1400" dirty="0"/>
              <a:t> </a:t>
            </a:r>
            <a:r>
              <a:rPr lang="en-ID" sz="1400" dirty="0" err="1"/>
              <a:t>makanan</a:t>
            </a:r>
            <a:r>
              <a:rPr lang="en-ID" sz="1400" dirty="0"/>
              <a:t> </a:t>
            </a:r>
            <a:r>
              <a:rPr lang="en-ID" sz="1400" dirty="0" err="1"/>
              <a:t>tambahan</a:t>
            </a:r>
            <a:r>
              <a:rPr lang="en-ID" sz="1400" dirty="0"/>
              <a:t>,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efektivitas</a:t>
            </a:r>
            <a:r>
              <a:rPr lang="en-ID" sz="1400" dirty="0"/>
              <a:t> yang </a:t>
            </a:r>
            <a:r>
              <a:rPr lang="en-ID" sz="1400" dirty="0" err="1"/>
              <a:t>dipengaruhi</a:t>
            </a:r>
            <a:r>
              <a:rPr lang="en-ID" sz="1400" dirty="0"/>
              <a:t> oleh </a:t>
            </a:r>
            <a:r>
              <a:rPr lang="en-ID" sz="1400" dirty="0" err="1"/>
              <a:t>pelatihan</a:t>
            </a:r>
            <a:r>
              <a:rPr lang="en-ID" sz="1400" dirty="0"/>
              <a:t>, </a:t>
            </a:r>
            <a:r>
              <a:rPr lang="en-ID" sz="1400" dirty="0" err="1"/>
              <a:t>motivasi</a:t>
            </a:r>
            <a:r>
              <a:rPr lang="en-ID" sz="1400" dirty="0"/>
              <a:t>, dan </a:t>
            </a:r>
            <a:r>
              <a:rPr lang="en-ID" sz="1400" dirty="0" err="1"/>
              <a:t>penggunaan</a:t>
            </a:r>
            <a:r>
              <a:rPr lang="en-ID" sz="1400" dirty="0"/>
              <a:t> </a:t>
            </a:r>
            <a:r>
              <a:rPr lang="en-ID" sz="1400" dirty="0" err="1"/>
              <a:t>alat</a:t>
            </a:r>
            <a:r>
              <a:rPr lang="en-ID" sz="1400" dirty="0"/>
              <a:t> </a:t>
            </a:r>
            <a:r>
              <a:rPr lang="en-ID" sz="1400" dirty="0" err="1"/>
              <a:t>bantu</a:t>
            </a:r>
            <a:r>
              <a:rPr lang="en-ID" sz="1400" dirty="0"/>
              <a:t> </a:t>
            </a:r>
            <a:r>
              <a:rPr lang="en-ID" sz="1400" dirty="0" err="1"/>
              <a:t>sesuai</a:t>
            </a:r>
            <a:r>
              <a:rPr lang="en-ID" sz="1400" dirty="0"/>
              <a:t> SOP. </a:t>
            </a:r>
            <a:r>
              <a:rPr lang="en-ID" sz="1400" dirty="0" err="1"/>
              <a:t>Sumber</a:t>
            </a:r>
            <a:r>
              <a:rPr lang="en-ID" sz="1400" dirty="0"/>
              <a:t> </a:t>
            </a:r>
            <a:r>
              <a:rPr lang="en-ID" sz="1400" dirty="0" err="1"/>
              <a:t>daya</a:t>
            </a:r>
            <a:r>
              <a:rPr lang="en-ID" sz="1400" dirty="0"/>
              <a:t> </a:t>
            </a:r>
            <a:r>
              <a:rPr lang="en-ID" sz="1400" dirty="0" err="1"/>
              <a:t>manusia</a:t>
            </a:r>
            <a:r>
              <a:rPr lang="en-ID" sz="1400" dirty="0"/>
              <a:t>, dana, dan material, </a:t>
            </a:r>
            <a:r>
              <a:rPr lang="en-ID" sz="1400" dirty="0" err="1"/>
              <a:t>termasuk</a:t>
            </a:r>
            <a:r>
              <a:rPr lang="en-ID" sz="1400" dirty="0"/>
              <a:t> </a:t>
            </a:r>
            <a:r>
              <a:rPr lang="en-ID" sz="1400" dirty="0" err="1"/>
              <a:t>alat</a:t>
            </a:r>
            <a:r>
              <a:rPr lang="en-ID" sz="1400" dirty="0"/>
              <a:t> </a:t>
            </a:r>
            <a:r>
              <a:rPr lang="en-ID" sz="1400" dirty="0" err="1"/>
              <a:t>kesehatan</a:t>
            </a:r>
            <a:r>
              <a:rPr lang="en-ID" sz="1400" dirty="0"/>
              <a:t> dan </a:t>
            </a:r>
            <a:r>
              <a:rPr lang="en-ID" sz="1400" dirty="0" err="1"/>
              <a:t>bahan</a:t>
            </a:r>
            <a:r>
              <a:rPr lang="en-ID" sz="1400" dirty="0"/>
              <a:t> </a:t>
            </a:r>
            <a:r>
              <a:rPr lang="en-ID" sz="1400" dirty="0" err="1"/>
              <a:t>makanan</a:t>
            </a:r>
            <a:r>
              <a:rPr lang="en-ID" sz="1400" dirty="0"/>
              <a:t> </a:t>
            </a:r>
            <a:r>
              <a:rPr lang="en-ID" sz="1400" dirty="0" err="1"/>
              <a:t>bergizi</a:t>
            </a:r>
            <a:r>
              <a:rPr lang="en-ID" sz="1400" dirty="0"/>
              <a:t>, </a:t>
            </a:r>
            <a:r>
              <a:rPr lang="en-ID" sz="1400" dirty="0" err="1"/>
              <a:t>dikelola</a:t>
            </a:r>
            <a:r>
              <a:rPr lang="en-ID" sz="1400" dirty="0"/>
              <a:t> </a:t>
            </a:r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terencana</a:t>
            </a:r>
            <a:r>
              <a:rPr lang="en-ID" sz="1400" dirty="0"/>
              <a:t>, </a:t>
            </a:r>
            <a:r>
              <a:rPr lang="en-ID" sz="1400" dirty="0" err="1"/>
              <a:t>dievaluasi</a:t>
            </a:r>
            <a:r>
              <a:rPr lang="en-ID" sz="1400" dirty="0"/>
              <a:t> </a:t>
            </a:r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berkala</a:t>
            </a:r>
            <a:r>
              <a:rPr lang="en-ID" sz="1400" dirty="0"/>
              <a:t>, dan </a:t>
            </a:r>
            <a:r>
              <a:rPr lang="en-ID" sz="1400" dirty="0" err="1"/>
              <a:t>didukung</a:t>
            </a:r>
            <a:r>
              <a:rPr lang="en-ID" sz="1400" dirty="0"/>
              <a:t> oleh </a:t>
            </a:r>
            <a:r>
              <a:rPr lang="en-ID" sz="1400" dirty="0" err="1"/>
              <a:t>diversifikasi</a:t>
            </a:r>
            <a:r>
              <a:rPr lang="en-ID" sz="1400" dirty="0"/>
              <a:t> </a:t>
            </a:r>
            <a:r>
              <a:rPr lang="en-ID" sz="1400" dirty="0" err="1"/>
              <a:t>pendanaan</a:t>
            </a:r>
            <a:r>
              <a:rPr lang="en-ID" sz="1400" dirty="0"/>
              <a:t> </a:t>
            </a:r>
            <a:r>
              <a:rPr lang="en-ID" sz="1400" dirty="0" err="1"/>
              <a:t>melalui</a:t>
            </a:r>
            <a:r>
              <a:rPr lang="en-ID" sz="1400" dirty="0"/>
              <a:t> CSR, </a:t>
            </a:r>
            <a:r>
              <a:rPr lang="en-ID" sz="1400" dirty="0" err="1"/>
              <a:t>donasi</a:t>
            </a:r>
            <a:r>
              <a:rPr lang="en-ID" sz="1400" dirty="0"/>
              <a:t> </a:t>
            </a:r>
            <a:r>
              <a:rPr lang="en-ID" sz="1400" dirty="0" err="1"/>
              <a:t>lembaga</a:t>
            </a:r>
            <a:r>
              <a:rPr lang="en-ID" sz="1400" dirty="0"/>
              <a:t>, </a:t>
            </a:r>
            <a:r>
              <a:rPr lang="en-ID" sz="1400" dirty="0" err="1"/>
              <a:t>serta</a:t>
            </a:r>
            <a:r>
              <a:rPr lang="en-ID" sz="1400" dirty="0"/>
              <a:t> dana </a:t>
            </a:r>
            <a:r>
              <a:rPr lang="en-ID" sz="1400" dirty="0" err="1"/>
              <a:t>lokal</a:t>
            </a:r>
            <a:r>
              <a:rPr lang="en-ID" sz="1400" dirty="0"/>
              <a:t>, </a:t>
            </a:r>
            <a:r>
              <a:rPr lang="en-ID" sz="1400" dirty="0" err="1"/>
              <a:t>sehingga</a:t>
            </a:r>
            <a:r>
              <a:rPr lang="en-ID" sz="1400" dirty="0"/>
              <a:t> program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berkelanjutan</a:t>
            </a:r>
            <a:r>
              <a:rPr lang="en-ID" sz="1400" dirty="0"/>
              <a:t>. </a:t>
            </a:r>
            <a:r>
              <a:rPr lang="en-ID" sz="1400" dirty="0" err="1"/>
              <a:t>Pendekatan</a:t>
            </a:r>
            <a:r>
              <a:rPr lang="en-ID" sz="1400" dirty="0"/>
              <a:t> </a:t>
            </a:r>
            <a:r>
              <a:rPr lang="en-ID" sz="1400" dirty="0" err="1"/>
              <a:t>berbasis</a:t>
            </a:r>
            <a:r>
              <a:rPr lang="en-ID" sz="1400" dirty="0"/>
              <a:t> </a:t>
            </a:r>
            <a:r>
              <a:rPr lang="en-ID" sz="1400" dirty="0" err="1"/>
              <a:t>komunitas</a:t>
            </a:r>
            <a:r>
              <a:rPr lang="en-ID" sz="1400" dirty="0"/>
              <a:t>, </a:t>
            </a:r>
            <a:r>
              <a:rPr lang="en-ID" sz="1400" dirty="0" err="1"/>
              <a:t>penggunaan</a:t>
            </a:r>
            <a:r>
              <a:rPr lang="en-ID" sz="1400" dirty="0"/>
              <a:t> media </a:t>
            </a:r>
            <a:r>
              <a:rPr lang="en-ID" sz="1400" dirty="0" err="1"/>
              <a:t>lokal</a:t>
            </a:r>
            <a:r>
              <a:rPr lang="en-ID" sz="1400" dirty="0"/>
              <a:t>,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adaptasi</a:t>
            </a:r>
            <a:r>
              <a:rPr lang="en-ID" sz="1400" dirty="0"/>
              <a:t> </a:t>
            </a:r>
            <a:r>
              <a:rPr lang="en-ID" sz="1400" dirty="0" err="1"/>
              <a:t>terhadap</a:t>
            </a:r>
            <a:r>
              <a:rPr lang="en-ID" sz="1400" dirty="0"/>
              <a:t> </a:t>
            </a:r>
            <a:r>
              <a:rPr lang="en-ID" sz="1400" dirty="0" err="1"/>
              <a:t>kondisi</a:t>
            </a:r>
            <a:r>
              <a:rPr lang="en-ID" sz="1400" dirty="0"/>
              <a:t> </a:t>
            </a:r>
            <a:r>
              <a:rPr lang="en-ID" sz="1400" dirty="0" err="1"/>
              <a:t>budaya</a:t>
            </a:r>
            <a:r>
              <a:rPr lang="en-ID" sz="1400" dirty="0"/>
              <a:t> </a:t>
            </a:r>
            <a:r>
              <a:rPr lang="en-ID" sz="1400" dirty="0" err="1"/>
              <a:t>setempat</a:t>
            </a:r>
            <a:r>
              <a:rPr lang="en-ID" sz="1400" dirty="0"/>
              <a:t> </a:t>
            </a:r>
            <a:r>
              <a:rPr lang="en-ID" sz="1400" dirty="0" err="1"/>
              <a:t>meningkatkan</a:t>
            </a:r>
            <a:r>
              <a:rPr lang="en-ID" sz="1400" dirty="0"/>
              <a:t> </a:t>
            </a:r>
            <a:r>
              <a:rPr lang="en-ID" sz="1400" dirty="0" err="1"/>
              <a:t>partisipasi</a:t>
            </a:r>
            <a:r>
              <a:rPr lang="en-ID" sz="1400" dirty="0"/>
              <a:t> </a:t>
            </a:r>
            <a:r>
              <a:rPr lang="en-ID" sz="1400" dirty="0" err="1"/>
              <a:t>masyarakat</a:t>
            </a:r>
            <a:r>
              <a:rPr lang="en-ID" sz="1400" dirty="0"/>
              <a:t>, </a:t>
            </a:r>
            <a:r>
              <a:rPr lang="en-ID" sz="1400" dirty="0" err="1"/>
              <a:t>memastikan</a:t>
            </a:r>
            <a:r>
              <a:rPr lang="en-ID" sz="1400" dirty="0"/>
              <a:t> target </a:t>
            </a:r>
            <a:r>
              <a:rPr lang="en-ID" sz="1400" dirty="0" err="1"/>
              <a:t>perubahan</a:t>
            </a:r>
            <a:r>
              <a:rPr lang="en-ID" sz="1400" dirty="0"/>
              <a:t> </a:t>
            </a:r>
            <a:r>
              <a:rPr lang="en-ID" sz="1400" dirty="0" err="1"/>
              <a:t>tercapai</a:t>
            </a:r>
            <a:r>
              <a:rPr lang="en-ID" sz="1400" dirty="0"/>
              <a:t>, dan </a:t>
            </a:r>
            <a:r>
              <a:rPr lang="en-ID" sz="1400" dirty="0" err="1"/>
              <a:t>menciptakan</a:t>
            </a:r>
            <a:r>
              <a:rPr lang="en-ID" sz="1400" dirty="0"/>
              <a:t> </a:t>
            </a:r>
            <a:r>
              <a:rPr lang="en-ID" sz="1400" dirty="0" err="1"/>
              <a:t>dampak</a:t>
            </a:r>
            <a:r>
              <a:rPr lang="en-ID" sz="1400" dirty="0"/>
              <a:t> </a:t>
            </a:r>
            <a:r>
              <a:rPr lang="en-ID" sz="1400" dirty="0" err="1"/>
              <a:t>positif</a:t>
            </a:r>
            <a:r>
              <a:rPr lang="en-ID" sz="1400" dirty="0"/>
              <a:t> yang </a:t>
            </a:r>
            <a:r>
              <a:rPr lang="en-ID" sz="1400" dirty="0" err="1"/>
              <a:t>nyata</a:t>
            </a:r>
            <a:r>
              <a:rPr lang="en-ID" sz="1400" dirty="0"/>
              <a:t> dan </a:t>
            </a:r>
            <a:r>
              <a:rPr lang="en-ID" sz="1400" dirty="0" err="1"/>
              <a:t>berkelanjutan</a:t>
            </a:r>
            <a:r>
              <a:rPr lang="en-ID" sz="1400" dirty="0"/>
              <a:t> </a:t>
            </a:r>
            <a:r>
              <a:rPr lang="en-ID" sz="1400" dirty="0" err="1"/>
              <a:t>bagi</a:t>
            </a:r>
            <a:r>
              <a:rPr lang="en-ID" sz="1400" dirty="0"/>
              <a:t> </a:t>
            </a:r>
            <a:r>
              <a:rPr lang="en-ID" sz="1400" dirty="0" err="1"/>
              <a:t>kesehatan</a:t>
            </a:r>
            <a:r>
              <a:rPr lang="en-ID" sz="1400" dirty="0"/>
              <a:t> </a:t>
            </a:r>
            <a:r>
              <a:rPr lang="en-ID" sz="1400" dirty="0" err="1"/>
              <a:t>anak-anak</a:t>
            </a:r>
            <a:r>
              <a:rPr lang="en-ID" sz="1400" dirty="0"/>
              <a:t> di </a:t>
            </a:r>
            <a:r>
              <a:rPr lang="en-ID" sz="1400" dirty="0" err="1"/>
              <a:t>Desa</a:t>
            </a:r>
            <a:r>
              <a:rPr lang="en-ID" sz="1400" dirty="0"/>
              <a:t> </a:t>
            </a:r>
            <a:r>
              <a:rPr lang="en-ID" sz="1400" dirty="0" err="1"/>
              <a:t>Sumorame</a:t>
            </a:r>
            <a:r>
              <a:rPr lang="en-ID" sz="1400" dirty="0"/>
              <a:t>.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16304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Temuan Penting Penelitian</a:t>
            </a:r>
            <a:endParaRPr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00" cy="5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ID" sz="2400" dirty="0" err="1"/>
              <a:t>Penelitian</a:t>
            </a:r>
            <a:r>
              <a:rPr lang="en-ID" sz="2400" dirty="0"/>
              <a:t> </a:t>
            </a:r>
            <a:r>
              <a:rPr lang="en-ID" sz="2400" dirty="0" err="1"/>
              <a:t>menemukan</a:t>
            </a:r>
            <a:r>
              <a:rPr lang="en-ID" sz="2400" dirty="0"/>
              <a:t> </a:t>
            </a:r>
            <a:r>
              <a:rPr lang="en-ID" sz="2400" dirty="0" err="1"/>
              <a:t>bahwa</a:t>
            </a:r>
            <a:r>
              <a:rPr lang="en-ID" sz="2400" dirty="0"/>
              <a:t> </a:t>
            </a:r>
            <a:r>
              <a:rPr lang="en-ID" sz="2400" dirty="0" err="1"/>
              <a:t>implementasi</a:t>
            </a:r>
            <a:r>
              <a:rPr lang="en-ID" sz="2400" dirty="0"/>
              <a:t> program </a:t>
            </a:r>
            <a:r>
              <a:rPr lang="en-ID" sz="2400" dirty="0" err="1"/>
              <a:t>pencegahan</a:t>
            </a:r>
            <a:r>
              <a:rPr lang="en-ID" sz="2400" dirty="0"/>
              <a:t> stunting di </a:t>
            </a:r>
            <a:r>
              <a:rPr lang="en-ID" sz="2400" dirty="0" err="1"/>
              <a:t>Desa</a:t>
            </a:r>
            <a:r>
              <a:rPr lang="en-ID" sz="2400" dirty="0"/>
              <a:t> </a:t>
            </a:r>
            <a:r>
              <a:rPr lang="en-ID" sz="2400" dirty="0" err="1"/>
              <a:t>Sumorame</a:t>
            </a:r>
            <a:r>
              <a:rPr lang="en-ID" sz="2400" dirty="0"/>
              <a:t> </a:t>
            </a:r>
            <a:r>
              <a:rPr lang="en-ID" sz="2400" dirty="0" err="1"/>
              <a:t>berhasil</a:t>
            </a:r>
            <a:r>
              <a:rPr lang="en-ID" sz="2400" dirty="0"/>
              <a:t> </a:t>
            </a:r>
            <a:r>
              <a:rPr lang="en-ID" sz="2400" dirty="0" err="1"/>
              <a:t>mengurangi</a:t>
            </a:r>
            <a:r>
              <a:rPr lang="en-ID" sz="2400" dirty="0"/>
              <a:t> </a:t>
            </a:r>
            <a:r>
              <a:rPr lang="en-ID" sz="2400" dirty="0" err="1"/>
              <a:t>prevalensi</a:t>
            </a:r>
            <a:r>
              <a:rPr lang="en-ID" sz="2400" dirty="0"/>
              <a:t> </a:t>
            </a:r>
            <a:r>
              <a:rPr lang="en-ID" sz="2400" dirty="0" err="1"/>
              <a:t>melalui</a:t>
            </a:r>
            <a:r>
              <a:rPr lang="en-ID" sz="2400" dirty="0"/>
              <a:t> </a:t>
            </a:r>
            <a:r>
              <a:rPr lang="en-ID" sz="2400" dirty="0" err="1"/>
              <a:t>intervensi</a:t>
            </a:r>
            <a:r>
              <a:rPr lang="en-ID" sz="2400" dirty="0"/>
              <a:t> </a:t>
            </a:r>
            <a:r>
              <a:rPr lang="en-ID" sz="2400" dirty="0" err="1"/>
              <a:t>seperti</a:t>
            </a:r>
            <a:r>
              <a:rPr lang="en-ID" sz="2400" dirty="0"/>
              <a:t> PMT </a:t>
            </a:r>
            <a:r>
              <a:rPr lang="en-ID" sz="2400" dirty="0" err="1"/>
              <a:t>berbahan</a:t>
            </a:r>
            <a:r>
              <a:rPr lang="en-ID" sz="2400" dirty="0"/>
              <a:t> </a:t>
            </a:r>
            <a:r>
              <a:rPr lang="en-ID" sz="2400" dirty="0" err="1"/>
              <a:t>lokal</a:t>
            </a:r>
            <a:r>
              <a:rPr lang="en-ID" sz="2400" dirty="0"/>
              <a:t>, </a:t>
            </a:r>
            <a:r>
              <a:rPr lang="en-ID" sz="2400" dirty="0" err="1"/>
              <a:t>penyuluhan</a:t>
            </a:r>
            <a:r>
              <a:rPr lang="en-ID" sz="2400" dirty="0"/>
              <a:t> </a:t>
            </a:r>
            <a:r>
              <a:rPr lang="en-ID" sz="2400" dirty="0" err="1"/>
              <a:t>gizi</a:t>
            </a:r>
            <a:r>
              <a:rPr lang="en-ID" sz="2400" dirty="0"/>
              <a:t>, dan </a:t>
            </a:r>
            <a:r>
              <a:rPr lang="en-ID" sz="2400" dirty="0" err="1"/>
              <a:t>pendampingan</a:t>
            </a:r>
            <a:r>
              <a:rPr lang="en-ID" sz="2400" dirty="0"/>
              <a:t> </a:t>
            </a:r>
            <a:r>
              <a:rPr lang="en-ID" sz="2400" dirty="0" err="1"/>
              <a:t>ibu</a:t>
            </a:r>
            <a:r>
              <a:rPr lang="en-ID" sz="2400" dirty="0"/>
              <a:t> </a:t>
            </a:r>
            <a:r>
              <a:rPr lang="en-ID" sz="2400" dirty="0" err="1"/>
              <a:t>hamil</a:t>
            </a:r>
            <a:r>
              <a:rPr lang="en-ID" sz="2400" dirty="0"/>
              <a:t> KEK,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peningkatan</a:t>
            </a:r>
            <a:r>
              <a:rPr lang="en-ID" sz="2400" dirty="0"/>
              <a:t> </a:t>
            </a:r>
            <a:r>
              <a:rPr lang="en-ID" sz="2400" dirty="0" err="1"/>
              <a:t>asupan</a:t>
            </a:r>
            <a:r>
              <a:rPr lang="en-ID" sz="2400" dirty="0"/>
              <a:t> </a:t>
            </a:r>
            <a:r>
              <a:rPr lang="en-ID" sz="2400" dirty="0" err="1"/>
              <a:t>gizi</a:t>
            </a:r>
            <a:r>
              <a:rPr lang="en-ID" sz="2400" dirty="0"/>
              <a:t> </a:t>
            </a:r>
            <a:r>
              <a:rPr lang="en-ID" sz="2400" dirty="0" err="1"/>
              <a:t>balita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50 </a:t>
            </a:r>
            <a:r>
              <a:rPr lang="en-ID" sz="2400" dirty="0" err="1"/>
              <a:t>menjadi</a:t>
            </a:r>
            <a:r>
              <a:rPr lang="en-ID" sz="2400" dirty="0"/>
              <a:t> 75 </a:t>
            </a:r>
            <a:r>
              <a:rPr lang="en-ID" sz="2400" dirty="0" err="1"/>
              <a:t>anak</a:t>
            </a:r>
            <a:r>
              <a:rPr lang="en-ID" sz="2400" dirty="0"/>
              <a:t>, </a:t>
            </a:r>
            <a:r>
              <a:rPr lang="en-ID" sz="2400" dirty="0" err="1"/>
              <a:t>pengetahuan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45% </a:t>
            </a:r>
            <a:r>
              <a:rPr lang="en-ID" sz="2400" dirty="0" err="1"/>
              <a:t>menjadi</a:t>
            </a:r>
            <a:r>
              <a:rPr lang="en-ID" sz="2400" dirty="0"/>
              <a:t> 80%,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partisipasi</a:t>
            </a:r>
            <a:r>
              <a:rPr lang="en-ID" sz="2400" dirty="0"/>
              <a:t> </a:t>
            </a:r>
            <a:r>
              <a:rPr lang="en-ID" sz="2400" dirty="0" err="1"/>
              <a:t>posyandu</a:t>
            </a:r>
            <a:r>
              <a:rPr lang="en-ID" sz="2400" dirty="0"/>
              <a:t> 60%. </a:t>
            </a:r>
            <a:r>
              <a:rPr lang="en-ID" sz="2400" dirty="0" err="1"/>
              <a:t>Namun</a:t>
            </a:r>
            <a:r>
              <a:rPr lang="en-ID" sz="2400" dirty="0"/>
              <a:t>, </a:t>
            </a:r>
            <a:r>
              <a:rPr lang="en-ID" sz="2400" dirty="0" err="1"/>
              <a:t>tantangan</a:t>
            </a:r>
            <a:r>
              <a:rPr lang="en-ID" sz="2400" dirty="0"/>
              <a:t> </a:t>
            </a:r>
            <a:r>
              <a:rPr lang="en-ID" sz="2400" dirty="0" err="1"/>
              <a:t>mencakup</a:t>
            </a:r>
            <a:r>
              <a:rPr lang="en-ID" sz="2400" dirty="0"/>
              <a:t> </a:t>
            </a:r>
            <a:r>
              <a:rPr lang="en-ID" sz="2400" dirty="0" err="1"/>
              <a:t>keterbatasan</a:t>
            </a:r>
            <a:r>
              <a:rPr lang="en-ID" sz="2400" dirty="0"/>
              <a:t> </a:t>
            </a:r>
            <a:r>
              <a:rPr lang="en-ID" sz="2400" dirty="0" err="1"/>
              <a:t>tenaga</a:t>
            </a:r>
            <a:r>
              <a:rPr lang="en-ID" sz="2400" dirty="0"/>
              <a:t> </a:t>
            </a:r>
            <a:r>
              <a:rPr lang="en-ID" sz="2400" dirty="0" err="1"/>
              <a:t>ahli</a:t>
            </a:r>
            <a:r>
              <a:rPr lang="en-ID" sz="2400" dirty="0"/>
              <a:t> </a:t>
            </a:r>
            <a:r>
              <a:rPr lang="en-ID" sz="2400" dirty="0" err="1"/>
              <a:t>kader</a:t>
            </a:r>
            <a:r>
              <a:rPr lang="en-ID" sz="2400" dirty="0"/>
              <a:t>, </a:t>
            </a:r>
            <a:r>
              <a:rPr lang="en-ID" sz="2400" dirty="0" err="1"/>
              <a:t>fasilitas</a:t>
            </a:r>
            <a:r>
              <a:rPr lang="en-ID" sz="2400" dirty="0"/>
              <a:t> </a:t>
            </a:r>
            <a:r>
              <a:rPr lang="en-ID" sz="2400" dirty="0" err="1"/>
              <a:t>kesehatan</a:t>
            </a:r>
            <a:r>
              <a:rPr lang="en-ID" sz="2400" dirty="0"/>
              <a:t> </a:t>
            </a:r>
            <a:r>
              <a:rPr lang="en-ID" sz="2400" dirty="0" err="1"/>
              <a:t>kurang</a:t>
            </a:r>
            <a:r>
              <a:rPr lang="en-ID" sz="2400" dirty="0"/>
              <a:t> </a:t>
            </a:r>
            <a:r>
              <a:rPr lang="en-ID" sz="2400" dirty="0" err="1"/>
              <a:t>memadai</a:t>
            </a:r>
            <a:r>
              <a:rPr lang="en-ID" sz="2400" dirty="0"/>
              <a:t>, </a:t>
            </a:r>
            <a:r>
              <a:rPr lang="en-ID" sz="2400" dirty="0" err="1"/>
              <a:t>fragmentasi</a:t>
            </a:r>
            <a:r>
              <a:rPr lang="en-ID" sz="2400" dirty="0"/>
              <a:t> </a:t>
            </a:r>
            <a:r>
              <a:rPr lang="en-ID" sz="2400" dirty="0" err="1"/>
              <a:t>koordinasi</a:t>
            </a:r>
            <a:r>
              <a:rPr lang="en-ID" sz="2400" dirty="0"/>
              <a:t> </a:t>
            </a:r>
            <a:r>
              <a:rPr lang="en-ID" sz="2400" dirty="0" err="1"/>
              <a:t>antar</a:t>
            </a:r>
            <a:r>
              <a:rPr lang="en-ID" sz="2400" dirty="0"/>
              <a:t> </a:t>
            </a:r>
            <a:r>
              <a:rPr lang="en-ID" sz="2400" dirty="0" err="1"/>
              <a:t>lembaga</a:t>
            </a:r>
            <a:r>
              <a:rPr lang="en-ID" sz="2400" dirty="0"/>
              <a:t> (</a:t>
            </a:r>
            <a:r>
              <a:rPr lang="en-ID" sz="2400" dirty="0" err="1"/>
              <a:t>puskesmas</a:t>
            </a:r>
            <a:r>
              <a:rPr lang="en-ID" sz="2400" dirty="0"/>
              <a:t>, </a:t>
            </a:r>
            <a:r>
              <a:rPr lang="en-ID" sz="2400" dirty="0" err="1"/>
              <a:t>posyandu</a:t>
            </a:r>
            <a:r>
              <a:rPr lang="en-ID" sz="2400" dirty="0"/>
              <a:t>, </a:t>
            </a:r>
            <a:r>
              <a:rPr lang="en-ID" sz="2400" dirty="0" err="1"/>
              <a:t>pemerintah</a:t>
            </a:r>
            <a:r>
              <a:rPr lang="en-ID" sz="2400" dirty="0"/>
              <a:t> </a:t>
            </a:r>
            <a:r>
              <a:rPr lang="en-ID" sz="2400" dirty="0" err="1"/>
              <a:t>desa</a:t>
            </a:r>
            <a:r>
              <a:rPr lang="en-ID" sz="2400" dirty="0"/>
              <a:t>), </a:t>
            </a:r>
            <a:r>
              <a:rPr lang="en-ID" sz="2400" dirty="0" err="1"/>
              <a:t>sosialisasi</a:t>
            </a:r>
            <a:r>
              <a:rPr lang="en-ID" sz="2400" dirty="0"/>
              <a:t> </a:t>
            </a:r>
            <a:r>
              <a:rPr lang="en-ID" sz="2400" dirty="0" err="1"/>
              <a:t>kurang</a:t>
            </a:r>
            <a:r>
              <a:rPr lang="en-ID" sz="2400" dirty="0"/>
              <a:t> optimal, PMT </a:t>
            </a:r>
            <a:r>
              <a:rPr lang="en-ID" sz="2400" dirty="0" err="1"/>
              <a:t>belum</a:t>
            </a:r>
            <a:r>
              <a:rPr lang="en-ID" sz="2400" dirty="0"/>
              <a:t> </a:t>
            </a:r>
            <a:r>
              <a:rPr lang="en-ID" sz="2400" dirty="0" err="1"/>
              <a:t>sepenuhnya</a:t>
            </a:r>
            <a:r>
              <a:rPr lang="en-ID" sz="2400" dirty="0"/>
              <a:t> B2SA, dan </a:t>
            </a:r>
            <a:r>
              <a:rPr lang="en-ID" sz="2400" dirty="0" err="1"/>
              <a:t>kendala</a:t>
            </a:r>
            <a:r>
              <a:rPr lang="en-ID" sz="2400" dirty="0"/>
              <a:t> </a:t>
            </a:r>
            <a:r>
              <a:rPr lang="en-ID" sz="2400" dirty="0" err="1"/>
              <a:t>waktu</a:t>
            </a:r>
            <a:r>
              <a:rPr lang="en-ID" sz="2400" dirty="0"/>
              <a:t> pada </a:t>
            </a:r>
            <a:r>
              <a:rPr lang="en-ID" sz="2400" dirty="0" err="1"/>
              <a:t>kunjungan</a:t>
            </a:r>
            <a:r>
              <a:rPr lang="en-ID" sz="2400" dirty="0"/>
              <a:t> </a:t>
            </a:r>
            <a:r>
              <a:rPr lang="en-ID" sz="2400" dirty="0" err="1"/>
              <a:t>rumah</a:t>
            </a:r>
            <a:r>
              <a:rPr lang="en-ID" sz="2400" dirty="0"/>
              <a:t>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pendampingan</a:t>
            </a:r>
            <a:r>
              <a:rPr lang="en-ID" sz="2400" dirty="0"/>
              <a:t> </a:t>
            </a:r>
            <a:r>
              <a:rPr lang="en-ID" sz="2400" dirty="0" err="1"/>
              <a:t>calon</a:t>
            </a:r>
            <a:r>
              <a:rPr lang="en-ID" sz="2400" dirty="0"/>
              <a:t> </a:t>
            </a:r>
            <a:r>
              <a:rPr lang="en-ID" sz="2400" dirty="0" err="1"/>
              <a:t>pengantin</a:t>
            </a:r>
            <a:r>
              <a:rPr lang="en-ID" sz="2400" dirty="0"/>
              <a:t>. </a:t>
            </a:r>
            <a:r>
              <a:rPr lang="en-ID" sz="2400" dirty="0" err="1"/>
              <a:t>Analisis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model Grindle </a:t>
            </a:r>
            <a:r>
              <a:rPr lang="en-ID" sz="2400" dirty="0" err="1"/>
              <a:t>menunjukkan</a:t>
            </a:r>
            <a:r>
              <a:rPr lang="en-ID" sz="2400" dirty="0"/>
              <a:t> </a:t>
            </a:r>
            <a:r>
              <a:rPr lang="en-ID" sz="2400" dirty="0" err="1"/>
              <a:t>isi</a:t>
            </a:r>
            <a:r>
              <a:rPr lang="en-ID" sz="2400" dirty="0"/>
              <a:t> </a:t>
            </a:r>
            <a:r>
              <a:rPr lang="en-ID" sz="2400" dirty="0" err="1"/>
              <a:t>kebijakan</a:t>
            </a:r>
            <a:r>
              <a:rPr lang="en-ID" sz="2400" dirty="0"/>
              <a:t> (</a:t>
            </a:r>
            <a:r>
              <a:rPr lang="en-ID" sz="2400" dirty="0" err="1"/>
              <a:t>kepentingan</a:t>
            </a:r>
            <a:r>
              <a:rPr lang="en-ID" sz="2400" dirty="0"/>
              <a:t> </a:t>
            </a:r>
            <a:r>
              <a:rPr lang="en-ID" sz="2400" dirty="0" err="1"/>
              <a:t>sasaran</a:t>
            </a:r>
            <a:r>
              <a:rPr lang="en-ID" sz="2400" dirty="0"/>
              <a:t>, </a:t>
            </a:r>
            <a:r>
              <a:rPr lang="en-ID" sz="2400" dirty="0" err="1"/>
              <a:t>manfaat</a:t>
            </a:r>
            <a:r>
              <a:rPr lang="en-ID" sz="2400" dirty="0"/>
              <a:t>, </a:t>
            </a:r>
            <a:r>
              <a:rPr lang="en-ID" sz="2400" dirty="0" err="1"/>
              <a:t>perubahan</a:t>
            </a:r>
            <a:r>
              <a:rPr lang="en-ID" sz="2400" dirty="0"/>
              <a:t>, </a:t>
            </a:r>
            <a:r>
              <a:rPr lang="en-ID" sz="2400" dirty="0" err="1"/>
              <a:t>dll</a:t>
            </a:r>
            <a:r>
              <a:rPr lang="en-ID" sz="2400" dirty="0"/>
              <a:t>.) dan </a:t>
            </a:r>
            <a:r>
              <a:rPr lang="en-ID" sz="2400" dirty="0" err="1"/>
              <a:t>konteks</a:t>
            </a:r>
            <a:r>
              <a:rPr lang="en-ID" sz="2400" dirty="0"/>
              <a:t> </a:t>
            </a:r>
            <a:r>
              <a:rPr lang="en-ID" sz="2400" dirty="0" err="1"/>
              <a:t>implementasi</a:t>
            </a:r>
            <a:r>
              <a:rPr lang="en-ID" sz="2400" dirty="0"/>
              <a:t> </a:t>
            </a:r>
            <a:r>
              <a:rPr lang="en-ID" sz="2400" dirty="0" err="1"/>
              <a:t>memengaruhi</a:t>
            </a:r>
            <a:r>
              <a:rPr lang="en-ID" sz="2400" dirty="0"/>
              <a:t> </a:t>
            </a:r>
            <a:r>
              <a:rPr lang="en-ID" sz="2400" dirty="0" err="1"/>
              <a:t>keberhasilan</a:t>
            </a:r>
            <a:r>
              <a:rPr lang="en-ID" sz="2400" dirty="0"/>
              <a:t>,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fragmentasi</a:t>
            </a:r>
            <a:r>
              <a:rPr lang="en-ID" sz="2400" dirty="0"/>
              <a:t> data dan </a:t>
            </a:r>
            <a:r>
              <a:rPr lang="en-ID" sz="2400" dirty="0" err="1"/>
              <a:t>kebijakan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hambatan</a:t>
            </a:r>
            <a:r>
              <a:rPr lang="en-ID" sz="2400" dirty="0"/>
              <a:t> </a:t>
            </a:r>
            <a:r>
              <a:rPr lang="en-ID" sz="2400" dirty="0" err="1"/>
              <a:t>utama</a:t>
            </a:r>
            <a:r>
              <a:rPr lang="en-ID" sz="2400" dirty="0"/>
              <a:t>.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3036</Words>
  <Application>Microsoft Office PowerPoint</Application>
  <PresentationFormat>Widescreen</PresentationFormat>
  <Paragraphs>72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Exo</vt:lpstr>
      <vt:lpstr>Office Theme</vt:lpstr>
      <vt:lpstr>Implementasi Program Pencegahan Stunting di Desa Sumorame</vt:lpstr>
      <vt:lpstr>Pendahuluan</vt:lpstr>
      <vt:lpstr>Pertanyaan Penelitian (Rumusan Masalah)</vt:lpstr>
      <vt:lpstr>Metode</vt:lpstr>
      <vt:lpstr>Hasil dan Pembahasan</vt:lpstr>
      <vt:lpstr>Hasil dan Pembahasan</vt:lpstr>
      <vt:lpstr>Hasil dan Pembahasan</vt:lpstr>
      <vt:lpstr>Hasil dan Pembahasan</vt:lpstr>
      <vt:lpstr>Temuan Penting Penelitian</vt:lpstr>
      <vt:lpstr>Manfaat Penelitian</vt:lpstr>
      <vt:lpstr>Referensi</vt:lpstr>
      <vt:lpstr>Referensi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Implementasi Program Pencegahan Stunting di Desa Sumorame</dc:title>
  <dc:creator>Umsida</dc:creator>
  <cp:lastModifiedBy>riska putmala sari</cp:lastModifiedBy>
  <cp:revision>1</cp:revision>
  <dcterms:created xsi:type="dcterms:W3CDTF">2020-02-15T07:43:00Z</dcterms:created>
  <dcterms:modified xsi:type="dcterms:W3CDTF">2026-02-04T06:35:02Z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