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7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5" r:id="rId20"/>
    <p:sldId id="277" r:id="rId21"/>
    <p:sldId id="278" r:id="rId2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35" autoAdjust="0"/>
  </p:normalViewPr>
  <p:slideViewPr>
    <p:cSldViewPr>
      <p:cViewPr varScale="1">
        <p:scale>
          <a:sx n="58" d="100"/>
          <a:sy n="58" d="100"/>
        </p:scale>
        <p:origin x="964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D7861-1502-4838-88CA-A287A8891EF6}" type="datetimeFigureOut">
              <a:rPr lang="en-ID" smtClean="0"/>
              <a:t>27/01/2026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E5E58-0DF6-40A2-9335-B2A7CE4C6CB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83468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3E5E58-0DF6-40A2-9335-B2A7CE4C6CBE}" type="slidenum">
              <a:rPr lang="en-ID" smtClean="0"/>
              <a:t>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78860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78787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78787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78787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78787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78787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2875" y="5943600"/>
            <a:ext cx="11830050" cy="8382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201275" y="4248150"/>
            <a:ext cx="1990725" cy="25431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1450" y="66675"/>
            <a:ext cx="11849100" cy="1085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61352" y="1906409"/>
            <a:ext cx="10854055" cy="3150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5590" y="6448187"/>
            <a:ext cx="215900" cy="17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78787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514724"/>
              <a:ext cx="3143250" cy="334327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14725" y="6457950"/>
              <a:ext cx="5162550" cy="32385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556118" y="480377"/>
            <a:ext cx="1650364" cy="76200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 indent="409575" algn="r">
              <a:lnSpc>
                <a:spcPct val="104900"/>
              </a:lnSpc>
              <a:spcBef>
                <a:spcPts val="35"/>
              </a:spcBef>
            </a:pPr>
            <a:r>
              <a:rPr sz="1550" spc="-20" dirty="0">
                <a:solidFill>
                  <a:srgbClr val="FFC000"/>
                </a:solidFill>
                <a:latin typeface="Lucida Sans Unicode"/>
                <a:cs typeface="Lucida Sans Unicode"/>
              </a:rPr>
              <a:t>UNIVERSITAS </a:t>
            </a:r>
            <a:r>
              <a:rPr sz="1550" spc="-40" dirty="0">
                <a:solidFill>
                  <a:srgbClr val="FFC000"/>
                </a:solidFill>
                <a:latin typeface="Lucida Sans Unicode"/>
                <a:cs typeface="Lucida Sans Unicode"/>
              </a:rPr>
              <a:t>MUHAMMADIYAH</a:t>
            </a:r>
            <a:endParaRPr sz="1550">
              <a:latin typeface="Lucida Sans Unicode"/>
              <a:cs typeface="Lucida Sans Unicode"/>
            </a:endParaRPr>
          </a:p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1550" spc="-10" dirty="0">
                <a:solidFill>
                  <a:srgbClr val="FFC000"/>
                </a:solidFill>
                <a:latin typeface="Lucida Sans Unicode"/>
                <a:cs typeface="Lucida Sans Unicode"/>
              </a:rPr>
              <a:t>SIDOARJO</a:t>
            </a:r>
            <a:endParaRPr sz="1550">
              <a:latin typeface="Lucida Sans Unicode"/>
              <a:cs typeface="Lucida Sans Unicode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363138" y="228600"/>
            <a:ext cx="2400300" cy="1074420"/>
            <a:chOff x="9363138" y="228600"/>
            <a:chExt cx="2400300" cy="107442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72625" y="228600"/>
              <a:ext cx="2190750" cy="100012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377426" y="471550"/>
              <a:ext cx="0" cy="831215"/>
            </a:xfrm>
            <a:custGeom>
              <a:avLst/>
              <a:gdLst/>
              <a:ahLst/>
              <a:cxnLst/>
              <a:rect l="l" t="t" r="r" b="b"/>
              <a:pathLst>
                <a:path h="831215">
                  <a:moveTo>
                    <a:pt x="0" y="0"/>
                  </a:moveTo>
                  <a:lnTo>
                    <a:pt x="0" y="830961"/>
                  </a:lnTo>
                </a:path>
              </a:pathLst>
            </a:custGeom>
            <a:ln w="2857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26135" y="1465580"/>
            <a:ext cx="10537190" cy="4111318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065" marR="5080" algn="ctr">
              <a:lnSpc>
                <a:spcPct val="91400"/>
              </a:lnSpc>
              <a:spcBef>
                <a:spcPts val="535"/>
              </a:spcBef>
            </a:pPr>
            <a:r>
              <a:rPr lang="en-ID" sz="3950" spc="-270" dirty="0" err="1">
                <a:solidFill>
                  <a:srgbClr val="FFFFFF"/>
                </a:solidFill>
                <a:latin typeface="Lucida Sans Unicode"/>
                <a:cs typeface="Lucida Sans Unicode"/>
              </a:rPr>
              <a:t>Pengaruh</a:t>
            </a:r>
            <a:r>
              <a:rPr lang="en-ID" sz="3950" spc="-27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lang="en-ID" sz="3950" i="1" spc="-270" dirty="0">
                <a:solidFill>
                  <a:srgbClr val="FFFFFF"/>
                </a:solidFill>
                <a:latin typeface="Lucida Sans Unicode"/>
                <a:cs typeface="Lucida Sans Unicode"/>
              </a:rPr>
              <a:t>self control</a:t>
            </a:r>
            <a:r>
              <a:rPr lang="en-ID" sz="3950" spc="-270" dirty="0">
                <a:solidFill>
                  <a:srgbClr val="FFFFFF"/>
                </a:solidFill>
                <a:latin typeface="Lucida Sans Unicode"/>
                <a:cs typeface="Lucida Sans Unicode"/>
              </a:rPr>
              <a:t>, </a:t>
            </a:r>
            <a:r>
              <a:rPr lang="en-ID" sz="3950" i="1" spc="-270" dirty="0">
                <a:solidFill>
                  <a:srgbClr val="FFFFFF"/>
                </a:solidFill>
                <a:latin typeface="Lucida Sans Unicode"/>
                <a:cs typeface="Lucida Sans Unicode"/>
              </a:rPr>
              <a:t>life style </a:t>
            </a:r>
            <a:r>
              <a:rPr lang="en-ID" sz="3950" spc="-270" dirty="0">
                <a:solidFill>
                  <a:srgbClr val="FFFFFF"/>
                </a:solidFill>
                <a:latin typeface="Lucida Sans Unicode"/>
                <a:cs typeface="Lucida Sans Unicode"/>
              </a:rPr>
              <a:t>dan</a:t>
            </a:r>
            <a:r>
              <a:rPr lang="en-ID" sz="3950" i="1" spc="-27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lang="en-ID" sz="3950" i="1" spc="-270" dirty="0" err="1">
                <a:solidFill>
                  <a:srgbClr val="FFFFFF"/>
                </a:solidFill>
                <a:latin typeface="Lucida Sans Unicode"/>
                <a:cs typeface="Lucida Sans Unicode"/>
              </a:rPr>
              <a:t>riview</a:t>
            </a:r>
            <a:r>
              <a:rPr lang="en-ID" sz="3950" i="1" spc="-270" dirty="0">
                <a:solidFill>
                  <a:srgbClr val="FFFFFF"/>
                </a:solidFill>
                <a:latin typeface="Lucida Sans Unicode"/>
                <a:cs typeface="Lucida Sans Unicode"/>
              </a:rPr>
              <a:t> influencer  </a:t>
            </a:r>
            <a:r>
              <a:rPr lang="en-ID" sz="3950" spc="-270" dirty="0" err="1">
                <a:solidFill>
                  <a:srgbClr val="FFFFFF"/>
                </a:solidFill>
                <a:latin typeface="Lucida Sans Unicode"/>
                <a:cs typeface="Lucida Sans Unicode"/>
              </a:rPr>
              <a:t>terhadap</a:t>
            </a:r>
            <a:r>
              <a:rPr lang="en-ID" sz="3950" spc="-27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lang="en-ID" sz="3950" spc="-270" dirty="0" err="1">
                <a:solidFill>
                  <a:srgbClr val="FFFFFF"/>
                </a:solidFill>
                <a:latin typeface="Lucida Sans Unicode"/>
                <a:cs typeface="Lucida Sans Unicode"/>
              </a:rPr>
              <a:t>Perilaku</a:t>
            </a:r>
            <a:r>
              <a:rPr lang="en-ID" sz="3950" spc="-27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lang="en-ID" sz="3950" spc="-270" dirty="0" err="1">
                <a:solidFill>
                  <a:srgbClr val="FFFFFF"/>
                </a:solidFill>
                <a:latin typeface="Lucida Sans Unicode"/>
                <a:cs typeface="Lucida Sans Unicode"/>
              </a:rPr>
              <a:t>Belanja</a:t>
            </a:r>
            <a:r>
              <a:rPr lang="en-ID" sz="3950" spc="-270" dirty="0">
                <a:solidFill>
                  <a:srgbClr val="FFFFFF"/>
                </a:solidFill>
                <a:latin typeface="Lucida Sans Unicode"/>
                <a:cs typeface="Lucida Sans Unicode"/>
              </a:rPr>
              <a:t> Studi pada </a:t>
            </a:r>
            <a:r>
              <a:rPr lang="en-ID" sz="3950" spc="-270" dirty="0" err="1">
                <a:solidFill>
                  <a:srgbClr val="FFFFFF"/>
                </a:solidFill>
                <a:latin typeface="Lucida Sans Unicode"/>
                <a:cs typeface="Lucida Sans Unicode"/>
              </a:rPr>
              <a:t>Konsumen</a:t>
            </a:r>
            <a:r>
              <a:rPr lang="en-ID" sz="3950" spc="-270" dirty="0">
                <a:solidFill>
                  <a:srgbClr val="FFFFFF"/>
                </a:solidFill>
                <a:latin typeface="Lucida Sans Unicode"/>
                <a:cs typeface="Lucida Sans Unicode"/>
              </a:rPr>
              <a:t> Shopee Gen Z</a:t>
            </a:r>
          </a:p>
          <a:p>
            <a:pPr marL="12065" marR="5080" algn="ctr">
              <a:lnSpc>
                <a:spcPct val="91400"/>
              </a:lnSpc>
              <a:spcBef>
                <a:spcPts val="535"/>
              </a:spcBef>
            </a:pPr>
            <a:r>
              <a:rPr sz="2000" spc="-10" dirty="0">
                <a:solidFill>
                  <a:srgbClr val="F1F1F1"/>
                </a:solidFill>
                <a:latin typeface="Lucida Sans Unicode"/>
                <a:cs typeface="Lucida Sans Unicode"/>
              </a:rPr>
              <a:t>Oleh:</a:t>
            </a:r>
            <a:endParaRPr sz="2000" dirty="0">
              <a:latin typeface="Lucida Sans Unicode"/>
              <a:cs typeface="Lucida Sans Unicode"/>
            </a:endParaRPr>
          </a:p>
          <a:p>
            <a:pPr marL="3908425" marR="3881120" algn="ctr">
              <a:lnSpc>
                <a:spcPts val="3160"/>
              </a:lnSpc>
              <a:spcBef>
                <a:spcPts val="229"/>
              </a:spcBef>
            </a:pPr>
            <a:r>
              <a:rPr lang="en-US" sz="200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Sofia Naya </a:t>
            </a:r>
            <a:r>
              <a:rPr lang="en-US" sz="2000" spc="-100" dirty="0" err="1">
                <a:solidFill>
                  <a:srgbClr val="FFFFFF"/>
                </a:solidFill>
                <a:latin typeface="Lucida Sans Unicode"/>
                <a:cs typeface="Lucida Sans Unicode"/>
              </a:rPr>
              <a:t>Febriyanti</a:t>
            </a:r>
            <a:r>
              <a:rPr sz="20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, </a:t>
            </a:r>
            <a:r>
              <a:rPr sz="2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Muhammad</a:t>
            </a:r>
            <a:r>
              <a:rPr sz="2000" spc="-28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Yani</a:t>
            </a:r>
            <a:endParaRPr sz="2000" dirty="0">
              <a:latin typeface="Lucida Sans Unicode"/>
              <a:cs typeface="Lucida Sans Unicode"/>
            </a:endParaRPr>
          </a:p>
          <a:p>
            <a:pPr marL="13335" algn="ctr">
              <a:lnSpc>
                <a:spcPct val="100000"/>
              </a:lnSpc>
              <a:spcBef>
                <a:spcPts val="515"/>
              </a:spcBef>
            </a:pPr>
            <a:r>
              <a:rPr sz="2000" dirty="0">
                <a:solidFill>
                  <a:srgbClr val="FFFFFF"/>
                </a:solidFill>
                <a:latin typeface="Lucida Sans Unicode"/>
                <a:cs typeface="Lucida Sans Unicode"/>
              </a:rPr>
              <a:t>Progam</a:t>
            </a:r>
            <a:r>
              <a:rPr sz="2000" spc="-16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Studi</a:t>
            </a:r>
            <a:r>
              <a:rPr sz="2000" spc="-20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Manajemen</a:t>
            </a:r>
            <a:endParaRPr sz="2000" dirty="0">
              <a:latin typeface="Lucida Sans Unicode"/>
              <a:cs typeface="Lucida Sans Unicode"/>
            </a:endParaRPr>
          </a:p>
          <a:p>
            <a:pPr marL="10160" algn="ctr">
              <a:lnSpc>
                <a:spcPct val="100000"/>
              </a:lnSpc>
              <a:spcBef>
                <a:spcPts val="755"/>
              </a:spcBef>
            </a:pPr>
            <a:r>
              <a:rPr sz="2000" spc="-40" dirty="0">
                <a:solidFill>
                  <a:srgbClr val="F1F1F1"/>
                </a:solidFill>
                <a:latin typeface="Lucida Sans Unicode"/>
                <a:cs typeface="Lucida Sans Unicode"/>
              </a:rPr>
              <a:t>Universitas</a:t>
            </a:r>
            <a:r>
              <a:rPr sz="2000" spc="-75" dirty="0">
                <a:solidFill>
                  <a:srgbClr val="F1F1F1"/>
                </a:solidFill>
                <a:latin typeface="Lucida Sans Unicode"/>
                <a:cs typeface="Lucida Sans Unicode"/>
              </a:rPr>
              <a:t> </a:t>
            </a:r>
            <a:r>
              <a:rPr sz="2000" spc="-25" dirty="0">
                <a:solidFill>
                  <a:srgbClr val="F1F1F1"/>
                </a:solidFill>
                <a:latin typeface="Lucida Sans Unicode"/>
                <a:cs typeface="Lucida Sans Unicode"/>
              </a:rPr>
              <a:t>Muhammadiyah</a:t>
            </a:r>
            <a:r>
              <a:rPr sz="2000" spc="-114" dirty="0">
                <a:solidFill>
                  <a:srgbClr val="F1F1F1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F1F1F1"/>
                </a:solidFill>
                <a:latin typeface="Lucida Sans Unicode"/>
                <a:cs typeface="Lucida Sans Unicode"/>
              </a:rPr>
              <a:t>Sidoarjo</a:t>
            </a:r>
            <a:endParaRPr sz="2000" dirty="0">
              <a:latin typeface="Lucida Sans Unicode"/>
              <a:cs typeface="Lucida Sans Unicode"/>
            </a:endParaRPr>
          </a:p>
          <a:p>
            <a:pPr marL="13970" algn="ctr">
              <a:lnSpc>
                <a:spcPct val="100000"/>
              </a:lnSpc>
              <a:spcBef>
                <a:spcPts val="755"/>
              </a:spcBef>
            </a:pPr>
            <a:r>
              <a:rPr sz="2000" spc="-45" dirty="0">
                <a:solidFill>
                  <a:srgbClr val="F1F1F1"/>
                </a:solidFill>
                <a:latin typeface="Lucida Sans Unicode"/>
                <a:cs typeface="Lucida Sans Unicode"/>
              </a:rPr>
              <a:t>Januari,</a:t>
            </a:r>
            <a:r>
              <a:rPr sz="2000" spc="-150" dirty="0">
                <a:solidFill>
                  <a:srgbClr val="F1F1F1"/>
                </a:solidFill>
                <a:latin typeface="Lucida Sans Unicode"/>
                <a:cs typeface="Lucida Sans Unicode"/>
              </a:rPr>
              <a:t> </a:t>
            </a:r>
            <a:r>
              <a:rPr sz="2000" spc="-20" dirty="0">
                <a:solidFill>
                  <a:srgbClr val="F1F1F1"/>
                </a:solidFill>
                <a:latin typeface="Lucida Sans Unicode"/>
                <a:cs typeface="Lucida Sans Unicode"/>
              </a:rPr>
              <a:t>2026</a:t>
            </a:r>
            <a:endParaRPr sz="200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6763" y="114300"/>
            <a:ext cx="11835130" cy="1050925"/>
            <a:chOff x="166763" y="114300"/>
            <a:chExt cx="11835130" cy="1050925"/>
          </a:xfrm>
        </p:grpSpPr>
        <p:sp>
          <p:nvSpPr>
            <p:cNvPr id="3" name="object 3"/>
            <p:cNvSpPr/>
            <p:nvPr/>
          </p:nvSpPr>
          <p:spPr>
            <a:xfrm>
              <a:off x="171449" y="114300"/>
              <a:ext cx="11830050" cy="1038225"/>
            </a:xfrm>
            <a:custGeom>
              <a:avLst/>
              <a:gdLst/>
              <a:ahLst/>
              <a:cxnLst/>
              <a:rect l="l" t="t" r="r" b="b"/>
              <a:pathLst>
                <a:path w="11830050" h="1038225">
                  <a:moveTo>
                    <a:pt x="11830050" y="0"/>
                  </a:moveTo>
                  <a:lnTo>
                    <a:pt x="0" y="0"/>
                  </a:lnTo>
                  <a:lnTo>
                    <a:pt x="0" y="1038225"/>
                  </a:lnTo>
                  <a:lnTo>
                    <a:pt x="11830050" y="1038225"/>
                  </a:lnTo>
                  <a:lnTo>
                    <a:pt x="11830050" y="0"/>
                  </a:lnTo>
                  <a:close/>
                </a:path>
              </a:pathLst>
            </a:custGeom>
            <a:solidFill>
              <a:srgbClr val="1B4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6763" y="1145921"/>
              <a:ext cx="11831320" cy="19050"/>
            </a:xfrm>
            <a:custGeom>
              <a:avLst/>
              <a:gdLst/>
              <a:ahLst/>
              <a:cxnLst/>
              <a:rect l="l" t="t" r="r" b="b"/>
              <a:pathLst>
                <a:path w="11831320" h="19050">
                  <a:moveTo>
                    <a:pt x="0" y="19050"/>
                  </a:moveTo>
                  <a:lnTo>
                    <a:pt x="11830926" y="19050"/>
                  </a:lnTo>
                  <a:lnTo>
                    <a:pt x="11830926" y="0"/>
                  </a:lnTo>
                  <a:lnTo>
                    <a:pt x="0" y="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A760AF-211D-1CAC-53B2-7E0FCAFF34E7}"/>
              </a:ext>
            </a:extLst>
          </p:cNvPr>
          <p:cNvSpPr txBox="1"/>
          <p:nvPr/>
        </p:nvSpPr>
        <p:spPr>
          <a:xfrm>
            <a:off x="2209800" y="381000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Hasil Outer Loading</a:t>
            </a:r>
            <a:endParaRPr lang="en-ID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277B108-D9A7-9F7C-A837-68676473A8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466329"/>
              </p:ext>
            </p:extLst>
          </p:nvPr>
        </p:nvGraphicFramePr>
        <p:xfrm>
          <a:off x="2286000" y="1180211"/>
          <a:ext cx="7010401" cy="4028501"/>
        </p:xfrm>
        <a:graphic>
          <a:graphicData uri="http://schemas.openxmlformats.org/drawingml/2006/table">
            <a:tbl>
              <a:tblPr firstRow="1" firstCol="1" bandRow="1"/>
              <a:tblGrid>
                <a:gridCol w="1498801">
                  <a:extLst>
                    <a:ext uri="{9D8B030D-6E8A-4147-A177-3AD203B41FA5}">
                      <a16:colId xmlns:a16="http://schemas.microsoft.com/office/drawing/2014/main" val="3998633939"/>
                    </a:ext>
                  </a:extLst>
                </a:gridCol>
                <a:gridCol w="1178647">
                  <a:extLst>
                    <a:ext uri="{9D8B030D-6E8A-4147-A177-3AD203B41FA5}">
                      <a16:colId xmlns:a16="http://schemas.microsoft.com/office/drawing/2014/main" val="2493115714"/>
                    </a:ext>
                  </a:extLst>
                </a:gridCol>
                <a:gridCol w="1523542">
                  <a:extLst>
                    <a:ext uri="{9D8B030D-6E8A-4147-A177-3AD203B41FA5}">
                      <a16:colId xmlns:a16="http://schemas.microsoft.com/office/drawing/2014/main" val="3032583316"/>
                    </a:ext>
                  </a:extLst>
                </a:gridCol>
                <a:gridCol w="1573779">
                  <a:extLst>
                    <a:ext uri="{9D8B030D-6E8A-4147-A177-3AD203B41FA5}">
                      <a16:colId xmlns:a16="http://schemas.microsoft.com/office/drawing/2014/main" val="2857581185"/>
                    </a:ext>
                  </a:extLst>
                </a:gridCol>
                <a:gridCol w="1235632">
                  <a:extLst>
                    <a:ext uri="{9D8B030D-6E8A-4147-A177-3AD203B41FA5}">
                      <a16:colId xmlns:a16="http://schemas.microsoft.com/office/drawing/2014/main" val="3949375084"/>
                    </a:ext>
                  </a:extLst>
                </a:gridCol>
              </a:tblGrid>
              <a:tr h="660461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ID" sz="13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  <a:tabLst>
                          <a:tab pos="3254375" algn="l"/>
                        </a:tabLst>
                      </a:pPr>
                      <a:r>
                        <a:rPr lang="id-ID" sz="13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Self Control</a:t>
                      </a:r>
                      <a:endParaRPr lang="en-ID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  <a:tabLst>
                          <a:tab pos="3254375" algn="l"/>
                        </a:tabLst>
                      </a:pPr>
                      <a:r>
                        <a:rPr lang="id-ID" sz="13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Life Style</a:t>
                      </a:r>
                      <a:endParaRPr lang="en-ID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  <a:tabLst>
                          <a:tab pos="3254375" algn="l"/>
                        </a:tabLst>
                      </a:pPr>
                      <a:r>
                        <a:rPr lang="id-ID" sz="13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Review Influencer</a:t>
                      </a:r>
                      <a:endParaRPr lang="en-ID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  <a:tabLst>
                          <a:tab pos="3254375" algn="l"/>
                        </a:tabLst>
                      </a:pPr>
                      <a:r>
                        <a:rPr lang="id-ID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Perilaku Konsumen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5297587"/>
                  </a:ext>
                </a:extLst>
              </a:tr>
              <a:tr h="189749">
                <a:tc>
                  <a:txBody>
                    <a:bodyPr/>
                    <a:lstStyle/>
                    <a:p>
                      <a:pPr algn="ctr">
                        <a:buNone/>
                        <a:tabLst>
                          <a:tab pos="3254375" algn="l"/>
                        </a:tabLst>
                      </a:pPr>
                      <a:r>
                        <a:rPr lang="id-ID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SC1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  <a:tabLst>
                          <a:tab pos="3254375" algn="l"/>
                        </a:tabLst>
                      </a:pPr>
                      <a:r>
                        <a:rPr lang="id-ID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0,811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ID" sz="13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ID" sz="13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ID" sz="13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9342438"/>
                  </a:ext>
                </a:extLst>
              </a:tr>
              <a:tr h="189749">
                <a:tc>
                  <a:txBody>
                    <a:bodyPr/>
                    <a:lstStyle/>
                    <a:p>
                      <a:pPr algn="ctr">
                        <a:buNone/>
                        <a:tabLst>
                          <a:tab pos="3254375" algn="l"/>
                        </a:tabLst>
                      </a:pPr>
                      <a:r>
                        <a:rPr lang="id-ID" sz="13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SC2</a:t>
                      </a:r>
                      <a:endParaRPr lang="en-ID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  <a:tabLst>
                          <a:tab pos="3254375" algn="l"/>
                        </a:tabLst>
                      </a:pPr>
                      <a:r>
                        <a:rPr lang="id-ID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0,819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ID" sz="13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ID" sz="13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ID" sz="13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93792"/>
                  </a:ext>
                </a:extLst>
              </a:tr>
              <a:tr h="189749">
                <a:tc>
                  <a:txBody>
                    <a:bodyPr/>
                    <a:lstStyle/>
                    <a:p>
                      <a:pPr algn="ctr">
                        <a:buNone/>
                        <a:tabLst>
                          <a:tab pos="3254375" algn="l"/>
                        </a:tabLst>
                      </a:pPr>
                      <a:r>
                        <a:rPr lang="id-ID" sz="13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SC3</a:t>
                      </a:r>
                      <a:endParaRPr lang="en-ID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  <a:tabLst>
                          <a:tab pos="3254375" algn="l"/>
                        </a:tabLst>
                      </a:pPr>
                      <a:r>
                        <a:rPr lang="id-ID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0,807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ID" sz="13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ID" sz="13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ID" sz="13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638719"/>
                  </a:ext>
                </a:extLst>
              </a:tr>
              <a:tr h="189749">
                <a:tc>
                  <a:txBody>
                    <a:bodyPr/>
                    <a:lstStyle/>
                    <a:p>
                      <a:pPr algn="ctr">
                        <a:buNone/>
                        <a:tabLst>
                          <a:tab pos="3254375" algn="l"/>
                        </a:tabLst>
                      </a:pPr>
                      <a:r>
                        <a:rPr lang="id-ID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SC4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  <a:tabLst>
                          <a:tab pos="3254375" algn="l"/>
                        </a:tabLst>
                      </a:pPr>
                      <a:r>
                        <a:rPr lang="id-ID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0,806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  <a:tabLst>
                          <a:tab pos="3254375" algn="l"/>
                        </a:tabLst>
                      </a:pPr>
                      <a:r>
                        <a:rPr lang="id-ID" sz="13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D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ID" sz="13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ID" sz="13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0717144"/>
                  </a:ext>
                </a:extLst>
              </a:tr>
              <a:tr h="189749">
                <a:tc>
                  <a:txBody>
                    <a:bodyPr/>
                    <a:lstStyle/>
                    <a:p>
                      <a:pPr algn="ctr">
                        <a:buNone/>
                        <a:tabLst>
                          <a:tab pos="3254375" algn="l"/>
                        </a:tabLst>
                      </a:pPr>
                      <a:r>
                        <a:rPr lang="id-ID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SC5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  <a:tabLst>
                          <a:tab pos="3254375" algn="l"/>
                        </a:tabLst>
                      </a:pPr>
                      <a:r>
                        <a:rPr lang="id-ID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0,847</a:t>
                      </a:r>
                      <a:endParaRPr lang="en-ID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  <a:tabLst>
                          <a:tab pos="3254375" algn="l"/>
                        </a:tabLst>
                      </a:pPr>
                      <a:r>
                        <a:rPr lang="id-ID" sz="13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D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ID" sz="13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ID" sz="13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214456"/>
                  </a:ext>
                </a:extLst>
              </a:tr>
              <a:tr h="189749">
                <a:tc>
                  <a:txBody>
                    <a:bodyPr/>
                    <a:lstStyle/>
                    <a:p>
                      <a:pPr algn="ctr">
                        <a:buNone/>
                        <a:tabLst>
                          <a:tab pos="3254375" algn="l"/>
                        </a:tabLst>
                      </a:pPr>
                      <a:r>
                        <a:rPr lang="id-ID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LS1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ID" sz="13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  <a:tabLst>
                          <a:tab pos="3254375" algn="l"/>
                        </a:tabLst>
                      </a:pPr>
                      <a:r>
                        <a:rPr lang="id-ID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0,840</a:t>
                      </a:r>
                      <a:endParaRPr lang="en-ID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ID" sz="13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ID" sz="13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6916680"/>
                  </a:ext>
                </a:extLst>
              </a:tr>
              <a:tr h="189749">
                <a:tc>
                  <a:txBody>
                    <a:bodyPr/>
                    <a:lstStyle/>
                    <a:p>
                      <a:pPr algn="ctr">
                        <a:buNone/>
                        <a:tabLst>
                          <a:tab pos="3254375" algn="l"/>
                        </a:tabLst>
                      </a:pPr>
                      <a:r>
                        <a:rPr lang="id-ID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LS2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ID" sz="13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  <a:tabLst>
                          <a:tab pos="3254375" algn="l"/>
                        </a:tabLst>
                      </a:pPr>
                      <a:r>
                        <a:rPr lang="id-ID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0,832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ID" sz="13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ID" sz="13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2299636"/>
                  </a:ext>
                </a:extLst>
              </a:tr>
              <a:tr h="189749">
                <a:tc>
                  <a:txBody>
                    <a:bodyPr/>
                    <a:lstStyle/>
                    <a:p>
                      <a:pPr algn="ctr">
                        <a:buNone/>
                        <a:tabLst>
                          <a:tab pos="3254375" algn="l"/>
                        </a:tabLst>
                      </a:pPr>
                      <a:r>
                        <a:rPr lang="id-ID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LS3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ID" sz="13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  <a:tabLst>
                          <a:tab pos="3254375" algn="l"/>
                        </a:tabLst>
                      </a:pPr>
                      <a:r>
                        <a:rPr lang="id-ID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0,706</a:t>
                      </a:r>
                      <a:endParaRPr lang="en-ID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ID" sz="13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ID" sz="13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6420280"/>
                  </a:ext>
                </a:extLst>
              </a:tr>
              <a:tr h="189749">
                <a:tc>
                  <a:txBody>
                    <a:bodyPr/>
                    <a:lstStyle/>
                    <a:p>
                      <a:pPr algn="ctr">
                        <a:buNone/>
                        <a:tabLst>
                          <a:tab pos="3254375" algn="l"/>
                        </a:tabLst>
                      </a:pPr>
                      <a:r>
                        <a:rPr lang="id-ID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RI1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ID" sz="13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ID" sz="13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  <a:tabLst>
                          <a:tab pos="3254375" algn="l"/>
                        </a:tabLst>
                      </a:pPr>
                      <a:r>
                        <a:rPr lang="id-ID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0,827</a:t>
                      </a:r>
                      <a:endParaRPr lang="en-ID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ID" sz="13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1939967"/>
                  </a:ext>
                </a:extLst>
              </a:tr>
              <a:tr h="189749">
                <a:tc>
                  <a:txBody>
                    <a:bodyPr/>
                    <a:lstStyle/>
                    <a:p>
                      <a:pPr algn="ctr">
                        <a:buNone/>
                        <a:tabLst>
                          <a:tab pos="3254375" algn="l"/>
                        </a:tabLst>
                      </a:pPr>
                      <a:r>
                        <a:rPr lang="id-ID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RI2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ID" sz="13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ID" sz="13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  <a:tabLst>
                          <a:tab pos="3254375" algn="l"/>
                        </a:tabLst>
                      </a:pPr>
                      <a:r>
                        <a:rPr lang="id-ID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0,831</a:t>
                      </a:r>
                      <a:endParaRPr lang="en-ID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ID" sz="13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6470860"/>
                  </a:ext>
                </a:extLst>
              </a:tr>
              <a:tr h="189749">
                <a:tc>
                  <a:txBody>
                    <a:bodyPr/>
                    <a:lstStyle/>
                    <a:p>
                      <a:pPr algn="ctr">
                        <a:buNone/>
                        <a:tabLst>
                          <a:tab pos="3254375" algn="l"/>
                        </a:tabLst>
                      </a:pPr>
                      <a:r>
                        <a:rPr lang="id-ID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RI3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ID" sz="13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ID" sz="13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  <a:tabLst>
                          <a:tab pos="3254375" algn="l"/>
                        </a:tabLst>
                      </a:pPr>
                      <a:r>
                        <a:rPr lang="id-ID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0,794</a:t>
                      </a:r>
                      <a:endParaRPr lang="en-ID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ID" sz="13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7760055"/>
                  </a:ext>
                </a:extLst>
              </a:tr>
              <a:tr h="189749">
                <a:tc>
                  <a:txBody>
                    <a:bodyPr/>
                    <a:lstStyle/>
                    <a:p>
                      <a:pPr algn="ctr">
                        <a:buNone/>
                        <a:tabLst>
                          <a:tab pos="3254375" algn="l"/>
                        </a:tabLst>
                      </a:pPr>
                      <a:r>
                        <a:rPr lang="id-ID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RI4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ID" sz="13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ID" sz="13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  <a:tabLst>
                          <a:tab pos="3254375" algn="l"/>
                        </a:tabLst>
                      </a:pPr>
                      <a:r>
                        <a:rPr lang="id-ID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0,794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ID" sz="13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5747533"/>
                  </a:ext>
                </a:extLst>
              </a:tr>
              <a:tr h="189749">
                <a:tc>
                  <a:txBody>
                    <a:bodyPr/>
                    <a:lstStyle/>
                    <a:p>
                      <a:pPr algn="ctr">
                        <a:buNone/>
                        <a:tabLst>
                          <a:tab pos="3254375" algn="l"/>
                        </a:tabLst>
                      </a:pPr>
                      <a:r>
                        <a:rPr lang="id-ID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PK1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ID" sz="13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ID" sz="13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ID" sz="13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  <a:tabLst>
                          <a:tab pos="3254375" algn="l"/>
                        </a:tabLst>
                      </a:pPr>
                      <a:r>
                        <a:rPr lang="id-ID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0,819</a:t>
                      </a:r>
                      <a:endParaRPr lang="en-ID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6809874"/>
                  </a:ext>
                </a:extLst>
              </a:tr>
              <a:tr h="189749">
                <a:tc>
                  <a:txBody>
                    <a:bodyPr/>
                    <a:lstStyle/>
                    <a:p>
                      <a:pPr algn="ctr">
                        <a:buNone/>
                        <a:tabLst>
                          <a:tab pos="3254375" algn="l"/>
                        </a:tabLst>
                      </a:pPr>
                      <a:r>
                        <a:rPr lang="id-ID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PK2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ID" sz="13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ID" sz="13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ID" sz="13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  <a:tabLst>
                          <a:tab pos="3254375" algn="l"/>
                        </a:tabLst>
                      </a:pPr>
                      <a:r>
                        <a:rPr lang="id-ID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0,842</a:t>
                      </a:r>
                      <a:endParaRPr lang="en-ID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580521"/>
                  </a:ext>
                </a:extLst>
              </a:tr>
              <a:tr h="189749">
                <a:tc>
                  <a:txBody>
                    <a:bodyPr/>
                    <a:lstStyle/>
                    <a:p>
                      <a:pPr algn="ctr">
                        <a:buNone/>
                        <a:tabLst>
                          <a:tab pos="3254375" algn="l"/>
                        </a:tabLst>
                      </a:pPr>
                      <a:r>
                        <a:rPr lang="id-ID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PK3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ID" sz="13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ID" sz="13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ID" sz="13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  <a:tabLst>
                          <a:tab pos="3254375" algn="l"/>
                        </a:tabLst>
                      </a:pPr>
                      <a:r>
                        <a:rPr lang="id-ID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0,802</a:t>
                      </a:r>
                      <a:endParaRPr lang="en-ID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340568"/>
                  </a:ext>
                </a:extLst>
              </a:tr>
              <a:tr h="189749">
                <a:tc>
                  <a:txBody>
                    <a:bodyPr/>
                    <a:lstStyle/>
                    <a:p>
                      <a:pPr algn="ctr">
                        <a:buNone/>
                        <a:tabLst>
                          <a:tab pos="3254375" algn="l"/>
                        </a:tabLst>
                      </a:pPr>
                      <a:r>
                        <a:rPr lang="id-ID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PK4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ID" sz="13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ID" sz="13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ID" sz="13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  <a:tabLst>
                          <a:tab pos="3254375" algn="l"/>
                        </a:tabLst>
                      </a:pPr>
                      <a:r>
                        <a:rPr lang="id-ID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0,804</a:t>
                      </a:r>
                      <a:endParaRPr lang="en-ID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7142531"/>
                  </a:ext>
                </a:extLst>
              </a:tr>
              <a:tr h="189749">
                <a:tc>
                  <a:txBody>
                    <a:bodyPr/>
                    <a:lstStyle/>
                    <a:p>
                      <a:pPr algn="ctr">
                        <a:buNone/>
                        <a:tabLst>
                          <a:tab pos="3254375" algn="l"/>
                        </a:tabLst>
                      </a:pPr>
                      <a:r>
                        <a:rPr lang="id-ID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PK5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ID" sz="13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ID" sz="13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ID" sz="13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  <a:tabLst>
                          <a:tab pos="3254375" algn="l"/>
                        </a:tabLst>
                      </a:pPr>
                      <a:r>
                        <a:rPr lang="id-ID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0,811</a:t>
                      </a:r>
                      <a:endParaRPr lang="en-ID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07" marR="629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0669793"/>
                  </a:ext>
                </a:extLst>
              </a:tr>
            </a:tbl>
          </a:graphicData>
        </a:graphic>
      </p:graphicFrame>
      <p:sp>
        <p:nvSpPr>
          <p:cNvPr id="13" name="Rectangle 1">
            <a:extLst>
              <a:ext uri="{FF2B5EF4-FFF2-40B4-BE49-F238E27FC236}">
                <a16:creationId xmlns:a16="http://schemas.microsoft.com/office/drawing/2014/main" id="{9D3AD625-A90D-3F53-3806-1D9FFE564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5499" y="1906588"/>
            <a:ext cx="15835351" cy="476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D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C7ECE9-DBB6-9293-2E9A-A440FF5092E0}"/>
              </a:ext>
            </a:extLst>
          </p:cNvPr>
          <p:cNvSpPr txBox="1"/>
          <p:nvPr/>
        </p:nvSpPr>
        <p:spPr>
          <a:xfrm>
            <a:off x="1371600" y="5354623"/>
            <a:ext cx="9601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Berdasarkan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konteks Validitas Konvergen, nilai </a:t>
            </a:r>
            <a:r>
              <a:rPr lang="id-ID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Outer Loading</a:t>
            </a:r>
            <a:r>
              <a:rPr lang="id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melebihi 0.7 menunjukkan validitas yang memadai dan dapat disebut valid karena sudah memenuhi syarat korelasi.</a:t>
            </a:r>
            <a:endParaRPr lang="en-I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6763" y="114300"/>
            <a:ext cx="11835130" cy="1050925"/>
            <a:chOff x="166763" y="114300"/>
            <a:chExt cx="11835130" cy="1050925"/>
          </a:xfrm>
        </p:grpSpPr>
        <p:sp>
          <p:nvSpPr>
            <p:cNvPr id="3" name="object 3"/>
            <p:cNvSpPr/>
            <p:nvPr/>
          </p:nvSpPr>
          <p:spPr>
            <a:xfrm>
              <a:off x="171449" y="114300"/>
              <a:ext cx="11830050" cy="1038225"/>
            </a:xfrm>
            <a:custGeom>
              <a:avLst/>
              <a:gdLst/>
              <a:ahLst/>
              <a:cxnLst/>
              <a:rect l="l" t="t" r="r" b="b"/>
              <a:pathLst>
                <a:path w="11830050" h="1038225">
                  <a:moveTo>
                    <a:pt x="11830050" y="0"/>
                  </a:moveTo>
                  <a:lnTo>
                    <a:pt x="0" y="0"/>
                  </a:lnTo>
                  <a:lnTo>
                    <a:pt x="0" y="1038225"/>
                  </a:lnTo>
                  <a:lnTo>
                    <a:pt x="11830050" y="1038225"/>
                  </a:lnTo>
                  <a:lnTo>
                    <a:pt x="11830050" y="0"/>
                  </a:lnTo>
                  <a:close/>
                </a:path>
              </a:pathLst>
            </a:custGeom>
            <a:solidFill>
              <a:srgbClr val="1B4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6763" y="1155446"/>
              <a:ext cx="11690985" cy="0"/>
            </a:xfrm>
            <a:custGeom>
              <a:avLst/>
              <a:gdLst/>
              <a:ahLst/>
              <a:cxnLst/>
              <a:rect l="l" t="t" r="r" b="b"/>
              <a:pathLst>
                <a:path w="11690985">
                  <a:moveTo>
                    <a:pt x="0" y="0"/>
                  </a:moveTo>
                  <a:lnTo>
                    <a:pt x="116909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A07E6B-1B7A-DB1F-2F70-FCC03B2DE8A8}"/>
              </a:ext>
            </a:extLst>
          </p:cNvPr>
          <p:cNvSpPr txBox="1"/>
          <p:nvPr/>
        </p:nvSpPr>
        <p:spPr>
          <a:xfrm>
            <a:off x="2590800" y="304800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Hasil Cross Loading </a:t>
            </a:r>
            <a:endParaRPr lang="en-ID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D1ED23B-017A-C14A-21EB-91CB83E3F9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08034"/>
              </p:ext>
            </p:extLst>
          </p:nvPr>
        </p:nvGraphicFramePr>
        <p:xfrm>
          <a:off x="1143000" y="990599"/>
          <a:ext cx="9753600" cy="3764280"/>
        </p:xfrm>
        <a:graphic>
          <a:graphicData uri="http://schemas.openxmlformats.org/drawingml/2006/table">
            <a:tbl>
              <a:tblPr firstRow="1" firstCol="1" bandRow="1"/>
              <a:tblGrid>
                <a:gridCol w="2023817">
                  <a:extLst>
                    <a:ext uri="{9D8B030D-6E8A-4147-A177-3AD203B41FA5}">
                      <a16:colId xmlns:a16="http://schemas.microsoft.com/office/drawing/2014/main" val="622164808"/>
                    </a:ext>
                  </a:extLst>
                </a:gridCol>
                <a:gridCol w="1591515">
                  <a:extLst>
                    <a:ext uri="{9D8B030D-6E8A-4147-A177-3AD203B41FA5}">
                      <a16:colId xmlns:a16="http://schemas.microsoft.com/office/drawing/2014/main" val="2021766953"/>
                    </a:ext>
                  </a:extLst>
                </a:gridCol>
                <a:gridCol w="2057227">
                  <a:extLst>
                    <a:ext uri="{9D8B030D-6E8A-4147-A177-3AD203B41FA5}">
                      <a16:colId xmlns:a16="http://schemas.microsoft.com/office/drawing/2014/main" val="3660767727"/>
                    </a:ext>
                  </a:extLst>
                </a:gridCol>
                <a:gridCol w="2125057">
                  <a:extLst>
                    <a:ext uri="{9D8B030D-6E8A-4147-A177-3AD203B41FA5}">
                      <a16:colId xmlns:a16="http://schemas.microsoft.com/office/drawing/2014/main" val="963949990"/>
                    </a:ext>
                  </a:extLst>
                </a:gridCol>
                <a:gridCol w="1955984">
                  <a:extLst>
                    <a:ext uri="{9D8B030D-6E8A-4147-A177-3AD203B41FA5}">
                      <a16:colId xmlns:a16="http://schemas.microsoft.com/office/drawing/2014/main" val="3594967406"/>
                    </a:ext>
                  </a:extLst>
                </a:gridCol>
              </a:tblGrid>
              <a:tr h="37699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id-ID" sz="13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D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3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id-ID" sz="13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Self Control</a:t>
                      </a:r>
                      <a:endParaRPr lang="en-ID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3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id-ID" sz="13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Life Style</a:t>
                      </a:r>
                      <a:endParaRPr lang="en-ID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3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id-ID" sz="13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Review Influencer</a:t>
                      </a:r>
                      <a:endParaRPr lang="en-ID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id-ID" sz="13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Perilaku Konsumen</a:t>
                      </a:r>
                      <a:endParaRPr lang="en-ID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153191"/>
                  </a:ext>
                </a:extLst>
              </a:tr>
              <a:tr h="1884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SC1</a:t>
                      </a:r>
                      <a:endParaRPr lang="en-ID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0,383</a:t>
                      </a:r>
                      <a:endParaRPr lang="en-ID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0,615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0,595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0,811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7048491"/>
                  </a:ext>
                </a:extLst>
              </a:tr>
              <a:tr h="1884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SC2</a:t>
                      </a:r>
                      <a:endParaRPr lang="en-ID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0,368</a:t>
                      </a:r>
                      <a:endParaRPr lang="en-ID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0,611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0,551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0,819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607804"/>
                  </a:ext>
                </a:extLst>
              </a:tr>
              <a:tr h="1884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SC3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0,381</a:t>
                      </a:r>
                      <a:endParaRPr lang="en-ID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0,547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0,568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0,807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1711961"/>
                  </a:ext>
                </a:extLst>
              </a:tr>
              <a:tr h="1884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SC4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0,462</a:t>
                      </a:r>
                      <a:endParaRPr lang="en-ID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0,598</a:t>
                      </a:r>
                      <a:endParaRPr lang="en-ID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0,539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0,806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3851903"/>
                  </a:ext>
                </a:extLst>
              </a:tr>
              <a:tr h="1884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SC5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0,485</a:t>
                      </a:r>
                      <a:endParaRPr lang="en-ID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0,675</a:t>
                      </a:r>
                      <a:endParaRPr lang="en-ID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0,580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0,847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8215297"/>
                  </a:ext>
                </a:extLst>
              </a:tr>
              <a:tr h="1884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LS1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0,840</a:t>
                      </a:r>
                      <a:endParaRPr lang="en-ID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0,469</a:t>
                      </a:r>
                      <a:endParaRPr lang="en-ID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0,424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0,375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301618"/>
                  </a:ext>
                </a:extLst>
              </a:tr>
              <a:tr h="1884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LS2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0,832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0,472</a:t>
                      </a:r>
                      <a:endParaRPr lang="en-ID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0,463</a:t>
                      </a:r>
                      <a:endParaRPr lang="en-ID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0,504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9352730"/>
                  </a:ext>
                </a:extLst>
              </a:tr>
              <a:tr h="1884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LS3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0,706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0,291</a:t>
                      </a:r>
                      <a:endParaRPr lang="en-ID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0,314</a:t>
                      </a:r>
                      <a:endParaRPr lang="en-ID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0,318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0182854"/>
                  </a:ext>
                </a:extLst>
              </a:tr>
              <a:tr h="1884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RI1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0,453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0,666</a:t>
                      </a:r>
                      <a:endParaRPr lang="en-ID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0,827</a:t>
                      </a:r>
                      <a:endParaRPr lang="en-ID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0,647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1981654"/>
                  </a:ext>
                </a:extLst>
              </a:tr>
              <a:tr h="1884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RI2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0,371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0,528</a:t>
                      </a:r>
                      <a:endParaRPr lang="en-ID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0,831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0,509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9498490"/>
                  </a:ext>
                </a:extLst>
              </a:tr>
              <a:tr h="1884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RI3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0,434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0,506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0,794</a:t>
                      </a:r>
                      <a:endParaRPr lang="en-ID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0,580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1937428"/>
                  </a:ext>
                </a:extLst>
              </a:tr>
              <a:tr h="1884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RI4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0,400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0,563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0,794</a:t>
                      </a:r>
                      <a:endParaRPr lang="en-ID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0,497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3138373"/>
                  </a:ext>
                </a:extLst>
              </a:tr>
              <a:tr h="1884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PK1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0,418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0,819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0,605</a:t>
                      </a:r>
                      <a:endParaRPr lang="en-ID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0,568</a:t>
                      </a:r>
                      <a:endParaRPr lang="en-ID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6383637"/>
                  </a:ext>
                </a:extLst>
              </a:tr>
              <a:tr h="1884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PK2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0,385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0,842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0,561</a:t>
                      </a:r>
                      <a:endParaRPr lang="en-ID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0,588</a:t>
                      </a:r>
                      <a:endParaRPr lang="en-ID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5009376"/>
                  </a:ext>
                </a:extLst>
              </a:tr>
              <a:tr h="1884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PK3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0,459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0,802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0,561</a:t>
                      </a:r>
                      <a:endParaRPr lang="en-ID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0,595</a:t>
                      </a:r>
                      <a:endParaRPr lang="en-ID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3014602"/>
                  </a:ext>
                </a:extLst>
              </a:tr>
              <a:tr h="1884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PK4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0,452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0,804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0,556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0,624</a:t>
                      </a:r>
                      <a:endParaRPr lang="en-ID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9553198"/>
                  </a:ext>
                </a:extLst>
              </a:tr>
              <a:tr h="1884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PK5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0,449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0,811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0,588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0,665</a:t>
                      </a:r>
                      <a:endParaRPr lang="en-ID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197" marR="65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3013163"/>
                  </a:ext>
                </a:extLst>
              </a:tr>
            </a:tbl>
          </a:graphicData>
        </a:graphic>
      </p:graphicFrame>
      <p:sp>
        <p:nvSpPr>
          <p:cNvPr id="10" name="Rectangle 1">
            <a:extLst>
              <a:ext uri="{FF2B5EF4-FFF2-40B4-BE49-F238E27FC236}">
                <a16:creationId xmlns:a16="http://schemas.microsoft.com/office/drawing/2014/main" id="{44A9782F-0901-BB9C-041A-1DE0AFC98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09113" y="1914030"/>
            <a:ext cx="2326112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25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25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25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25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25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25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25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25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25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54375" algn="l"/>
              </a:tabLst>
            </a:pPr>
            <a:r>
              <a:rPr kumimoji="0" lang="id-ID" altLang="zh-CN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</a:t>
            </a:r>
            <a:endParaRPr kumimoji="0" lang="id-ID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D77E02-227A-8D09-B9B5-B6DE8283168A}"/>
              </a:ext>
            </a:extLst>
          </p:cNvPr>
          <p:cNvSpPr txBox="1"/>
          <p:nvPr/>
        </p:nvSpPr>
        <p:spPr>
          <a:xfrm>
            <a:off x="457200" y="5082696"/>
            <a:ext cx="116300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Cross-loading</a:t>
            </a:r>
            <a:r>
              <a:rPr lang="id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digunakan untuk menilai validitas diskriminan. Suatu indikator dianggap valid apabila nilai</a:t>
            </a:r>
            <a:r>
              <a:rPr lang="en-A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 loading terhadap variabel yang diukur lebih besar dari 0,70.</a:t>
            </a:r>
            <a:endParaRPr lang="en-I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1450" y="114300"/>
            <a:ext cx="11830050" cy="1038225"/>
          </a:xfrm>
          <a:prstGeom prst="rect">
            <a:avLst/>
          </a:prstGeom>
          <a:solidFill>
            <a:srgbClr val="1B4685"/>
          </a:solidFill>
        </p:spPr>
        <p:txBody>
          <a:bodyPr vert="horz" wrap="square" lIns="0" tIns="117475" rIns="0" bIns="0" rtlCol="0">
            <a:spAutoFit/>
          </a:bodyPr>
          <a:lstStyle/>
          <a:p>
            <a:pPr marL="563880">
              <a:lnSpc>
                <a:spcPct val="100000"/>
              </a:lnSpc>
              <a:spcBef>
                <a:spcPts val="925"/>
              </a:spcBef>
            </a:pPr>
            <a:r>
              <a:rPr spc="-25" dirty="0"/>
              <a:t>Hasil</a:t>
            </a:r>
            <a:r>
              <a:rPr spc="-280" dirty="0"/>
              <a:t> </a:t>
            </a:r>
            <a:r>
              <a:rPr spc="165" dirty="0"/>
              <a:t>(</a:t>
            </a:r>
            <a:r>
              <a:rPr i="1" spc="165" dirty="0">
                <a:latin typeface="Trebuchet MS"/>
                <a:cs typeface="Trebuchet MS"/>
              </a:rPr>
              <a:t>AVE</a:t>
            </a:r>
            <a:r>
              <a:rPr i="1" spc="-330" dirty="0">
                <a:latin typeface="Trebuchet MS"/>
                <a:cs typeface="Trebuchet MS"/>
              </a:rPr>
              <a:t> </a:t>
            </a:r>
            <a:r>
              <a:rPr dirty="0"/>
              <a:t>dan</a:t>
            </a:r>
            <a:r>
              <a:rPr spc="-140" dirty="0"/>
              <a:t> </a:t>
            </a:r>
            <a:r>
              <a:rPr i="1" spc="-30" dirty="0">
                <a:latin typeface="Trebuchet MS"/>
                <a:cs typeface="Trebuchet MS"/>
              </a:rPr>
              <a:t>Fornell-</a:t>
            </a:r>
            <a:r>
              <a:rPr i="1" spc="-55" dirty="0">
                <a:latin typeface="Trebuchet MS"/>
                <a:cs typeface="Trebuchet MS"/>
              </a:rPr>
              <a:t>Larcker</a:t>
            </a:r>
            <a:r>
              <a:rPr i="1" spc="-390" dirty="0">
                <a:latin typeface="Trebuchet MS"/>
                <a:cs typeface="Trebuchet MS"/>
              </a:rPr>
              <a:t> </a:t>
            </a:r>
            <a:r>
              <a:rPr i="1" spc="-10" dirty="0">
                <a:latin typeface="Trebuchet MS"/>
                <a:cs typeface="Trebuchet MS"/>
              </a:rPr>
              <a:t>Criterion</a:t>
            </a:r>
            <a:r>
              <a:rPr spc="-10" dirty="0"/>
              <a:t>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F2B1CAC-37EE-1589-3552-2AE1AABA7C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025187"/>
              </p:ext>
            </p:extLst>
          </p:nvPr>
        </p:nvGraphicFramePr>
        <p:xfrm>
          <a:off x="1066800" y="2067756"/>
          <a:ext cx="9220200" cy="173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2604" imgH="1111496" progId="Word.Document.12">
                  <p:embed/>
                </p:oleObj>
              </mc:Choice>
              <mc:Fallback>
                <p:oleObj name="Document" r:id="rId2" imgW="5942604" imgH="11114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66800" y="2067756"/>
                        <a:ext cx="9220200" cy="173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D015199-2AE2-E7ED-D96E-11C8F7625427}"/>
              </a:ext>
            </a:extLst>
          </p:cNvPr>
          <p:cNvSpPr txBox="1"/>
          <p:nvPr/>
        </p:nvSpPr>
        <p:spPr>
          <a:xfrm>
            <a:off x="609600" y="3810000"/>
            <a:ext cx="110959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d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Nilai </a:t>
            </a:r>
            <a:r>
              <a:rPr lang="id-ID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Variance Extracted</a:t>
            </a:r>
            <a:r>
              <a:rPr lang="id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(AVE) berada di atas 0,5 yang menandakan validitas konvergen yang baik. Selain itu, uji validitas diskriminan menggunakan kriteria </a:t>
            </a:r>
            <a:r>
              <a:rPr lang="id-ID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Fornell-Larcker</a:t>
            </a:r>
            <a:r>
              <a:rPr lang="id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menunjukkan bahwa nilai akar kuadrat AVE pada masing-masing konstruk lebih besar.</a:t>
            </a:r>
            <a:endParaRPr lang="en-I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1450" y="114300"/>
            <a:ext cx="11830050" cy="741229"/>
          </a:xfrm>
          <a:prstGeom prst="rect">
            <a:avLst/>
          </a:prstGeom>
          <a:solidFill>
            <a:srgbClr val="1B4685"/>
          </a:solidFill>
        </p:spPr>
        <p:txBody>
          <a:bodyPr vert="horz" wrap="square" lIns="0" tIns="154940" rIns="0" bIns="0" rtlCol="0">
            <a:spAutoFit/>
          </a:bodyPr>
          <a:lstStyle/>
          <a:p>
            <a:pPr marL="163195">
              <a:lnSpc>
                <a:spcPct val="100000"/>
              </a:lnSpc>
              <a:spcBef>
                <a:spcPts val="1220"/>
              </a:spcBef>
            </a:pPr>
            <a:r>
              <a:rPr sz="3800" dirty="0"/>
              <a:t>Hasil</a:t>
            </a:r>
            <a:r>
              <a:rPr sz="3800" spc="-85" dirty="0"/>
              <a:t> </a:t>
            </a:r>
            <a:r>
              <a:rPr sz="3800" dirty="0"/>
              <a:t>(</a:t>
            </a:r>
            <a:r>
              <a:rPr sz="3800" i="1" dirty="0">
                <a:latin typeface="Trebuchet MS"/>
                <a:cs typeface="Trebuchet MS"/>
              </a:rPr>
              <a:t>Cronbach</a:t>
            </a:r>
            <a:r>
              <a:rPr sz="3800" i="1" spc="-90" dirty="0">
                <a:latin typeface="Trebuchet MS"/>
                <a:cs typeface="Trebuchet MS"/>
              </a:rPr>
              <a:t> </a:t>
            </a:r>
            <a:r>
              <a:rPr sz="3800" i="1" dirty="0">
                <a:latin typeface="Trebuchet MS"/>
                <a:cs typeface="Trebuchet MS"/>
              </a:rPr>
              <a:t>Alpha</a:t>
            </a:r>
            <a:r>
              <a:rPr sz="3800" i="1" spc="-125" dirty="0">
                <a:latin typeface="Trebuchet MS"/>
                <a:cs typeface="Trebuchet MS"/>
              </a:rPr>
              <a:t> </a:t>
            </a:r>
            <a:r>
              <a:rPr sz="3800" dirty="0"/>
              <a:t>dan</a:t>
            </a:r>
            <a:r>
              <a:rPr sz="3800" spc="-85" dirty="0"/>
              <a:t> </a:t>
            </a:r>
            <a:r>
              <a:rPr sz="3800" i="1" dirty="0">
                <a:latin typeface="Trebuchet MS"/>
                <a:cs typeface="Trebuchet MS"/>
              </a:rPr>
              <a:t>Composite </a:t>
            </a:r>
            <a:r>
              <a:rPr sz="3800" i="1" spc="-10" dirty="0">
                <a:latin typeface="Trebuchet MS"/>
                <a:cs typeface="Trebuchet MS"/>
              </a:rPr>
              <a:t>reliability</a:t>
            </a:r>
            <a:r>
              <a:rPr sz="3800" spc="-10" dirty="0"/>
              <a:t>)</a:t>
            </a:r>
            <a:endParaRPr sz="38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D3E8F03-F015-C772-D5A6-A3AD9CC3C8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427957"/>
              </p:ext>
            </p:extLst>
          </p:nvPr>
        </p:nvGraphicFramePr>
        <p:xfrm>
          <a:off x="1676400" y="1295400"/>
          <a:ext cx="8382000" cy="2453400"/>
        </p:xfrm>
        <a:graphic>
          <a:graphicData uri="http://schemas.openxmlformats.org/drawingml/2006/table">
            <a:tbl>
              <a:tblPr firstRow="1" firstCol="1" bandRow="1"/>
              <a:tblGrid>
                <a:gridCol w="2187284">
                  <a:extLst>
                    <a:ext uri="{9D8B030D-6E8A-4147-A177-3AD203B41FA5}">
                      <a16:colId xmlns:a16="http://schemas.microsoft.com/office/drawing/2014/main" val="4186885930"/>
                    </a:ext>
                  </a:extLst>
                </a:gridCol>
                <a:gridCol w="1519056">
                  <a:extLst>
                    <a:ext uri="{9D8B030D-6E8A-4147-A177-3AD203B41FA5}">
                      <a16:colId xmlns:a16="http://schemas.microsoft.com/office/drawing/2014/main" val="3005766110"/>
                    </a:ext>
                  </a:extLst>
                </a:gridCol>
                <a:gridCol w="1292750">
                  <a:extLst>
                    <a:ext uri="{9D8B030D-6E8A-4147-A177-3AD203B41FA5}">
                      <a16:colId xmlns:a16="http://schemas.microsoft.com/office/drawing/2014/main" val="3882031729"/>
                    </a:ext>
                  </a:extLst>
                </a:gridCol>
                <a:gridCol w="1869682">
                  <a:extLst>
                    <a:ext uri="{9D8B030D-6E8A-4147-A177-3AD203B41FA5}">
                      <a16:colId xmlns:a16="http://schemas.microsoft.com/office/drawing/2014/main" val="3067056707"/>
                    </a:ext>
                  </a:extLst>
                </a:gridCol>
                <a:gridCol w="1513228">
                  <a:extLst>
                    <a:ext uri="{9D8B030D-6E8A-4147-A177-3AD203B41FA5}">
                      <a16:colId xmlns:a16="http://schemas.microsoft.com/office/drawing/2014/main" val="2404931378"/>
                    </a:ext>
                  </a:extLst>
                </a:gridCol>
              </a:tblGrid>
              <a:tr h="817800">
                <a:tc>
                  <a:txBody>
                    <a:bodyPr/>
                    <a:lstStyle/>
                    <a:p>
                      <a:pPr marL="457200" algn="ctr">
                        <a:buNone/>
                      </a:pPr>
                      <a:r>
                        <a:rPr lang="id-ID" sz="13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D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buNone/>
                      </a:pPr>
                      <a:r>
                        <a:rPr lang="id-ID" sz="13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Cronbach’s Alpha</a:t>
                      </a:r>
                      <a:endParaRPr lang="en-ID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buNone/>
                      </a:pPr>
                      <a:r>
                        <a:rPr lang="id-ID" sz="13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Rho_A</a:t>
                      </a:r>
                      <a:endParaRPr lang="en-ID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buNone/>
                      </a:pPr>
                      <a:r>
                        <a:rPr lang="id-ID" sz="13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Composite Reability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buNone/>
                      </a:pPr>
                      <a:r>
                        <a:rPr lang="id-ID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Keterangan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7785614"/>
                  </a:ext>
                </a:extLst>
              </a:tr>
              <a:tr h="408900">
                <a:tc>
                  <a:txBody>
                    <a:bodyPr/>
                    <a:lstStyle/>
                    <a:p>
                      <a:pPr marL="457200" algn="just">
                        <a:buNone/>
                      </a:pPr>
                      <a:r>
                        <a:rPr lang="id-ID" sz="13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Self Control </a:t>
                      </a:r>
                      <a:endParaRPr lang="en-ID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buNone/>
                      </a:pPr>
                      <a:r>
                        <a:rPr lang="id-ID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0.877</a:t>
                      </a:r>
                      <a:endParaRPr lang="en-ID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buNone/>
                      </a:pPr>
                      <a:r>
                        <a:rPr lang="id-ID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0.879</a:t>
                      </a:r>
                      <a:endParaRPr lang="en-ID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buNone/>
                      </a:pPr>
                      <a:r>
                        <a:rPr lang="id-ID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0.910</a:t>
                      </a:r>
                      <a:endParaRPr lang="en-ID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buNone/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Reliabel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884027"/>
                  </a:ext>
                </a:extLst>
              </a:tr>
              <a:tr h="408900">
                <a:tc>
                  <a:txBody>
                    <a:bodyPr/>
                    <a:lstStyle/>
                    <a:p>
                      <a:pPr marL="457200" algn="just">
                        <a:buNone/>
                      </a:pPr>
                      <a:r>
                        <a:rPr lang="id-ID" sz="13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Life Style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buNone/>
                      </a:pPr>
                      <a:r>
                        <a:rPr lang="id-ID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0.715</a:t>
                      </a:r>
                      <a:endParaRPr lang="en-ID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buNone/>
                      </a:pPr>
                      <a:r>
                        <a:rPr lang="id-ID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0.747</a:t>
                      </a:r>
                      <a:endParaRPr lang="en-ID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buNone/>
                      </a:pPr>
                      <a:r>
                        <a:rPr lang="id-ID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0.837</a:t>
                      </a:r>
                      <a:endParaRPr lang="en-ID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buNone/>
                      </a:pPr>
                      <a:r>
                        <a:rPr lang="id-ID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Reliabel</a:t>
                      </a:r>
                      <a:endParaRPr lang="en-ID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4308087"/>
                  </a:ext>
                </a:extLst>
              </a:tr>
              <a:tr h="408900">
                <a:tc>
                  <a:txBody>
                    <a:bodyPr/>
                    <a:lstStyle/>
                    <a:p>
                      <a:pPr marL="457200" algn="just">
                        <a:buNone/>
                      </a:pPr>
                      <a:r>
                        <a:rPr lang="id-ID" sz="13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Riview Influencer 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buNone/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0.828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buNone/>
                      </a:pPr>
                      <a:r>
                        <a:rPr lang="id-ID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0.836</a:t>
                      </a:r>
                      <a:endParaRPr lang="en-ID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buNone/>
                      </a:pPr>
                      <a:r>
                        <a:rPr lang="id-ID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0.885</a:t>
                      </a:r>
                      <a:endParaRPr lang="en-ID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buNone/>
                      </a:pPr>
                      <a:r>
                        <a:rPr lang="id-ID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Reliabel</a:t>
                      </a:r>
                      <a:endParaRPr lang="en-ID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9048572"/>
                  </a:ext>
                </a:extLst>
              </a:tr>
              <a:tr h="408900">
                <a:tc>
                  <a:txBody>
                    <a:bodyPr/>
                    <a:lstStyle/>
                    <a:p>
                      <a:pPr marL="457200" algn="just">
                        <a:buNone/>
                      </a:pPr>
                      <a:r>
                        <a:rPr lang="id-ID" sz="13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Perilaku Konsumen 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buNone/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0.874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buNone/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0.874</a:t>
                      </a:r>
                      <a:endParaRPr lang="en-ID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buNone/>
                      </a:pPr>
                      <a:r>
                        <a:rPr lang="id-ID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0.909</a:t>
                      </a:r>
                      <a:endParaRPr lang="en-ID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buNone/>
                      </a:pPr>
                      <a:r>
                        <a:rPr lang="id-ID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Reliabel</a:t>
                      </a:r>
                      <a:endParaRPr lang="en-ID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508854"/>
                  </a:ext>
                </a:extLst>
              </a:tr>
            </a:tbl>
          </a:graphicData>
        </a:graphic>
      </p:graphicFrame>
      <p:sp>
        <p:nvSpPr>
          <p:cNvPr id="12" name="Rectangle 2">
            <a:extLst>
              <a:ext uri="{FF2B5EF4-FFF2-40B4-BE49-F238E27FC236}">
                <a16:creationId xmlns:a16="http://schemas.microsoft.com/office/drawing/2014/main" id="{B584450C-BFAF-DC5F-9092-D7EF284B7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37607" y="2748677"/>
            <a:ext cx="225474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altLang="zh-CN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	</a:t>
            </a:r>
            <a:endParaRPr kumimoji="0" lang="id-ID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AFBE52-0FAB-D321-3BF1-66A424B49A89}"/>
              </a:ext>
            </a:extLst>
          </p:cNvPr>
          <p:cNvSpPr txBox="1"/>
          <p:nvPr/>
        </p:nvSpPr>
        <p:spPr>
          <a:xfrm>
            <a:off x="229553" y="3964716"/>
            <a:ext cx="11275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Berdasarkan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tabel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dapat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diketahui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bahwa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seluruh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konstruk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ID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penelitian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ini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memiliki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nilai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reliabilitas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baik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Variabel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Self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Control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menunjukkan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Cronbach’s</a:t>
            </a:r>
            <a:r>
              <a:rPr lang="en-U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Alpha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sebesar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0,877,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Lifestyle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Cronbach’s Alpha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sebesar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0,715,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Selanjutnya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variabel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Review Influencer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menunjukkan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Cronbach’s Alpha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sebesar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0,828, 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Nilai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melampaui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batas minimum yang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disyaratkan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0,70,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disimpulkan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indikator-indikator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variabel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konsisten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reliabel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mengukur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konstruk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diteliti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450" y="114300"/>
            <a:ext cx="11830050" cy="1038225"/>
          </a:xfrm>
          <a:prstGeom prst="rect">
            <a:avLst/>
          </a:prstGeom>
          <a:solidFill>
            <a:srgbClr val="1B4685"/>
          </a:solidFill>
        </p:spPr>
        <p:txBody>
          <a:bodyPr vert="horz" wrap="square" lIns="0" tIns="117475" rIns="0" bIns="0" rtlCol="0">
            <a:spAutoFit/>
          </a:bodyPr>
          <a:lstStyle/>
          <a:p>
            <a:pPr marR="1270" algn="ctr">
              <a:lnSpc>
                <a:spcPct val="100000"/>
              </a:lnSpc>
              <a:spcBef>
                <a:spcPts val="925"/>
              </a:spcBef>
            </a:pPr>
            <a:r>
              <a:rPr spc="-25" dirty="0"/>
              <a:t>Hasil</a:t>
            </a:r>
            <a:r>
              <a:rPr spc="-260" dirty="0"/>
              <a:t> </a:t>
            </a:r>
            <a:r>
              <a:rPr spc="204" dirty="0"/>
              <a:t>(f-</a:t>
            </a:r>
            <a:r>
              <a:rPr spc="-10" dirty="0"/>
              <a:t>square)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F276AB-8513-1811-B559-A1CDECB6B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057400"/>
            <a:ext cx="9906000" cy="1905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D703B0-6082-3FB5-3331-F426E615EBDC}"/>
              </a:ext>
            </a:extLst>
          </p:cNvPr>
          <p:cNvSpPr txBox="1"/>
          <p:nvPr/>
        </p:nvSpPr>
        <p:spPr>
          <a:xfrm>
            <a:off x="838200" y="1152525"/>
            <a:ext cx="10134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Nilai </a:t>
            </a:r>
            <a:r>
              <a:rPr lang="id-ID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F-square</a:t>
            </a:r>
            <a:r>
              <a:rPr lang="id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yaitu 0,02 menunjukkan pengaruh kecil, 0,15 menunjukkan pengaruh sedang, dan 0,35 menunjukkan pengaruh besar.</a:t>
            </a:r>
            <a:endParaRPr lang="en-I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0A91A2-9FAE-8173-48D1-260760690566}"/>
              </a:ext>
            </a:extLst>
          </p:cNvPr>
          <p:cNvSpPr txBox="1"/>
          <p:nvPr/>
        </p:nvSpPr>
        <p:spPr>
          <a:xfrm>
            <a:off x="805148" y="3967908"/>
            <a:ext cx="105486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Berdasarkan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tabel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tersebut,dari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perhitungan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Square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yang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menunjukkan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bahwa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variabel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 control, life style,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riview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influencer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terhdapa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perilaku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belanja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konsumen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mempunyai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pengaruh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sangat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kecil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rata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Square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diatas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0,02.</a:t>
            </a:r>
            <a:endParaRPr lang="en-I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I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1450" y="114300"/>
            <a:ext cx="11830050" cy="1038225"/>
          </a:xfrm>
          <a:prstGeom prst="rect">
            <a:avLst/>
          </a:prstGeom>
          <a:solidFill>
            <a:srgbClr val="1B4685"/>
          </a:solidFill>
        </p:spPr>
        <p:txBody>
          <a:bodyPr vert="horz" wrap="square" lIns="0" tIns="117475" rIns="0" bIns="0" rtlCol="0">
            <a:spAutoFit/>
          </a:bodyPr>
          <a:lstStyle/>
          <a:p>
            <a:pPr marR="1270" algn="ctr">
              <a:lnSpc>
                <a:spcPct val="100000"/>
              </a:lnSpc>
              <a:spcBef>
                <a:spcPts val="925"/>
              </a:spcBef>
            </a:pPr>
            <a:r>
              <a:rPr spc="-25" dirty="0"/>
              <a:t>Hasil</a:t>
            </a:r>
            <a:r>
              <a:rPr spc="-254" dirty="0"/>
              <a:t> </a:t>
            </a:r>
            <a:r>
              <a:rPr spc="-30" dirty="0"/>
              <a:t>(R-</a:t>
            </a:r>
            <a:r>
              <a:rPr spc="-10" dirty="0"/>
              <a:t>square)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5D03F8A-DD52-5CB5-ECFF-B68E2DFC49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575298"/>
              </p:ext>
            </p:extLst>
          </p:nvPr>
        </p:nvGraphicFramePr>
        <p:xfrm>
          <a:off x="990600" y="1905000"/>
          <a:ext cx="9753602" cy="2133600"/>
        </p:xfrm>
        <a:graphic>
          <a:graphicData uri="http://schemas.openxmlformats.org/drawingml/2006/table">
            <a:tbl>
              <a:tblPr firstRow="1" firstCol="1" bandRow="1"/>
              <a:tblGrid>
                <a:gridCol w="3250506">
                  <a:extLst>
                    <a:ext uri="{9D8B030D-6E8A-4147-A177-3AD203B41FA5}">
                      <a16:colId xmlns:a16="http://schemas.microsoft.com/office/drawing/2014/main" val="3931094491"/>
                    </a:ext>
                  </a:extLst>
                </a:gridCol>
                <a:gridCol w="3251548">
                  <a:extLst>
                    <a:ext uri="{9D8B030D-6E8A-4147-A177-3AD203B41FA5}">
                      <a16:colId xmlns:a16="http://schemas.microsoft.com/office/drawing/2014/main" val="3178149089"/>
                    </a:ext>
                  </a:extLst>
                </a:gridCol>
                <a:gridCol w="3251548">
                  <a:extLst>
                    <a:ext uri="{9D8B030D-6E8A-4147-A177-3AD203B41FA5}">
                      <a16:colId xmlns:a16="http://schemas.microsoft.com/office/drawing/2014/main" val="3154797726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marL="457200" algn="ctr">
                        <a:buNone/>
                      </a:pPr>
                      <a:r>
                        <a:rPr lang="id-ID" sz="1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D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buNone/>
                      </a:pPr>
                      <a:r>
                        <a:rPr lang="id-ID" sz="17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R-Square</a:t>
                      </a:r>
                      <a:endParaRPr lang="en-ID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buNone/>
                      </a:pPr>
                      <a:r>
                        <a:rPr lang="id-ID" sz="17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R-Square Adjusted</a:t>
                      </a:r>
                      <a:endParaRPr lang="en-ID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0554936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457200">
                        <a:buNone/>
                      </a:pPr>
                      <a:r>
                        <a:rPr lang="id-ID" sz="1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Perilaku Konsumen </a:t>
                      </a:r>
                      <a:endParaRPr lang="en-ID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0,638</a:t>
                      </a:r>
                      <a:endParaRPr lang="en-ID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sz="1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0,631</a:t>
                      </a:r>
                      <a:endParaRPr lang="en-ID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1234329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09FBE798-F4BE-D198-07EE-437919C27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15" y="3434477"/>
            <a:ext cx="1752518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2950" algn="l"/>
              </a:tabLst>
            </a:pPr>
            <a:r>
              <a:rPr kumimoji="0" lang="id-ID" altLang="zh-CN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endParaRPr kumimoji="0" lang="id-ID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DFD0E2-D5A4-FF25-3855-F456CEE1EE10}"/>
              </a:ext>
            </a:extLst>
          </p:cNvPr>
          <p:cNvSpPr txBox="1"/>
          <p:nvPr/>
        </p:nvSpPr>
        <p:spPr>
          <a:xfrm>
            <a:off x="-457200" y="1311992"/>
            <a:ext cx="12268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89990" algn="just">
              <a:buNone/>
            </a:pP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Koefisien</a:t>
            </a:r>
            <a:r>
              <a:rPr lang="en-ID" spc="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Determinasi</a:t>
            </a:r>
            <a:r>
              <a:rPr lang="en-ID" spc="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ID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R-Square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ID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digunakan</a:t>
            </a:r>
            <a:r>
              <a:rPr lang="en-ID" spc="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untuk</a:t>
            </a:r>
            <a:r>
              <a:rPr lang="en-ID" spc="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mengevaluasi</a:t>
            </a:r>
            <a:r>
              <a:rPr lang="en-ID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kontribusi</a:t>
            </a:r>
            <a:r>
              <a:rPr lang="en-ID" spc="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pengaruh</a:t>
            </a:r>
            <a:r>
              <a:rPr lang="en-ID" spc="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variabel</a:t>
            </a:r>
            <a:r>
              <a:rPr lang="en-ID" spc="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</a:t>
            </a:r>
            <a:r>
              <a:rPr lang="en-ID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kekuatan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prediksi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model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struktural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Kriteria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R-Square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digambarkan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sebagai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berikut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nilai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lebih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besar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dari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0,75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menunjukkan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model yang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kuat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nilai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melebihi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0,50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sesuai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model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sedang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dan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nilai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pada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atau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bawah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0,25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menandakan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model </a:t>
            </a:r>
            <a:r>
              <a:rPr lang="en-ID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lemah</a:t>
            </a:r>
            <a:r>
              <a:rPr lang="en-ID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. </a:t>
            </a:r>
            <a:endParaRPr lang="en-ID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3610D4-E975-7EB8-C705-ACD91710B5DD}"/>
              </a:ext>
            </a:extLst>
          </p:cNvPr>
          <p:cNvSpPr txBox="1"/>
          <p:nvPr/>
        </p:nvSpPr>
        <p:spPr>
          <a:xfrm>
            <a:off x="762000" y="4452848"/>
            <a:ext cx="10668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Berdasarkan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table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tersebut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dapat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diketahui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bahwa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nilai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R-Square Adjusted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untutk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variabel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perilaku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konsumen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adalah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sebesar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63,1%. Oleh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karena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itu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model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ini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dapat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dikategorikan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memiliki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kekuatan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model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sedang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ID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1450" y="114300"/>
            <a:ext cx="11830050" cy="795731"/>
          </a:xfrm>
          <a:prstGeom prst="rect">
            <a:avLst/>
          </a:prstGeom>
          <a:solidFill>
            <a:srgbClr val="1B4685"/>
          </a:solidFill>
        </p:spPr>
        <p:txBody>
          <a:bodyPr vert="horz" wrap="square" lIns="0" tIns="1174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25"/>
              </a:spcBef>
            </a:pP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spc="-1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8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spc="-80" dirty="0">
                <a:latin typeface="Arial" panose="020B0604020202020204" pitchFamily="34" charset="0"/>
                <a:cs typeface="Arial" panose="020B0604020202020204" pitchFamily="34" charset="0"/>
              </a:rPr>
              <a:t>Path Coefficients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445110D-5DC2-7944-29AD-CF750CFCDD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455796"/>
              </p:ext>
            </p:extLst>
          </p:nvPr>
        </p:nvGraphicFramePr>
        <p:xfrm>
          <a:off x="2514600" y="990600"/>
          <a:ext cx="7520939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2604" imgH="2371937" progId="Word.Document.12">
                  <p:embed/>
                </p:oleObj>
              </mc:Choice>
              <mc:Fallback>
                <p:oleObj name="Document" r:id="rId2" imgW="5942604" imgH="237193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14600" y="990600"/>
                        <a:ext cx="7520939" cy="320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B337D81-C51E-CFAE-8373-B02DEF28B0B9}"/>
              </a:ext>
            </a:extLst>
          </p:cNvPr>
          <p:cNvSpPr txBox="1"/>
          <p:nvPr/>
        </p:nvSpPr>
        <p:spPr>
          <a:xfrm>
            <a:off x="609600" y="4191000"/>
            <a:ext cx="113118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d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Koefisien jalur menunjukkan arah serta besarnya pengaruh antar variabel, sedangkan tingkat signifikansi diuji dengan metode bootstrapping yang menghasilkan nilai t dan nilai p. Jika nilai t-value &gt; 1.96 atau nilai p &lt;  0.05, maka hubungan tersebut dianggap signifikan dan hipotesis diterima.</a:t>
            </a:r>
            <a:endParaRPr lang="en-I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450" y="114300"/>
            <a:ext cx="11830050" cy="795731"/>
          </a:xfrm>
          <a:prstGeom prst="rect">
            <a:avLst/>
          </a:prstGeom>
          <a:solidFill>
            <a:srgbClr val="1B4685"/>
          </a:solidFill>
        </p:spPr>
        <p:txBody>
          <a:bodyPr vert="horz" wrap="square" lIns="0" tIns="11747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25"/>
              </a:spcBef>
            </a:pP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spc="-1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i="1" dirty="0" err="1">
                <a:latin typeface="Arial" panose="020B0604020202020204" pitchFamily="34" charset="0"/>
                <a:cs typeface="Arial" panose="020B0604020202020204" pitchFamily="34" charset="0"/>
              </a:rPr>
              <a:t>Boothstrapping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test</a:t>
            </a:r>
            <a:r>
              <a:rPr i="1" spc="-4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i="1" spc="45" dirty="0"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r>
              <a:rPr spc="45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A71C42-CE8C-FA49-D81B-CA58A3896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940" y="910031"/>
            <a:ext cx="9178120" cy="53383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450" y="114300"/>
            <a:ext cx="11830050" cy="1038225"/>
          </a:xfrm>
          <a:prstGeom prst="rect">
            <a:avLst/>
          </a:prstGeom>
          <a:solidFill>
            <a:srgbClr val="1B4685"/>
          </a:solidFill>
        </p:spPr>
        <p:txBody>
          <a:bodyPr vert="horz" wrap="square" lIns="0" tIns="11747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25"/>
              </a:spcBef>
            </a:pPr>
            <a:r>
              <a:rPr spc="-10" dirty="0"/>
              <a:t>Pembahasan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F8B274-7B83-360A-DADC-5930B28FD835}"/>
              </a:ext>
            </a:extLst>
          </p:cNvPr>
          <p:cNvSpPr txBox="1"/>
          <p:nvPr/>
        </p:nvSpPr>
        <p:spPr>
          <a:xfrm>
            <a:off x="448937" y="1295400"/>
            <a:ext cx="112483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Pengaruh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Self Control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Terhadap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Perilaku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belanja</a:t>
            </a:r>
            <a:endParaRPr lang="en-US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id-ID" sz="1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self-control</a:t>
            </a:r>
            <a:r>
              <a:rPr lang="id-ID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berpengaruh positif dan signifikan terhadap perilaku belanja konsumen, yang mengindikasikan bahwa kemampuan individu dalam mengendalikan dorongan internal memainkan peran penting dalam menentukan pola konsumsi yang lebih rasional. </a:t>
            </a:r>
            <a:endParaRPr lang="en-US" sz="1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1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Pengaruh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Life Style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terhadap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Perilaku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belanja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id-ID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 style </a:t>
            </a:r>
            <a:r>
              <a:rPr lang="id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berpengaruh positif dan signifikan terhadap perilaku belanja konsumen, yang mengindikasikan bahwa pola hidup individu memainkan peran penting dalam membentuk cara, preferensi, dan kecenderungan konsumen dalam melakukan pembelian</a:t>
            </a:r>
            <a:r>
              <a:rPr lang="id-ID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i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Pengaruh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Riview Influencer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Terhadap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Perilaku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Belanja</a:t>
            </a:r>
            <a:endParaRPr lang="en-US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D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influencer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berpengaruh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positif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signifikan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perilaku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belanja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konsumen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yang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mengindikasikan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ulasan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disampaikan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influencer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peran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penting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membentuk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keputusan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pembelian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konsumen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influencer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berfungsi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dianggap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kredibel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khususnya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konsumen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 Z yang sangat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aktif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media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platform digital.</a:t>
            </a:r>
            <a:endParaRPr lang="en-ID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450" y="114300"/>
            <a:ext cx="11830050" cy="1038225"/>
          </a:xfrm>
          <a:prstGeom prst="rect">
            <a:avLst/>
          </a:prstGeom>
          <a:solidFill>
            <a:srgbClr val="1B4685"/>
          </a:solidFill>
        </p:spPr>
        <p:txBody>
          <a:bodyPr vert="horz" wrap="square" lIns="0" tIns="11747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925"/>
              </a:spcBef>
            </a:pPr>
            <a:r>
              <a:rPr spc="-10" dirty="0"/>
              <a:t>Temuan</a:t>
            </a:r>
            <a:r>
              <a:rPr spc="-225" dirty="0"/>
              <a:t> </a:t>
            </a:r>
            <a:r>
              <a:rPr spc="-50" dirty="0"/>
              <a:t>Penting</a:t>
            </a:r>
            <a:r>
              <a:rPr spc="-245" dirty="0"/>
              <a:t> </a:t>
            </a:r>
            <a:r>
              <a:rPr spc="-10" dirty="0"/>
              <a:t>Penelitian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277572"/>
              </p:ext>
            </p:extLst>
          </p:nvPr>
        </p:nvGraphicFramePr>
        <p:xfrm>
          <a:off x="699452" y="1906409"/>
          <a:ext cx="10777220" cy="38525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62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4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53514">
                <a:tc>
                  <a:txBody>
                    <a:bodyPr/>
                    <a:lstStyle/>
                    <a:p>
                      <a:pPr marR="151130" algn="ctr">
                        <a:lnSpc>
                          <a:spcPts val="2620"/>
                        </a:lnSpc>
                      </a:pP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KESIMPULAN</a:t>
                      </a:r>
                      <a:endParaRPr lang="en-ID" sz="2400" b="1" spc="-10" dirty="0">
                        <a:latin typeface="Times New Roman"/>
                        <a:cs typeface="Times New Roman"/>
                      </a:endParaRPr>
                    </a:p>
                    <a:p>
                      <a:pPr marL="31750" marR="690880" algn="just">
                        <a:lnSpc>
                          <a:spcPct val="115799"/>
                        </a:lnSpc>
                        <a:spcBef>
                          <a:spcPts val="65"/>
                        </a:spcBef>
                      </a:pPr>
                      <a:r>
                        <a:rPr lang="en-ID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id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enelitian menunjukkan bahwa </a:t>
                      </a:r>
                      <a:r>
                        <a:rPr lang="id-ID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self-control</a:t>
                      </a:r>
                      <a:r>
                        <a:rPr lang="id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be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rpengaruh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positif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signifikan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dalam </a:t>
                      </a:r>
                      <a:r>
                        <a:rPr lang="id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mengendalikan dorongan belanja </a:t>
                      </a:r>
                      <a:r>
                        <a:rPr lang="id-ID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impulsif, lifestyle</a:t>
                      </a:r>
                      <a:r>
                        <a:rPr lang="id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membentuk sikap dan preferensi konsumen terhadap aktivitas belanja, serta review influencer berfungsi sebagai pengaruh sosial yang mendorong keputusan pembelian. </a:t>
                      </a:r>
                      <a:r>
                        <a:rPr lang="en-ID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Ketiga</a:t>
                      </a:r>
                      <a:r>
                        <a:rPr lang="en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faktor</a:t>
                      </a:r>
                      <a:r>
                        <a:rPr lang="en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tersebut</a:t>
                      </a:r>
                      <a:r>
                        <a:rPr lang="en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bekerja</a:t>
                      </a:r>
                      <a:r>
                        <a:rPr lang="en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secara</a:t>
                      </a:r>
                      <a:r>
                        <a:rPr lang="en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simultan</a:t>
                      </a:r>
                      <a:r>
                        <a:rPr lang="en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dalam</a:t>
                      </a:r>
                      <a:r>
                        <a:rPr lang="en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membentuk</a:t>
                      </a:r>
                      <a:r>
                        <a:rPr lang="en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perilaku</a:t>
                      </a:r>
                      <a:r>
                        <a:rPr lang="en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belanja</a:t>
                      </a:r>
                      <a:r>
                        <a:rPr lang="en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konsumen</a:t>
                      </a:r>
                      <a:r>
                        <a:rPr lang="en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Gen Z yang sangat </a:t>
                      </a:r>
                      <a:r>
                        <a:rPr lang="en-ID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terkena</a:t>
                      </a:r>
                      <a:r>
                        <a:rPr lang="en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stimulus digital dan media </a:t>
                      </a:r>
                      <a:r>
                        <a:rPr lang="en-ID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sosial</a:t>
                      </a:r>
                      <a:r>
                        <a:rPr lang="en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endParaRPr lang="en-ID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685" algn="ctr">
                        <a:lnSpc>
                          <a:spcPct val="100000"/>
                        </a:lnSpc>
                        <a:spcBef>
                          <a:spcPts val="2500"/>
                        </a:spcBef>
                      </a:pP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SARAN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 marL="178435" marR="24130" algn="just">
                        <a:lnSpc>
                          <a:spcPct val="115199"/>
                        </a:lnSpc>
                        <a:spcBef>
                          <a:spcPts val="90"/>
                        </a:spcBef>
                      </a:pPr>
                      <a:r>
                        <a:rPr lang="en-ID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Penelitian</a:t>
                      </a:r>
                      <a:r>
                        <a:rPr lang="en-ID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ini</a:t>
                      </a:r>
                      <a:r>
                        <a:rPr lang="en-ID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merekomendasikan</a:t>
                      </a:r>
                      <a:r>
                        <a:rPr lang="en-ID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agar </a:t>
                      </a:r>
                      <a:r>
                        <a:rPr lang="en-ID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pihak</a:t>
                      </a:r>
                      <a:r>
                        <a:rPr lang="en-ID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e-commerce Shopee dan </a:t>
                      </a:r>
                      <a:r>
                        <a:rPr lang="en-ID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pemasar</a:t>
                      </a:r>
                      <a:r>
                        <a:rPr lang="en-ID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digital </a:t>
                      </a:r>
                      <a:r>
                        <a:rPr lang="en-ID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menyusun</a:t>
                      </a:r>
                      <a:r>
                        <a:rPr lang="en-ID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strategi </a:t>
                      </a:r>
                      <a:r>
                        <a:rPr lang="en-ID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pemasaran</a:t>
                      </a:r>
                      <a:r>
                        <a:rPr lang="en-ID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yang </a:t>
                      </a:r>
                      <a:r>
                        <a:rPr lang="en-ID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lebih</a:t>
                      </a:r>
                      <a:r>
                        <a:rPr lang="en-ID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efektif</a:t>
                      </a:r>
                      <a:r>
                        <a:rPr lang="en-ID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ID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Penelitian</a:t>
                      </a:r>
                      <a:r>
                        <a:rPr lang="en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selanjutnya</a:t>
                      </a:r>
                      <a:r>
                        <a:rPr lang="en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disarankan</a:t>
                      </a:r>
                      <a:r>
                        <a:rPr lang="en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untuk</a:t>
                      </a:r>
                      <a:r>
                        <a:rPr lang="en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mengembangkan</a:t>
                      </a:r>
                      <a:r>
                        <a:rPr lang="en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model </a:t>
                      </a:r>
                      <a:r>
                        <a:rPr lang="en-ID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konseptual</a:t>
                      </a:r>
                      <a:r>
                        <a:rPr lang="en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dengan</a:t>
                      </a:r>
                      <a:r>
                        <a:rPr lang="en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memasukkan</a:t>
                      </a:r>
                      <a:r>
                        <a:rPr lang="en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variabel</a:t>
                      </a:r>
                      <a:r>
                        <a:rPr lang="en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lain, guna </a:t>
                      </a:r>
                      <a:r>
                        <a:rPr lang="en-ID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memperoleh</a:t>
                      </a:r>
                      <a:r>
                        <a:rPr lang="en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pemahaman</a:t>
                      </a:r>
                      <a:r>
                        <a:rPr lang="en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yang </a:t>
                      </a:r>
                      <a:r>
                        <a:rPr lang="en-ID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lebih</a:t>
                      </a:r>
                      <a:r>
                        <a:rPr lang="en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komprehensif</a:t>
                      </a:r>
                      <a:r>
                        <a:rPr lang="en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mengenai</a:t>
                      </a:r>
                      <a:r>
                        <a:rPr lang="en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perilaku</a:t>
                      </a:r>
                      <a:r>
                        <a:rPr lang="en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belanja</a:t>
                      </a:r>
                      <a:r>
                        <a:rPr lang="en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konsumen</a:t>
                      </a:r>
                      <a:r>
                        <a:rPr lang="en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Gen Z </a:t>
                      </a:r>
                      <a:r>
                        <a:rPr lang="en-ID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secara</a:t>
                      </a:r>
                      <a:r>
                        <a:rPr lang="en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lebih</a:t>
                      </a:r>
                      <a:r>
                        <a:rPr lang="en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komprehensif</a:t>
                      </a:r>
                      <a:r>
                        <a:rPr lang="en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750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450" y="114300"/>
            <a:ext cx="11830050" cy="1038225"/>
          </a:xfrm>
          <a:prstGeom prst="rect">
            <a:avLst/>
          </a:prstGeom>
          <a:solidFill>
            <a:srgbClr val="1B4685"/>
          </a:solidFill>
        </p:spPr>
        <p:txBody>
          <a:bodyPr vert="horz" wrap="square" lIns="0" tIns="1174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25"/>
              </a:spcBef>
            </a:pPr>
            <a:r>
              <a:rPr spc="-10" dirty="0"/>
              <a:t>Pendahuluan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976743"/>
              </p:ext>
            </p:extLst>
          </p:nvPr>
        </p:nvGraphicFramePr>
        <p:xfrm>
          <a:off x="457200" y="1152526"/>
          <a:ext cx="11141392" cy="50653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1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3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653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1870"/>
                        </a:spcBef>
                      </a:pPr>
                      <a:r>
                        <a:rPr lang="id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Shopee, sebuah situs belanja online yang sedang berkembang di Indonesia, berbasis aplikasi mobile. Shopee mengukuhkan posisinya sebagai pemimpin pasar </a:t>
                      </a:r>
                      <a:r>
                        <a:rPr lang="id-ID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e-commerce</a:t>
                      </a:r>
                      <a:r>
                        <a:rPr lang="id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di Indonesia dengan menarik perhatian konsumen dari kelompok usia 19–30 tahun, dengan 65% pengguna memilih platform ini sebagai opsi utama, sementara analisis lebih lanjut menunjukkan bahwa Shopee lebih disukai oleh perempuan, dengan 77%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terutama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dikalangan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Gen Z </a:t>
                      </a:r>
                      <a:endParaRPr sz="18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76200">
                      <a:solidFill>
                        <a:srgbClr val="F4B083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4615" marR="88900">
                        <a:lnSpc>
                          <a:spcPct val="102899"/>
                        </a:lnSpc>
                        <a:spcBef>
                          <a:spcPts val="260"/>
                        </a:spcBef>
                      </a:pPr>
                      <a:r>
                        <a:rPr lang="id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Disisi lain kehadiran shopee justru memunculkan perilaku belanja yang konsumsif. Salah satu istilah yang kini popular untuk menggambarkan ”Kebiasaan Belanja Tanpa Perhitungan” adalah ”</a:t>
                      </a:r>
                      <a:r>
                        <a:rPr lang="id-ID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Doom Spanding</a:t>
                      </a:r>
                      <a:r>
                        <a:rPr lang="id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d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mengacu pada perilaku konsumsi impulsif yang muncul sebagai respons stress, kecemasan, atau perasaan negatif lainnya. Keberadaan </a:t>
                      </a:r>
                      <a:r>
                        <a:rPr lang="id-ID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marketplace</a:t>
                      </a:r>
                      <a:r>
                        <a:rPr lang="id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media sosial dan </a:t>
                      </a:r>
                      <a:r>
                        <a:rPr lang="id-ID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influencer</a:t>
                      </a:r>
                      <a:r>
                        <a:rPr lang="id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juga semakin memperkuat tren ini yang mendorong mereka untuk terus mengikuti tren konsumsi terbaru sehingga dapat menyebabkan masalah dalam hal pengelolaan keuangan. </a:t>
                      </a:r>
                      <a:endParaRPr lang="en-ID" sz="18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020" marB="0">
                    <a:lnL w="76200">
                      <a:solidFill>
                        <a:srgbClr val="F4B083"/>
                      </a:solidFill>
                      <a:prstDash val="solid"/>
                    </a:lnL>
                    <a:lnR w="76200">
                      <a:solidFill>
                        <a:srgbClr val="F4B083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id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membangun model dan mengkaji pengaruh </a:t>
                      </a:r>
                      <a:r>
                        <a:rPr lang="id-ID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self-control, life style</a:t>
                      </a:r>
                      <a:r>
                        <a:rPr lang="id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, dan </a:t>
                      </a:r>
                      <a:r>
                        <a:rPr lang="id-ID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Review influencer marketing </a:t>
                      </a:r>
                      <a:r>
                        <a:rPr lang="id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terhadap perilaku belanja konsumtif pada Generasi Z, dalam konteks </a:t>
                      </a:r>
                      <a:r>
                        <a:rPr lang="id-ID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e- commerce</a:t>
                      </a:r>
                      <a:r>
                        <a:rPr lang="id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Shopee. guna mendapatkan pemahaman yang lebih komprehensif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endParaRPr sz="18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76200">
                      <a:solidFill>
                        <a:srgbClr val="F4B083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450" y="114300"/>
            <a:ext cx="11830050" cy="1038225"/>
          </a:xfrm>
          <a:prstGeom prst="rect">
            <a:avLst/>
          </a:prstGeom>
          <a:solidFill>
            <a:srgbClr val="1B4685"/>
          </a:solidFill>
        </p:spPr>
        <p:txBody>
          <a:bodyPr vert="horz" wrap="square" lIns="0" tIns="117475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925"/>
              </a:spcBef>
            </a:pPr>
            <a:r>
              <a:rPr spc="-10" dirty="0"/>
              <a:t>Referensi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7FD7C7-6A81-1E94-6755-BEF377210E4C}"/>
              </a:ext>
            </a:extLst>
          </p:cNvPr>
          <p:cNvSpPr txBox="1"/>
          <p:nvPr/>
        </p:nvSpPr>
        <p:spPr>
          <a:xfrm>
            <a:off x="533400" y="1371600"/>
            <a:ext cx="10896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Wisaka, K. Meike, and P.S Meylisa, “Pengaruh Motivasi Belanja Hedonis Terhadap Perilaku Pembelian Impulsif Kategori Produk Fashion Online Pada Marketplace,” </a:t>
            </a:r>
            <a:r>
              <a:rPr lang="id-ID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Primanomics J. Ekon. Bisnis</a:t>
            </a:r>
            <a:r>
              <a:rPr lang="id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vol. 21, no. 1, pp. 141–151, 2022, doi: 10.31253/pe.v21i1.1796.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Kotler, H. Kartajaya, and I. Setiawan, “Marketing 5.0: Technology for Humanity,” p. 224, 2021.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Kotler, G. Armstrong, and M. O. Opresnik, “Marketing : an introduction, 13th global ed,” no. February, p. 669, 2019.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Kanaveedu and J. J. Kalapurackal, “Influencer Marketing and Consumer Behaviour: A Systematic Literature Review,” </a:t>
            </a:r>
            <a:r>
              <a:rPr lang="id-ID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Vision</a:t>
            </a:r>
            <a:r>
              <a:rPr lang="id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no. February, 2022, doi: 10.1177/09722629221114607.</a:t>
            </a:r>
            <a:endParaRPr lang="en-I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Nurfatimah, H. Suherti, and Kurniawan, “Pengaruh Self Concept Dan Self Control Terhadap Perilaku Konsumtif Belanja Online Di E-Commerce,” </a:t>
            </a:r>
            <a:r>
              <a:rPr lang="id-ID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Ekon. Kreat. Dan Manaj. Bisnis Digit.</a:t>
            </a:r>
            <a:r>
              <a:rPr lang="id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vol. 1, no. 4, pp. 546–557, 2023, doi: 10.55047/jekombital.v1i4.486.</a:t>
            </a:r>
            <a:endParaRPr lang="en-I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Uma and B. Roger, “Research Methods for Business: A Skill-Building Approach,” </a:t>
            </a:r>
            <a:r>
              <a:rPr lang="id-ID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Leadersh. Organ. Dev. J.</a:t>
            </a:r>
            <a:r>
              <a:rPr lang="id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vol. 34, no. 7, pp. 700–701, 2016, doi: 10.1108/lodj-06-2013-0079.</a:t>
            </a:r>
            <a:endParaRPr lang="en-I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F. Hair, D. J. Ortinau, and D. E. Harrison, </a:t>
            </a:r>
            <a:r>
              <a:rPr lang="id-ID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Essentials of Marketing Research Third</a:t>
            </a:r>
            <a:r>
              <a:rPr lang="id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2021.</a:t>
            </a:r>
            <a:endParaRPr lang="en-I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 T. M. C. M. R. Joseph F. Hair, Jr, </a:t>
            </a:r>
            <a:r>
              <a:rPr lang="id-ID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Partial least squares structural equation modeling</a:t>
            </a:r>
            <a:r>
              <a:rPr lang="id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2024. doi: 10.1201/9781032725581-7.</a:t>
            </a:r>
            <a:endParaRPr lang="en-I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D" sz="1800" dirty="0"/>
          </a:p>
          <a:p>
            <a:endParaRPr lang="en-ID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9214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05275" y="2514600"/>
            <a:ext cx="398145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1450" y="1711508"/>
            <a:ext cx="12049125" cy="4733925"/>
            <a:chOff x="142875" y="4248150"/>
            <a:chExt cx="12049125" cy="2543175"/>
          </a:xfrm>
        </p:grpSpPr>
        <p:sp>
          <p:nvSpPr>
            <p:cNvPr id="3" name="object 3"/>
            <p:cNvSpPr/>
            <p:nvPr/>
          </p:nvSpPr>
          <p:spPr>
            <a:xfrm>
              <a:off x="530936" y="4797805"/>
              <a:ext cx="10988040" cy="1107440"/>
            </a:xfrm>
            <a:custGeom>
              <a:avLst/>
              <a:gdLst/>
              <a:ahLst/>
              <a:cxnLst/>
              <a:rect l="l" t="t" r="r" b="b"/>
              <a:pathLst>
                <a:path w="10988040" h="1107439">
                  <a:moveTo>
                    <a:pt x="0" y="1106843"/>
                  </a:moveTo>
                  <a:lnTo>
                    <a:pt x="10987532" y="1106843"/>
                  </a:lnTo>
                  <a:lnTo>
                    <a:pt x="10987532" y="0"/>
                  </a:lnTo>
                  <a:lnTo>
                    <a:pt x="0" y="0"/>
                  </a:lnTo>
                  <a:lnTo>
                    <a:pt x="0" y="1106843"/>
                  </a:lnTo>
                  <a:close/>
                </a:path>
              </a:pathLst>
            </a:custGeom>
            <a:solidFill>
              <a:srgbClr val="A4A4A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0936" y="4721605"/>
              <a:ext cx="10988040" cy="76200"/>
            </a:xfrm>
            <a:custGeom>
              <a:avLst/>
              <a:gdLst/>
              <a:ahLst/>
              <a:cxnLst/>
              <a:rect l="l" t="t" r="r" b="b"/>
              <a:pathLst>
                <a:path w="10988040" h="76200">
                  <a:moveTo>
                    <a:pt x="0" y="76200"/>
                  </a:moveTo>
                  <a:lnTo>
                    <a:pt x="10987582" y="76200"/>
                  </a:lnTo>
                  <a:lnTo>
                    <a:pt x="10987582" y="0"/>
                  </a:lnTo>
                  <a:lnTo>
                    <a:pt x="0" y="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76707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1450" y="66675"/>
            <a:ext cx="11830050" cy="736099"/>
          </a:xfrm>
          <a:prstGeom prst="rect">
            <a:avLst/>
          </a:prstGeom>
          <a:solidFill>
            <a:srgbClr val="1B4685"/>
          </a:solidFill>
        </p:spPr>
        <p:txBody>
          <a:bodyPr vert="horz" wrap="square" lIns="0" tIns="1193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40"/>
              </a:spcBef>
            </a:pPr>
            <a:r>
              <a:rPr lang="en-US" sz="4000" spc="-105" dirty="0" err="1"/>
              <a:t>Pertanyaan</a:t>
            </a:r>
            <a:r>
              <a:rPr lang="en-US" sz="4000" spc="-105" dirty="0"/>
              <a:t> </a:t>
            </a:r>
            <a:r>
              <a:rPr lang="en-US" sz="4000" spc="-105" dirty="0" err="1"/>
              <a:t>Penelitian</a:t>
            </a:r>
            <a:r>
              <a:rPr lang="en-US" sz="4000" spc="-105" dirty="0"/>
              <a:t> ( </a:t>
            </a:r>
            <a:r>
              <a:rPr sz="4000" spc="-105" dirty="0" err="1"/>
              <a:t>Rumusan</a:t>
            </a:r>
            <a:r>
              <a:rPr sz="4000" spc="-180" dirty="0"/>
              <a:t> </a:t>
            </a:r>
            <a:r>
              <a:rPr sz="4000" spc="-10" dirty="0" err="1"/>
              <a:t>Masalah</a:t>
            </a:r>
            <a:r>
              <a:rPr lang="en-US" sz="4000" spc="-10" dirty="0"/>
              <a:t> )</a:t>
            </a:r>
            <a:endParaRPr sz="4000" spc="-10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652514" y="2865579"/>
            <a:ext cx="10886971" cy="1398460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lvl="1" algn="just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id-ID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Apakah </a:t>
            </a:r>
            <a:r>
              <a:rPr lang="id-ID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 Cobtrol, Life Style</a:t>
            </a:r>
            <a:r>
              <a:rPr lang="id-ID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id-ID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Influencer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berpengaruh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terhadap perilaku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belanja studi pada konsumen Shopee Gen Z?</a:t>
            </a:r>
            <a:endParaRPr lang="en-ID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sz="15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15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450" y="66675"/>
            <a:ext cx="11830050" cy="1047750"/>
          </a:xfrm>
          <a:prstGeom prst="rect">
            <a:avLst/>
          </a:prstGeom>
          <a:solidFill>
            <a:srgbClr val="1B4685"/>
          </a:solidFill>
        </p:spPr>
        <p:txBody>
          <a:bodyPr vert="horz" wrap="square" lIns="0" tIns="119380" rIns="0" bIns="0" rtlCol="0">
            <a:spAutoFit/>
          </a:bodyPr>
          <a:lstStyle/>
          <a:p>
            <a:pPr marR="3175" algn="ctr">
              <a:lnSpc>
                <a:spcPct val="100000"/>
              </a:lnSpc>
              <a:spcBef>
                <a:spcPts val="940"/>
              </a:spcBef>
            </a:pPr>
            <a:r>
              <a:rPr dirty="0"/>
              <a:t>Literatur</a:t>
            </a:r>
            <a:r>
              <a:rPr spc="30" dirty="0"/>
              <a:t> </a:t>
            </a:r>
            <a:r>
              <a:rPr spc="-10" dirty="0"/>
              <a:t>Review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107258"/>
              </p:ext>
            </p:extLst>
          </p:nvPr>
        </p:nvGraphicFramePr>
        <p:xfrm>
          <a:off x="295275" y="1219200"/>
          <a:ext cx="11518265" cy="4792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18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marL="477202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800" b="1" i="1" dirty="0">
                          <a:latin typeface="Times New Roman"/>
                          <a:cs typeface="Times New Roman"/>
                        </a:rPr>
                        <a:t>Self Control</a:t>
                      </a:r>
                      <a:endParaRPr sz="1800" i="1" dirty="0">
                        <a:latin typeface="Times New Roman"/>
                        <a:cs typeface="Times New Roman"/>
                      </a:endParaRPr>
                    </a:p>
                    <a:p>
                      <a:pPr marL="91440" marR="382270">
                        <a:lnSpc>
                          <a:spcPct val="99700"/>
                        </a:lnSpc>
                        <a:spcBef>
                          <a:spcPts val="25"/>
                        </a:spcBef>
                      </a:pPr>
                      <a:r>
                        <a:rPr sz="1800" dirty="0" err="1">
                          <a:latin typeface="Times New Roman"/>
                          <a:cs typeface="Times New Roman"/>
                        </a:rPr>
                        <a:t>Menurut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id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Baumeister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(2020) </a:t>
                      </a:r>
                      <a:r>
                        <a:rPr lang="id-ID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Self-control </a:t>
                      </a:r>
                      <a:r>
                        <a:rPr lang="id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adalah kemampuan seseorang untuk mengatur, menahan, atau mengubah respons perilaku dan emosionalnya agar sejalan dengan nilai-nilai, norma sosial, dan tujuan jangka Panjang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[20]</a:t>
                      </a:r>
                      <a:r>
                        <a:rPr lang="id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sz="1800" dirty="0" err="1">
                          <a:latin typeface="Times New Roman"/>
                          <a:cs typeface="Times New Roman"/>
                        </a:rPr>
                        <a:t>Indikator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yang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digunakan untuk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 err="1">
                          <a:latin typeface="Times New Roman"/>
                          <a:cs typeface="Times New Roman"/>
                        </a:rPr>
                        <a:t>mengukur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800" i="1" dirty="0">
                          <a:latin typeface="Times New Roman"/>
                          <a:cs typeface="Times New Roman"/>
                        </a:rPr>
                        <a:t>Self Control</a:t>
                      </a:r>
                      <a:r>
                        <a:rPr sz="1800" i="1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 err="1">
                          <a:latin typeface="Times New Roman"/>
                          <a:cs typeface="Times New Roman"/>
                        </a:rPr>
                        <a:t>menurut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800" spc="-45" dirty="0">
                          <a:latin typeface="Times New Roman"/>
                          <a:cs typeface="Times New Roman"/>
                        </a:rPr>
                        <a:t>Baumeister</a:t>
                      </a:r>
                      <a:r>
                        <a:rPr sz="18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(20</a:t>
                      </a:r>
                      <a:r>
                        <a:rPr lang="en-US" sz="1800" dirty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meliputi</a:t>
                      </a:r>
                      <a:r>
                        <a:rPr sz="18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: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19405" indent="-227965">
                        <a:lnSpc>
                          <a:spcPct val="100000"/>
                        </a:lnSpc>
                        <a:spcBef>
                          <a:spcPts val="20"/>
                        </a:spcBef>
                        <a:buAutoNum type="arabicPeriod"/>
                        <a:tabLst>
                          <a:tab pos="319405" algn="l"/>
                        </a:tabLst>
                      </a:pPr>
                      <a:r>
                        <a:rPr lang="en-US" sz="1800" dirty="0" err="1">
                          <a:latin typeface="Times New Roman"/>
                          <a:cs typeface="Times New Roman"/>
                        </a:rPr>
                        <a:t>Kemampuan</a:t>
                      </a:r>
                      <a:r>
                        <a:rPr lang="en-US"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cs typeface="Times New Roman"/>
                        </a:rPr>
                        <a:t>mengontrol</a:t>
                      </a:r>
                      <a:r>
                        <a:rPr lang="en-US"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cs typeface="Times New Roman"/>
                        </a:rPr>
                        <a:t>perilaku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19405" indent="-227965">
                        <a:lnSpc>
                          <a:spcPct val="100000"/>
                        </a:lnSpc>
                        <a:spcBef>
                          <a:spcPts val="20"/>
                        </a:spcBef>
                        <a:buAutoNum type="arabicPeriod"/>
                        <a:tabLst>
                          <a:tab pos="319405" algn="l"/>
                        </a:tabLst>
                      </a:pPr>
                      <a:r>
                        <a:rPr lang="en-US" sz="1800" dirty="0" err="1">
                          <a:latin typeface="Times New Roman"/>
                          <a:cs typeface="Times New Roman"/>
                        </a:rPr>
                        <a:t>Mengontrol</a:t>
                      </a:r>
                      <a:r>
                        <a:rPr lang="en-US" sz="1800" dirty="0">
                          <a:latin typeface="Times New Roman"/>
                          <a:cs typeface="Times New Roman"/>
                        </a:rPr>
                        <a:t> stimulus 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19405" indent="-227965">
                        <a:lnSpc>
                          <a:spcPct val="100000"/>
                        </a:lnSpc>
                        <a:spcBef>
                          <a:spcPts val="15"/>
                        </a:spcBef>
                        <a:buAutoNum type="arabicPeriod"/>
                        <a:tabLst>
                          <a:tab pos="319405" algn="l"/>
                        </a:tabLst>
                      </a:pPr>
                      <a:r>
                        <a:rPr lang="en-US" sz="1800" dirty="0" err="1">
                          <a:latin typeface="Times New Roman"/>
                          <a:cs typeface="Times New Roman"/>
                        </a:rPr>
                        <a:t>Mengantisipasi</a:t>
                      </a:r>
                      <a:r>
                        <a:rPr lang="en-US"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cs typeface="Times New Roman"/>
                        </a:rPr>
                        <a:t>peristiwa</a:t>
                      </a:r>
                      <a:r>
                        <a:rPr lang="en-US" sz="1800" dirty="0">
                          <a:latin typeface="Times New Roman"/>
                          <a:cs typeface="Times New Roman"/>
                        </a:rPr>
                        <a:t> </a:t>
                      </a:r>
                    </a:p>
                    <a:p>
                      <a:pPr marL="319405" indent="-227965">
                        <a:lnSpc>
                          <a:spcPct val="100000"/>
                        </a:lnSpc>
                        <a:spcBef>
                          <a:spcPts val="15"/>
                        </a:spcBef>
                        <a:buAutoNum type="arabicPeriod"/>
                        <a:tabLst>
                          <a:tab pos="319405" algn="l"/>
                        </a:tabLst>
                      </a:pPr>
                      <a:r>
                        <a:rPr lang="en-US" sz="1800" dirty="0" err="1">
                          <a:latin typeface="Times New Roman"/>
                          <a:cs typeface="Times New Roman"/>
                        </a:rPr>
                        <a:t>Menafsirkan</a:t>
                      </a:r>
                      <a:r>
                        <a:rPr lang="en-US"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cs typeface="Times New Roman"/>
                        </a:rPr>
                        <a:t>peristiwa</a:t>
                      </a:r>
                      <a:endParaRPr lang="en-US" sz="1800" dirty="0">
                        <a:latin typeface="Times New Roman"/>
                        <a:cs typeface="Times New Roman"/>
                      </a:endParaRPr>
                    </a:p>
                    <a:p>
                      <a:pPr marL="319405" indent="-227965">
                        <a:lnSpc>
                          <a:spcPct val="100000"/>
                        </a:lnSpc>
                        <a:spcBef>
                          <a:spcPts val="15"/>
                        </a:spcBef>
                        <a:buAutoNum type="arabicPeriod"/>
                        <a:tabLst>
                          <a:tab pos="319405" algn="l"/>
                        </a:tabLst>
                      </a:pPr>
                      <a:r>
                        <a:rPr lang="en-US" sz="1800" dirty="0" err="1">
                          <a:latin typeface="Times New Roman"/>
                          <a:cs typeface="Times New Roman"/>
                        </a:rPr>
                        <a:t>Pengambilan</a:t>
                      </a:r>
                      <a:r>
                        <a:rPr lang="en-US" sz="1800" dirty="0">
                          <a:latin typeface="Times New Roman"/>
                          <a:cs typeface="Times New Roman"/>
                        </a:rPr>
                        <a:t> Keputusan 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76200">
                      <a:solidFill>
                        <a:srgbClr val="BE9000"/>
                      </a:solidFill>
                      <a:prstDash val="solid"/>
                    </a:lnL>
                    <a:lnR w="76200">
                      <a:solidFill>
                        <a:srgbClr val="BE9000"/>
                      </a:solidFill>
                      <a:prstDash val="solid"/>
                    </a:lnR>
                    <a:lnT w="76200">
                      <a:solidFill>
                        <a:srgbClr val="BE9000"/>
                      </a:solidFill>
                      <a:prstDash val="solid"/>
                    </a:lnT>
                    <a:lnB w="76200">
                      <a:solidFill>
                        <a:srgbClr val="BE9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76200">
                      <a:solidFill>
                        <a:srgbClr val="BE9000"/>
                      </a:solidFill>
                      <a:prstDash val="solid"/>
                    </a:lnT>
                    <a:lnB w="76200">
                      <a:solidFill>
                        <a:srgbClr val="BE9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1680">
                <a:tc>
                  <a:txBody>
                    <a:bodyPr/>
                    <a:lstStyle/>
                    <a:p>
                      <a:pPr marL="45815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en-US" sz="1800" b="1" i="1" dirty="0">
                          <a:latin typeface="Times New Roman"/>
                          <a:cs typeface="Times New Roman"/>
                        </a:rPr>
                        <a:t>Life style</a:t>
                      </a:r>
                      <a:endParaRPr sz="1800" i="1" dirty="0">
                        <a:latin typeface="Times New Roman"/>
                        <a:cs typeface="Times New Roman"/>
                      </a:endParaRPr>
                    </a:p>
                    <a:p>
                      <a:pPr marL="91440" marR="363855">
                        <a:lnSpc>
                          <a:spcPct val="99700"/>
                        </a:lnSpc>
                        <a:spcBef>
                          <a:spcPts val="25"/>
                        </a:spcBef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Menurut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d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Kotler &amp; Keller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(2021)  </a:t>
                      </a:r>
                      <a:r>
                        <a:rPr lang="en-ID" sz="1800" dirty="0">
                          <a:latin typeface="Times New Roman"/>
                          <a:cs typeface="Times New Roman"/>
                        </a:rPr>
                        <a:t>Gaya </a:t>
                      </a:r>
                      <a:r>
                        <a:rPr lang="en-ID" sz="1800" dirty="0" err="1">
                          <a:latin typeface="Times New Roman"/>
                          <a:cs typeface="Times New Roman"/>
                        </a:rPr>
                        <a:t>hidup</a:t>
                      </a:r>
                      <a:r>
                        <a:rPr lang="en-ID"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ID" sz="1800" dirty="0" err="1">
                          <a:latin typeface="Times New Roman"/>
                          <a:cs typeface="Times New Roman"/>
                        </a:rPr>
                        <a:t>adalah</a:t>
                      </a:r>
                      <a:r>
                        <a:rPr lang="en-ID"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ID" sz="1800" dirty="0" err="1">
                          <a:latin typeface="Times New Roman"/>
                          <a:cs typeface="Times New Roman"/>
                        </a:rPr>
                        <a:t>pola</a:t>
                      </a:r>
                      <a:r>
                        <a:rPr lang="en-ID"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ID" sz="1800" dirty="0" err="1">
                          <a:latin typeface="Times New Roman"/>
                          <a:cs typeface="Times New Roman"/>
                        </a:rPr>
                        <a:t>hidup</a:t>
                      </a:r>
                      <a:r>
                        <a:rPr lang="en-ID"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ID" sz="1800" dirty="0" err="1">
                          <a:latin typeface="Times New Roman"/>
                          <a:cs typeface="Times New Roman"/>
                        </a:rPr>
                        <a:t>seseorang</a:t>
                      </a:r>
                      <a:r>
                        <a:rPr lang="en-ID" sz="1800" dirty="0">
                          <a:latin typeface="Times New Roman"/>
                          <a:cs typeface="Times New Roman"/>
                        </a:rPr>
                        <a:t> di dunia yang </a:t>
                      </a:r>
                      <a:r>
                        <a:rPr lang="en-ID" sz="1800" dirty="0" err="1">
                          <a:latin typeface="Times New Roman"/>
                          <a:cs typeface="Times New Roman"/>
                        </a:rPr>
                        <a:t>tercermin</a:t>
                      </a:r>
                      <a:r>
                        <a:rPr lang="en-ID"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ID" sz="1800" dirty="0" err="1">
                          <a:latin typeface="Times New Roman"/>
                          <a:cs typeface="Times New Roman"/>
                        </a:rPr>
                        <a:t>melalui</a:t>
                      </a:r>
                      <a:r>
                        <a:rPr lang="en-ID"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ID" sz="1800" dirty="0" err="1">
                          <a:latin typeface="Times New Roman"/>
                          <a:cs typeface="Times New Roman"/>
                        </a:rPr>
                        <a:t>aktivitas</a:t>
                      </a:r>
                      <a:r>
                        <a:rPr lang="en-ID" sz="1800" dirty="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lang="en-ID" sz="1800" dirty="0" err="1">
                          <a:latin typeface="Times New Roman"/>
                          <a:cs typeface="Times New Roman"/>
                        </a:rPr>
                        <a:t>minat</a:t>
                      </a:r>
                      <a:r>
                        <a:rPr lang="en-ID" sz="1800" dirty="0">
                          <a:latin typeface="Times New Roman"/>
                          <a:cs typeface="Times New Roman"/>
                        </a:rPr>
                        <a:t>, dan </a:t>
                      </a:r>
                      <a:r>
                        <a:rPr lang="en-ID" sz="1800" dirty="0" err="1">
                          <a:latin typeface="Times New Roman"/>
                          <a:cs typeface="Times New Roman"/>
                        </a:rPr>
                        <a:t>pendapatnya</a:t>
                      </a:r>
                      <a:r>
                        <a:rPr lang="en-ID" sz="1800" dirty="0">
                          <a:latin typeface="Times New Roman"/>
                          <a:cs typeface="Times New Roman"/>
                        </a:rPr>
                        <a:t>. </a:t>
                      </a:r>
                      <a:r>
                        <a:rPr lang="id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Definisi ini menunjukkan bahwa gaya hidup menggambarkan keseluruhan interaksi individu dengan lingkungannya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[22]</a:t>
                      </a:r>
                      <a:r>
                        <a:rPr lang="id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endParaRPr lang="en-ID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 marR="363855">
                        <a:lnSpc>
                          <a:spcPct val="99700"/>
                        </a:lnSpc>
                        <a:spcBef>
                          <a:spcPts val="25"/>
                        </a:spcBef>
                      </a:pPr>
                      <a:r>
                        <a:rPr sz="1800" dirty="0" err="1">
                          <a:latin typeface="Times New Roman"/>
                          <a:cs typeface="Times New Roman"/>
                        </a:rPr>
                        <a:t>Indikator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yang</a:t>
                      </a:r>
                      <a:r>
                        <a:rPr sz="1800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digunakan</a:t>
                      </a:r>
                      <a:r>
                        <a:rPr sz="18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untuk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 err="1">
                          <a:latin typeface="Times New Roman"/>
                          <a:cs typeface="Times New Roman"/>
                        </a:rPr>
                        <a:t>mengukur</a:t>
                      </a:r>
                      <a:r>
                        <a:rPr sz="18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800" i="1" spc="20" dirty="0">
                          <a:latin typeface="Times New Roman"/>
                          <a:cs typeface="Times New Roman"/>
                        </a:rPr>
                        <a:t>life style </a:t>
                      </a:r>
                      <a:r>
                        <a:rPr sz="1800" dirty="0" err="1">
                          <a:latin typeface="Times New Roman"/>
                          <a:cs typeface="Times New Roman"/>
                        </a:rPr>
                        <a:t>menurut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Kotler</a:t>
                      </a:r>
                      <a:r>
                        <a:rPr sz="18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&amp;</a:t>
                      </a:r>
                      <a:r>
                        <a:rPr sz="18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Keller</a:t>
                      </a:r>
                      <a:r>
                        <a:rPr sz="18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(2</a:t>
                      </a:r>
                      <a:r>
                        <a:rPr lang="en-US" sz="1800" dirty="0">
                          <a:latin typeface="Times New Roman"/>
                          <a:cs typeface="Times New Roman"/>
                        </a:rPr>
                        <a:t>021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meliputi</a:t>
                      </a:r>
                      <a:r>
                        <a:rPr sz="18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: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19405" indent="-227965">
                        <a:lnSpc>
                          <a:spcPct val="100000"/>
                        </a:lnSpc>
                        <a:spcBef>
                          <a:spcPts val="15"/>
                        </a:spcBef>
                        <a:buAutoNum type="arabicPeriod"/>
                        <a:tabLst>
                          <a:tab pos="319405" algn="l"/>
                          <a:tab pos="3751579" algn="l"/>
                        </a:tabLst>
                      </a:pPr>
                      <a:r>
                        <a:rPr lang="en-US" sz="1800" dirty="0" err="1">
                          <a:latin typeface="Times New Roman"/>
                          <a:cs typeface="Times New Roman"/>
                        </a:rPr>
                        <a:t>Aktifitas</a:t>
                      </a:r>
                      <a:r>
                        <a:rPr lang="en-US"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3.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800" spc="-30" dirty="0" err="1">
                          <a:latin typeface="Times New Roman"/>
                          <a:cs typeface="Times New Roman"/>
                        </a:rPr>
                        <a:t>Opini</a:t>
                      </a:r>
                      <a:r>
                        <a:rPr lang="en-US"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19405" indent="-227965">
                        <a:lnSpc>
                          <a:spcPct val="100000"/>
                        </a:lnSpc>
                        <a:spcBef>
                          <a:spcPts val="20"/>
                        </a:spcBef>
                        <a:buAutoNum type="arabicPeriod"/>
                        <a:tabLst>
                          <a:tab pos="319405" algn="l"/>
                          <a:tab pos="3380104" algn="l"/>
                          <a:tab pos="7927340" algn="l"/>
                        </a:tabLst>
                      </a:pPr>
                      <a:r>
                        <a:rPr lang="en-US" sz="1800" dirty="0">
                          <a:latin typeface="Times New Roman"/>
                          <a:cs typeface="Times New Roman"/>
                        </a:rPr>
                        <a:t>Minat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</a:p>
                  </a:txBody>
                  <a:tcPr marL="0" marR="0" marT="41910" marB="0">
                    <a:lnL w="76200">
                      <a:solidFill>
                        <a:srgbClr val="BE9000"/>
                      </a:solidFill>
                      <a:prstDash val="solid"/>
                    </a:lnL>
                    <a:lnR w="76200">
                      <a:solidFill>
                        <a:srgbClr val="BE9000"/>
                      </a:solidFill>
                      <a:prstDash val="solid"/>
                    </a:lnR>
                    <a:lnT w="76200">
                      <a:solidFill>
                        <a:srgbClr val="BE9000"/>
                      </a:solidFill>
                      <a:prstDash val="solid"/>
                    </a:lnT>
                    <a:lnB w="76200">
                      <a:solidFill>
                        <a:srgbClr val="BE9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450" y="66675"/>
            <a:ext cx="11830050" cy="1047750"/>
          </a:xfrm>
          <a:prstGeom prst="rect">
            <a:avLst/>
          </a:prstGeom>
          <a:solidFill>
            <a:srgbClr val="1B4685"/>
          </a:solidFill>
        </p:spPr>
        <p:txBody>
          <a:bodyPr vert="horz" wrap="square" lIns="0" tIns="119380" rIns="0" bIns="0" rtlCol="0">
            <a:spAutoFit/>
          </a:bodyPr>
          <a:lstStyle/>
          <a:p>
            <a:pPr marR="3175" algn="ctr">
              <a:lnSpc>
                <a:spcPct val="100000"/>
              </a:lnSpc>
              <a:spcBef>
                <a:spcPts val="940"/>
              </a:spcBef>
            </a:pPr>
            <a:r>
              <a:rPr dirty="0"/>
              <a:t>Literatur</a:t>
            </a:r>
            <a:r>
              <a:rPr spc="30" dirty="0"/>
              <a:t> </a:t>
            </a:r>
            <a:r>
              <a:rPr spc="-10" dirty="0"/>
              <a:t>Review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567907"/>
              </p:ext>
            </p:extLst>
          </p:nvPr>
        </p:nvGraphicFramePr>
        <p:xfrm>
          <a:off x="295275" y="1295400"/>
          <a:ext cx="11518265" cy="46164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18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2155">
                <a:tc>
                  <a:txBody>
                    <a:bodyPr/>
                    <a:lstStyle/>
                    <a:p>
                      <a:pPr marL="5114925" algn="just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en-ID" sz="1850" b="1" i="1" dirty="0">
                          <a:latin typeface="Times New Roman"/>
                          <a:cs typeface="Times New Roman"/>
                        </a:rPr>
                        <a:t>Riview Influencer</a:t>
                      </a:r>
                      <a:endParaRPr lang="en-ID" sz="1850" i="1" dirty="0">
                        <a:latin typeface="Times New Roman"/>
                        <a:cs typeface="Times New Roman"/>
                      </a:endParaRPr>
                    </a:p>
                    <a:p>
                      <a:pPr marL="186690" marR="71755" algn="just">
                        <a:lnSpc>
                          <a:spcPct val="102600"/>
                        </a:lnSpc>
                        <a:spcBef>
                          <a:spcPts val="50"/>
                        </a:spcBef>
                      </a:pPr>
                      <a:r>
                        <a:rPr lang="id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Menurut Aswathi Kanaveedu &amp; Jacob J. mendefinisikan </a:t>
                      </a:r>
                      <a:r>
                        <a:rPr lang="id-ID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Influencer </a:t>
                      </a:r>
                      <a:r>
                        <a:rPr lang="id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bukan hanya selebriti, tapi orang biasa yang menjadi terkenal lewat konten digital mereka, Ulasan mereka efektif karena membangun ikatan emosional (</a:t>
                      </a:r>
                      <a:r>
                        <a:rPr lang="id-ID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parasocial relationship</a:t>
                      </a:r>
                      <a:r>
                        <a:rPr lang="id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dengan audiens[24]. </a:t>
                      </a:r>
                      <a:r>
                        <a:rPr sz="1850" dirty="0" err="1">
                          <a:latin typeface="Times New Roman"/>
                          <a:cs typeface="Times New Roman"/>
                        </a:rPr>
                        <a:t>Indikator</a:t>
                      </a:r>
                      <a:r>
                        <a:rPr sz="1850" spc="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dirty="0">
                          <a:latin typeface="Times New Roman"/>
                          <a:cs typeface="Times New Roman"/>
                        </a:rPr>
                        <a:t>yang</a:t>
                      </a:r>
                      <a:r>
                        <a:rPr sz="1850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dirty="0">
                          <a:latin typeface="Times New Roman"/>
                          <a:cs typeface="Times New Roman"/>
                        </a:rPr>
                        <a:t>digunakan</a:t>
                      </a:r>
                      <a:r>
                        <a:rPr sz="1850" spc="2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spc="-10" dirty="0">
                          <a:latin typeface="Times New Roman"/>
                          <a:cs typeface="Times New Roman"/>
                        </a:rPr>
                        <a:t>untuk </a:t>
                      </a:r>
                      <a:r>
                        <a:rPr sz="1850" dirty="0" err="1">
                          <a:latin typeface="Times New Roman"/>
                          <a:cs typeface="Times New Roman"/>
                        </a:rPr>
                        <a:t>mengukur</a:t>
                      </a:r>
                      <a:r>
                        <a:rPr sz="185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850" i="1" spc="65" dirty="0">
                          <a:latin typeface="Times New Roman"/>
                          <a:cs typeface="Times New Roman"/>
                        </a:rPr>
                        <a:t>Riview Influencer</a:t>
                      </a:r>
                      <a:r>
                        <a:rPr sz="1850" i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850" i="0" spc="15" dirty="0" err="1">
                          <a:latin typeface="Times New Roman"/>
                          <a:cs typeface="Times New Roman"/>
                        </a:rPr>
                        <a:t>menurut</a:t>
                      </a:r>
                      <a:r>
                        <a:rPr lang="en-US" sz="1850" i="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id-ID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Aswathi Kanaveedu &amp; Jacob J. </a:t>
                      </a:r>
                      <a:r>
                        <a:rPr sz="1850" dirty="0">
                          <a:latin typeface="Times New Roman"/>
                          <a:cs typeface="Times New Roman"/>
                        </a:rPr>
                        <a:t>(2</a:t>
                      </a:r>
                      <a:r>
                        <a:rPr lang="en-US" sz="1850" dirty="0">
                          <a:latin typeface="Times New Roman"/>
                          <a:cs typeface="Times New Roman"/>
                        </a:rPr>
                        <a:t>022</a:t>
                      </a:r>
                      <a:r>
                        <a:rPr sz="1850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850" spc="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dirty="0">
                          <a:latin typeface="Times New Roman"/>
                          <a:cs typeface="Times New Roman"/>
                        </a:rPr>
                        <a:t>meliputi</a:t>
                      </a:r>
                      <a:r>
                        <a:rPr sz="1850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spc="-50" dirty="0">
                          <a:latin typeface="Times New Roman"/>
                          <a:cs typeface="Times New Roman"/>
                        </a:rPr>
                        <a:t>:</a:t>
                      </a: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marL="681355" indent="-237490" algn="just">
                        <a:lnSpc>
                          <a:spcPts val="1630"/>
                        </a:lnSpc>
                        <a:buAutoNum type="arabicPeriod"/>
                        <a:tabLst>
                          <a:tab pos="681355" algn="l"/>
                        </a:tabLst>
                      </a:pPr>
                      <a:r>
                        <a:rPr lang="en-ID" sz="1850" dirty="0" err="1">
                          <a:latin typeface="Times New Roman"/>
                          <a:cs typeface="Times New Roman"/>
                        </a:rPr>
                        <a:t>Kridibilitas</a:t>
                      </a:r>
                      <a:r>
                        <a:rPr lang="en-ID" sz="1850" dirty="0">
                          <a:latin typeface="Times New Roman"/>
                          <a:cs typeface="Times New Roman"/>
                        </a:rPr>
                        <a:t> Influencer</a:t>
                      </a:r>
                      <a:r>
                        <a:rPr sz="1850" spc="3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850" spc="3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spc="37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850" dirty="0">
                          <a:latin typeface="Times New Roman"/>
                          <a:cs typeface="Times New Roman"/>
                        </a:rPr>
                        <a:t>3.</a:t>
                      </a:r>
                      <a:r>
                        <a:rPr sz="185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850" spc="20" dirty="0" err="1">
                          <a:latin typeface="Times New Roman"/>
                          <a:cs typeface="Times New Roman"/>
                        </a:rPr>
                        <a:t>Jangkauan</a:t>
                      </a:r>
                      <a:r>
                        <a:rPr lang="en-US" sz="1850" spc="20" dirty="0">
                          <a:latin typeface="Times New Roman"/>
                          <a:cs typeface="Times New Roman"/>
                        </a:rPr>
                        <a:t> </a:t>
                      </a: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marL="681355" indent="-237490" algn="just">
                        <a:lnSpc>
                          <a:spcPts val="2050"/>
                        </a:lnSpc>
                        <a:buAutoNum type="arabicPeriod"/>
                        <a:tabLst>
                          <a:tab pos="681355" algn="l"/>
                          <a:tab pos="2836545" algn="l"/>
                          <a:tab pos="5582285" algn="l"/>
                        </a:tabLst>
                      </a:pPr>
                      <a:r>
                        <a:rPr lang="en-US" sz="1850" spc="-10" dirty="0" err="1">
                          <a:latin typeface="Times New Roman"/>
                          <a:cs typeface="Times New Roman"/>
                        </a:rPr>
                        <a:t>Kualitas</a:t>
                      </a:r>
                      <a:r>
                        <a:rPr lang="en-US" sz="18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850" spc="-10" dirty="0" err="1">
                          <a:latin typeface="Times New Roman"/>
                          <a:cs typeface="Times New Roman"/>
                        </a:rPr>
                        <a:t>Konten</a:t>
                      </a:r>
                      <a:r>
                        <a:rPr sz="185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lang="en-US" sz="1850" dirty="0">
                          <a:latin typeface="Times New Roman"/>
                          <a:cs typeface="Times New Roman"/>
                        </a:rPr>
                        <a:t>      </a:t>
                      </a:r>
                      <a:r>
                        <a:rPr sz="1850" dirty="0">
                          <a:latin typeface="Times New Roman"/>
                          <a:cs typeface="Times New Roman"/>
                        </a:rPr>
                        <a:t>4.</a:t>
                      </a:r>
                      <a:r>
                        <a:rPr sz="185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850" spc="-10" dirty="0" err="1">
                          <a:latin typeface="Times New Roman"/>
                          <a:cs typeface="Times New Roman"/>
                        </a:rPr>
                        <a:t>Demografi</a:t>
                      </a:r>
                      <a:r>
                        <a:rPr lang="en-US" sz="18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850" spc="-10" dirty="0" err="1">
                          <a:latin typeface="Times New Roman"/>
                          <a:cs typeface="Times New Roman"/>
                        </a:rPr>
                        <a:t>Audiens</a:t>
                      </a:r>
                      <a:r>
                        <a:rPr lang="en-US" sz="18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dirty="0">
                          <a:latin typeface="Times New Roman"/>
                          <a:cs typeface="Times New Roman"/>
                        </a:rPr>
                        <a:t>	</a:t>
                      </a:r>
                    </a:p>
                  </a:txBody>
                  <a:tcPr marL="0" marR="0" marT="41275" marB="0">
                    <a:lnL w="76200">
                      <a:solidFill>
                        <a:srgbClr val="BE9000"/>
                      </a:solidFill>
                      <a:prstDash val="solid"/>
                    </a:lnL>
                    <a:lnR w="76200">
                      <a:solidFill>
                        <a:srgbClr val="BE9000"/>
                      </a:solidFill>
                      <a:prstDash val="solid"/>
                    </a:lnR>
                    <a:lnT w="76200">
                      <a:solidFill>
                        <a:srgbClr val="BE9000"/>
                      </a:solidFill>
                      <a:prstDash val="solid"/>
                    </a:lnT>
                    <a:lnB w="76200">
                      <a:solidFill>
                        <a:srgbClr val="BE9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3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76200">
                      <a:solidFill>
                        <a:srgbClr val="BE9000"/>
                      </a:solidFill>
                      <a:prstDash val="solid"/>
                    </a:lnT>
                    <a:lnB w="76200">
                      <a:solidFill>
                        <a:srgbClr val="BE9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3930">
                <a:tc>
                  <a:txBody>
                    <a:bodyPr/>
                    <a:lstStyle/>
                    <a:p>
                      <a:pPr marL="5086350" algn="just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en-US" sz="1850" b="1" dirty="0" err="1">
                          <a:latin typeface="Times New Roman"/>
                          <a:cs typeface="Times New Roman"/>
                        </a:rPr>
                        <a:t>Perilaku</a:t>
                      </a:r>
                      <a:r>
                        <a:rPr lang="en-US" sz="185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850" b="1" dirty="0" err="1">
                          <a:latin typeface="Times New Roman"/>
                          <a:cs typeface="Times New Roman"/>
                        </a:rPr>
                        <a:t>Belanja</a:t>
                      </a:r>
                      <a:r>
                        <a:rPr lang="en-US" sz="1850" b="1" dirty="0">
                          <a:latin typeface="Times New Roman"/>
                          <a:cs typeface="Times New Roman"/>
                        </a:rPr>
                        <a:t> </a:t>
                      </a: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marL="186690" marR="78740" algn="just">
                        <a:lnSpc>
                          <a:spcPct val="102600"/>
                        </a:lnSpc>
                        <a:spcBef>
                          <a:spcPts val="55"/>
                        </a:spcBef>
                      </a:pPr>
                      <a:r>
                        <a:rPr sz="1850" dirty="0" err="1">
                          <a:latin typeface="Times New Roman"/>
                          <a:cs typeface="Times New Roman"/>
                        </a:rPr>
                        <a:t>Menurut</a:t>
                      </a:r>
                      <a:r>
                        <a:rPr sz="1850" spc="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id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Menurut Li &amp; Zhang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d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Perilaku belanja </a:t>
                      </a:r>
                      <a:r>
                        <a:rPr lang="id-ID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online</a:t>
                      </a:r>
                      <a:r>
                        <a:rPr lang="id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adalah suatu persepsi keseluruhan individu dan evaluasi untuk produk atau layanan selama belanja </a:t>
                      </a:r>
                      <a:r>
                        <a:rPr lang="id-ID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onlin</a:t>
                      </a:r>
                      <a:r>
                        <a:rPr lang="id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 dalam hal baik maupun kurang baik[26].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50" dirty="0" err="1">
                          <a:latin typeface="Times New Roman"/>
                          <a:cs typeface="Times New Roman"/>
                        </a:rPr>
                        <a:t>Indikator</a:t>
                      </a:r>
                      <a:r>
                        <a:rPr sz="1850" spc="3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spc="-20" dirty="0">
                          <a:latin typeface="Times New Roman"/>
                          <a:cs typeface="Times New Roman"/>
                        </a:rPr>
                        <a:t>yang </a:t>
                      </a:r>
                      <a:r>
                        <a:rPr sz="1850" dirty="0">
                          <a:latin typeface="Times New Roman"/>
                          <a:cs typeface="Times New Roman"/>
                        </a:rPr>
                        <a:t>digunakan</a:t>
                      </a:r>
                      <a:r>
                        <a:rPr sz="1850" spc="2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dirty="0">
                          <a:latin typeface="Times New Roman"/>
                          <a:cs typeface="Times New Roman"/>
                        </a:rPr>
                        <a:t>untuk</a:t>
                      </a:r>
                      <a:r>
                        <a:rPr sz="18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dirty="0" err="1">
                          <a:latin typeface="Times New Roman"/>
                          <a:cs typeface="Times New Roman"/>
                        </a:rPr>
                        <a:t>mengukur</a:t>
                      </a:r>
                      <a:r>
                        <a:rPr sz="185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850" spc="70" dirty="0" err="1">
                          <a:latin typeface="Times New Roman"/>
                          <a:cs typeface="Times New Roman"/>
                        </a:rPr>
                        <a:t>Perilaku</a:t>
                      </a:r>
                      <a:r>
                        <a:rPr lang="en-US" sz="185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850" spc="70" dirty="0" err="1">
                          <a:latin typeface="Times New Roman"/>
                          <a:cs typeface="Times New Roman"/>
                        </a:rPr>
                        <a:t>Belanja</a:t>
                      </a:r>
                      <a:r>
                        <a:rPr lang="en-US" sz="185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dirty="0" err="1">
                          <a:latin typeface="Times New Roman"/>
                          <a:cs typeface="Times New Roman"/>
                        </a:rPr>
                        <a:t>meliputi</a:t>
                      </a:r>
                      <a:r>
                        <a:rPr sz="1850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spc="-50" dirty="0">
                          <a:latin typeface="Times New Roman"/>
                          <a:cs typeface="Times New Roman"/>
                        </a:rPr>
                        <a:t>:</a:t>
                      </a: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marL="681355" indent="-237490">
                        <a:lnSpc>
                          <a:spcPts val="1630"/>
                        </a:lnSpc>
                        <a:buAutoNum type="arabicPeriod"/>
                        <a:tabLst>
                          <a:tab pos="681355" algn="l"/>
                          <a:tab pos="3751579" algn="l"/>
                        </a:tabLst>
                      </a:pPr>
                      <a:r>
                        <a:rPr lang="en-US" sz="1850" dirty="0" err="1">
                          <a:latin typeface="Times New Roman"/>
                          <a:cs typeface="Times New Roman"/>
                        </a:rPr>
                        <a:t>Kenyamanan</a:t>
                      </a:r>
                      <a:r>
                        <a:rPr lang="en-US" sz="18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dirty="0">
                          <a:latin typeface="Times New Roman"/>
                          <a:cs typeface="Times New Roman"/>
                        </a:rPr>
                        <a:t>	4.</a:t>
                      </a:r>
                      <a:r>
                        <a:rPr sz="185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dirty="0" err="1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lang="en-US" sz="1850" dirty="0" err="1">
                          <a:latin typeface="Times New Roman"/>
                          <a:cs typeface="Times New Roman"/>
                        </a:rPr>
                        <a:t>iaya</a:t>
                      </a:r>
                      <a:r>
                        <a:rPr lang="en-US" sz="1850" dirty="0">
                          <a:latin typeface="Times New Roman"/>
                          <a:cs typeface="Times New Roman"/>
                        </a:rPr>
                        <a:t> Manfaat</a:t>
                      </a: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marL="681355" indent="-237490">
                        <a:lnSpc>
                          <a:spcPts val="1839"/>
                        </a:lnSpc>
                        <a:buAutoNum type="arabicPeriod"/>
                        <a:tabLst>
                          <a:tab pos="681355" algn="l"/>
                          <a:tab pos="3751579" algn="l"/>
                        </a:tabLst>
                      </a:pPr>
                      <a:r>
                        <a:rPr lang="en-US" sz="1850" dirty="0" err="1">
                          <a:latin typeface="Times New Roman"/>
                          <a:cs typeface="Times New Roman"/>
                        </a:rPr>
                        <a:t>Variasi</a:t>
                      </a:r>
                      <a:r>
                        <a:rPr lang="en-US" sz="18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850" dirty="0" err="1">
                          <a:latin typeface="Times New Roman"/>
                          <a:cs typeface="Times New Roman"/>
                        </a:rPr>
                        <a:t>Pencarian</a:t>
                      </a:r>
                      <a:r>
                        <a:rPr sz="1850" dirty="0">
                          <a:latin typeface="Times New Roman"/>
                          <a:cs typeface="Times New Roman"/>
                        </a:rPr>
                        <a:t>	5.</a:t>
                      </a:r>
                      <a:r>
                        <a:rPr sz="185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850" spc="20" dirty="0" err="1">
                          <a:latin typeface="Times New Roman"/>
                          <a:cs typeface="Times New Roman"/>
                        </a:rPr>
                        <a:t>Efektifitas</a:t>
                      </a:r>
                      <a:r>
                        <a:rPr lang="en-US" sz="1850" spc="20" dirty="0">
                          <a:latin typeface="Times New Roman"/>
                          <a:cs typeface="Times New Roman"/>
                        </a:rPr>
                        <a:t> Waktu </a:t>
                      </a: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marL="681355" indent="-237490">
                        <a:lnSpc>
                          <a:spcPts val="2010"/>
                        </a:lnSpc>
                        <a:buAutoNum type="arabicPeriod"/>
                        <a:tabLst>
                          <a:tab pos="681355" algn="l"/>
                        </a:tabLst>
                      </a:pPr>
                      <a:r>
                        <a:rPr lang="en-US" sz="1850" dirty="0" err="1">
                          <a:latin typeface="Times New Roman"/>
                          <a:cs typeface="Times New Roman"/>
                        </a:rPr>
                        <a:t>Kualitas</a:t>
                      </a:r>
                      <a:r>
                        <a:rPr lang="en-US" sz="1850" dirty="0">
                          <a:latin typeface="Times New Roman"/>
                          <a:cs typeface="Times New Roman"/>
                        </a:rPr>
                        <a:t> Barang</a:t>
                      </a:r>
                      <a:endParaRPr sz="18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0" marB="0">
                    <a:lnL w="76200">
                      <a:solidFill>
                        <a:srgbClr val="BE9000"/>
                      </a:solidFill>
                      <a:prstDash val="solid"/>
                    </a:lnL>
                    <a:lnR w="76200">
                      <a:solidFill>
                        <a:srgbClr val="BE9000"/>
                      </a:solidFill>
                      <a:prstDash val="solid"/>
                    </a:lnR>
                    <a:lnT w="76200">
                      <a:solidFill>
                        <a:srgbClr val="BE9000"/>
                      </a:solidFill>
                      <a:prstDash val="solid"/>
                    </a:lnT>
                    <a:lnB w="76200">
                      <a:solidFill>
                        <a:srgbClr val="BE9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27126-48CE-1892-E478-2D3B5CBA5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929" y="154123"/>
            <a:ext cx="11849100" cy="615553"/>
          </a:xfrm>
        </p:spPr>
        <p:txBody>
          <a:bodyPr/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Kerangka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Konseptual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endParaRPr lang="en-ID" sz="4000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BCF4F5-2EB0-7BA2-3D12-FC7053B6E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1651" y="1795583"/>
            <a:ext cx="5772150" cy="2492990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A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H1: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Terdapat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pengaruh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Self Control</a:t>
            </a:r>
            <a:r>
              <a:rPr lang="en-A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(X1)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A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Perilaku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Belanja</a:t>
            </a:r>
            <a:r>
              <a:rPr lang="en-A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(Y)</a:t>
            </a:r>
          </a:p>
          <a:p>
            <a:pPr algn="just"/>
            <a:endParaRPr lang="en-A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A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H2: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Terdapat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pengaruh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Life Style</a:t>
            </a:r>
            <a:r>
              <a:rPr lang="en-A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(X2)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A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terhadap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Perilaku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Belanja</a:t>
            </a:r>
            <a:r>
              <a:rPr lang="en-A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(Y)</a:t>
            </a:r>
          </a:p>
          <a:p>
            <a:pPr algn="just"/>
            <a:endParaRPr lang="en-A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A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H3: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Terdapat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pengaruh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Riview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Influencer </a:t>
            </a:r>
            <a:r>
              <a:rPr lang="en-A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(X3)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A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Perilaku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Belanja</a:t>
            </a:r>
            <a:r>
              <a:rPr lang="en-A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(Y)</a:t>
            </a:r>
          </a:p>
          <a:p>
            <a:endParaRPr lang="en-ID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602A33B-8B24-9561-27D6-8A145681BEC3}"/>
              </a:ext>
            </a:extLst>
          </p:cNvPr>
          <p:cNvGrpSpPr>
            <a:grpSpLocks/>
          </p:cNvGrpSpPr>
          <p:nvPr/>
        </p:nvGrpSpPr>
        <p:grpSpPr>
          <a:xfrm>
            <a:off x="327751" y="1371600"/>
            <a:ext cx="5562600" cy="3200400"/>
            <a:chOff x="0" y="0"/>
            <a:chExt cx="4881206" cy="2237053"/>
          </a:xfrm>
        </p:grpSpPr>
        <p:sp>
          <p:nvSpPr>
            <p:cNvPr id="5" name="Graphic 18">
              <a:extLst>
                <a:ext uri="{FF2B5EF4-FFF2-40B4-BE49-F238E27FC236}">
                  <a16:creationId xmlns:a16="http://schemas.microsoft.com/office/drawing/2014/main" id="{47091F84-C3EE-54AC-4EC1-331AB89482F7}"/>
                </a:ext>
              </a:extLst>
            </p:cNvPr>
            <p:cNvSpPr/>
            <p:nvPr/>
          </p:nvSpPr>
          <p:spPr>
            <a:xfrm>
              <a:off x="1136395" y="357097"/>
              <a:ext cx="2561590" cy="1470025"/>
            </a:xfrm>
            <a:custGeom>
              <a:avLst/>
              <a:gdLst/>
              <a:ahLst/>
              <a:cxnLst/>
              <a:rect l="l" t="t" r="r" b="b"/>
              <a:pathLst>
                <a:path w="2561590" h="1470025">
                  <a:moveTo>
                    <a:pt x="2549398" y="804545"/>
                  </a:moveTo>
                  <a:lnTo>
                    <a:pt x="2465832" y="787654"/>
                  </a:lnTo>
                  <a:lnTo>
                    <a:pt x="2474595" y="819912"/>
                  </a:lnTo>
                  <a:lnTo>
                    <a:pt x="111760" y="1460373"/>
                  </a:lnTo>
                  <a:lnTo>
                    <a:pt x="114300" y="1469517"/>
                  </a:lnTo>
                  <a:lnTo>
                    <a:pt x="2477135" y="829183"/>
                  </a:lnTo>
                  <a:lnTo>
                    <a:pt x="2485771" y="861187"/>
                  </a:lnTo>
                  <a:lnTo>
                    <a:pt x="2549398" y="804545"/>
                  </a:lnTo>
                  <a:close/>
                </a:path>
                <a:path w="2561590" h="1470025">
                  <a:moveTo>
                    <a:pt x="2549398" y="688975"/>
                  </a:moveTo>
                  <a:lnTo>
                    <a:pt x="2485644" y="632460"/>
                  </a:lnTo>
                  <a:lnTo>
                    <a:pt x="2477008" y="664591"/>
                  </a:lnTo>
                  <a:lnTo>
                    <a:pt x="2540" y="0"/>
                  </a:lnTo>
                  <a:lnTo>
                    <a:pt x="0" y="9144"/>
                  </a:lnTo>
                  <a:lnTo>
                    <a:pt x="2474595" y="673989"/>
                  </a:lnTo>
                  <a:lnTo>
                    <a:pt x="2465959" y="705993"/>
                  </a:lnTo>
                  <a:lnTo>
                    <a:pt x="2549398" y="688975"/>
                  </a:lnTo>
                  <a:close/>
                </a:path>
                <a:path w="2561590" h="1470025">
                  <a:moveTo>
                    <a:pt x="2554478" y="751332"/>
                  </a:moveTo>
                  <a:lnTo>
                    <a:pt x="2485136" y="751332"/>
                  </a:lnTo>
                  <a:lnTo>
                    <a:pt x="2484374" y="784352"/>
                  </a:lnTo>
                  <a:lnTo>
                    <a:pt x="2554478" y="751332"/>
                  </a:lnTo>
                  <a:close/>
                </a:path>
                <a:path w="2561590" h="1470025">
                  <a:moveTo>
                    <a:pt x="2561463" y="748030"/>
                  </a:moveTo>
                  <a:lnTo>
                    <a:pt x="2486152" y="708152"/>
                  </a:lnTo>
                  <a:lnTo>
                    <a:pt x="2485390" y="741553"/>
                  </a:lnTo>
                  <a:lnTo>
                    <a:pt x="35687" y="686054"/>
                  </a:lnTo>
                  <a:lnTo>
                    <a:pt x="35433" y="695579"/>
                  </a:lnTo>
                  <a:lnTo>
                    <a:pt x="2485136" y="751078"/>
                  </a:lnTo>
                  <a:lnTo>
                    <a:pt x="2555113" y="751078"/>
                  </a:lnTo>
                  <a:lnTo>
                    <a:pt x="2561463" y="7480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ID" dirty="0"/>
            </a:p>
          </p:txBody>
        </p:sp>
        <p:pic>
          <p:nvPicPr>
            <p:cNvPr id="6" name="Image 19">
              <a:extLst>
                <a:ext uri="{FF2B5EF4-FFF2-40B4-BE49-F238E27FC236}">
                  <a16:creationId xmlns:a16="http://schemas.microsoft.com/office/drawing/2014/main" id="{4A4C5E11-FA35-F7C4-CD2B-2FDA1609881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71" y="0"/>
              <a:ext cx="1136878" cy="647649"/>
            </a:xfrm>
            <a:prstGeom prst="rect">
              <a:avLst/>
            </a:prstGeom>
          </p:spPr>
        </p:pic>
        <p:sp>
          <p:nvSpPr>
            <p:cNvPr id="7" name="Graphic 20">
              <a:extLst>
                <a:ext uri="{FF2B5EF4-FFF2-40B4-BE49-F238E27FC236}">
                  <a16:creationId xmlns:a16="http://schemas.microsoft.com/office/drawing/2014/main" id="{4A8CF411-3C20-07EF-2CED-1F2E6CA89C8F}"/>
                </a:ext>
              </a:extLst>
            </p:cNvPr>
            <p:cNvSpPr/>
            <p:nvPr/>
          </p:nvSpPr>
          <p:spPr>
            <a:xfrm>
              <a:off x="89915" y="27381"/>
              <a:ext cx="1046480" cy="556895"/>
            </a:xfrm>
            <a:custGeom>
              <a:avLst/>
              <a:gdLst/>
              <a:ahLst/>
              <a:cxnLst/>
              <a:rect l="l" t="t" r="r" b="b"/>
              <a:pathLst>
                <a:path w="1046480" h="556895">
                  <a:moveTo>
                    <a:pt x="523240" y="0"/>
                  </a:moveTo>
                  <a:lnTo>
                    <a:pt x="462153" y="1778"/>
                  </a:lnTo>
                  <a:lnTo>
                    <a:pt x="403225" y="7366"/>
                  </a:lnTo>
                  <a:lnTo>
                    <a:pt x="346836" y="16256"/>
                  </a:lnTo>
                  <a:lnTo>
                    <a:pt x="293116" y="28321"/>
                  </a:lnTo>
                  <a:lnTo>
                    <a:pt x="242697" y="43307"/>
                  </a:lnTo>
                  <a:lnTo>
                    <a:pt x="195960" y="61214"/>
                  </a:lnTo>
                  <a:lnTo>
                    <a:pt x="153289" y="81534"/>
                  </a:lnTo>
                  <a:lnTo>
                    <a:pt x="114934" y="104267"/>
                  </a:lnTo>
                  <a:lnTo>
                    <a:pt x="81407" y="129159"/>
                  </a:lnTo>
                  <a:lnTo>
                    <a:pt x="53212" y="155956"/>
                  </a:lnTo>
                  <a:lnTo>
                    <a:pt x="13843" y="214630"/>
                  </a:lnTo>
                  <a:lnTo>
                    <a:pt x="0" y="278511"/>
                  </a:lnTo>
                  <a:lnTo>
                    <a:pt x="3556" y="310896"/>
                  </a:lnTo>
                  <a:lnTo>
                    <a:pt x="30480" y="372364"/>
                  </a:lnTo>
                  <a:lnTo>
                    <a:pt x="81407" y="427609"/>
                  </a:lnTo>
                  <a:lnTo>
                    <a:pt x="114934" y="452500"/>
                  </a:lnTo>
                  <a:lnTo>
                    <a:pt x="153289" y="475234"/>
                  </a:lnTo>
                  <a:lnTo>
                    <a:pt x="195960" y="495681"/>
                  </a:lnTo>
                  <a:lnTo>
                    <a:pt x="242697" y="513461"/>
                  </a:lnTo>
                  <a:lnTo>
                    <a:pt x="293116" y="528574"/>
                  </a:lnTo>
                  <a:lnTo>
                    <a:pt x="346836" y="540639"/>
                  </a:lnTo>
                  <a:lnTo>
                    <a:pt x="403225" y="549529"/>
                  </a:lnTo>
                  <a:lnTo>
                    <a:pt x="462153" y="554990"/>
                  </a:lnTo>
                  <a:lnTo>
                    <a:pt x="523240" y="556895"/>
                  </a:lnTo>
                  <a:lnTo>
                    <a:pt x="584200" y="554990"/>
                  </a:lnTo>
                  <a:lnTo>
                    <a:pt x="643128" y="549529"/>
                  </a:lnTo>
                  <a:lnTo>
                    <a:pt x="699642" y="540639"/>
                  </a:lnTo>
                  <a:lnTo>
                    <a:pt x="753364" y="528574"/>
                  </a:lnTo>
                  <a:lnTo>
                    <a:pt x="803656" y="513461"/>
                  </a:lnTo>
                  <a:lnTo>
                    <a:pt x="850391" y="495681"/>
                  </a:lnTo>
                  <a:lnTo>
                    <a:pt x="893191" y="475234"/>
                  </a:lnTo>
                  <a:lnTo>
                    <a:pt x="931545" y="452500"/>
                  </a:lnTo>
                  <a:lnTo>
                    <a:pt x="964946" y="427609"/>
                  </a:lnTo>
                  <a:lnTo>
                    <a:pt x="993266" y="400812"/>
                  </a:lnTo>
                  <a:lnTo>
                    <a:pt x="1032636" y="342265"/>
                  </a:lnTo>
                  <a:lnTo>
                    <a:pt x="1046479" y="278511"/>
                  </a:lnTo>
                  <a:lnTo>
                    <a:pt x="1042923" y="245999"/>
                  </a:lnTo>
                  <a:lnTo>
                    <a:pt x="1016000" y="184531"/>
                  </a:lnTo>
                  <a:lnTo>
                    <a:pt x="964946" y="129159"/>
                  </a:lnTo>
                  <a:lnTo>
                    <a:pt x="931545" y="104267"/>
                  </a:lnTo>
                  <a:lnTo>
                    <a:pt x="893191" y="81534"/>
                  </a:lnTo>
                  <a:lnTo>
                    <a:pt x="850391" y="61214"/>
                  </a:lnTo>
                  <a:lnTo>
                    <a:pt x="803656" y="43307"/>
                  </a:lnTo>
                  <a:lnTo>
                    <a:pt x="753364" y="28321"/>
                  </a:lnTo>
                  <a:lnTo>
                    <a:pt x="699642" y="16256"/>
                  </a:lnTo>
                  <a:lnTo>
                    <a:pt x="643128" y="7366"/>
                  </a:lnTo>
                  <a:lnTo>
                    <a:pt x="584200" y="1778"/>
                  </a:lnTo>
                  <a:lnTo>
                    <a:pt x="5232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Graphic 21">
              <a:extLst>
                <a:ext uri="{FF2B5EF4-FFF2-40B4-BE49-F238E27FC236}">
                  <a16:creationId xmlns:a16="http://schemas.microsoft.com/office/drawing/2014/main" id="{31A47B03-D4AA-4051-553C-64002F7E4F28}"/>
                </a:ext>
              </a:extLst>
            </p:cNvPr>
            <p:cNvSpPr/>
            <p:nvPr/>
          </p:nvSpPr>
          <p:spPr>
            <a:xfrm>
              <a:off x="89915" y="27381"/>
              <a:ext cx="1046480" cy="556895"/>
            </a:xfrm>
            <a:custGeom>
              <a:avLst/>
              <a:gdLst/>
              <a:ahLst/>
              <a:cxnLst/>
              <a:rect l="l" t="t" r="r" b="b"/>
              <a:pathLst>
                <a:path w="1046480" h="556895">
                  <a:moveTo>
                    <a:pt x="0" y="278511"/>
                  </a:moveTo>
                  <a:lnTo>
                    <a:pt x="13843" y="214630"/>
                  </a:lnTo>
                  <a:lnTo>
                    <a:pt x="53212" y="155956"/>
                  </a:lnTo>
                  <a:lnTo>
                    <a:pt x="81407" y="129159"/>
                  </a:lnTo>
                  <a:lnTo>
                    <a:pt x="114934" y="104267"/>
                  </a:lnTo>
                  <a:lnTo>
                    <a:pt x="153289" y="81534"/>
                  </a:lnTo>
                  <a:lnTo>
                    <a:pt x="195960" y="61214"/>
                  </a:lnTo>
                  <a:lnTo>
                    <a:pt x="242697" y="43307"/>
                  </a:lnTo>
                  <a:lnTo>
                    <a:pt x="293116" y="28321"/>
                  </a:lnTo>
                  <a:lnTo>
                    <a:pt x="346836" y="16256"/>
                  </a:lnTo>
                  <a:lnTo>
                    <a:pt x="403225" y="7366"/>
                  </a:lnTo>
                  <a:lnTo>
                    <a:pt x="462153" y="1778"/>
                  </a:lnTo>
                  <a:lnTo>
                    <a:pt x="523240" y="0"/>
                  </a:lnTo>
                  <a:lnTo>
                    <a:pt x="584200" y="1778"/>
                  </a:lnTo>
                  <a:lnTo>
                    <a:pt x="643128" y="7366"/>
                  </a:lnTo>
                  <a:lnTo>
                    <a:pt x="699642" y="16256"/>
                  </a:lnTo>
                  <a:lnTo>
                    <a:pt x="753364" y="28321"/>
                  </a:lnTo>
                  <a:lnTo>
                    <a:pt x="803656" y="43307"/>
                  </a:lnTo>
                  <a:lnTo>
                    <a:pt x="850391" y="61214"/>
                  </a:lnTo>
                  <a:lnTo>
                    <a:pt x="893191" y="81534"/>
                  </a:lnTo>
                  <a:lnTo>
                    <a:pt x="931545" y="104267"/>
                  </a:lnTo>
                  <a:lnTo>
                    <a:pt x="964946" y="129159"/>
                  </a:lnTo>
                  <a:lnTo>
                    <a:pt x="993266" y="155956"/>
                  </a:lnTo>
                  <a:lnTo>
                    <a:pt x="1032636" y="214630"/>
                  </a:lnTo>
                  <a:lnTo>
                    <a:pt x="1046479" y="278511"/>
                  </a:lnTo>
                  <a:lnTo>
                    <a:pt x="1042923" y="310896"/>
                  </a:lnTo>
                  <a:lnTo>
                    <a:pt x="1016000" y="372364"/>
                  </a:lnTo>
                  <a:lnTo>
                    <a:pt x="964946" y="427609"/>
                  </a:lnTo>
                  <a:lnTo>
                    <a:pt x="931545" y="452500"/>
                  </a:lnTo>
                  <a:lnTo>
                    <a:pt x="893191" y="475234"/>
                  </a:lnTo>
                  <a:lnTo>
                    <a:pt x="850391" y="495681"/>
                  </a:lnTo>
                  <a:lnTo>
                    <a:pt x="803656" y="513461"/>
                  </a:lnTo>
                  <a:lnTo>
                    <a:pt x="753364" y="528574"/>
                  </a:lnTo>
                  <a:lnTo>
                    <a:pt x="699642" y="540639"/>
                  </a:lnTo>
                  <a:lnTo>
                    <a:pt x="643128" y="549529"/>
                  </a:lnTo>
                  <a:lnTo>
                    <a:pt x="584200" y="554990"/>
                  </a:lnTo>
                  <a:lnTo>
                    <a:pt x="523240" y="556895"/>
                  </a:lnTo>
                  <a:lnTo>
                    <a:pt x="462153" y="554990"/>
                  </a:lnTo>
                  <a:lnTo>
                    <a:pt x="403225" y="549529"/>
                  </a:lnTo>
                  <a:lnTo>
                    <a:pt x="346836" y="540639"/>
                  </a:lnTo>
                  <a:lnTo>
                    <a:pt x="293116" y="528574"/>
                  </a:lnTo>
                  <a:lnTo>
                    <a:pt x="242697" y="513461"/>
                  </a:lnTo>
                  <a:lnTo>
                    <a:pt x="195960" y="495681"/>
                  </a:lnTo>
                  <a:lnTo>
                    <a:pt x="153289" y="475234"/>
                  </a:lnTo>
                  <a:lnTo>
                    <a:pt x="114934" y="452500"/>
                  </a:lnTo>
                  <a:lnTo>
                    <a:pt x="81407" y="427609"/>
                  </a:lnTo>
                  <a:lnTo>
                    <a:pt x="53212" y="400812"/>
                  </a:lnTo>
                  <a:lnTo>
                    <a:pt x="13843" y="342265"/>
                  </a:lnTo>
                  <a:lnTo>
                    <a:pt x="0" y="27851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pic>
          <p:nvPicPr>
            <p:cNvPr id="9" name="Image 22">
              <a:extLst>
                <a:ext uri="{FF2B5EF4-FFF2-40B4-BE49-F238E27FC236}">
                  <a16:creationId xmlns:a16="http://schemas.microsoft.com/office/drawing/2014/main" id="{57CD1271-5B32-3FD8-1663-B967DE1D39D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71" y="716140"/>
              <a:ext cx="1171943" cy="655281"/>
            </a:xfrm>
            <a:prstGeom prst="rect">
              <a:avLst/>
            </a:prstGeom>
          </p:spPr>
        </p:pic>
        <p:sp>
          <p:nvSpPr>
            <p:cNvPr id="10" name="Graphic 23">
              <a:extLst>
                <a:ext uri="{FF2B5EF4-FFF2-40B4-BE49-F238E27FC236}">
                  <a16:creationId xmlns:a16="http://schemas.microsoft.com/office/drawing/2014/main" id="{48418444-27C1-9692-1CD6-B861283881C6}"/>
                </a:ext>
              </a:extLst>
            </p:cNvPr>
            <p:cNvSpPr/>
            <p:nvPr/>
          </p:nvSpPr>
          <p:spPr>
            <a:xfrm>
              <a:off x="89915" y="743534"/>
              <a:ext cx="1081405" cy="565150"/>
            </a:xfrm>
            <a:custGeom>
              <a:avLst/>
              <a:gdLst/>
              <a:ahLst/>
              <a:cxnLst/>
              <a:rect l="l" t="t" r="r" b="b"/>
              <a:pathLst>
                <a:path w="1081405" h="565150">
                  <a:moveTo>
                    <a:pt x="540639" y="0"/>
                  </a:moveTo>
                  <a:lnTo>
                    <a:pt x="477520" y="1904"/>
                  </a:lnTo>
                  <a:lnTo>
                    <a:pt x="416686" y="7492"/>
                  </a:lnTo>
                  <a:lnTo>
                    <a:pt x="358266" y="16509"/>
                  </a:lnTo>
                  <a:lnTo>
                    <a:pt x="302895" y="28828"/>
                  </a:lnTo>
                  <a:lnTo>
                    <a:pt x="250825" y="44068"/>
                  </a:lnTo>
                  <a:lnTo>
                    <a:pt x="202438" y="62102"/>
                  </a:lnTo>
                  <a:lnTo>
                    <a:pt x="158369" y="82803"/>
                  </a:lnTo>
                  <a:lnTo>
                    <a:pt x="118745" y="105917"/>
                  </a:lnTo>
                  <a:lnTo>
                    <a:pt x="84201" y="131190"/>
                  </a:lnTo>
                  <a:lnTo>
                    <a:pt x="54990" y="158368"/>
                  </a:lnTo>
                  <a:lnTo>
                    <a:pt x="14224" y="217804"/>
                  </a:lnTo>
                  <a:lnTo>
                    <a:pt x="0" y="282575"/>
                  </a:lnTo>
                  <a:lnTo>
                    <a:pt x="3683" y="315594"/>
                  </a:lnTo>
                  <a:lnTo>
                    <a:pt x="31496" y="377951"/>
                  </a:lnTo>
                  <a:lnTo>
                    <a:pt x="84201" y="434086"/>
                  </a:lnTo>
                  <a:lnTo>
                    <a:pt x="118745" y="459358"/>
                  </a:lnTo>
                  <a:lnTo>
                    <a:pt x="158369" y="482472"/>
                  </a:lnTo>
                  <a:lnTo>
                    <a:pt x="202438" y="503174"/>
                  </a:lnTo>
                  <a:lnTo>
                    <a:pt x="250825" y="521207"/>
                  </a:lnTo>
                  <a:lnTo>
                    <a:pt x="302895" y="536447"/>
                  </a:lnTo>
                  <a:lnTo>
                    <a:pt x="358266" y="548766"/>
                  </a:lnTo>
                  <a:lnTo>
                    <a:pt x="416686" y="557783"/>
                  </a:lnTo>
                  <a:lnTo>
                    <a:pt x="477520" y="563244"/>
                  </a:lnTo>
                  <a:lnTo>
                    <a:pt x="540639" y="565150"/>
                  </a:lnTo>
                  <a:lnTo>
                    <a:pt x="603631" y="563244"/>
                  </a:lnTo>
                  <a:lnTo>
                    <a:pt x="664591" y="557783"/>
                  </a:lnTo>
                  <a:lnTo>
                    <a:pt x="723010" y="548766"/>
                  </a:lnTo>
                  <a:lnTo>
                    <a:pt x="778510" y="536447"/>
                  </a:lnTo>
                  <a:lnTo>
                    <a:pt x="830579" y="521207"/>
                  </a:lnTo>
                  <a:lnTo>
                    <a:pt x="878840" y="503174"/>
                  </a:lnTo>
                  <a:lnTo>
                    <a:pt x="923035" y="482472"/>
                  </a:lnTo>
                  <a:lnTo>
                    <a:pt x="962533" y="459358"/>
                  </a:lnTo>
                  <a:lnTo>
                    <a:pt x="997204" y="434086"/>
                  </a:lnTo>
                  <a:lnTo>
                    <a:pt x="1026414" y="406907"/>
                  </a:lnTo>
                  <a:lnTo>
                    <a:pt x="1067054" y="347471"/>
                  </a:lnTo>
                  <a:lnTo>
                    <a:pt x="1081405" y="282575"/>
                  </a:lnTo>
                  <a:lnTo>
                    <a:pt x="1077722" y="249681"/>
                  </a:lnTo>
                  <a:lnTo>
                    <a:pt x="1049909" y="187325"/>
                  </a:lnTo>
                  <a:lnTo>
                    <a:pt x="997204" y="131190"/>
                  </a:lnTo>
                  <a:lnTo>
                    <a:pt x="962533" y="105917"/>
                  </a:lnTo>
                  <a:lnTo>
                    <a:pt x="923035" y="82803"/>
                  </a:lnTo>
                  <a:lnTo>
                    <a:pt x="878840" y="62102"/>
                  </a:lnTo>
                  <a:lnTo>
                    <a:pt x="830579" y="44068"/>
                  </a:lnTo>
                  <a:lnTo>
                    <a:pt x="778510" y="28828"/>
                  </a:lnTo>
                  <a:lnTo>
                    <a:pt x="723010" y="16509"/>
                  </a:lnTo>
                  <a:lnTo>
                    <a:pt x="664591" y="7492"/>
                  </a:lnTo>
                  <a:lnTo>
                    <a:pt x="603631" y="1904"/>
                  </a:lnTo>
                  <a:lnTo>
                    <a:pt x="5406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11" name="Graphic 24">
              <a:extLst>
                <a:ext uri="{FF2B5EF4-FFF2-40B4-BE49-F238E27FC236}">
                  <a16:creationId xmlns:a16="http://schemas.microsoft.com/office/drawing/2014/main" id="{B5503C61-5927-63D3-C2F5-66D27EB0AB9C}"/>
                </a:ext>
              </a:extLst>
            </p:cNvPr>
            <p:cNvSpPr/>
            <p:nvPr/>
          </p:nvSpPr>
          <p:spPr>
            <a:xfrm>
              <a:off x="89915" y="743534"/>
              <a:ext cx="1081405" cy="565150"/>
            </a:xfrm>
            <a:custGeom>
              <a:avLst/>
              <a:gdLst/>
              <a:ahLst/>
              <a:cxnLst/>
              <a:rect l="l" t="t" r="r" b="b"/>
              <a:pathLst>
                <a:path w="1081405" h="565150">
                  <a:moveTo>
                    <a:pt x="0" y="282575"/>
                  </a:moveTo>
                  <a:lnTo>
                    <a:pt x="14224" y="217804"/>
                  </a:lnTo>
                  <a:lnTo>
                    <a:pt x="54990" y="158368"/>
                  </a:lnTo>
                  <a:lnTo>
                    <a:pt x="84201" y="131190"/>
                  </a:lnTo>
                  <a:lnTo>
                    <a:pt x="118745" y="105917"/>
                  </a:lnTo>
                  <a:lnTo>
                    <a:pt x="158369" y="82803"/>
                  </a:lnTo>
                  <a:lnTo>
                    <a:pt x="202438" y="62102"/>
                  </a:lnTo>
                  <a:lnTo>
                    <a:pt x="250825" y="44068"/>
                  </a:lnTo>
                  <a:lnTo>
                    <a:pt x="302895" y="28828"/>
                  </a:lnTo>
                  <a:lnTo>
                    <a:pt x="358266" y="16509"/>
                  </a:lnTo>
                  <a:lnTo>
                    <a:pt x="416686" y="7492"/>
                  </a:lnTo>
                  <a:lnTo>
                    <a:pt x="477520" y="1904"/>
                  </a:lnTo>
                  <a:lnTo>
                    <a:pt x="540639" y="0"/>
                  </a:lnTo>
                  <a:lnTo>
                    <a:pt x="603631" y="1904"/>
                  </a:lnTo>
                  <a:lnTo>
                    <a:pt x="664591" y="7492"/>
                  </a:lnTo>
                  <a:lnTo>
                    <a:pt x="723010" y="16509"/>
                  </a:lnTo>
                  <a:lnTo>
                    <a:pt x="778510" y="28828"/>
                  </a:lnTo>
                  <a:lnTo>
                    <a:pt x="830579" y="44068"/>
                  </a:lnTo>
                  <a:lnTo>
                    <a:pt x="878840" y="62102"/>
                  </a:lnTo>
                  <a:lnTo>
                    <a:pt x="923035" y="82803"/>
                  </a:lnTo>
                  <a:lnTo>
                    <a:pt x="962533" y="105917"/>
                  </a:lnTo>
                  <a:lnTo>
                    <a:pt x="997204" y="131190"/>
                  </a:lnTo>
                  <a:lnTo>
                    <a:pt x="1026414" y="158368"/>
                  </a:lnTo>
                  <a:lnTo>
                    <a:pt x="1067054" y="217804"/>
                  </a:lnTo>
                  <a:lnTo>
                    <a:pt x="1081405" y="282575"/>
                  </a:lnTo>
                  <a:lnTo>
                    <a:pt x="1077722" y="315594"/>
                  </a:lnTo>
                  <a:lnTo>
                    <a:pt x="1049909" y="377951"/>
                  </a:lnTo>
                  <a:lnTo>
                    <a:pt x="997204" y="434086"/>
                  </a:lnTo>
                  <a:lnTo>
                    <a:pt x="962533" y="459358"/>
                  </a:lnTo>
                  <a:lnTo>
                    <a:pt x="923035" y="482472"/>
                  </a:lnTo>
                  <a:lnTo>
                    <a:pt x="878840" y="503174"/>
                  </a:lnTo>
                  <a:lnTo>
                    <a:pt x="830579" y="521207"/>
                  </a:lnTo>
                  <a:lnTo>
                    <a:pt x="778510" y="536447"/>
                  </a:lnTo>
                  <a:lnTo>
                    <a:pt x="723010" y="548766"/>
                  </a:lnTo>
                  <a:lnTo>
                    <a:pt x="664591" y="557783"/>
                  </a:lnTo>
                  <a:lnTo>
                    <a:pt x="603631" y="563244"/>
                  </a:lnTo>
                  <a:lnTo>
                    <a:pt x="540639" y="565150"/>
                  </a:lnTo>
                  <a:lnTo>
                    <a:pt x="477520" y="563244"/>
                  </a:lnTo>
                  <a:lnTo>
                    <a:pt x="416686" y="557783"/>
                  </a:lnTo>
                  <a:lnTo>
                    <a:pt x="358266" y="548766"/>
                  </a:lnTo>
                  <a:lnTo>
                    <a:pt x="302895" y="536447"/>
                  </a:lnTo>
                  <a:lnTo>
                    <a:pt x="250825" y="521207"/>
                  </a:lnTo>
                  <a:lnTo>
                    <a:pt x="202438" y="503174"/>
                  </a:lnTo>
                  <a:lnTo>
                    <a:pt x="158369" y="482472"/>
                  </a:lnTo>
                  <a:lnTo>
                    <a:pt x="118745" y="459358"/>
                  </a:lnTo>
                  <a:lnTo>
                    <a:pt x="84201" y="434086"/>
                  </a:lnTo>
                  <a:lnTo>
                    <a:pt x="54990" y="406907"/>
                  </a:lnTo>
                  <a:lnTo>
                    <a:pt x="14224" y="347471"/>
                  </a:lnTo>
                  <a:lnTo>
                    <a:pt x="0" y="282575"/>
                  </a:lnTo>
                  <a:close/>
                </a:path>
              </a:pathLst>
            </a:custGeom>
            <a:ln w="9522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pic>
          <p:nvPicPr>
            <p:cNvPr id="12" name="Image 25">
              <a:extLst>
                <a:ext uri="{FF2B5EF4-FFF2-40B4-BE49-F238E27FC236}">
                  <a16:creationId xmlns:a16="http://schemas.microsoft.com/office/drawing/2014/main" id="{1A4185CA-D32A-DC91-4337-C851D520C59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417192"/>
              <a:ext cx="1292352" cy="819861"/>
            </a:xfrm>
            <a:prstGeom prst="rect">
              <a:avLst/>
            </a:prstGeom>
          </p:spPr>
        </p:pic>
        <p:sp>
          <p:nvSpPr>
            <p:cNvPr id="13" name="Graphic 26">
              <a:extLst>
                <a:ext uri="{FF2B5EF4-FFF2-40B4-BE49-F238E27FC236}">
                  <a16:creationId xmlns:a16="http://schemas.microsoft.com/office/drawing/2014/main" id="{D67FF467-E6F3-77A8-663F-0149468D52B1}"/>
                </a:ext>
              </a:extLst>
            </p:cNvPr>
            <p:cNvSpPr/>
            <p:nvPr/>
          </p:nvSpPr>
          <p:spPr>
            <a:xfrm>
              <a:off x="47244" y="1444574"/>
              <a:ext cx="1202055" cy="729615"/>
            </a:xfrm>
            <a:custGeom>
              <a:avLst/>
              <a:gdLst/>
              <a:ahLst/>
              <a:cxnLst/>
              <a:rect l="l" t="t" r="r" b="b"/>
              <a:pathLst>
                <a:path w="1202055" h="729615">
                  <a:moveTo>
                    <a:pt x="600963" y="0"/>
                  </a:moveTo>
                  <a:lnTo>
                    <a:pt x="543051" y="1650"/>
                  </a:lnTo>
                  <a:lnTo>
                    <a:pt x="486791" y="6603"/>
                  </a:lnTo>
                  <a:lnTo>
                    <a:pt x="432307" y="14604"/>
                  </a:lnTo>
                  <a:lnTo>
                    <a:pt x="379856" y="25526"/>
                  </a:lnTo>
                  <a:lnTo>
                    <a:pt x="329692" y="39242"/>
                  </a:lnTo>
                  <a:lnTo>
                    <a:pt x="282067" y="55499"/>
                  </a:lnTo>
                  <a:lnTo>
                    <a:pt x="237362" y="74422"/>
                  </a:lnTo>
                  <a:lnTo>
                    <a:pt x="195706" y="95503"/>
                  </a:lnTo>
                  <a:lnTo>
                    <a:pt x="157225" y="118744"/>
                  </a:lnTo>
                  <a:lnTo>
                    <a:pt x="122428" y="144144"/>
                  </a:lnTo>
                  <a:lnTo>
                    <a:pt x="91440" y="171323"/>
                  </a:lnTo>
                  <a:lnTo>
                    <a:pt x="64643" y="200151"/>
                  </a:lnTo>
                  <a:lnTo>
                    <a:pt x="24003" y="262381"/>
                  </a:lnTo>
                  <a:lnTo>
                    <a:pt x="2793" y="329691"/>
                  </a:lnTo>
                  <a:lnTo>
                    <a:pt x="0" y="364871"/>
                  </a:lnTo>
                  <a:lnTo>
                    <a:pt x="2793" y="400050"/>
                  </a:lnTo>
                  <a:lnTo>
                    <a:pt x="24003" y="467232"/>
                  </a:lnTo>
                  <a:lnTo>
                    <a:pt x="64643" y="529589"/>
                  </a:lnTo>
                  <a:lnTo>
                    <a:pt x="91440" y="558418"/>
                  </a:lnTo>
                  <a:lnTo>
                    <a:pt x="122428" y="585597"/>
                  </a:lnTo>
                  <a:lnTo>
                    <a:pt x="157225" y="610869"/>
                  </a:lnTo>
                  <a:lnTo>
                    <a:pt x="195706" y="634111"/>
                  </a:lnTo>
                  <a:lnTo>
                    <a:pt x="237362" y="655319"/>
                  </a:lnTo>
                  <a:lnTo>
                    <a:pt x="282067" y="674115"/>
                  </a:lnTo>
                  <a:lnTo>
                    <a:pt x="329692" y="690372"/>
                  </a:lnTo>
                  <a:lnTo>
                    <a:pt x="379856" y="704088"/>
                  </a:lnTo>
                  <a:lnTo>
                    <a:pt x="432307" y="715010"/>
                  </a:lnTo>
                  <a:lnTo>
                    <a:pt x="486791" y="723011"/>
                  </a:lnTo>
                  <a:lnTo>
                    <a:pt x="543051" y="727963"/>
                  </a:lnTo>
                  <a:lnTo>
                    <a:pt x="600963" y="729614"/>
                  </a:lnTo>
                  <a:lnTo>
                    <a:pt x="658876" y="727963"/>
                  </a:lnTo>
                  <a:lnTo>
                    <a:pt x="715137" y="723011"/>
                  </a:lnTo>
                  <a:lnTo>
                    <a:pt x="769747" y="715010"/>
                  </a:lnTo>
                  <a:lnTo>
                    <a:pt x="822198" y="704088"/>
                  </a:lnTo>
                  <a:lnTo>
                    <a:pt x="872363" y="690372"/>
                  </a:lnTo>
                  <a:lnTo>
                    <a:pt x="919861" y="674115"/>
                  </a:lnTo>
                  <a:lnTo>
                    <a:pt x="964692" y="655319"/>
                  </a:lnTo>
                  <a:lnTo>
                    <a:pt x="1006348" y="634111"/>
                  </a:lnTo>
                  <a:lnTo>
                    <a:pt x="1044701" y="610869"/>
                  </a:lnTo>
                  <a:lnTo>
                    <a:pt x="1079500" y="585597"/>
                  </a:lnTo>
                  <a:lnTo>
                    <a:pt x="1110488" y="558418"/>
                  </a:lnTo>
                  <a:lnTo>
                    <a:pt x="1137412" y="529589"/>
                  </a:lnTo>
                  <a:lnTo>
                    <a:pt x="1178052" y="467232"/>
                  </a:lnTo>
                  <a:lnTo>
                    <a:pt x="1199261" y="400050"/>
                  </a:lnTo>
                  <a:lnTo>
                    <a:pt x="1202055" y="364871"/>
                  </a:lnTo>
                  <a:lnTo>
                    <a:pt x="1199261" y="329691"/>
                  </a:lnTo>
                  <a:lnTo>
                    <a:pt x="1178052" y="262381"/>
                  </a:lnTo>
                  <a:lnTo>
                    <a:pt x="1137412" y="200151"/>
                  </a:lnTo>
                  <a:lnTo>
                    <a:pt x="1110488" y="171323"/>
                  </a:lnTo>
                  <a:lnTo>
                    <a:pt x="1079500" y="144144"/>
                  </a:lnTo>
                  <a:lnTo>
                    <a:pt x="1044701" y="118744"/>
                  </a:lnTo>
                  <a:lnTo>
                    <a:pt x="1006348" y="95503"/>
                  </a:lnTo>
                  <a:lnTo>
                    <a:pt x="964692" y="74422"/>
                  </a:lnTo>
                  <a:lnTo>
                    <a:pt x="919861" y="55499"/>
                  </a:lnTo>
                  <a:lnTo>
                    <a:pt x="872363" y="39242"/>
                  </a:lnTo>
                  <a:lnTo>
                    <a:pt x="822198" y="25526"/>
                  </a:lnTo>
                  <a:lnTo>
                    <a:pt x="769747" y="14604"/>
                  </a:lnTo>
                  <a:lnTo>
                    <a:pt x="715137" y="6603"/>
                  </a:lnTo>
                  <a:lnTo>
                    <a:pt x="658876" y="1650"/>
                  </a:lnTo>
                  <a:lnTo>
                    <a:pt x="6009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14" name="Graphic 27">
              <a:extLst>
                <a:ext uri="{FF2B5EF4-FFF2-40B4-BE49-F238E27FC236}">
                  <a16:creationId xmlns:a16="http://schemas.microsoft.com/office/drawing/2014/main" id="{EBB77088-BEBA-E6A7-B543-842886CF3CD0}"/>
                </a:ext>
              </a:extLst>
            </p:cNvPr>
            <p:cNvSpPr/>
            <p:nvPr/>
          </p:nvSpPr>
          <p:spPr>
            <a:xfrm>
              <a:off x="47244" y="1444574"/>
              <a:ext cx="1202055" cy="729615"/>
            </a:xfrm>
            <a:custGeom>
              <a:avLst/>
              <a:gdLst/>
              <a:ahLst/>
              <a:cxnLst/>
              <a:rect l="l" t="t" r="r" b="b"/>
              <a:pathLst>
                <a:path w="1202055" h="729615">
                  <a:moveTo>
                    <a:pt x="0" y="364871"/>
                  </a:moveTo>
                  <a:lnTo>
                    <a:pt x="10794" y="295528"/>
                  </a:lnTo>
                  <a:lnTo>
                    <a:pt x="42037" y="230631"/>
                  </a:lnTo>
                  <a:lnTo>
                    <a:pt x="91440" y="171323"/>
                  </a:lnTo>
                  <a:lnTo>
                    <a:pt x="122428" y="144144"/>
                  </a:lnTo>
                  <a:lnTo>
                    <a:pt x="157225" y="118744"/>
                  </a:lnTo>
                  <a:lnTo>
                    <a:pt x="195706" y="95503"/>
                  </a:lnTo>
                  <a:lnTo>
                    <a:pt x="237362" y="74422"/>
                  </a:lnTo>
                  <a:lnTo>
                    <a:pt x="282067" y="55499"/>
                  </a:lnTo>
                  <a:lnTo>
                    <a:pt x="329692" y="39242"/>
                  </a:lnTo>
                  <a:lnTo>
                    <a:pt x="379856" y="25526"/>
                  </a:lnTo>
                  <a:lnTo>
                    <a:pt x="432307" y="14604"/>
                  </a:lnTo>
                  <a:lnTo>
                    <a:pt x="486791" y="6603"/>
                  </a:lnTo>
                  <a:lnTo>
                    <a:pt x="543051" y="1650"/>
                  </a:lnTo>
                  <a:lnTo>
                    <a:pt x="600963" y="0"/>
                  </a:lnTo>
                  <a:lnTo>
                    <a:pt x="658876" y="1650"/>
                  </a:lnTo>
                  <a:lnTo>
                    <a:pt x="715137" y="6603"/>
                  </a:lnTo>
                  <a:lnTo>
                    <a:pt x="769747" y="14604"/>
                  </a:lnTo>
                  <a:lnTo>
                    <a:pt x="822198" y="25526"/>
                  </a:lnTo>
                  <a:lnTo>
                    <a:pt x="872363" y="39242"/>
                  </a:lnTo>
                  <a:lnTo>
                    <a:pt x="919861" y="55499"/>
                  </a:lnTo>
                  <a:lnTo>
                    <a:pt x="964692" y="74422"/>
                  </a:lnTo>
                  <a:lnTo>
                    <a:pt x="1006348" y="95503"/>
                  </a:lnTo>
                  <a:lnTo>
                    <a:pt x="1044701" y="118744"/>
                  </a:lnTo>
                  <a:lnTo>
                    <a:pt x="1079500" y="144144"/>
                  </a:lnTo>
                  <a:lnTo>
                    <a:pt x="1110488" y="171323"/>
                  </a:lnTo>
                  <a:lnTo>
                    <a:pt x="1137412" y="200151"/>
                  </a:lnTo>
                  <a:lnTo>
                    <a:pt x="1178052" y="262381"/>
                  </a:lnTo>
                  <a:lnTo>
                    <a:pt x="1199261" y="329691"/>
                  </a:lnTo>
                  <a:lnTo>
                    <a:pt x="1202055" y="364871"/>
                  </a:lnTo>
                  <a:lnTo>
                    <a:pt x="1199261" y="400050"/>
                  </a:lnTo>
                  <a:lnTo>
                    <a:pt x="1178052" y="467232"/>
                  </a:lnTo>
                  <a:lnTo>
                    <a:pt x="1137412" y="529589"/>
                  </a:lnTo>
                  <a:lnTo>
                    <a:pt x="1110488" y="558418"/>
                  </a:lnTo>
                  <a:lnTo>
                    <a:pt x="1079500" y="585597"/>
                  </a:lnTo>
                  <a:lnTo>
                    <a:pt x="1044701" y="610869"/>
                  </a:lnTo>
                  <a:lnTo>
                    <a:pt x="1006348" y="634111"/>
                  </a:lnTo>
                  <a:lnTo>
                    <a:pt x="964692" y="655319"/>
                  </a:lnTo>
                  <a:lnTo>
                    <a:pt x="919861" y="674115"/>
                  </a:lnTo>
                  <a:lnTo>
                    <a:pt x="872363" y="690372"/>
                  </a:lnTo>
                  <a:lnTo>
                    <a:pt x="822198" y="704088"/>
                  </a:lnTo>
                  <a:lnTo>
                    <a:pt x="769747" y="715010"/>
                  </a:lnTo>
                  <a:lnTo>
                    <a:pt x="715137" y="723011"/>
                  </a:lnTo>
                  <a:lnTo>
                    <a:pt x="658876" y="727963"/>
                  </a:lnTo>
                  <a:lnTo>
                    <a:pt x="600963" y="729614"/>
                  </a:lnTo>
                  <a:lnTo>
                    <a:pt x="543051" y="727963"/>
                  </a:lnTo>
                  <a:lnTo>
                    <a:pt x="486791" y="723011"/>
                  </a:lnTo>
                  <a:lnTo>
                    <a:pt x="432307" y="715010"/>
                  </a:lnTo>
                  <a:lnTo>
                    <a:pt x="379856" y="704088"/>
                  </a:lnTo>
                  <a:lnTo>
                    <a:pt x="329692" y="690372"/>
                  </a:lnTo>
                  <a:lnTo>
                    <a:pt x="282067" y="674115"/>
                  </a:lnTo>
                  <a:lnTo>
                    <a:pt x="237362" y="655319"/>
                  </a:lnTo>
                  <a:lnTo>
                    <a:pt x="195706" y="634111"/>
                  </a:lnTo>
                  <a:lnTo>
                    <a:pt x="157225" y="610869"/>
                  </a:lnTo>
                  <a:lnTo>
                    <a:pt x="122428" y="585597"/>
                  </a:lnTo>
                  <a:lnTo>
                    <a:pt x="91440" y="558418"/>
                  </a:lnTo>
                  <a:lnTo>
                    <a:pt x="64643" y="529589"/>
                  </a:lnTo>
                  <a:lnTo>
                    <a:pt x="24003" y="467232"/>
                  </a:lnTo>
                  <a:lnTo>
                    <a:pt x="2793" y="400050"/>
                  </a:lnTo>
                  <a:lnTo>
                    <a:pt x="0" y="36487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pic>
          <p:nvPicPr>
            <p:cNvPr id="15" name="Image 28">
              <a:extLst>
                <a:ext uri="{FF2B5EF4-FFF2-40B4-BE49-F238E27FC236}">
                  <a16:creationId xmlns:a16="http://schemas.microsoft.com/office/drawing/2014/main" id="{8A0EEE6A-1A17-027A-654D-4500528E8C70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40709" y="646023"/>
              <a:ext cx="1240497" cy="862558"/>
            </a:xfrm>
            <a:prstGeom prst="rect">
              <a:avLst/>
            </a:prstGeom>
          </p:spPr>
        </p:pic>
        <p:sp>
          <p:nvSpPr>
            <p:cNvPr id="16" name="Graphic 29">
              <a:extLst>
                <a:ext uri="{FF2B5EF4-FFF2-40B4-BE49-F238E27FC236}">
                  <a16:creationId xmlns:a16="http://schemas.microsoft.com/office/drawing/2014/main" id="{86AEEF9E-E602-5207-26B7-B801F750C2FC}"/>
                </a:ext>
              </a:extLst>
            </p:cNvPr>
            <p:cNvSpPr/>
            <p:nvPr/>
          </p:nvSpPr>
          <p:spPr>
            <a:xfrm>
              <a:off x="3687953" y="673557"/>
              <a:ext cx="1149985" cy="772160"/>
            </a:xfrm>
            <a:custGeom>
              <a:avLst/>
              <a:gdLst/>
              <a:ahLst/>
              <a:cxnLst/>
              <a:rect l="l" t="t" r="r" b="b"/>
              <a:pathLst>
                <a:path w="1149985" h="772160">
                  <a:moveTo>
                    <a:pt x="574929" y="0"/>
                  </a:moveTo>
                  <a:lnTo>
                    <a:pt x="519557" y="1651"/>
                  </a:lnTo>
                  <a:lnTo>
                    <a:pt x="465709" y="6858"/>
                  </a:lnTo>
                  <a:lnTo>
                    <a:pt x="413512" y="15367"/>
                  </a:lnTo>
                  <a:lnTo>
                    <a:pt x="363347" y="26924"/>
                  </a:lnTo>
                  <a:lnTo>
                    <a:pt x="315468" y="41402"/>
                  </a:lnTo>
                  <a:lnTo>
                    <a:pt x="269875" y="58674"/>
                  </a:lnTo>
                  <a:lnTo>
                    <a:pt x="227075" y="78613"/>
                  </a:lnTo>
                  <a:lnTo>
                    <a:pt x="187198" y="100965"/>
                  </a:lnTo>
                  <a:lnTo>
                    <a:pt x="150495" y="125603"/>
                  </a:lnTo>
                  <a:lnTo>
                    <a:pt x="117221" y="152400"/>
                  </a:lnTo>
                  <a:lnTo>
                    <a:pt x="87502" y="181102"/>
                  </a:lnTo>
                  <a:lnTo>
                    <a:pt x="61849" y="211709"/>
                  </a:lnTo>
                  <a:lnTo>
                    <a:pt x="40259" y="243967"/>
                  </a:lnTo>
                  <a:lnTo>
                    <a:pt x="10413" y="312674"/>
                  </a:lnTo>
                  <a:lnTo>
                    <a:pt x="0" y="385953"/>
                  </a:lnTo>
                  <a:lnTo>
                    <a:pt x="2667" y="423164"/>
                  </a:lnTo>
                  <a:lnTo>
                    <a:pt x="22987" y="494411"/>
                  </a:lnTo>
                  <a:lnTo>
                    <a:pt x="61849" y="560324"/>
                  </a:lnTo>
                  <a:lnTo>
                    <a:pt x="87502" y="590804"/>
                  </a:lnTo>
                  <a:lnTo>
                    <a:pt x="117221" y="619633"/>
                  </a:lnTo>
                  <a:lnTo>
                    <a:pt x="150495" y="646430"/>
                  </a:lnTo>
                  <a:lnTo>
                    <a:pt x="187198" y="671068"/>
                  </a:lnTo>
                  <a:lnTo>
                    <a:pt x="227075" y="693420"/>
                  </a:lnTo>
                  <a:lnTo>
                    <a:pt x="269875" y="713359"/>
                  </a:lnTo>
                  <a:lnTo>
                    <a:pt x="315468" y="730631"/>
                  </a:lnTo>
                  <a:lnTo>
                    <a:pt x="363347" y="745109"/>
                  </a:lnTo>
                  <a:lnTo>
                    <a:pt x="413512" y="756666"/>
                  </a:lnTo>
                  <a:lnTo>
                    <a:pt x="465709" y="765048"/>
                  </a:lnTo>
                  <a:lnTo>
                    <a:pt x="519557" y="770255"/>
                  </a:lnTo>
                  <a:lnTo>
                    <a:pt x="574929" y="772033"/>
                  </a:lnTo>
                  <a:lnTo>
                    <a:pt x="630301" y="770255"/>
                  </a:lnTo>
                  <a:lnTo>
                    <a:pt x="684276" y="765048"/>
                  </a:lnTo>
                  <a:lnTo>
                    <a:pt x="736346" y="756666"/>
                  </a:lnTo>
                  <a:lnTo>
                    <a:pt x="786638" y="745109"/>
                  </a:lnTo>
                  <a:lnTo>
                    <a:pt x="834517" y="730631"/>
                  </a:lnTo>
                  <a:lnTo>
                    <a:pt x="880110" y="713359"/>
                  </a:lnTo>
                  <a:lnTo>
                    <a:pt x="922909" y="693420"/>
                  </a:lnTo>
                  <a:lnTo>
                    <a:pt x="962787" y="671068"/>
                  </a:lnTo>
                  <a:lnTo>
                    <a:pt x="999489" y="646430"/>
                  </a:lnTo>
                  <a:lnTo>
                    <a:pt x="1032763" y="619633"/>
                  </a:lnTo>
                  <a:lnTo>
                    <a:pt x="1062482" y="590804"/>
                  </a:lnTo>
                  <a:lnTo>
                    <a:pt x="1088136" y="560324"/>
                  </a:lnTo>
                  <a:lnTo>
                    <a:pt x="1109852" y="528066"/>
                  </a:lnTo>
                  <a:lnTo>
                    <a:pt x="1139571" y="459359"/>
                  </a:lnTo>
                  <a:lnTo>
                    <a:pt x="1149985" y="385953"/>
                  </a:lnTo>
                  <a:lnTo>
                    <a:pt x="1147318" y="348869"/>
                  </a:lnTo>
                  <a:lnTo>
                    <a:pt x="1126998" y="277622"/>
                  </a:lnTo>
                  <a:lnTo>
                    <a:pt x="1088136" y="211709"/>
                  </a:lnTo>
                  <a:lnTo>
                    <a:pt x="1062482" y="181102"/>
                  </a:lnTo>
                  <a:lnTo>
                    <a:pt x="1032763" y="152400"/>
                  </a:lnTo>
                  <a:lnTo>
                    <a:pt x="999489" y="125603"/>
                  </a:lnTo>
                  <a:lnTo>
                    <a:pt x="962787" y="100965"/>
                  </a:lnTo>
                  <a:lnTo>
                    <a:pt x="922909" y="78613"/>
                  </a:lnTo>
                  <a:lnTo>
                    <a:pt x="880110" y="58674"/>
                  </a:lnTo>
                  <a:lnTo>
                    <a:pt x="834517" y="41402"/>
                  </a:lnTo>
                  <a:lnTo>
                    <a:pt x="786638" y="26924"/>
                  </a:lnTo>
                  <a:lnTo>
                    <a:pt x="736346" y="15367"/>
                  </a:lnTo>
                  <a:lnTo>
                    <a:pt x="684276" y="6858"/>
                  </a:lnTo>
                  <a:lnTo>
                    <a:pt x="630301" y="1651"/>
                  </a:lnTo>
                  <a:lnTo>
                    <a:pt x="5749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17" name="Graphic 30">
              <a:extLst>
                <a:ext uri="{FF2B5EF4-FFF2-40B4-BE49-F238E27FC236}">
                  <a16:creationId xmlns:a16="http://schemas.microsoft.com/office/drawing/2014/main" id="{939E69BF-EC27-21EF-0633-2F23F1C98F79}"/>
                </a:ext>
              </a:extLst>
            </p:cNvPr>
            <p:cNvSpPr/>
            <p:nvPr/>
          </p:nvSpPr>
          <p:spPr>
            <a:xfrm>
              <a:off x="3687953" y="673557"/>
              <a:ext cx="1149985" cy="772160"/>
            </a:xfrm>
            <a:custGeom>
              <a:avLst/>
              <a:gdLst/>
              <a:ahLst/>
              <a:cxnLst/>
              <a:rect l="l" t="t" r="r" b="b"/>
              <a:pathLst>
                <a:path w="1149985" h="772160">
                  <a:moveTo>
                    <a:pt x="0" y="385953"/>
                  </a:moveTo>
                  <a:lnTo>
                    <a:pt x="10413" y="312674"/>
                  </a:lnTo>
                  <a:lnTo>
                    <a:pt x="40259" y="243967"/>
                  </a:lnTo>
                  <a:lnTo>
                    <a:pt x="61849" y="211709"/>
                  </a:lnTo>
                  <a:lnTo>
                    <a:pt x="87502" y="181102"/>
                  </a:lnTo>
                  <a:lnTo>
                    <a:pt x="117221" y="152400"/>
                  </a:lnTo>
                  <a:lnTo>
                    <a:pt x="150495" y="125603"/>
                  </a:lnTo>
                  <a:lnTo>
                    <a:pt x="187198" y="100965"/>
                  </a:lnTo>
                  <a:lnTo>
                    <a:pt x="227075" y="78613"/>
                  </a:lnTo>
                  <a:lnTo>
                    <a:pt x="269875" y="58674"/>
                  </a:lnTo>
                  <a:lnTo>
                    <a:pt x="315468" y="41402"/>
                  </a:lnTo>
                  <a:lnTo>
                    <a:pt x="363347" y="26924"/>
                  </a:lnTo>
                  <a:lnTo>
                    <a:pt x="413512" y="15367"/>
                  </a:lnTo>
                  <a:lnTo>
                    <a:pt x="465709" y="6858"/>
                  </a:lnTo>
                  <a:lnTo>
                    <a:pt x="519557" y="1651"/>
                  </a:lnTo>
                  <a:lnTo>
                    <a:pt x="574929" y="0"/>
                  </a:lnTo>
                  <a:lnTo>
                    <a:pt x="630301" y="1651"/>
                  </a:lnTo>
                  <a:lnTo>
                    <a:pt x="684276" y="6858"/>
                  </a:lnTo>
                  <a:lnTo>
                    <a:pt x="736346" y="15367"/>
                  </a:lnTo>
                  <a:lnTo>
                    <a:pt x="786638" y="26924"/>
                  </a:lnTo>
                  <a:lnTo>
                    <a:pt x="834517" y="41402"/>
                  </a:lnTo>
                  <a:lnTo>
                    <a:pt x="880110" y="58674"/>
                  </a:lnTo>
                  <a:lnTo>
                    <a:pt x="922909" y="78613"/>
                  </a:lnTo>
                  <a:lnTo>
                    <a:pt x="962787" y="100965"/>
                  </a:lnTo>
                  <a:lnTo>
                    <a:pt x="999489" y="125603"/>
                  </a:lnTo>
                  <a:lnTo>
                    <a:pt x="1032763" y="152400"/>
                  </a:lnTo>
                  <a:lnTo>
                    <a:pt x="1062482" y="181102"/>
                  </a:lnTo>
                  <a:lnTo>
                    <a:pt x="1088136" y="211709"/>
                  </a:lnTo>
                  <a:lnTo>
                    <a:pt x="1109852" y="243967"/>
                  </a:lnTo>
                  <a:lnTo>
                    <a:pt x="1139571" y="312674"/>
                  </a:lnTo>
                  <a:lnTo>
                    <a:pt x="1149985" y="385953"/>
                  </a:lnTo>
                  <a:lnTo>
                    <a:pt x="1147318" y="423164"/>
                  </a:lnTo>
                  <a:lnTo>
                    <a:pt x="1126998" y="494411"/>
                  </a:lnTo>
                  <a:lnTo>
                    <a:pt x="1088136" y="560324"/>
                  </a:lnTo>
                  <a:lnTo>
                    <a:pt x="1062482" y="590804"/>
                  </a:lnTo>
                  <a:lnTo>
                    <a:pt x="1032763" y="619633"/>
                  </a:lnTo>
                  <a:lnTo>
                    <a:pt x="999489" y="646430"/>
                  </a:lnTo>
                  <a:lnTo>
                    <a:pt x="962787" y="671068"/>
                  </a:lnTo>
                  <a:lnTo>
                    <a:pt x="922909" y="693420"/>
                  </a:lnTo>
                  <a:lnTo>
                    <a:pt x="880110" y="713359"/>
                  </a:lnTo>
                  <a:lnTo>
                    <a:pt x="834517" y="730631"/>
                  </a:lnTo>
                  <a:lnTo>
                    <a:pt x="786638" y="745109"/>
                  </a:lnTo>
                  <a:lnTo>
                    <a:pt x="736346" y="756666"/>
                  </a:lnTo>
                  <a:lnTo>
                    <a:pt x="684276" y="765048"/>
                  </a:lnTo>
                  <a:lnTo>
                    <a:pt x="630301" y="770255"/>
                  </a:lnTo>
                  <a:lnTo>
                    <a:pt x="574929" y="772033"/>
                  </a:lnTo>
                  <a:lnTo>
                    <a:pt x="519557" y="770255"/>
                  </a:lnTo>
                  <a:lnTo>
                    <a:pt x="465709" y="765048"/>
                  </a:lnTo>
                  <a:lnTo>
                    <a:pt x="413512" y="756666"/>
                  </a:lnTo>
                  <a:lnTo>
                    <a:pt x="363347" y="745109"/>
                  </a:lnTo>
                  <a:lnTo>
                    <a:pt x="315468" y="730631"/>
                  </a:lnTo>
                  <a:lnTo>
                    <a:pt x="269875" y="713359"/>
                  </a:lnTo>
                  <a:lnTo>
                    <a:pt x="227075" y="693420"/>
                  </a:lnTo>
                  <a:lnTo>
                    <a:pt x="187198" y="671068"/>
                  </a:lnTo>
                  <a:lnTo>
                    <a:pt x="150495" y="646430"/>
                  </a:lnTo>
                  <a:lnTo>
                    <a:pt x="117221" y="619633"/>
                  </a:lnTo>
                  <a:lnTo>
                    <a:pt x="87502" y="590804"/>
                  </a:lnTo>
                  <a:lnTo>
                    <a:pt x="61849" y="560324"/>
                  </a:lnTo>
                  <a:lnTo>
                    <a:pt x="40259" y="528066"/>
                  </a:lnTo>
                  <a:lnTo>
                    <a:pt x="10413" y="459359"/>
                  </a:lnTo>
                  <a:lnTo>
                    <a:pt x="0" y="385953"/>
                  </a:lnTo>
                  <a:close/>
                </a:path>
              </a:pathLst>
            </a:custGeom>
            <a:ln w="9522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18" name="Textbox 31">
              <a:extLst>
                <a:ext uri="{FF2B5EF4-FFF2-40B4-BE49-F238E27FC236}">
                  <a16:creationId xmlns:a16="http://schemas.microsoft.com/office/drawing/2014/main" id="{83A0FB23-7345-2276-58C6-8A80D1EFE5FF}"/>
                </a:ext>
              </a:extLst>
            </p:cNvPr>
            <p:cNvSpPr txBox="1"/>
            <p:nvPr/>
          </p:nvSpPr>
          <p:spPr>
            <a:xfrm>
              <a:off x="279654" y="213493"/>
              <a:ext cx="657860" cy="16573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spcBef>
                  <a:spcPts val="50"/>
                </a:spcBef>
                <a:buNone/>
              </a:pPr>
              <a:r>
                <a:rPr lang="en-US" sz="1000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Self</a:t>
              </a:r>
              <a:r>
                <a:rPr lang="en-US" sz="1000" i="1" spc="-2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000" i="1" spc="-1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Control</a:t>
              </a:r>
              <a:endParaRPr lang="en-ID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Textbox 32">
              <a:extLst>
                <a:ext uri="{FF2B5EF4-FFF2-40B4-BE49-F238E27FC236}">
                  <a16:creationId xmlns:a16="http://schemas.microsoft.com/office/drawing/2014/main" id="{7519639D-15C1-110B-598A-37E4DA732DB0}"/>
                </a:ext>
              </a:extLst>
            </p:cNvPr>
            <p:cNvSpPr txBox="1"/>
            <p:nvPr/>
          </p:nvSpPr>
          <p:spPr>
            <a:xfrm>
              <a:off x="2119757" y="490423"/>
              <a:ext cx="175895" cy="1524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1115"/>
                </a:lnSpc>
                <a:buNone/>
              </a:pPr>
              <a:r>
                <a:rPr lang="en-US" sz="1000" spc="-25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H1</a:t>
              </a:r>
              <a:endParaRPr lang="en-ID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Textbox 33">
              <a:extLst>
                <a:ext uri="{FF2B5EF4-FFF2-40B4-BE49-F238E27FC236}">
                  <a16:creationId xmlns:a16="http://schemas.microsoft.com/office/drawing/2014/main" id="{690B6AB5-51A7-5797-5FB9-37CF617EBB8F}"/>
                </a:ext>
              </a:extLst>
            </p:cNvPr>
            <p:cNvSpPr txBox="1"/>
            <p:nvPr/>
          </p:nvSpPr>
          <p:spPr>
            <a:xfrm>
              <a:off x="368045" y="923931"/>
              <a:ext cx="509905" cy="16573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spcBef>
                  <a:spcPts val="50"/>
                </a:spcBef>
                <a:buNone/>
              </a:pPr>
              <a:r>
                <a:rPr lang="en-US" sz="1000" i="1" spc="-2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Life</a:t>
              </a:r>
              <a:r>
                <a:rPr lang="en-US" sz="1000" i="1" spc="-4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000" i="1" spc="-1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Style</a:t>
              </a:r>
              <a:endParaRPr lang="en-ID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Textbox 34">
              <a:extLst>
                <a:ext uri="{FF2B5EF4-FFF2-40B4-BE49-F238E27FC236}">
                  <a16:creationId xmlns:a16="http://schemas.microsoft.com/office/drawing/2014/main" id="{776586B1-138E-929F-88A9-2B8C3120428E}"/>
                </a:ext>
              </a:extLst>
            </p:cNvPr>
            <p:cNvSpPr txBox="1"/>
            <p:nvPr/>
          </p:nvSpPr>
          <p:spPr>
            <a:xfrm>
              <a:off x="2119757" y="929589"/>
              <a:ext cx="175895" cy="1524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1115"/>
                </a:lnSpc>
                <a:buNone/>
              </a:pPr>
              <a:r>
                <a:rPr lang="en-US" sz="1000" spc="-25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H2</a:t>
              </a:r>
              <a:endParaRPr lang="en-ID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Textbox 35">
              <a:extLst>
                <a:ext uri="{FF2B5EF4-FFF2-40B4-BE49-F238E27FC236}">
                  <a16:creationId xmlns:a16="http://schemas.microsoft.com/office/drawing/2014/main" id="{2E30BAAC-A40C-B7E9-0817-702F1D7B0600}"/>
                </a:ext>
              </a:extLst>
            </p:cNvPr>
            <p:cNvSpPr txBox="1"/>
            <p:nvPr/>
          </p:nvSpPr>
          <p:spPr>
            <a:xfrm>
              <a:off x="3848353" y="926979"/>
              <a:ext cx="882650" cy="16573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spcBef>
                  <a:spcPts val="50"/>
                </a:spcBef>
                <a:buNone/>
              </a:pPr>
              <a:r>
                <a:rPr lang="en-US" sz="10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Perilaku</a:t>
              </a:r>
              <a:r>
                <a:rPr lang="en-US" sz="1000" spc="6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000" spc="-1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Belanja</a:t>
              </a:r>
              <a:endParaRPr lang="en-ID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Textbox 36">
              <a:extLst>
                <a:ext uri="{FF2B5EF4-FFF2-40B4-BE49-F238E27FC236}">
                  <a16:creationId xmlns:a16="http://schemas.microsoft.com/office/drawing/2014/main" id="{F75F9F21-F890-2551-32AC-93BDF1D29661}"/>
                </a:ext>
              </a:extLst>
            </p:cNvPr>
            <p:cNvSpPr txBox="1"/>
            <p:nvPr/>
          </p:nvSpPr>
          <p:spPr>
            <a:xfrm>
              <a:off x="2119757" y="1368501"/>
              <a:ext cx="175895" cy="1524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1115"/>
                </a:lnSpc>
                <a:buNone/>
              </a:pPr>
              <a:r>
                <a:rPr lang="en-US" sz="1000" spc="-25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H3</a:t>
              </a:r>
              <a:endParaRPr lang="en-ID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Textbox 37">
              <a:extLst>
                <a:ext uri="{FF2B5EF4-FFF2-40B4-BE49-F238E27FC236}">
                  <a16:creationId xmlns:a16="http://schemas.microsoft.com/office/drawing/2014/main" id="{61159C34-51AF-7156-DAB2-53B4527042C0}"/>
                </a:ext>
              </a:extLst>
            </p:cNvPr>
            <p:cNvSpPr txBox="1"/>
            <p:nvPr/>
          </p:nvSpPr>
          <p:spPr>
            <a:xfrm>
              <a:off x="349758" y="1609731"/>
              <a:ext cx="537845" cy="32448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 indent="76200">
                <a:lnSpc>
                  <a:spcPct val="108000"/>
                </a:lnSpc>
                <a:spcBef>
                  <a:spcPts val="45"/>
                </a:spcBef>
                <a:buNone/>
              </a:pPr>
              <a:r>
                <a:rPr lang="en-US" sz="1000" i="1" spc="-1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Review </a:t>
              </a:r>
              <a:r>
                <a:rPr lang="en-US" sz="1000" i="1" spc="-4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Influencer</a:t>
              </a:r>
              <a:endParaRPr lang="en-ID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7975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450" y="114300"/>
            <a:ext cx="11830050" cy="1038225"/>
          </a:xfrm>
          <a:prstGeom prst="rect">
            <a:avLst/>
          </a:prstGeom>
          <a:solidFill>
            <a:srgbClr val="1B4685"/>
          </a:solidFill>
        </p:spPr>
        <p:txBody>
          <a:bodyPr vert="horz" wrap="square" lIns="0" tIns="1174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25"/>
              </a:spcBef>
            </a:pPr>
            <a:r>
              <a:rPr spc="-10" dirty="0"/>
              <a:t>Metode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954538"/>
              </p:ext>
            </p:extLst>
          </p:nvPr>
        </p:nvGraphicFramePr>
        <p:xfrm>
          <a:off x="304800" y="1794827"/>
          <a:ext cx="11300459" cy="33295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48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8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31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68345">
                <a:tc>
                  <a:txBody>
                    <a:bodyPr/>
                    <a:lstStyle/>
                    <a:p>
                      <a:pPr marL="1289685">
                        <a:lnSpc>
                          <a:spcPts val="2045"/>
                        </a:lnSpc>
                      </a:pPr>
                      <a:r>
                        <a:rPr sz="1850" b="1" dirty="0">
                          <a:latin typeface="Times New Roman"/>
                          <a:cs typeface="Times New Roman"/>
                        </a:rPr>
                        <a:t>Jenis</a:t>
                      </a:r>
                      <a:r>
                        <a:rPr sz="1850" b="1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b="1" spc="-10" dirty="0" err="1">
                          <a:latin typeface="Times New Roman"/>
                          <a:cs typeface="Times New Roman"/>
                        </a:rPr>
                        <a:t>Penelitian</a:t>
                      </a:r>
                      <a:endParaRPr lang="en-ID" sz="1850" b="1" spc="-10" dirty="0">
                        <a:latin typeface="Times New Roman"/>
                        <a:cs typeface="Times New Roman"/>
                      </a:endParaRPr>
                    </a:p>
                    <a:p>
                      <a:pPr marL="31750" marR="344805" algn="just">
                        <a:lnSpc>
                          <a:spcPts val="2630"/>
                        </a:lnSpc>
                        <a:spcBef>
                          <a:spcPts val="150"/>
                        </a:spcBef>
                      </a:pPr>
                      <a:r>
                        <a:rPr lang="en-ID" sz="1850" dirty="0">
                          <a:latin typeface="Times New Roman"/>
                          <a:cs typeface="Times New Roman"/>
                        </a:rPr>
                        <a:t>Pada </a:t>
                      </a:r>
                      <a:r>
                        <a:rPr lang="id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Penelitian ini menggunakan pendekatan kuantitatif, yang bertujuan untuk menjelaskan hubungan sebab- akibat antara variabel </a:t>
                      </a:r>
                      <a:r>
                        <a:rPr lang="id-ID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self-control, lifestyle, review influencer</a:t>
                      </a:r>
                      <a:r>
                        <a:rPr lang="id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dan perilaku belanja pada konsumen Shopee dari kalangan Generasi Z </a:t>
                      </a:r>
                      <a:endParaRPr lang="en-ID" sz="18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49680">
                        <a:lnSpc>
                          <a:spcPts val="2045"/>
                        </a:lnSpc>
                      </a:pPr>
                      <a:r>
                        <a:rPr sz="1850" b="1" spc="-10" dirty="0">
                          <a:latin typeface="Times New Roman"/>
                          <a:cs typeface="Times New Roman"/>
                        </a:rPr>
                        <a:t>Populasi</a:t>
                      </a: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marL="210820" algn="just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850" dirty="0">
                          <a:latin typeface="Times New Roman"/>
                          <a:cs typeface="Times New Roman"/>
                        </a:rPr>
                        <a:t>populasi</a:t>
                      </a:r>
                      <a:r>
                        <a:rPr sz="1850" spc="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dirty="0">
                          <a:latin typeface="Times New Roman"/>
                          <a:cs typeface="Times New Roman"/>
                        </a:rPr>
                        <a:t>yang</a:t>
                      </a:r>
                      <a:r>
                        <a:rPr sz="185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spc="-10" dirty="0">
                          <a:latin typeface="Times New Roman"/>
                          <a:cs typeface="Times New Roman"/>
                        </a:rPr>
                        <a:t>digunakan</a:t>
                      </a: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marL="210820" marR="234950" algn="just">
                        <a:lnSpc>
                          <a:spcPct val="118400"/>
                        </a:lnSpc>
                      </a:pPr>
                      <a:r>
                        <a:rPr sz="1850" dirty="0" err="1">
                          <a:latin typeface="Times New Roman"/>
                          <a:cs typeface="Times New Roman"/>
                        </a:rPr>
                        <a:t>adalah</a:t>
                      </a:r>
                      <a:r>
                        <a:rPr lang="id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pengguna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aktif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10820" marR="234950" algn="just">
                        <a:lnSpc>
                          <a:spcPct val="118400"/>
                        </a:lnSpc>
                      </a:pPr>
                      <a:r>
                        <a:rPr lang="en-US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E - commerce </a:t>
                      </a:r>
                      <a:r>
                        <a:rPr lang="id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Shopee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terutama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pada </a:t>
                      </a:r>
                      <a:r>
                        <a:rPr lang="id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Generasi Z</a:t>
                      </a:r>
                      <a:endParaRPr sz="18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34489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850" b="1" spc="-10" dirty="0">
                          <a:latin typeface="Times New Roman"/>
                          <a:cs typeface="Times New Roman"/>
                        </a:rPr>
                        <a:t>Sampel</a:t>
                      </a: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marL="242570" marR="24130" lvl="0" indent="0" algn="just" defTabSz="914400" eaLnBrk="1" fontAlgn="auto" latinLnBrk="0" hangingPunct="1">
                        <a:lnSpc>
                          <a:spcPct val="118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850" dirty="0">
                          <a:latin typeface="Times New Roman"/>
                          <a:cs typeface="Times New Roman"/>
                        </a:rPr>
                        <a:t>Penentun</a:t>
                      </a:r>
                      <a:r>
                        <a:rPr sz="18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dirty="0">
                          <a:latin typeface="Times New Roman"/>
                          <a:cs typeface="Times New Roman"/>
                        </a:rPr>
                        <a:t>sampel</a:t>
                      </a:r>
                      <a:r>
                        <a:rPr sz="185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dirty="0">
                          <a:latin typeface="Times New Roman"/>
                          <a:cs typeface="Times New Roman"/>
                        </a:rPr>
                        <a:t>dilakukan</a:t>
                      </a:r>
                      <a:r>
                        <a:rPr sz="1850" spc="3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spc="-10" dirty="0" err="1">
                          <a:latin typeface="Times New Roman"/>
                          <a:cs typeface="Times New Roman"/>
                        </a:rPr>
                        <a:t>dengan</a:t>
                      </a:r>
                      <a:r>
                        <a:rPr sz="18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dirty="0" err="1">
                          <a:latin typeface="Times New Roman"/>
                          <a:cs typeface="Times New Roman"/>
                        </a:rPr>
                        <a:t>menggunakan</a:t>
                      </a:r>
                      <a:r>
                        <a:rPr lang="en-US" sz="18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id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pendekatan non-probability sampling.  Penelitian ini menggunakan teknik </a:t>
                      </a:r>
                      <a:r>
                        <a:rPr lang="id-ID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purposive sampling</a:t>
                      </a:r>
                      <a:r>
                        <a:rPr lang="id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yaitu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Teknik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pengambilan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sampel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berdasarkan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pertimbangan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atau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kriteria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tertentu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jumlah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sampel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sebanyak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153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responden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berdasarkan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perhitungan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hair. </a:t>
                      </a:r>
                      <a:endParaRPr sz="18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351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3BAEF4-4EE6-5D4F-BFA0-D25D9707C7AE}"/>
              </a:ext>
            </a:extLst>
          </p:cNvPr>
          <p:cNvSpPr txBox="1"/>
          <p:nvPr/>
        </p:nvSpPr>
        <p:spPr>
          <a:xfrm>
            <a:off x="171450" y="5105400"/>
            <a:ext cx="11029950" cy="385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endParaRPr lang="en-ID" sz="1800" dirty="0"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450" y="114300"/>
            <a:ext cx="11830050" cy="1038225"/>
          </a:xfrm>
          <a:prstGeom prst="rect">
            <a:avLst/>
          </a:prstGeom>
          <a:solidFill>
            <a:srgbClr val="1B4685"/>
          </a:solidFill>
        </p:spPr>
        <p:txBody>
          <a:bodyPr vert="horz" wrap="square" lIns="0" tIns="1174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25"/>
              </a:spcBef>
            </a:pPr>
            <a:r>
              <a:rPr spc="-10" dirty="0"/>
              <a:t>Metode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738513"/>
              </p:ext>
            </p:extLst>
          </p:nvPr>
        </p:nvGraphicFramePr>
        <p:xfrm>
          <a:off x="838200" y="2057400"/>
          <a:ext cx="10284460" cy="2413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66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7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13000">
                <a:tc>
                  <a:txBody>
                    <a:bodyPr/>
                    <a:lstStyle/>
                    <a:p>
                      <a:pPr marL="1518285">
                        <a:lnSpc>
                          <a:spcPts val="2205"/>
                        </a:lnSpc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Skala</a:t>
                      </a:r>
                      <a:r>
                        <a:rPr sz="20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Pengukuran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31750" marR="232410" algn="just">
                        <a:lnSpc>
                          <a:spcPct val="114799"/>
                        </a:lnSpc>
                        <a:spcBef>
                          <a:spcPts val="3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Pada</a:t>
                      </a:r>
                      <a:r>
                        <a:rPr sz="18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penelitian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ini</a:t>
                      </a:r>
                      <a:r>
                        <a:rPr sz="1800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sumber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data</a:t>
                      </a:r>
                      <a:r>
                        <a:rPr sz="18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yang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digunakan</a:t>
                      </a:r>
                      <a:r>
                        <a:rPr sz="1800" spc="5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adalah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data</a:t>
                      </a:r>
                      <a:r>
                        <a:rPr sz="18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primer.</a:t>
                      </a:r>
                      <a:r>
                        <a:rPr sz="18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Data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diperoleh</a:t>
                      </a:r>
                      <a:r>
                        <a:rPr sz="18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dari</a:t>
                      </a:r>
                      <a:r>
                        <a:rPr sz="18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kuisioner</a:t>
                      </a:r>
                      <a:r>
                        <a:rPr sz="18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yang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1750" marR="271780" algn="just">
                        <a:lnSpc>
                          <a:spcPct val="1147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dibagikan</a:t>
                      </a:r>
                      <a:r>
                        <a:rPr sz="18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 err="1">
                          <a:latin typeface="Times New Roman"/>
                          <a:cs typeface="Times New Roman"/>
                        </a:rPr>
                        <a:t>kepada</a:t>
                      </a:r>
                      <a:r>
                        <a:rPr sz="1800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800" spc="-110" dirty="0" err="1">
                          <a:latin typeface="Times New Roman"/>
                          <a:cs typeface="Times New Roman"/>
                        </a:rPr>
                        <a:t>Pengunna</a:t>
                      </a:r>
                      <a:r>
                        <a:rPr lang="en-US" sz="1800" spc="-110" dirty="0">
                          <a:latin typeface="Times New Roman"/>
                          <a:cs typeface="Times New Roman"/>
                        </a:rPr>
                        <a:t> Shoppe . </a:t>
                      </a:r>
                      <a:r>
                        <a:rPr lang="en-ID" sz="1800" dirty="0">
                          <a:latin typeface="Times New Roman"/>
                          <a:cs typeface="Times New Roman"/>
                        </a:rPr>
                        <a:t>Skala</a:t>
                      </a:r>
                      <a:r>
                        <a:rPr lang="en-ID" sz="18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ID" sz="1800" dirty="0" err="1">
                          <a:latin typeface="Times New Roman"/>
                          <a:cs typeface="Times New Roman"/>
                        </a:rPr>
                        <a:t>pengukuran</a:t>
                      </a:r>
                      <a:r>
                        <a:rPr lang="en-ID"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ID" sz="1800" dirty="0">
                          <a:latin typeface="Times New Roman"/>
                          <a:cs typeface="Times New Roman"/>
                        </a:rPr>
                        <a:t>yang</a:t>
                      </a:r>
                      <a:r>
                        <a:rPr lang="en-ID"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ID" sz="1800" dirty="0" err="1">
                          <a:latin typeface="Times New Roman"/>
                          <a:cs typeface="Times New Roman"/>
                        </a:rPr>
                        <a:t>digunakan</a:t>
                      </a:r>
                      <a:r>
                        <a:rPr lang="en-ID" sz="18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ID" sz="1800" spc="-20" dirty="0">
                          <a:latin typeface="Times New Roman"/>
                          <a:cs typeface="Times New Roman"/>
                        </a:rPr>
                        <a:t>pada </a:t>
                      </a:r>
                      <a:r>
                        <a:rPr lang="en-ID" sz="1800" dirty="0" err="1">
                          <a:latin typeface="Times New Roman"/>
                          <a:cs typeface="Times New Roman"/>
                        </a:rPr>
                        <a:t>penelitian</a:t>
                      </a:r>
                      <a:r>
                        <a:rPr lang="en-ID"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ID" sz="1800" dirty="0" err="1">
                          <a:latin typeface="Times New Roman"/>
                          <a:cs typeface="Times New Roman"/>
                        </a:rPr>
                        <a:t>ini</a:t>
                      </a:r>
                      <a:r>
                        <a:rPr lang="en-ID"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ID" sz="1800" dirty="0" err="1">
                          <a:latin typeface="Times New Roman"/>
                          <a:cs typeface="Times New Roman"/>
                        </a:rPr>
                        <a:t>menggunakan</a:t>
                      </a:r>
                      <a:r>
                        <a:rPr lang="en-ID" sz="18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ID" sz="1800" dirty="0" err="1">
                          <a:latin typeface="Times New Roman"/>
                          <a:cs typeface="Times New Roman"/>
                        </a:rPr>
                        <a:t>skala</a:t>
                      </a:r>
                      <a:r>
                        <a:rPr lang="en-ID" sz="1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ID" sz="1800" dirty="0" err="1">
                          <a:latin typeface="Times New Roman"/>
                          <a:cs typeface="Times New Roman"/>
                        </a:rPr>
                        <a:t>likert</a:t>
                      </a:r>
                      <a:r>
                        <a:rPr lang="en-ID" sz="1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ID" sz="1800" dirty="0" err="1">
                          <a:latin typeface="Times New Roman"/>
                          <a:cs typeface="Times New Roman"/>
                        </a:rPr>
                        <a:t>dengan</a:t>
                      </a:r>
                      <a:r>
                        <a:rPr lang="en-ID" sz="1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ID" sz="1800" spc="-10" dirty="0" err="1">
                          <a:latin typeface="Times New Roman"/>
                          <a:cs typeface="Times New Roman"/>
                        </a:rPr>
                        <a:t>skala</a:t>
                      </a:r>
                      <a:r>
                        <a:rPr lang="en-ID" sz="1800" spc="-10" dirty="0">
                          <a:latin typeface="Times New Roman"/>
                          <a:cs typeface="Times New Roman"/>
                        </a:rPr>
                        <a:t> 1-</a:t>
                      </a:r>
                      <a:r>
                        <a:rPr lang="en-ID" sz="1800" spc="-25" dirty="0">
                          <a:latin typeface="Times New Roman"/>
                          <a:cs typeface="Times New Roman"/>
                        </a:rPr>
                        <a:t>5.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79550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Teknik</a:t>
                      </a:r>
                      <a:r>
                        <a:rPr sz="20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Analisis</a:t>
                      </a:r>
                      <a:r>
                        <a:rPr sz="2000" b="1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20" dirty="0">
                          <a:latin typeface="Times New Roman"/>
                          <a:cs typeface="Times New Roman"/>
                        </a:rPr>
                        <a:t>Data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240029" marR="24130" algn="just">
                        <a:lnSpc>
                          <a:spcPct val="114999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Penelitian</a:t>
                      </a:r>
                      <a:r>
                        <a:rPr sz="2000" spc="-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ini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 err="1">
                          <a:latin typeface="Times New Roman"/>
                          <a:cs typeface="Times New Roman"/>
                        </a:rPr>
                        <a:t>menggunakan</a:t>
                      </a:r>
                      <a:r>
                        <a:rPr sz="2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id-ID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PLS-SEM (Partial Least Squares – Structural Equation Modeling) dengan aplikasi SmartPLS 3.0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dirty="0" err="1">
                          <a:latin typeface="Times New Roman"/>
                          <a:cs typeface="Times New Roman"/>
                        </a:rPr>
                        <a:t>sebagai</a:t>
                      </a:r>
                      <a:r>
                        <a:rPr sz="2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langkah</a:t>
                      </a:r>
                      <a:r>
                        <a:rPr sz="2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dalam</a:t>
                      </a:r>
                      <a:r>
                        <a:rPr sz="20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melakukan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pengujian.</a:t>
                      </a:r>
                      <a:r>
                        <a:rPr sz="20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Dengan</a:t>
                      </a:r>
                      <a:r>
                        <a:rPr sz="20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metode</a:t>
                      </a:r>
                      <a:r>
                        <a:rPr sz="2000" spc="-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analisis</a:t>
                      </a:r>
                      <a:r>
                        <a:rPr sz="20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yang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digunakan</a:t>
                      </a:r>
                      <a:r>
                        <a:rPr sz="20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adalah</a:t>
                      </a:r>
                      <a:r>
                        <a:rPr sz="2000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outer</a:t>
                      </a:r>
                      <a:r>
                        <a:rPr sz="2000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model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dan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inner model.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588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659867"/>
              </p:ext>
            </p:extLst>
          </p:nvPr>
        </p:nvGraphicFramePr>
        <p:xfrm>
          <a:off x="160413" y="107950"/>
          <a:ext cx="11831319" cy="10407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31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07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4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Hasil</a:t>
                      </a:r>
                      <a:r>
                        <a:rPr sz="4400" b="1" spc="-1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4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(Identitas</a:t>
                      </a:r>
                      <a:r>
                        <a:rPr sz="4400" b="1" spc="-2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4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Responden)</a:t>
                      </a:r>
                      <a:endParaRPr sz="4400" dirty="0">
                        <a:latin typeface="Arial"/>
                        <a:cs typeface="Arial"/>
                      </a:endParaRPr>
                    </a:p>
                  </a:txBody>
                  <a:tcPr marL="0" marR="0" marT="117475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1B46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1848531-13FE-211E-AA32-A93C439A00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586510"/>
              </p:ext>
            </p:extLst>
          </p:nvPr>
        </p:nvGraphicFramePr>
        <p:xfrm>
          <a:off x="1389772" y="1295400"/>
          <a:ext cx="9372600" cy="476882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312464">
                  <a:extLst>
                    <a:ext uri="{9D8B030D-6E8A-4147-A177-3AD203B41FA5}">
                      <a16:colId xmlns:a16="http://schemas.microsoft.com/office/drawing/2014/main" val="4260158513"/>
                    </a:ext>
                  </a:extLst>
                </a:gridCol>
                <a:gridCol w="2574590">
                  <a:extLst>
                    <a:ext uri="{9D8B030D-6E8A-4147-A177-3AD203B41FA5}">
                      <a16:colId xmlns:a16="http://schemas.microsoft.com/office/drawing/2014/main" val="2434415551"/>
                    </a:ext>
                  </a:extLst>
                </a:gridCol>
                <a:gridCol w="3485546">
                  <a:extLst>
                    <a:ext uri="{9D8B030D-6E8A-4147-A177-3AD203B41FA5}">
                      <a16:colId xmlns:a16="http://schemas.microsoft.com/office/drawing/2014/main" val="40770461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17805">
                        <a:lnSpc>
                          <a:spcPts val="1050"/>
                        </a:lnSpc>
                        <a:buNone/>
                      </a:pPr>
                      <a:endParaRPr lang="en-US" sz="1800" b="1" spc="-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17805">
                        <a:lnSpc>
                          <a:spcPts val="1050"/>
                        </a:lnSpc>
                        <a:buNone/>
                      </a:pPr>
                      <a:r>
                        <a:rPr lang="en-US" sz="1800" b="1" spc="-1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Demografi</a:t>
                      </a:r>
                      <a:r>
                        <a:rPr lang="en-US" sz="1800" b="1" spc="6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b="1" spc="-1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Responden</a:t>
                      </a:r>
                      <a:endParaRPr lang="en-ID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53695" algn="ctr">
                        <a:lnSpc>
                          <a:spcPts val="1050"/>
                        </a:lnSpc>
                        <a:buNone/>
                      </a:pPr>
                      <a:endParaRPr lang="en-US" sz="1800" b="1" i="1" spc="-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R="353695" algn="ctr">
                        <a:lnSpc>
                          <a:spcPts val="1050"/>
                        </a:lnSpc>
                        <a:buNone/>
                      </a:pPr>
                      <a:r>
                        <a:rPr lang="en-US" sz="1800" b="1" i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Frequency</a:t>
                      </a:r>
                      <a:endParaRPr lang="en-ID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12420" algn="ctr">
                        <a:lnSpc>
                          <a:spcPts val="1050"/>
                        </a:lnSpc>
                        <a:buNone/>
                      </a:pPr>
                      <a:endParaRPr lang="en-US" sz="1800" b="1" i="1" spc="-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R="312420" algn="ctr">
                        <a:lnSpc>
                          <a:spcPts val="1050"/>
                        </a:lnSpc>
                        <a:buNone/>
                      </a:pPr>
                      <a:r>
                        <a:rPr lang="en-US" sz="1800" b="1" i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Percent</a:t>
                      </a:r>
                      <a:endParaRPr lang="en-ID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8379496"/>
                  </a:ext>
                </a:extLst>
              </a:tr>
              <a:tr h="527824">
                <a:tc>
                  <a:txBody>
                    <a:bodyPr/>
                    <a:lstStyle/>
                    <a:p>
                      <a:pPr marL="73025">
                        <a:buNone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Jenis</a:t>
                      </a:r>
                      <a:r>
                        <a:rPr lang="en-US" sz="1800" b="1" spc="-4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b="1" spc="-1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Kelamin</a:t>
                      </a:r>
                      <a:endParaRPr lang="en-ID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73025">
                        <a:lnSpc>
                          <a:spcPts val="1070"/>
                        </a:lnSpc>
                        <a:buNone/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Laki</a:t>
                      </a:r>
                      <a:r>
                        <a:rPr lang="en-US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</a:t>
                      </a:r>
                      <a:r>
                        <a:rPr lang="en-US" sz="18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Laki</a:t>
                      </a:r>
                      <a:endParaRPr lang="en-ID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175" marR="352425" algn="ctr">
                        <a:lnSpc>
                          <a:spcPts val="1070"/>
                        </a:lnSpc>
                        <a:buNone/>
                      </a:pPr>
                      <a:r>
                        <a:rPr lang="en-US" sz="18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175" marR="312420" algn="ctr">
                        <a:lnSpc>
                          <a:spcPts val="1070"/>
                        </a:lnSpc>
                        <a:buNone/>
                      </a:pPr>
                      <a:r>
                        <a:rPr lang="en-US" sz="18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39%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2445099"/>
                  </a:ext>
                </a:extLst>
              </a:tr>
              <a:tr h="305955">
                <a:tc>
                  <a:txBody>
                    <a:bodyPr/>
                    <a:lstStyle/>
                    <a:p>
                      <a:pPr marL="73025">
                        <a:lnSpc>
                          <a:spcPts val="1120"/>
                        </a:lnSpc>
                        <a:buNone/>
                      </a:pPr>
                      <a:r>
                        <a:rPr lang="en-US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Perempuan</a:t>
                      </a:r>
                      <a:endParaRPr lang="en-ID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175" marR="352425" algn="ctr">
                        <a:lnSpc>
                          <a:spcPts val="1120"/>
                        </a:lnSpc>
                        <a:buNone/>
                      </a:pPr>
                      <a:r>
                        <a:rPr lang="en-US" sz="18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93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175" marR="312420" algn="ctr">
                        <a:lnSpc>
                          <a:spcPts val="1120"/>
                        </a:lnSpc>
                        <a:buNone/>
                      </a:pPr>
                      <a:r>
                        <a:rPr lang="en-US" sz="18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61%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7849665"/>
                  </a:ext>
                </a:extLst>
              </a:tr>
              <a:tr h="527824">
                <a:tc>
                  <a:txBody>
                    <a:bodyPr/>
                    <a:lstStyle/>
                    <a:p>
                      <a:pPr marL="73025">
                        <a:spcBef>
                          <a:spcPts val="555"/>
                        </a:spcBef>
                        <a:buNone/>
                      </a:pPr>
                      <a:r>
                        <a:rPr lang="en-US" sz="1800" b="1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Usia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73025">
                        <a:lnSpc>
                          <a:spcPts val="1075"/>
                        </a:lnSpc>
                        <a:buNone/>
                      </a:pPr>
                      <a:r>
                        <a:rPr lang="en-US" sz="18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17-21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55"/>
                        </a:spcBef>
                        <a:buNone/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D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175" marR="352425" algn="ctr">
                        <a:lnSpc>
                          <a:spcPts val="1075"/>
                        </a:lnSpc>
                        <a:buNone/>
                      </a:pPr>
                      <a:r>
                        <a:rPr lang="en-US" sz="1800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</a:t>
                      </a:r>
                      <a:endParaRPr lang="en-ID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55"/>
                        </a:spcBef>
                        <a:buNone/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175" marR="312420" algn="ctr">
                        <a:lnSpc>
                          <a:spcPts val="1075"/>
                        </a:lnSpc>
                        <a:buNone/>
                      </a:pPr>
                      <a:r>
                        <a:rPr lang="en-US" sz="18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52%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387316"/>
                  </a:ext>
                </a:extLst>
              </a:tr>
              <a:tr h="203674">
                <a:tc>
                  <a:txBody>
                    <a:bodyPr/>
                    <a:lstStyle/>
                    <a:p>
                      <a:pPr marL="73025">
                        <a:lnSpc>
                          <a:spcPts val="1045"/>
                        </a:lnSpc>
                        <a:buNone/>
                      </a:pPr>
                      <a:r>
                        <a:rPr lang="en-US" sz="18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22-25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" marR="352425" algn="ctr">
                        <a:lnSpc>
                          <a:spcPts val="1045"/>
                        </a:lnSpc>
                        <a:buNone/>
                      </a:pPr>
                      <a:r>
                        <a:rPr lang="en-US" sz="1800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</a:t>
                      </a:r>
                      <a:endParaRPr lang="en-ID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175" marR="312420" algn="ctr">
                        <a:lnSpc>
                          <a:spcPts val="1045"/>
                        </a:lnSpc>
                        <a:buNone/>
                      </a:pPr>
                      <a:r>
                        <a:rPr lang="en-US" sz="18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26%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44326"/>
                  </a:ext>
                </a:extLst>
              </a:tr>
              <a:tr h="203674">
                <a:tc>
                  <a:txBody>
                    <a:bodyPr/>
                    <a:lstStyle/>
                    <a:p>
                      <a:pPr marL="73025">
                        <a:lnSpc>
                          <a:spcPts val="1045"/>
                        </a:lnSpc>
                        <a:buNone/>
                      </a:pPr>
                      <a:r>
                        <a:rPr lang="en-US" sz="18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26-28 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" marR="352425" algn="ctr">
                        <a:lnSpc>
                          <a:spcPts val="1045"/>
                        </a:lnSpc>
                        <a:buNone/>
                      </a:pPr>
                      <a:r>
                        <a:rPr lang="en-US" sz="18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175" marR="312420" algn="ctr">
                        <a:lnSpc>
                          <a:spcPts val="1045"/>
                        </a:lnSpc>
                        <a:buNone/>
                      </a:pPr>
                      <a:r>
                        <a:rPr lang="en-US" sz="18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22%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3349958"/>
                  </a:ext>
                </a:extLst>
              </a:tr>
              <a:tr h="645981">
                <a:tc>
                  <a:txBody>
                    <a:bodyPr/>
                    <a:lstStyle/>
                    <a:p>
                      <a:pPr marL="73025">
                        <a:spcBef>
                          <a:spcPts val="555"/>
                        </a:spcBef>
                        <a:buNone/>
                      </a:pPr>
                      <a:r>
                        <a:rPr lang="en-ID" sz="1800" b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Pendidikan</a:t>
                      </a:r>
                      <a:r>
                        <a:rPr lang="en-ID" sz="1800" b="1" spc="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ID" sz="1800" b="1" spc="-1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Terakhir</a:t>
                      </a:r>
                      <a:endParaRPr lang="en-ID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73025">
                        <a:lnSpc>
                          <a:spcPts val="1070"/>
                        </a:lnSpc>
                        <a:buNone/>
                      </a:pPr>
                      <a:r>
                        <a:rPr lang="en-ID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SMA/SMK/</a:t>
                      </a:r>
                      <a:r>
                        <a:rPr lang="en-ID" sz="1800" spc="-1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Sederajat</a:t>
                      </a:r>
                      <a:endParaRPr lang="en-ID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55"/>
                        </a:spcBef>
                        <a:buNone/>
                      </a:pPr>
                      <a:r>
                        <a:rPr lang="en-ID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3810" marR="352425" algn="ctr">
                        <a:lnSpc>
                          <a:spcPts val="1070"/>
                        </a:lnSpc>
                        <a:buNone/>
                      </a:pPr>
                      <a:r>
                        <a:rPr lang="en-US" sz="1800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77</a:t>
                      </a:r>
                      <a:endParaRPr lang="en-ID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55"/>
                        </a:spcBef>
                        <a:buNone/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175" marR="312420" algn="ctr">
                        <a:lnSpc>
                          <a:spcPts val="1070"/>
                        </a:lnSpc>
                        <a:buNone/>
                      </a:pPr>
                      <a:r>
                        <a:rPr lang="en-US" sz="18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50%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303571"/>
                  </a:ext>
                </a:extLst>
              </a:tr>
              <a:tr h="203674">
                <a:tc>
                  <a:txBody>
                    <a:bodyPr/>
                    <a:lstStyle/>
                    <a:p>
                      <a:pPr marL="73025">
                        <a:lnSpc>
                          <a:spcPts val="1045"/>
                        </a:lnSpc>
                        <a:buNone/>
                      </a:pPr>
                      <a:r>
                        <a:rPr lang="en-US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Sarjana (S1)</a:t>
                      </a:r>
                      <a:endParaRPr lang="en-ID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52425" algn="ctr">
                        <a:lnSpc>
                          <a:spcPts val="1045"/>
                        </a:lnSpc>
                        <a:buNone/>
                      </a:pPr>
                      <a:r>
                        <a:rPr lang="en-US" sz="18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175" marR="312420" algn="ctr">
                        <a:lnSpc>
                          <a:spcPts val="1045"/>
                        </a:lnSpc>
                        <a:buNone/>
                      </a:pPr>
                      <a:r>
                        <a:rPr lang="en-US" sz="18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26%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5167305"/>
                  </a:ext>
                </a:extLst>
              </a:tr>
              <a:tr h="204564">
                <a:tc>
                  <a:txBody>
                    <a:bodyPr/>
                    <a:lstStyle/>
                    <a:p>
                      <a:pPr marL="73025">
                        <a:lnSpc>
                          <a:spcPts val="1050"/>
                        </a:lnSpc>
                        <a:buNone/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Pascasarjana (S2)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175" marR="352425" algn="ctr">
                        <a:lnSpc>
                          <a:spcPts val="1050"/>
                        </a:lnSpc>
                        <a:buNone/>
                      </a:pPr>
                      <a:r>
                        <a:rPr lang="en-US" sz="1800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  <a:endParaRPr lang="en-ID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175" marR="312420" algn="ctr">
                        <a:lnSpc>
                          <a:spcPts val="1050"/>
                        </a:lnSpc>
                        <a:buNone/>
                      </a:pPr>
                      <a:r>
                        <a:rPr lang="en-US" sz="18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13%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6721545"/>
                  </a:ext>
                </a:extLst>
              </a:tr>
              <a:tr h="306845">
                <a:tc>
                  <a:txBody>
                    <a:bodyPr/>
                    <a:lstStyle/>
                    <a:p>
                      <a:pPr marL="73025">
                        <a:lnSpc>
                          <a:spcPts val="1130"/>
                        </a:lnSpc>
                        <a:buNone/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Lainnya</a:t>
                      </a:r>
                      <a:endParaRPr lang="en-ID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52425" algn="ctr">
                        <a:lnSpc>
                          <a:spcPts val="1130"/>
                        </a:lnSpc>
                        <a:buNone/>
                      </a:pPr>
                      <a:r>
                        <a:rPr lang="en-US" sz="18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175" marR="312420" algn="ctr">
                        <a:lnSpc>
                          <a:spcPts val="1130"/>
                        </a:lnSpc>
                        <a:buNone/>
                      </a:pPr>
                      <a:r>
                        <a:rPr lang="en-US" sz="1800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11%</a:t>
                      </a:r>
                      <a:endParaRPr lang="en-ID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5926942"/>
                  </a:ext>
                </a:extLst>
              </a:tr>
              <a:tr h="527824">
                <a:tc>
                  <a:txBody>
                    <a:bodyPr/>
                    <a:lstStyle/>
                    <a:p>
                      <a:pPr marL="73025">
                        <a:spcBef>
                          <a:spcPts val="555"/>
                        </a:spcBef>
                        <a:buNone/>
                      </a:pPr>
                      <a:r>
                        <a:rPr lang="en-US" sz="1800" b="1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Pekerjaan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73025">
                        <a:lnSpc>
                          <a:spcPts val="1070"/>
                        </a:lnSpc>
                        <a:buNone/>
                      </a:pPr>
                      <a:r>
                        <a:rPr lang="en-US" sz="18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Pelajar/Mahasiwa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55"/>
                        </a:spcBef>
                        <a:buNone/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175" marR="352425" algn="ctr">
                        <a:lnSpc>
                          <a:spcPts val="1070"/>
                        </a:lnSpc>
                        <a:buNone/>
                      </a:pPr>
                      <a:r>
                        <a:rPr lang="en-US" sz="18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55"/>
                        </a:spcBef>
                        <a:buNone/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D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175" marR="312420" algn="ctr">
                        <a:lnSpc>
                          <a:spcPts val="1070"/>
                        </a:lnSpc>
                        <a:buNone/>
                      </a:pPr>
                      <a:r>
                        <a:rPr lang="en-US" sz="1800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35%</a:t>
                      </a:r>
                      <a:endParaRPr lang="en-ID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5570264"/>
                  </a:ext>
                </a:extLst>
              </a:tr>
              <a:tr h="203674">
                <a:tc>
                  <a:txBody>
                    <a:bodyPr/>
                    <a:lstStyle/>
                    <a:p>
                      <a:pPr marL="73025">
                        <a:lnSpc>
                          <a:spcPts val="1045"/>
                        </a:lnSpc>
                        <a:buNone/>
                      </a:pPr>
                      <a:r>
                        <a:rPr lang="en-US" sz="18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Wiraswasta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52425" algn="ctr">
                        <a:lnSpc>
                          <a:spcPts val="1045"/>
                        </a:lnSpc>
                        <a:buNone/>
                      </a:pPr>
                      <a:r>
                        <a:rPr lang="en-US" sz="18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175" marR="312420" algn="ctr">
                        <a:lnSpc>
                          <a:spcPts val="1045"/>
                        </a:lnSpc>
                        <a:buNone/>
                      </a:pPr>
                      <a:r>
                        <a:rPr lang="en-US" sz="1800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26%</a:t>
                      </a:r>
                      <a:endParaRPr lang="en-ID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220588"/>
                  </a:ext>
                </a:extLst>
              </a:tr>
              <a:tr h="204564">
                <a:tc>
                  <a:txBody>
                    <a:bodyPr/>
                    <a:lstStyle/>
                    <a:p>
                      <a:pPr marL="73025">
                        <a:lnSpc>
                          <a:spcPts val="1050"/>
                        </a:lnSpc>
                        <a:buNone/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Karyawan</a:t>
                      </a:r>
                      <a:r>
                        <a:rPr lang="en-US" sz="18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Swasta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175" marR="352425" algn="ctr">
                        <a:lnSpc>
                          <a:spcPts val="1050"/>
                        </a:lnSpc>
                        <a:buNone/>
                      </a:pPr>
                      <a:r>
                        <a:rPr lang="en-US" sz="18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175" marR="312420" algn="ctr">
                        <a:lnSpc>
                          <a:spcPts val="1050"/>
                        </a:lnSpc>
                        <a:buNone/>
                      </a:pPr>
                      <a:r>
                        <a:rPr lang="en-US" sz="1800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20%</a:t>
                      </a:r>
                      <a:endParaRPr lang="en-ID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2607252"/>
                  </a:ext>
                </a:extLst>
              </a:tr>
              <a:tr h="204564">
                <a:tc>
                  <a:txBody>
                    <a:bodyPr/>
                    <a:lstStyle/>
                    <a:p>
                      <a:pPr marL="73025">
                        <a:lnSpc>
                          <a:spcPts val="1050"/>
                        </a:lnSpc>
                        <a:buNone/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Pegawai</a:t>
                      </a:r>
                      <a:r>
                        <a:rPr lang="en-US" sz="1800" spc="-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Negeri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52425" algn="ctr">
                        <a:lnSpc>
                          <a:spcPts val="1050"/>
                        </a:lnSpc>
                        <a:buNone/>
                      </a:pPr>
                      <a:r>
                        <a:rPr lang="en-US" sz="18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175" marR="312420" algn="ctr">
                        <a:lnSpc>
                          <a:spcPts val="1050"/>
                        </a:lnSpc>
                        <a:buNone/>
                      </a:pPr>
                      <a:r>
                        <a:rPr lang="en-US" sz="1800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12%</a:t>
                      </a:r>
                      <a:endParaRPr lang="en-ID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5947941"/>
                  </a:ext>
                </a:extLst>
              </a:tr>
              <a:tr h="200115">
                <a:tc>
                  <a:txBody>
                    <a:bodyPr/>
                    <a:lstStyle/>
                    <a:p>
                      <a:pPr marL="73025">
                        <a:lnSpc>
                          <a:spcPts val="1025"/>
                        </a:lnSpc>
                        <a:buNone/>
                      </a:pPr>
                      <a:r>
                        <a:rPr lang="en-US" sz="18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Lainnya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52425" algn="ctr">
                        <a:lnSpc>
                          <a:spcPts val="1025"/>
                        </a:lnSpc>
                        <a:buNone/>
                      </a:pPr>
                      <a:r>
                        <a:rPr lang="en-US" sz="18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en-ID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175" marR="312420" algn="ctr">
                        <a:lnSpc>
                          <a:spcPts val="1025"/>
                        </a:lnSpc>
                        <a:buNone/>
                      </a:pPr>
                      <a:r>
                        <a:rPr lang="en-US" sz="1800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7%</a:t>
                      </a:r>
                      <a:endParaRPr lang="en-ID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46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</TotalTime>
  <Words>1994</Words>
  <Application>Microsoft Office PowerPoint</Application>
  <PresentationFormat>Widescreen</PresentationFormat>
  <Paragraphs>360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Lucida Sans Unicode</vt:lpstr>
      <vt:lpstr>Times New Roman</vt:lpstr>
      <vt:lpstr>Trebuchet MS</vt:lpstr>
      <vt:lpstr>Wingdings</vt:lpstr>
      <vt:lpstr>Office Theme</vt:lpstr>
      <vt:lpstr>Document</vt:lpstr>
      <vt:lpstr>PowerPoint Presentation</vt:lpstr>
      <vt:lpstr>Pendahuluan</vt:lpstr>
      <vt:lpstr>Pertanyaan Penelitian ( Rumusan Masalah )</vt:lpstr>
      <vt:lpstr>Literatur Review</vt:lpstr>
      <vt:lpstr>Literatur Review</vt:lpstr>
      <vt:lpstr>Kerangka Konseptual </vt:lpstr>
      <vt:lpstr>Metode</vt:lpstr>
      <vt:lpstr>Metode</vt:lpstr>
      <vt:lpstr>PowerPoint Presentation</vt:lpstr>
      <vt:lpstr>PowerPoint Presentation</vt:lpstr>
      <vt:lpstr>PowerPoint Presentation</vt:lpstr>
      <vt:lpstr>Hasil (AVE dan Fornell-Larcker Criterion)</vt:lpstr>
      <vt:lpstr>Hasil (Cronbach Alpha dan Composite reliability)</vt:lpstr>
      <vt:lpstr>Hasil (f-square)</vt:lpstr>
      <vt:lpstr>Hasil (R-square)</vt:lpstr>
      <vt:lpstr>Hasil (Path Coefficients)</vt:lpstr>
      <vt:lpstr>Hasil (Boothstrapping test result)</vt:lpstr>
      <vt:lpstr>Pembahasan</vt:lpstr>
      <vt:lpstr>Temuan Penting Penelitian</vt:lpstr>
      <vt:lpstr>Referensi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Peran Brand Trust dan Brand Image: Dampak Sosial Media Marketing Terhadap Loyalitas Pelanggan (Studi Pada Konsumen McDonald’s)</dc:title>
  <dc:creator>Umsida</dc:creator>
  <cp:lastModifiedBy>sofia naya</cp:lastModifiedBy>
  <cp:revision>3</cp:revision>
  <dcterms:created xsi:type="dcterms:W3CDTF">2026-01-21T09:32:01Z</dcterms:created>
  <dcterms:modified xsi:type="dcterms:W3CDTF">2026-01-27T01:54:59Z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2026-01-08T00:00:00Z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2026-01-21T00:00:00Z</vt:filetime>
  </property>
  <property fmtid="{D5CDD505-2E9C-101B-9397-08002B2CF9AE}" pid="5" name="Producer">
    <vt:lpwstr>Microsoft® PowerPoint® 2013</vt:lpwstr>
  </property>
</Properties>
</file>