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2"/>
  </p:notesMasterIdLst>
  <p:sldIdLst>
    <p:sldId id="256" r:id="rId2"/>
    <p:sldId id="257" r:id="rId3"/>
    <p:sldId id="258" r:id="rId4"/>
    <p:sldId id="259" r:id="rId5"/>
    <p:sldId id="294" r:id="rId6"/>
    <p:sldId id="299" r:id="rId7"/>
    <p:sldId id="260" r:id="rId8"/>
    <p:sldId id="261" r:id="rId9"/>
    <p:sldId id="262" r:id="rId10"/>
    <p:sldId id="263" r:id="rId11"/>
    <p:sldId id="295" r:id="rId12"/>
    <p:sldId id="286" r:id="rId13"/>
    <p:sldId id="287" r:id="rId14"/>
    <p:sldId id="296" r:id="rId15"/>
    <p:sldId id="290" r:id="rId16"/>
    <p:sldId id="297" r:id="rId17"/>
    <p:sldId id="298" r:id="rId18"/>
    <p:sldId id="291" r:id="rId19"/>
    <p:sldId id="292" r:id="rId20"/>
    <p:sldId id="293" r:id="rId21"/>
  </p:sldIdLst>
  <p:sldSz cx="12192000" cy="6858000"/>
  <p:notesSz cx="9144000" cy="6858000"/>
  <p:embeddedFontLst>
    <p:embeddedFont>
      <p:font typeface="Cambria Math" panose="02040503050406030204" pitchFamily="18" charset="0"/>
      <p:regular r:id="rId23"/>
    </p:embeddedFont>
    <p:embeddedFont>
      <p:font typeface="Century Gothic" panose="020B0502020202020204" pitchFamily="34" charset="0"/>
      <p:regular r:id="rId24"/>
      <p:bold r:id="rId25"/>
      <p:italic r:id="rId26"/>
      <p:boldItalic r:id="rId27"/>
    </p:embeddedFont>
    <p:embeddedFont>
      <p:font typeface="Exo" panose="020B060402020202020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5" roundtripDataSignature="AMtx7mjBGyagQtsdRI3O8XuNzF66fnzyH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72" autoAdjust="0"/>
  </p:normalViewPr>
  <p:slideViewPr>
    <p:cSldViewPr snapToGrid="0">
      <p:cViewPr varScale="1">
        <p:scale>
          <a:sx n="47" d="100"/>
          <a:sy n="47" d="100"/>
        </p:scale>
        <p:origin x="13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21" Type="http://schemas.openxmlformats.org/officeDocument/2006/relationships/slide" Target="slides/slide20.xml"/><Relationship Id="rId55"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9.fntdata"/><Relationship Id="rId6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56"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esika larasati" userId="e5d0a036f0d395ea" providerId="LiveId" clId="{AEF56D94-358F-43E8-A2CD-5B3BE7B2286B}"/>
    <pc:docChg chg="undo custSel modSld">
      <pc:chgData name="yesika larasati" userId="e5d0a036f0d395ea" providerId="LiveId" clId="{AEF56D94-358F-43E8-A2CD-5B3BE7B2286B}" dt="2026-01-26T16:32:17.627" v="38" actId="20577"/>
      <pc:docMkLst>
        <pc:docMk/>
      </pc:docMkLst>
      <pc:sldChg chg="modSp mod">
        <pc:chgData name="yesika larasati" userId="e5d0a036f0d395ea" providerId="LiveId" clId="{AEF56D94-358F-43E8-A2CD-5B3BE7B2286B}" dt="2026-01-26T16:32:17.627" v="38" actId="20577"/>
        <pc:sldMkLst>
          <pc:docMk/>
          <pc:sldMk cId="0" sldId="286"/>
        </pc:sldMkLst>
        <pc:spChg chg="mod">
          <ac:chgData name="yesika larasati" userId="e5d0a036f0d395ea" providerId="LiveId" clId="{AEF56D94-358F-43E8-A2CD-5B3BE7B2286B}" dt="2026-01-26T16:32:17.627" v="38" actId="20577"/>
          <ac:spMkLst>
            <pc:docMk/>
            <pc:sldMk cId="0" sldId="286"/>
            <ac:spMk id="3" creationId="{6451B59E-4949-4FA8-B98B-598334B1720D}"/>
          </ac:spMkLst>
        </pc:spChg>
        <pc:graphicFrameChg chg="mod">
          <ac:chgData name="yesika larasati" userId="e5d0a036f0d395ea" providerId="LiveId" clId="{AEF56D94-358F-43E8-A2CD-5B3BE7B2286B}" dt="2026-01-26T14:12:28.229" v="1" actId="1076"/>
          <ac:graphicFrameMkLst>
            <pc:docMk/>
            <pc:sldMk cId="0" sldId="286"/>
            <ac:graphicFrameMk id="2" creationId="{96D61238-49EC-E7A3-8D93-F111C1642A0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 name="Google Shape;44;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40f655603b_0_16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40f655603b_0_163: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g240f655603b_0_163: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a:extLst>
            <a:ext uri="{FF2B5EF4-FFF2-40B4-BE49-F238E27FC236}">
              <a16:creationId xmlns:a16="http://schemas.microsoft.com/office/drawing/2014/main" id="{23BA72DE-566E-AA78-79C5-AF2323365141}"/>
            </a:ext>
          </a:extLst>
        </p:cNvPr>
        <p:cNvGrpSpPr/>
        <p:nvPr/>
      </p:nvGrpSpPr>
      <p:grpSpPr>
        <a:xfrm>
          <a:off x="0" y="0"/>
          <a:ext cx="0" cy="0"/>
          <a:chOff x="0" y="0"/>
          <a:chExt cx="0" cy="0"/>
        </a:xfrm>
      </p:grpSpPr>
      <p:sp>
        <p:nvSpPr>
          <p:cNvPr id="101" name="Google Shape;101;g240f655603b_0_163:notes">
            <a:extLst>
              <a:ext uri="{FF2B5EF4-FFF2-40B4-BE49-F238E27FC236}">
                <a16:creationId xmlns:a16="http://schemas.microsoft.com/office/drawing/2014/main" id="{7A1AFD3F-B301-ABD8-3AF7-841E7322F459}"/>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40f655603b_0_163:notes">
            <a:extLst>
              <a:ext uri="{FF2B5EF4-FFF2-40B4-BE49-F238E27FC236}">
                <a16:creationId xmlns:a16="http://schemas.microsoft.com/office/drawing/2014/main" id="{153F7DFC-1BF7-A621-ABED-A12E095D3E4C}"/>
              </a:ext>
            </a:extLst>
          </p:cNvPr>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g240f655603b_0_163:notes">
            <a:extLst>
              <a:ext uri="{FF2B5EF4-FFF2-40B4-BE49-F238E27FC236}">
                <a16:creationId xmlns:a16="http://schemas.microsoft.com/office/drawing/2014/main" id="{93525D3F-206C-152A-2031-3AE470497834}"/>
              </a:ext>
            </a:extLst>
          </p:cNvPr>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11</a:t>
            </a:fld>
            <a:endParaRPr/>
          </a:p>
        </p:txBody>
      </p:sp>
    </p:spTree>
    <p:extLst>
      <p:ext uri="{BB962C8B-B14F-4D97-AF65-F5344CB8AC3E}">
        <p14:creationId xmlns:p14="http://schemas.microsoft.com/office/powerpoint/2010/main" val="2602713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13d5a981091_0_88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13d5a981091_0_881: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6" name="Google Shape;286;g13d5a981091_0_881: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13d5a981091_0_888: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13d5a981091_0_888: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g13d5a981091_0_888: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a:extLst>
            <a:ext uri="{FF2B5EF4-FFF2-40B4-BE49-F238E27FC236}">
              <a16:creationId xmlns:a16="http://schemas.microsoft.com/office/drawing/2014/main" id="{8CB765DE-A092-73C4-2D37-B8B2540367FF}"/>
            </a:ext>
          </a:extLst>
        </p:cNvPr>
        <p:cNvGrpSpPr/>
        <p:nvPr/>
      </p:nvGrpSpPr>
      <p:grpSpPr>
        <a:xfrm>
          <a:off x="0" y="0"/>
          <a:ext cx="0" cy="0"/>
          <a:chOff x="0" y="0"/>
          <a:chExt cx="0" cy="0"/>
        </a:xfrm>
      </p:grpSpPr>
      <p:sp>
        <p:nvSpPr>
          <p:cNvPr id="292" name="Google Shape;292;g13d5a981091_0_888:notes">
            <a:extLst>
              <a:ext uri="{FF2B5EF4-FFF2-40B4-BE49-F238E27FC236}">
                <a16:creationId xmlns:a16="http://schemas.microsoft.com/office/drawing/2014/main" id="{8AD6995A-0153-1324-37E5-B190F40EA5BE}"/>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13d5a981091_0_888:notes">
            <a:extLst>
              <a:ext uri="{FF2B5EF4-FFF2-40B4-BE49-F238E27FC236}">
                <a16:creationId xmlns:a16="http://schemas.microsoft.com/office/drawing/2014/main" id="{CF6A60CB-CEC3-E84D-FF7B-1BD4CD93AE05}"/>
              </a:ext>
            </a:extLst>
          </p:cNvPr>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g13d5a981091_0_888:notes">
            <a:extLst>
              <a:ext uri="{FF2B5EF4-FFF2-40B4-BE49-F238E27FC236}">
                <a16:creationId xmlns:a16="http://schemas.microsoft.com/office/drawing/2014/main" id="{A4579406-431A-7214-5144-F453D3A63FF9}"/>
              </a:ext>
            </a:extLst>
          </p:cNvPr>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14</a:t>
            </a:fld>
            <a:endParaRPr/>
          </a:p>
        </p:txBody>
      </p:sp>
    </p:spTree>
    <p:extLst>
      <p:ext uri="{BB962C8B-B14F-4D97-AF65-F5344CB8AC3E}">
        <p14:creationId xmlns:p14="http://schemas.microsoft.com/office/powerpoint/2010/main" val="799551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13d5a981091_0_91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4" name="Google Shape;314;g13d5a981091_0_913: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5" name="Google Shape;315;g13d5a981091_0_913: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a:extLst>
            <a:ext uri="{FF2B5EF4-FFF2-40B4-BE49-F238E27FC236}">
              <a16:creationId xmlns:a16="http://schemas.microsoft.com/office/drawing/2014/main" id="{B3BA99DB-43D1-5484-1F4B-2EE9430D2DC9}"/>
            </a:ext>
          </a:extLst>
        </p:cNvPr>
        <p:cNvGrpSpPr/>
        <p:nvPr/>
      </p:nvGrpSpPr>
      <p:grpSpPr>
        <a:xfrm>
          <a:off x="0" y="0"/>
          <a:ext cx="0" cy="0"/>
          <a:chOff x="0" y="0"/>
          <a:chExt cx="0" cy="0"/>
        </a:xfrm>
      </p:grpSpPr>
      <p:sp>
        <p:nvSpPr>
          <p:cNvPr id="326" name="Google Shape;326;g258b7c1efa5_5_6:notes">
            <a:extLst>
              <a:ext uri="{FF2B5EF4-FFF2-40B4-BE49-F238E27FC236}">
                <a16:creationId xmlns:a16="http://schemas.microsoft.com/office/drawing/2014/main" id="{4FA53D30-EDAA-EF0E-BEA6-B906B219B840}"/>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258b7c1efa5_5_6:notes">
            <a:extLst>
              <a:ext uri="{FF2B5EF4-FFF2-40B4-BE49-F238E27FC236}">
                <a16:creationId xmlns:a16="http://schemas.microsoft.com/office/drawing/2014/main" id="{FBEC8B03-6BB3-CBB1-0238-EDF23DECF66A}"/>
              </a:ext>
            </a:extLst>
          </p:cNvPr>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8" name="Google Shape;328;g258b7c1efa5_5_6:notes">
            <a:extLst>
              <a:ext uri="{FF2B5EF4-FFF2-40B4-BE49-F238E27FC236}">
                <a16:creationId xmlns:a16="http://schemas.microsoft.com/office/drawing/2014/main" id="{539765F1-9FD2-2C37-9C24-3249093B2BB5}"/>
              </a:ext>
            </a:extLst>
          </p:cNvPr>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11734147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a:extLst>
            <a:ext uri="{FF2B5EF4-FFF2-40B4-BE49-F238E27FC236}">
              <a16:creationId xmlns:a16="http://schemas.microsoft.com/office/drawing/2014/main" id="{72458F54-DD0B-114A-4ADF-002079DD5E43}"/>
            </a:ext>
          </a:extLst>
        </p:cNvPr>
        <p:cNvGrpSpPr/>
        <p:nvPr/>
      </p:nvGrpSpPr>
      <p:grpSpPr>
        <a:xfrm>
          <a:off x="0" y="0"/>
          <a:ext cx="0" cy="0"/>
          <a:chOff x="0" y="0"/>
          <a:chExt cx="0" cy="0"/>
        </a:xfrm>
      </p:grpSpPr>
      <p:sp>
        <p:nvSpPr>
          <p:cNvPr id="326" name="Google Shape;326;g258b7c1efa5_5_6:notes">
            <a:extLst>
              <a:ext uri="{FF2B5EF4-FFF2-40B4-BE49-F238E27FC236}">
                <a16:creationId xmlns:a16="http://schemas.microsoft.com/office/drawing/2014/main" id="{825A99AE-B595-C812-D6E5-E650757A6585}"/>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258b7c1efa5_5_6:notes">
            <a:extLst>
              <a:ext uri="{FF2B5EF4-FFF2-40B4-BE49-F238E27FC236}">
                <a16:creationId xmlns:a16="http://schemas.microsoft.com/office/drawing/2014/main" id="{D530F84F-704F-A51D-38AE-F2706EA8A352}"/>
              </a:ext>
            </a:extLst>
          </p:cNvPr>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8" name="Google Shape;328;g258b7c1efa5_5_6:notes">
            <a:extLst>
              <a:ext uri="{FF2B5EF4-FFF2-40B4-BE49-F238E27FC236}">
                <a16:creationId xmlns:a16="http://schemas.microsoft.com/office/drawing/2014/main" id="{BB94CD1E-771C-18A4-C07B-8BAF0DDDE2A9}"/>
              </a:ext>
            </a:extLst>
          </p:cNvPr>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13007434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104f7abbb21_0_31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1" name="Google Shape;32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258b7c1efa5_5_6: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258b7c1efa5_5_6: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28" name="Google Shape;328;g258b7c1efa5_5_6: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3d5a981091_0_9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 name="Google Shape;50;g13d5a981091_0_939: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g13d5a981091_0_939: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4" name="Google Shape;334;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17d9fd07dbf_0_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17d9fd07dbf_0_5: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 name="Google Shape;58;g17d9fd07dbf_0_5: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40f655603b_0_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40f655603b_0_1: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 name="Google Shape;65;g240f655603b_0_1: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174EEC2E-5166-F0B7-B1FA-55BF00C62976}"/>
            </a:ext>
          </a:extLst>
        </p:cNvPr>
        <p:cNvGrpSpPr/>
        <p:nvPr/>
      </p:nvGrpSpPr>
      <p:grpSpPr>
        <a:xfrm>
          <a:off x="0" y="0"/>
          <a:ext cx="0" cy="0"/>
          <a:chOff x="0" y="0"/>
          <a:chExt cx="0" cy="0"/>
        </a:xfrm>
      </p:grpSpPr>
      <p:sp>
        <p:nvSpPr>
          <p:cNvPr id="63" name="Google Shape;63;g240f655603b_0_1:notes">
            <a:extLst>
              <a:ext uri="{FF2B5EF4-FFF2-40B4-BE49-F238E27FC236}">
                <a16:creationId xmlns:a16="http://schemas.microsoft.com/office/drawing/2014/main" id="{7914E4C5-5583-28B8-2A92-7E032F75DC65}"/>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40f655603b_0_1:notes">
            <a:extLst>
              <a:ext uri="{FF2B5EF4-FFF2-40B4-BE49-F238E27FC236}">
                <a16:creationId xmlns:a16="http://schemas.microsoft.com/office/drawing/2014/main" id="{5D683C61-0A76-89B5-FE8F-E3089E56AD2D}"/>
              </a:ext>
            </a:extLst>
          </p:cNvPr>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 name="Google Shape;65;g240f655603b_0_1:notes">
            <a:extLst>
              <a:ext uri="{FF2B5EF4-FFF2-40B4-BE49-F238E27FC236}">
                <a16:creationId xmlns:a16="http://schemas.microsoft.com/office/drawing/2014/main" id="{1C57C34C-C1E6-F89E-08A3-92CDC96D3E0B}"/>
              </a:ext>
            </a:extLst>
          </p:cNvPr>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5</a:t>
            </a:fld>
            <a:endParaRPr/>
          </a:p>
        </p:txBody>
      </p:sp>
    </p:spTree>
    <p:extLst>
      <p:ext uri="{BB962C8B-B14F-4D97-AF65-F5344CB8AC3E}">
        <p14:creationId xmlns:p14="http://schemas.microsoft.com/office/powerpoint/2010/main" val="402242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a:extLst>
            <a:ext uri="{FF2B5EF4-FFF2-40B4-BE49-F238E27FC236}">
              <a16:creationId xmlns:a16="http://schemas.microsoft.com/office/drawing/2014/main" id="{39482F79-6F75-3A59-04D5-AFB2836ADA8E}"/>
            </a:ext>
          </a:extLst>
        </p:cNvPr>
        <p:cNvGrpSpPr/>
        <p:nvPr/>
      </p:nvGrpSpPr>
      <p:grpSpPr>
        <a:xfrm>
          <a:off x="0" y="0"/>
          <a:ext cx="0" cy="0"/>
          <a:chOff x="0" y="0"/>
          <a:chExt cx="0" cy="0"/>
        </a:xfrm>
      </p:grpSpPr>
      <p:sp>
        <p:nvSpPr>
          <p:cNvPr id="292" name="Google Shape;292;g13d5a981091_0_888:notes">
            <a:extLst>
              <a:ext uri="{FF2B5EF4-FFF2-40B4-BE49-F238E27FC236}">
                <a16:creationId xmlns:a16="http://schemas.microsoft.com/office/drawing/2014/main" id="{02BCE166-8CE2-BB49-CDF2-36DBAF603A9D}"/>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13d5a981091_0_888:notes">
            <a:extLst>
              <a:ext uri="{FF2B5EF4-FFF2-40B4-BE49-F238E27FC236}">
                <a16:creationId xmlns:a16="http://schemas.microsoft.com/office/drawing/2014/main" id="{7FB01522-A2C7-E4D9-3C10-96BA1A366B16}"/>
              </a:ext>
            </a:extLst>
          </p:cNvPr>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g13d5a981091_0_888:notes">
            <a:extLst>
              <a:ext uri="{FF2B5EF4-FFF2-40B4-BE49-F238E27FC236}">
                <a16:creationId xmlns:a16="http://schemas.microsoft.com/office/drawing/2014/main" id="{8710727B-450A-69DD-3AC1-01276F4AEF6D}"/>
              </a:ext>
            </a:extLst>
          </p:cNvPr>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6</a:t>
            </a:fld>
            <a:endParaRPr/>
          </a:p>
        </p:txBody>
      </p:sp>
    </p:spTree>
    <p:extLst>
      <p:ext uri="{BB962C8B-B14F-4D97-AF65-F5344CB8AC3E}">
        <p14:creationId xmlns:p14="http://schemas.microsoft.com/office/powerpoint/2010/main" val="815482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d5a981091_0_94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d5a981091_0_945: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 name="Google Shape;73;g13d5a981091_0_945: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40f655603b_0_194: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40f655603b_0_194: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 name="Google Shape;89;g240f655603b_0_194: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40f655603b_0_15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40f655603b_0_155:notes"/>
          <p:cNvSpPr txBox="1">
            <a:spLocks noGrp="1"/>
          </p:cNvSpPr>
          <p:nvPr>
            <p:ph type="body" idx="1"/>
          </p:nvPr>
        </p:nvSpPr>
        <p:spPr>
          <a:xfrm>
            <a:off x="914400" y="3300412"/>
            <a:ext cx="7315200" cy="2700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g240f655603b_0_155:notes"/>
          <p:cNvSpPr txBox="1">
            <a:spLocks noGrp="1"/>
          </p:cNvSpPr>
          <p:nvPr>
            <p:ph type="sldNum" idx="12"/>
          </p:nvPr>
        </p:nvSpPr>
        <p:spPr>
          <a:xfrm>
            <a:off x="5179484" y="6513910"/>
            <a:ext cx="3962400" cy="3441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7"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1" type="obj">
  <p:cSld name="OBJECT">
    <p:spTree>
      <p:nvGrpSpPr>
        <p:cNvPr id="1" name="Shape 36"/>
        <p:cNvGrpSpPr/>
        <p:nvPr/>
      </p:nvGrpSpPr>
      <p:grpSpPr>
        <a:xfrm>
          <a:off x="0" y="0"/>
          <a:ext cx="0" cy="0"/>
          <a:chOff x="0" y="0"/>
          <a:chExt cx="0" cy="0"/>
        </a:xfrm>
      </p:grpSpPr>
      <p:sp>
        <p:nvSpPr>
          <p:cNvPr id="37" name="Google Shape;37;g13d5a981091_0_833"/>
          <p:cNvSpPr txBox="1">
            <a:spLocks noGrp="1"/>
          </p:cNvSpPr>
          <p:nvPr>
            <p:ph type="title"/>
          </p:nvPr>
        </p:nvSpPr>
        <p:spPr>
          <a:xfrm>
            <a:off x="1097280" y="286603"/>
            <a:ext cx="10058400" cy="1450800"/>
          </a:xfrm>
          <a:prstGeom prst="rect">
            <a:avLst/>
          </a:prstGeom>
          <a:noFill/>
          <a:ln>
            <a:noFill/>
          </a:ln>
        </p:spPr>
        <p:txBody>
          <a:bodyPr spcFirstLastPara="1" wrap="square" lIns="91425" tIns="45700" rIns="91425" bIns="45700" anchor="b" anchorCtr="0">
            <a:normAutofit/>
          </a:bodyPr>
          <a:lstStyle>
            <a:lvl1pPr lvl="0" algn="l" rtl="0">
              <a:lnSpc>
                <a:spcPct val="85000"/>
              </a:lnSpc>
              <a:spcBef>
                <a:spcPts val="0"/>
              </a:spcBef>
              <a:spcAft>
                <a:spcPts val="0"/>
              </a:spcAft>
              <a:buClr>
                <a:srgbClr val="3F3F3F"/>
              </a:buClr>
              <a:buSzPts val="48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8" name="Google Shape;38;g13d5a981091_0_833"/>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lvl1pPr marL="457200" lvl="0" indent="-342900" algn="l" rtl="0">
              <a:lnSpc>
                <a:spcPct val="90000"/>
              </a:lnSpc>
              <a:spcBef>
                <a:spcPts val="1200"/>
              </a:spcBef>
              <a:spcAft>
                <a:spcPts val="0"/>
              </a:spcAft>
              <a:buSzPts val="1800"/>
              <a:buChar char="•"/>
              <a:defRPr/>
            </a:lvl1pPr>
            <a:lvl2pPr marL="914400" lvl="1" indent="-342900" algn="l" rtl="0">
              <a:lnSpc>
                <a:spcPct val="90000"/>
              </a:lnSpc>
              <a:spcBef>
                <a:spcPts val="200"/>
              </a:spcBef>
              <a:spcAft>
                <a:spcPts val="0"/>
              </a:spcAft>
              <a:buSzPts val="1800"/>
              <a:buChar char="•"/>
              <a:defRPr/>
            </a:lvl2pPr>
            <a:lvl3pPr marL="1371600" lvl="2" indent="-342900" algn="l" rtl="0">
              <a:lnSpc>
                <a:spcPct val="90000"/>
              </a:lnSpc>
              <a:spcBef>
                <a:spcPts val="400"/>
              </a:spcBef>
              <a:spcAft>
                <a:spcPts val="0"/>
              </a:spcAft>
              <a:buSzPts val="1800"/>
              <a:buChar char="•"/>
              <a:defRPr/>
            </a:lvl3pPr>
            <a:lvl4pPr marL="1828800" lvl="3" indent="-342900" algn="l" rtl="0">
              <a:lnSpc>
                <a:spcPct val="90000"/>
              </a:lnSpc>
              <a:spcBef>
                <a:spcPts val="400"/>
              </a:spcBef>
              <a:spcAft>
                <a:spcPts val="0"/>
              </a:spcAft>
              <a:buSzPts val="1800"/>
              <a:buChar char="•"/>
              <a:defRPr/>
            </a:lvl4pPr>
            <a:lvl5pPr marL="2286000" lvl="4" indent="-342900" algn="l" rtl="0">
              <a:lnSpc>
                <a:spcPct val="90000"/>
              </a:lnSpc>
              <a:spcBef>
                <a:spcPts val="400"/>
              </a:spcBef>
              <a:spcAft>
                <a:spcPts val="0"/>
              </a:spcAft>
              <a:buSzPts val="1800"/>
              <a:buChar char="•"/>
              <a:defRPr/>
            </a:lvl5pPr>
            <a:lvl6pPr marL="2743200" lvl="5" indent="-342900" algn="l" rtl="0">
              <a:lnSpc>
                <a:spcPct val="90000"/>
              </a:lnSpc>
              <a:spcBef>
                <a:spcPts val="400"/>
              </a:spcBef>
              <a:spcAft>
                <a:spcPts val="0"/>
              </a:spcAft>
              <a:buSzPts val="1800"/>
              <a:buChar char="•"/>
              <a:defRPr/>
            </a:lvl6pPr>
            <a:lvl7pPr marL="3200400" lvl="6" indent="-342900" algn="l" rtl="0">
              <a:lnSpc>
                <a:spcPct val="90000"/>
              </a:lnSpc>
              <a:spcBef>
                <a:spcPts val="400"/>
              </a:spcBef>
              <a:spcAft>
                <a:spcPts val="0"/>
              </a:spcAft>
              <a:buSzPts val="1800"/>
              <a:buChar char="•"/>
              <a:defRPr/>
            </a:lvl7pPr>
            <a:lvl8pPr marL="3657600" lvl="7" indent="-342900" algn="l" rtl="0">
              <a:lnSpc>
                <a:spcPct val="90000"/>
              </a:lnSpc>
              <a:spcBef>
                <a:spcPts val="400"/>
              </a:spcBef>
              <a:spcAft>
                <a:spcPts val="0"/>
              </a:spcAft>
              <a:buSzPts val="1800"/>
              <a:buChar char="•"/>
              <a:defRPr/>
            </a:lvl8pPr>
            <a:lvl9pPr marL="4114800" lvl="8" indent="-342900" algn="l" rtl="0">
              <a:lnSpc>
                <a:spcPct val="90000"/>
              </a:lnSpc>
              <a:spcBef>
                <a:spcPts val="400"/>
              </a:spcBef>
              <a:spcAft>
                <a:spcPts val="400"/>
              </a:spcAft>
              <a:buSzPts val="1800"/>
              <a:buChar char="•"/>
              <a:defRPr/>
            </a:lvl9pPr>
          </a:lstStyle>
          <a:p>
            <a:endParaRPr/>
          </a:p>
        </p:txBody>
      </p:sp>
      <p:sp>
        <p:nvSpPr>
          <p:cNvPr id="39" name="Google Shape;39;g13d5a981091_0_833"/>
          <p:cNvSpPr txBox="1">
            <a:spLocks noGrp="1"/>
          </p:cNvSpPr>
          <p:nvPr>
            <p:ph type="dt" idx="10"/>
          </p:nvPr>
        </p:nvSpPr>
        <p:spPr>
          <a:xfrm>
            <a:off x="1097280" y="6459785"/>
            <a:ext cx="24723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40" name="Google Shape;40;g13d5a981091_0_833"/>
          <p:cNvSpPr txBox="1">
            <a:spLocks noGrp="1"/>
          </p:cNvSpPr>
          <p:nvPr>
            <p:ph type="ftr" idx="11"/>
          </p:nvPr>
        </p:nvSpPr>
        <p:spPr>
          <a:xfrm>
            <a:off x="3686185" y="6459785"/>
            <a:ext cx="4822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41" name="Google Shape;41;g13d5a981091_0_833"/>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45"/>
        <p:cNvGrpSpPr/>
        <p:nvPr/>
      </p:nvGrpSpPr>
      <p:grpSpPr>
        <a:xfrm>
          <a:off x="0" y="0"/>
          <a:ext cx="0" cy="0"/>
          <a:chOff x="0" y="0"/>
          <a:chExt cx="0" cy="0"/>
        </a:xfrm>
      </p:grpSpPr>
      <p:sp>
        <p:nvSpPr>
          <p:cNvPr id="46" name="Google Shape;46;p1"/>
          <p:cNvSpPr txBox="1">
            <a:spLocks noGrp="1"/>
          </p:cNvSpPr>
          <p:nvPr>
            <p:ph type="ctrTitle"/>
          </p:nvPr>
        </p:nvSpPr>
        <p:spPr>
          <a:xfrm>
            <a:off x="727522" y="404586"/>
            <a:ext cx="10736956" cy="2489009"/>
          </a:xfrm>
          <a:prstGeom prst="rect">
            <a:avLst/>
          </a:prstGeom>
          <a:noFill/>
          <a:ln>
            <a:noFill/>
          </a:ln>
        </p:spPr>
        <p:txBody>
          <a:bodyPr spcFirstLastPara="1" wrap="square" lIns="91425" tIns="45700" rIns="91425" bIns="45700" anchor="b" anchorCtr="0">
            <a:normAutofit/>
          </a:bodyPr>
          <a:lstStyle/>
          <a:p>
            <a:pPr marL="12700" marR="5080" indent="-2540">
              <a:lnSpc>
                <a:spcPct val="100000"/>
              </a:lnSpc>
              <a:spcBef>
                <a:spcPts val="2035"/>
              </a:spcBef>
            </a:pPr>
            <a:r>
              <a:rPr lang="en-AS" sz="3000" dirty="0" err="1">
                <a:solidFill>
                  <a:srgbClr val="FFFFFF"/>
                </a:solidFill>
                <a:latin typeface="Exo" panose="020B0604020202020204" charset="0"/>
                <a:cs typeface="Times New Roman"/>
              </a:rPr>
              <a:t>Dampak</a:t>
            </a:r>
            <a:r>
              <a:rPr lang="en-AS" sz="3000" dirty="0">
                <a:solidFill>
                  <a:srgbClr val="FFFFFF"/>
                </a:solidFill>
                <a:latin typeface="Exo" panose="020B0604020202020204" charset="0"/>
                <a:cs typeface="Times New Roman"/>
              </a:rPr>
              <a:t> Brand Trust, Brand Image, Dan Emotional Branding </a:t>
            </a:r>
            <a:r>
              <a:rPr lang="en-AS" sz="3000" dirty="0" err="1">
                <a:solidFill>
                  <a:srgbClr val="FFFFFF"/>
                </a:solidFill>
                <a:latin typeface="Exo" panose="020B0604020202020204" charset="0"/>
                <a:cs typeface="Times New Roman"/>
              </a:rPr>
              <a:t>Terhadap</a:t>
            </a:r>
            <a:r>
              <a:rPr lang="en-AS" sz="3000" dirty="0">
                <a:solidFill>
                  <a:srgbClr val="FFFFFF"/>
                </a:solidFill>
                <a:latin typeface="Exo" panose="020B0604020202020204" charset="0"/>
                <a:cs typeface="Times New Roman"/>
              </a:rPr>
              <a:t> Customer Satisfaction : Studi Pada Industri </a:t>
            </a:r>
            <a:r>
              <a:rPr lang="en-AS" sz="3000" dirty="0" err="1">
                <a:solidFill>
                  <a:srgbClr val="FFFFFF"/>
                </a:solidFill>
                <a:latin typeface="Exo" panose="020B0604020202020204" charset="0"/>
                <a:cs typeface="Times New Roman"/>
              </a:rPr>
              <a:t>Furnitur</a:t>
            </a:r>
            <a:r>
              <a:rPr lang="en-AS" sz="3000" dirty="0">
                <a:solidFill>
                  <a:srgbClr val="FFFFFF"/>
                </a:solidFill>
                <a:latin typeface="Exo" panose="020B0604020202020204" charset="0"/>
                <a:cs typeface="Times New Roman"/>
              </a:rPr>
              <a:t> Ikea</a:t>
            </a:r>
            <a:endParaRPr lang="en-US" sz="3000" dirty="0">
              <a:latin typeface="Exo" panose="020B0604020202020204" charset="0"/>
              <a:cs typeface="Times New Roman"/>
            </a:endParaRPr>
          </a:p>
        </p:txBody>
      </p:sp>
      <p:sp>
        <p:nvSpPr>
          <p:cNvPr id="47" name="Google Shape;47;p1"/>
          <p:cNvSpPr txBox="1">
            <a:spLocks noGrp="1"/>
          </p:cNvSpPr>
          <p:nvPr>
            <p:ph type="subTitle" idx="1"/>
          </p:nvPr>
        </p:nvSpPr>
        <p:spPr>
          <a:xfrm>
            <a:off x="1714500" y="3167914"/>
            <a:ext cx="8763000" cy="285569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sz="2300" dirty="0">
                <a:solidFill>
                  <a:srgbClr val="F2F2F2"/>
                </a:solidFill>
                <a:latin typeface="Exo"/>
                <a:ea typeface="Exo"/>
                <a:cs typeface="Exo"/>
                <a:sym typeface="Exo"/>
              </a:rPr>
              <a:t>Oleh:</a:t>
            </a:r>
            <a:endParaRPr sz="2300" dirty="0">
              <a:solidFill>
                <a:srgbClr val="F2F2F2"/>
              </a:solidFill>
              <a:latin typeface="Exo"/>
              <a:ea typeface="Exo"/>
              <a:cs typeface="Exo"/>
              <a:sym typeface="Exo"/>
            </a:endParaRPr>
          </a:p>
          <a:p>
            <a:pPr marL="0" lvl="0" indent="0" algn="ctr" rtl="0">
              <a:lnSpc>
                <a:spcPct val="90000"/>
              </a:lnSpc>
              <a:spcBef>
                <a:spcPts val="0"/>
              </a:spcBef>
              <a:spcAft>
                <a:spcPts val="0"/>
              </a:spcAft>
              <a:buClr>
                <a:srgbClr val="F2F2F2"/>
              </a:buClr>
              <a:buSzPts val="2400"/>
              <a:buNone/>
            </a:pPr>
            <a:r>
              <a:rPr lang="en-US" sz="2300" dirty="0">
                <a:solidFill>
                  <a:srgbClr val="F2F2F2"/>
                </a:solidFill>
              </a:rPr>
              <a:t>Y</a:t>
            </a:r>
            <a:r>
              <a:rPr lang="en-AS" sz="2300" dirty="0" err="1">
                <a:solidFill>
                  <a:srgbClr val="F2F2F2"/>
                </a:solidFill>
              </a:rPr>
              <a:t>esika</a:t>
            </a:r>
            <a:r>
              <a:rPr lang="en-AS" sz="2300" dirty="0">
                <a:solidFill>
                  <a:srgbClr val="F2F2F2"/>
                </a:solidFill>
              </a:rPr>
              <a:t> Larasati,</a:t>
            </a:r>
          </a:p>
          <a:p>
            <a:pPr marL="0" indent="0">
              <a:spcBef>
                <a:spcPts val="0"/>
              </a:spcBef>
              <a:buClr>
                <a:srgbClr val="F2F2F2"/>
              </a:buClr>
            </a:pPr>
            <a:r>
              <a:rPr lang="en-AS" sz="2300" dirty="0">
                <a:solidFill>
                  <a:schemeClr val="bg1"/>
                </a:solidFill>
                <a:latin typeface="Exo" panose="020B0604020202020204" charset="0"/>
                <a:cs typeface="Times New Roman" panose="02020603050405020304" pitchFamily="18" charset="0"/>
              </a:rPr>
              <a:t>Muhammad Yani</a:t>
            </a:r>
          </a:p>
          <a:p>
            <a:pPr marL="0" indent="0">
              <a:spcBef>
                <a:spcPts val="0"/>
              </a:spcBef>
              <a:buClr>
                <a:srgbClr val="F2F2F2"/>
              </a:buClr>
            </a:pPr>
            <a:endParaRPr sz="2300" dirty="0">
              <a:solidFill>
                <a:srgbClr val="F2F2F2"/>
              </a:solidFill>
            </a:endParaRPr>
          </a:p>
          <a:p>
            <a:pPr marL="12700" marR="5080" indent="-635">
              <a:lnSpc>
                <a:spcPct val="100000"/>
              </a:lnSpc>
              <a:spcBef>
                <a:spcPts val="95"/>
              </a:spcBef>
            </a:pPr>
            <a:r>
              <a:rPr lang="en-ID" sz="2300" dirty="0">
                <a:solidFill>
                  <a:srgbClr val="FFFFFF"/>
                </a:solidFill>
                <a:latin typeface="Exo" panose="020B0604020202020204" charset="0"/>
                <a:cs typeface="Times New Roman"/>
              </a:rPr>
              <a:t>Program</a:t>
            </a:r>
            <a:r>
              <a:rPr lang="en-ID" sz="2300" spc="-30" dirty="0">
                <a:solidFill>
                  <a:srgbClr val="FFFFFF"/>
                </a:solidFill>
                <a:latin typeface="Exo" panose="020B0604020202020204" charset="0"/>
                <a:cs typeface="Times New Roman"/>
              </a:rPr>
              <a:t> </a:t>
            </a:r>
            <a:r>
              <a:rPr lang="en-ID" sz="2300" dirty="0">
                <a:solidFill>
                  <a:srgbClr val="FFFFFF"/>
                </a:solidFill>
                <a:latin typeface="Exo" panose="020B0604020202020204" charset="0"/>
                <a:cs typeface="Times New Roman"/>
              </a:rPr>
              <a:t>Studi</a:t>
            </a:r>
            <a:r>
              <a:rPr lang="en-ID" sz="2300" spc="-60" dirty="0">
                <a:solidFill>
                  <a:srgbClr val="FFFFFF"/>
                </a:solidFill>
                <a:latin typeface="Exo" panose="020B0604020202020204" charset="0"/>
                <a:cs typeface="Times New Roman"/>
              </a:rPr>
              <a:t> </a:t>
            </a:r>
            <a:r>
              <a:rPr lang="en-ID" sz="2300" spc="-10" dirty="0" err="1">
                <a:solidFill>
                  <a:srgbClr val="FFFFFF"/>
                </a:solidFill>
                <a:latin typeface="Exo" panose="020B0604020202020204" charset="0"/>
                <a:cs typeface="Times New Roman"/>
              </a:rPr>
              <a:t>Manajemen</a:t>
            </a:r>
            <a:r>
              <a:rPr lang="en-ID" sz="2300" spc="-10" dirty="0">
                <a:solidFill>
                  <a:srgbClr val="FFFFFF"/>
                </a:solidFill>
                <a:latin typeface="Exo" panose="020B0604020202020204" charset="0"/>
                <a:cs typeface="Times New Roman"/>
              </a:rPr>
              <a:t> </a:t>
            </a:r>
            <a:endParaRPr lang="en-AS" sz="2300" spc="-10" dirty="0">
              <a:solidFill>
                <a:srgbClr val="FFFFFF"/>
              </a:solidFill>
              <a:latin typeface="Exo" panose="020B0604020202020204" charset="0"/>
              <a:cs typeface="Times New Roman"/>
            </a:endParaRPr>
          </a:p>
          <a:p>
            <a:pPr marL="12700" marR="5080" indent="-635">
              <a:lnSpc>
                <a:spcPct val="100000"/>
              </a:lnSpc>
              <a:spcBef>
                <a:spcPts val="95"/>
              </a:spcBef>
            </a:pPr>
            <a:r>
              <a:rPr lang="en-ID" sz="2300" dirty="0">
                <a:solidFill>
                  <a:srgbClr val="FFFFFF"/>
                </a:solidFill>
                <a:latin typeface="Exo" panose="020B0604020202020204" charset="0"/>
                <a:cs typeface="Times New Roman"/>
              </a:rPr>
              <a:t>Universitas</a:t>
            </a:r>
            <a:r>
              <a:rPr lang="en-ID" sz="2300" spc="-40" dirty="0">
                <a:solidFill>
                  <a:srgbClr val="FFFFFF"/>
                </a:solidFill>
                <a:latin typeface="Exo" panose="020B0604020202020204" charset="0"/>
                <a:cs typeface="Times New Roman"/>
              </a:rPr>
              <a:t> </a:t>
            </a:r>
            <a:r>
              <a:rPr lang="en-ID" sz="2300" spc="-10" dirty="0">
                <a:solidFill>
                  <a:srgbClr val="FFFFFF"/>
                </a:solidFill>
                <a:latin typeface="Exo" panose="020B0604020202020204" charset="0"/>
                <a:cs typeface="Times New Roman"/>
              </a:rPr>
              <a:t>Muhammadiyah</a:t>
            </a:r>
            <a:r>
              <a:rPr lang="en-ID" sz="2300" spc="-5" dirty="0">
                <a:solidFill>
                  <a:srgbClr val="FFFFFF"/>
                </a:solidFill>
                <a:latin typeface="Exo" panose="020B0604020202020204" charset="0"/>
                <a:cs typeface="Times New Roman"/>
              </a:rPr>
              <a:t> </a:t>
            </a:r>
            <a:r>
              <a:rPr lang="en-ID" sz="2300" spc="-10" dirty="0" err="1">
                <a:solidFill>
                  <a:srgbClr val="FFFFFF"/>
                </a:solidFill>
                <a:latin typeface="Exo" panose="020B0604020202020204" charset="0"/>
                <a:cs typeface="Times New Roman"/>
              </a:rPr>
              <a:t>Sidoarjo</a:t>
            </a:r>
            <a:endParaRPr lang="en-ID" sz="2300" spc="-10" dirty="0">
              <a:solidFill>
                <a:srgbClr val="FFFFFF"/>
              </a:solidFill>
              <a:latin typeface="Exo" panose="020B0604020202020204" charset="0"/>
              <a:cs typeface="Times New Roman"/>
            </a:endParaRPr>
          </a:p>
          <a:p>
            <a:pPr marL="12700" marR="5080" indent="-635">
              <a:lnSpc>
                <a:spcPct val="100000"/>
              </a:lnSpc>
              <a:spcBef>
                <a:spcPts val="95"/>
              </a:spcBef>
            </a:pPr>
            <a:r>
              <a:rPr lang="en-AS" sz="2300" spc="-10" dirty="0">
                <a:solidFill>
                  <a:srgbClr val="FFFFFF"/>
                </a:solidFill>
                <a:latin typeface="Exo" panose="020B0604020202020204" charset="0"/>
                <a:cs typeface="Times New Roman"/>
              </a:rPr>
              <a:t>Januari,</a:t>
            </a:r>
            <a:r>
              <a:rPr lang="en-ID" sz="2300" spc="-10" dirty="0">
                <a:solidFill>
                  <a:srgbClr val="FFFFFF"/>
                </a:solidFill>
                <a:latin typeface="Exo" panose="020B0604020202020204" charset="0"/>
                <a:cs typeface="Times New Roman"/>
              </a:rPr>
              <a:t> 202</a:t>
            </a:r>
            <a:r>
              <a:rPr lang="en-AS" sz="2300" spc="-10" dirty="0">
                <a:solidFill>
                  <a:srgbClr val="FFFFFF"/>
                </a:solidFill>
                <a:latin typeface="Exo" panose="020B0604020202020204" charset="0"/>
                <a:cs typeface="Times New Roman"/>
              </a:rPr>
              <a:t>6</a:t>
            </a:r>
            <a:endParaRPr sz="2300" dirty="0">
              <a:latin typeface="Exo" panose="020B06040202020202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g240f655603b_0_163"/>
          <p:cNvSpPr txBox="1">
            <a:spLocks noGrp="1"/>
          </p:cNvSpPr>
          <p:nvPr>
            <p:ph type="title"/>
          </p:nvPr>
        </p:nvSpPr>
        <p:spPr>
          <a:xfrm>
            <a:off x="166752" y="113325"/>
            <a:ext cx="11857607" cy="1042200"/>
          </a:xfrm>
          <a:prstGeom prst="rect">
            <a:avLst/>
          </a:prstGeom>
        </p:spPr>
        <p:txBody>
          <a:bodyPr spcFirstLastPara="1" wrap="square" lIns="91425" tIns="45700" rIns="91425" bIns="45700" anchor="ctr" anchorCtr="0">
            <a:normAutofit/>
          </a:bodyPr>
          <a:lstStyle/>
          <a:p>
            <a:pPr lvl="0"/>
            <a:r>
              <a:rPr lang="en-AS" b="1" dirty="0"/>
              <a:t>Hasil (Cross Loading)</a:t>
            </a:r>
            <a:endParaRPr dirty="0"/>
          </a:p>
        </p:txBody>
      </p:sp>
      <p:graphicFrame>
        <p:nvGraphicFramePr>
          <p:cNvPr id="4" name="Table 3">
            <a:extLst>
              <a:ext uri="{FF2B5EF4-FFF2-40B4-BE49-F238E27FC236}">
                <a16:creationId xmlns:a16="http://schemas.microsoft.com/office/drawing/2014/main" id="{D038DDA9-5476-7764-D467-24ECA964B7EC}"/>
              </a:ext>
            </a:extLst>
          </p:cNvPr>
          <p:cNvGraphicFramePr>
            <a:graphicFrameLocks noGrp="1"/>
          </p:cNvGraphicFramePr>
          <p:nvPr>
            <p:extLst>
              <p:ext uri="{D42A27DB-BD31-4B8C-83A1-F6EECF244321}">
                <p14:modId xmlns:p14="http://schemas.microsoft.com/office/powerpoint/2010/main" val="1799330839"/>
              </p:ext>
            </p:extLst>
          </p:nvPr>
        </p:nvGraphicFramePr>
        <p:xfrm>
          <a:off x="514350" y="2101755"/>
          <a:ext cx="11327129" cy="3773264"/>
        </p:xfrm>
        <a:graphic>
          <a:graphicData uri="http://schemas.openxmlformats.org/drawingml/2006/table">
            <a:tbl>
              <a:tblPr firstRow="1" firstCol="1" bandRow="1">
                <a:tableStyleId>{5940675A-B579-460E-94D1-54222C63F5DA}</a:tableStyleId>
              </a:tblPr>
              <a:tblGrid>
                <a:gridCol w="1161131">
                  <a:extLst>
                    <a:ext uri="{9D8B030D-6E8A-4147-A177-3AD203B41FA5}">
                      <a16:colId xmlns:a16="http://schemas.microsoft.com/office/drawing/2014/main" val="305857898"/>
                    </a:ext>
                  </a:extLst>
                </a:gridCol>
                <a:gridCol w="1726416">
                  <a:extLst>
                    <a:ext uri="{9D8B030D-6E8A-4147-A177-3AD203B41FA5}">
                      <a16:colId xmlns:a16="http://schemas.microsoft.com/office/drawing/2014/main" val="3985649539"/>
                    </a:ext>
                  </a:extLst>
                </a:gridCol>
                <a:gridCol w="1726416">
                  <a:extLst>
                    <a:ext uri="{9D8B030D-6E8A-4147-A177-3AD203B41FA5}">
                      <a16:colId xmlns:a16="http://schemas.microsoft.com/office/drawing/2014/main" val="1838053657"/>
                    </a:ext>
                  </a:extLst>
                </a:gridCol>
                <a:gridCol w="3031162">
                  <a:extLst>
                    <a:ext uri="{9D8B030D-6E8A-4147-A177-3AD203B41FA5}">
                      <a16:colId xmlns:a16="http://schemas.microsoft.com/office/drawing/2014/main" val="2972533199"/>
                    </a:ext>
                  </a:extLst>
                </a:gridCol>
                <a:gridCol w="3682004">
                  <a:extLst>
                    <a:ext uri="{9D8B030D-6E8A-4147-A177-3AD203B41FA5}">
                      <a16:colId xmlns:a16="http://schemas.microsoft.com/office/drawing/2014/main" val="3647773222"/>
                    </a:ext>
                  </a:extLst>
                </a:gridCol>
              </a:tblGrid>
              <a:tr h="539036">
                <a:tc>
                  <a:txBody>
                    <a:bodyPr/>
                    <a:lstStyle/>
                    <a:p>
                      <a:pPr algn="ctr">
                        <a:buNone/>
                      </a:pPr>
                      <a:r>
                        <a:rPr lang="id-ID" sz="1500" dirty="0">
                          <a:effectLst/>
                          <a:latin typeface="Times New Roman" panose="02020603050405020304" pitchFamily="18" charset="0"/>
                          <a:cs typeface="Times New Roman" panose="02020603050405020304" pitchFamily="18" charset="0"/>
                        </a:rPr>
                        <a:t> </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Brand Trust</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Brand Image</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Emotional Branding</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Customer Satisfaction</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6822544"/>
                  </a:ext>
                </a:extLst>
              </a:tr>
              <a:tr h="269519">
                <a:tc>
                  <a:txBody>
                    <a:bodyPr/>
                    <a:lstStyle/>
                    <a:p>
                      <a:pPr algn="ctr">
                        <a:buNone/>
                      </a:pPr>
                      <a:r>
                        <a:rPr lang="id-ID" sz="1500" dirty="0">
                          <a:effectLst/>
                          <a:latin typeface="Times New Roman" panose="02020603050405020304" pitchFamily="18" charset="0"/>
                          <a:cs typeface="Times New Roman" panose="02020603050405020304" pitchFamily="18" charset="0"/>
                        </a:rPr>
                        <a:t>BT1</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0.869</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0.434</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0.514</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0.525</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061327451"/>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BT2</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0.741</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0.401</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0.468</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0.446</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04444671"/>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BT3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0.840</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0.393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0.496</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0.532</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52202426"/>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BI1</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0.423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0.856</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0.535</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0.445</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675089998"/>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BI2</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0.406</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0.877</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0.622</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0.590</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58373004"/>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BI3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0.468</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0.853</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0.487</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0.479</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505961475"/>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EB1</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0.481</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0.487</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0.892</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0.689</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16761653"/>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EB2</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0.547</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0.649</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0.831</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0.592</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770230769"/>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EB3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0.526</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0.521</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0.841</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dirty="0">
                          <a:effectLst/>
                          <a:latin typeface="Times New Roman" panose="02020603050405020304" pitchFamily="18" charset="0"/>
                          <a:cs typeface="Times New Roman" panose="02020603050405020304" pitchFamily="18" charset="0"/>
                        </a:rPr>
                        <a:t>0.553</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745104733"/>
                  </a:ext>
                </a:extLst>
              </a:tr>
              <a:tr h="269519">
                <a:tc>
                  <a:txBody>
                    <a:bodyPr/>
                    <a:lstStyle/>
                    <a:p>
                      <a:pPr algn="ctr">
                        <a:buNone/>
                      </a:pPr>
                      <a:r>
                        <a:rPr lang="id-ID" sz="1500">
                          <a:effectLst/>
                          <a:latin typeface="Times New Roman" panose="02020603050405020304" pitchFamily="18" charset="0"/>
                          <a:cs typeface="Times New Roman" panose="02020603050405020304" pitchFamily="18" charset="0"/>
                        </a:rPr>
                        <a:t>CS1</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0.527</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0.528</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0.572</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0.858</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308284300"/>
                  </a:ext>
                </a:extLst>
              </a:tr>
              <a:tr h="269519">
                <a:tc>
                  <a:txBody>
                    <a:bodyPr/>
                    <a:lstStyle/>
                    <a:p>
                      <a:pPr algn="ctr">
                        <a:buNone/>
                      </a:pPr>
                      <a:r>
                        <a:rPr lang="id-ID" sz="1500" dirty="0">
                          <a:effectLst/>
                          <a:latin typeface="Times New Roman" panose="02020603050405020304" pitchFamily="18" charset="0"/>
                          <a:cs typeface="Times New Roman" panose="02020603050405020304" pitchFamily="18" charset="0"/>
                        </a:rPr>
                        <a:t>CS2</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0.473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0.413</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0.604</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0.807</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746895380"/>
                  </a:ext>
                </a:extLst>
              </a:tr>
              <a:tr h="269519">
                <a:tc>
                  <a:txBody>
                    <a:bodyPr/>
                    <a:lstStyle/>
                    <a:p>
                      <a:pPr algn="ctr">
                        <a:buNone/>
                      </a:pPr>
                      <a:r>
                        <a:rPr lang="id-ID" sz="1500" dirty="0">
                          <a:effectLst/>
                          <a:latin typeface="Times New Roman" panose="02020603050405020304" pitchFamily="18" charset="0"/>
                          <a:cs typeface="Times New Roman" panose="02020603050405020304" pitchFamily="18" charset="0"/>
                        </a:rPr>
                        <a:t>CS3</a:t>
                      </a:r>
                      <a:endParaRPr lang="en-ID"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0.548</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0.552</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a:effectLst/>
                          <a:latin typeface="Times New Roman" panose="02020603050405020304" pitchFamily="18" charset="0"/>
                          <a:cs typeface="Times New Roman" panose="02020603050405020304" pitchFamily="18" charset="0"/>
                        </a:rPr>
                        <a:t>0.640</a:t>
                      </a:r>
                      <a:endParaRPr lang="en-ID"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id-ID" sz="1500" b="1" dirty="0">
                          <a:effectLst/>
                          <a:latin typeface="Times New Roman" panose="02020603050405020304" pitchFamily="18" charset="0"/>
                          <a:cs typeface="Times New Roman" panose="02020603050405020304" pitchFamily="18" charset="0"/>
                        </a:rPr>
                        <a:t>0.862</a:t>
                      </a:r>
                      <a:endParaRPr lang="en-ID" sz="15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145027"/>
                  </a:ext>
                </a:extLst>
              </a:tr>
            </a:tbl>
          </a:graphicData>
        </a:graphic>
      </p:graphicFrame>
      <p:sp>
        <p:nvSpPr>
          <p:cNvPr id="3" name="TextBox 2">
            <a:extLst>
              <a:ext uri="{FF2B5EF4-FFF2-40B4-BE49-F238E27FC236}">
                <a16:creationId xmlns:a16="http://schemas.microsoft.com/office/drawing/2014/main" id="{5C4DE100-C3A9-A412-D506-2D6EDE0756D8}"/>
              </a:ext>
            </a:extLst>
          </p:cNvPr>
          <p:cNvSpPr txBox="1"/>
          <p:nvPr/>
        </p:nvSpPr>
        <p:spPr>
          <a:xfrm>
            <a:off x="166752" y="1271066"/>
            <a:ext cx="12025248" cy="646331"/>
          </a:xfrm>
          <a:prstGeom prst="rect">
            <a:avLst/>
          </a:prstGeom>
          <a:noFill/>
        </p:spPr>
        <p:txBody>
          <a:bodyPr wrap="square" rtlCol="0">
            <a:spAutoFit/>
          </a:bodyPr>
          <a:lstStyle/>
          <a:p>
            <a:r>
              <a:rPr lang="id-ID" sz="1800" i="1" dirty="0">
                <a:latin typeface="Times New Roman" panose="02020603050405020304" pitchFamily="18" charset="0"/>
                <a:cs typeface="Times New Roman" panose="02020603050405020304" pitchFamily="18" charset="0"/>
              </a:rPr>
              <a:t>Cross-loading</a:t>
            </a:r>
            <a:r>
              <a:rPr lang="id-ID" sz="1800" dirty="0">
                <a:latin typeface="Times New Roman" panose="02020603050405020304" pitchFamily="18" charset="0"/>
                <a:cs typeface="Times New Roman" panose="02020603050405020304" pitchFamily="18" charset="0"/>
              </a:rPr>
              <a:t> digunakan untuk menilai validitas diskriminan. Suatu indikator dianggap valid apabila nilai</a:t>
            </a:r>
            <a:r>
              <a:rPr lang="en-AS" sz="1800" dirty="0">
                <a:latin typeface="Times New Roman" panose="02020603050405020304" pitchFamily="18" charset="0"/>
                <a:cs typeface="Times New Roman" panose="02020603050405020304" pitchFamily="18" charset="0"/>
              </a:rPr>
              <a:t> </a:t>
            </a:r>
            <a:r>
              <a:rPr lang="id-ID" sz="1800" dirty="0">
                <a:latin typeface="Times New Roman" panose="02020603050405020304" pitchFamily="18" charset="0"/>
                <a:cs typeface="Times New Roman" panose="02020603050405020304" pitchFamily="18" charset="0"/>
              </a:rPr>
              <a:t>Cross loading terhadap variabel yang diukur lebih besar dari 0,70.</a:t>
            </a:r>
            <a:endParaRPr lang="en-ID"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
          <a:extLst>
            <a:ext uri="{FF2B5EF4-FFF2-40B4-BE49-F238E27FC236}">
              <a16:creationId xmlns:a16="http://schemas.microsoft.com/office/drawing/2014/main" id="{C81EB91A-905A-5A55-DAE7-0D956F2FB87A}"/>
            </a:ext>
          </a:extLst>
        </p:cNvPr>
        <p:cNvGrpSpPr/>
        <p:nvPr/>
      </p:nvGrpSpPr>
      <p:grpSpPr>
        <a:xfrm>
          <a:off x="0" y="0"/>
          <a:ext cx="0" cy="0"/>
          <a:chOff x="0" y="0"/>
          <a:chExt cx="0" cy="0"/>
        </a:xfrm>
      </p:grpSpPr>
      <p:sp>
        <p:nvSpPr>
          <p:cNvPr id="105" name="Google Shape;105;g240f655603b_0_163">
            <a:extLst>
              <a:ext uri="{FF2B5EF4-FFF2-40B4-BE49-F238E27FC236}">
                <a16:creationId xmlns:a16="http://schemas.microsoft.com/office/drawing/2014/main" id="{4988EBA8-9E12-1821-8958-5D8B908CF455}"/>
              </a:ext>
            </a:extLst>
          </p:cNvPr>
          <p:cNvSpPr txBox="1">
            <a:spLocks noGrp="1"/>
          </p:cNvSpPr>
          <p:nvPr>
            <p:ph type="title"/>
          </p:nvPr>
        </p:nvSpPr>
        <p:spPr>
          <a:xfrm>
            <a:off x="166752" y="113325"/>
            <a:ext cx="11857607" cy="1042200"/>
          </a:xfrm>
          <a:prstGeom prst="rect">
            <a:avLst/>
          </a:prstGeom>
        </p:spPr>
        <p:txBody>
          <a:bodyPr spcFirstLastPara="1" wrap="square" lIns="91425" tIns="45700" rIns="91425" bIns="45700" anchor="ctr" anchorCtr="0">
            <a:normAutofit/>
          </a:bodyPr>
          <a:lstStyle/>
          <a:p>
            <a:pPr lvl="0"/>
            <a:r>
              <a:rPr lang="en-AS" sz="4000" b="1" dirty="0"/>
              <a:t>Hasil (AVE dan </a:t>
            </a:r>
            <a:r>
              <a:rPr lang="id-ID" sz="4000" b="1" i="1" dirty="0"/>
              <a:t>Fornell-Larcker Criterion</a:t>
            </a:r>
            <a:r>
              <a:rPr lang="en-AS" sz="4000" b="1" dirty="0"/>
              <a:t>)</a:t>
            </a:r>
            <a:endParaRPr sz="4000" dirty="0"/>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B08B0FB2-AD87-603E-B96D-BFDF051994B1}"/>
                  </a:ext>
                </a:extLst>
              </p:cNvPr>
              <p:cNvGraphicFramePr>
                <a:graphicFrameLocks noGrp="1"/>
              </p:cNvGraphicFramePr>
              <p:nvPr>
                <p:extLst>
                  <p:ext uri="{D42A27DB-BD31-4B8C-83A1-F6EECF244321}">
                    <p14:modId xmlns:p14="http://schemas.microsoft.com/office/powerpoint/2010/main" val="3980447221"/>
                  </p:ext>
                </p:extLst>
              </p:nvPr>
            </p:nvGraphicFramePr>
            <p:xfrm>
              <a:off x="1050878" y="2470245"/>
              <a:ext cx="9731264" cy="3316408"/>
            </p:xfrm>
            <a:graphic>
              <a:graphicData uri="http://schemas.openxmlformats.org/drawingml/2006/table">
                <a:tbl>
                  <a:tblPr firstRow="1" firstCol="1" bandRow="1">
                    <a:tableStyleId>{5940675A-B579-460E-94D1-54222C63F5DA}</a:tableStyleId>
                  </a:tblPr>
                  <a:tblGrid>
                    <a:gridCol w="2270314">
                      <a:extLst>
                        <a:ext uri="{9D8B030D-6E8A-4147-A177-3AD203B41FA5}">
                          <a16:colId xmlns:a16="http://schemas.microsoft.com/office/drawing/2014/main" val="2759926082"/>
                        </a:ext>
                      </a:extLst>
                    </a:gridCol>
                    <a:gridCol w="2656896">
                      <a:extLst>
                        <a:ext uri="{9D8B030D-6E8A-4147-A177-3AD203B41FA5}">
                          <a16:colId xmlns:a16="http://schemas.microsoft.com/office/drawing/2014/main" val="3202194764"/>
                        </a:ext>
                      </a:extLst>
                    </a:gridCol>
                    <a:gridCol w="1896717">
                      <a:extLst>
                        <a:ext uri="{9D8B030D-6E8A-4147-A177-3AD203B41FA5}">
                          <a16:colId xmlns:a16="http://schemas.microsoft.com/office/drawing/2014/main" val="4087722126"/>
                        </a:ext>
                      </a:extLst>
                    </a:gridCol>
                    <a:gridCol w="2907337">
                      <a:extLst>
                        <a:ext uri="{9D8B030D-6E8A-4147-A177-3AD203B41FA5}">
                          <a16:colId xmlns:a16="http://schemas.microsoft.com/office/drawing/2014/main" val="3661148226"/>
                        </a:ext>
                      </a:extLst>
                    </a:gridCol>
                  </a:tblGrid>
                  <a:tr h="1132252">
                    <a:tc>
                      <a:txBody>
                        <a:bodyPr/>
                        <a:lstStyle/>
                        <a:p>
                          <a:pPr marL="457200" algn="ctr">
                            <a:spcBef>
                              <a:spcPts val="1200"/>
                            </a:spcBef>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spcBef>
                              <a:spcPts val="1200"/>
                            </a:spcBef>
                            <a:buNone/>
                          </a:pPr>
                          <a:r>
                            <a:rPr lang="id-ID" sz="1600" dirty="0">
                              <a:effectLst/>
                              <a:latin typeface="Times New Roman" panose="02020603050405020304" pitchFamily="18" charset="0"/>
                              <a:cs typeface="Times New Roman" panose="02020603050405020304" pitchFamily="18" charset="0"/>
                            </a:rPr>
                            <a:t>Average Variance Extraced (AVE)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spcBef>
                              <a:spcPts val="1200"/>
                            </a:spcBef>
                            <a:buNone/>
                          </a:pPr>
                          <a14:m>
                            <m:oMathPara xmlns:m="http://schemas.openxmlformats.org/officeDocument/2006/math">
                              <m:oMathParaPr>
                                <m:jc m:val="centerGroup"/>
                              </m:oMathParaPr>
                              <m:oMath xmlns:m="http://schemas.openxmlformats.org/officeDocument/2006/math">
                                <m:rad>
                                  <m:radPr>
                                    <m:degHide m:val="on"/>
                                    <m:ctrlPr>
                                      <a:rPr lang="en-ID" sz="1600" i="1">
                                        <a:effectLst/>
                                        <a:latin typeface="Cambria Math" panose="02040503050406030204" pitchFamily="18" charset="0"/>
                                      </a:rPr>
                                    </m:ctrlPr>
                                  </m:radPr>
                                  <m:deg/>
                                  <m:e>
                                    <m:r>
                                      <a:rPr lang="id-ID" sz="1600">
                                        <a:effectLst/>
                                        <a:latin typeface="Cambria Math" panose="02040503050406030204" pitchFamily="18" charset="0"/>
                                      </a:rPr>
                                      <m:t>𝑨𝑽𝑬</m:t>
                                    </m:r>
                                    <m:r>
                                      <a:rPr lang="id-ID" sz="1600">
                                        <a:effectLst/>
                                        <a:latin typeface="Cambria Math" panose="02040503050406030204" pitchFamily="18" charset="0"/>
                                      </a:rPr>
                                      <m:t> </m:t>
                                    </m:r>
                                  </m:e>
                                </m:rad>
                              </m:oMath>
                            </m:oMathPara>
                          </a14:m>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spcBef>
                              <a:spcPts val="1200"/>
                            </a:spcBef>
                            <a:buNone/>
                          </a:pPr>
                          <a:r>
                            <a:rPr lang="id-ID" sz="1600" dirty="0">
                              <a:effectLst/>
                              <a:latin typeface="Times New Roman" panose="02020603050405020304" pitchFamily="18" charset="0"/>
                              <a:cs typeface="Times New Roman" panose="02020603050405020304" pitchFamily="18" charset="0"/>
                            </a:rPr>
                            <a:t>Keterangan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extLst>
                      <a:ext uri="{0D108BD9-81ED-4DB2-BD59-A6C34878D82A}">
                        <a16:rowId xmlns:a16="http://schemas.microsoft.com/office/drawing/2014/main" val="3145899980"/>
                      </a:ext>
                    </a:extLst>
                  </a:tr>
                  <a:tr h="501503">
                    <a:tc>
                      <a:txBody>
                        <a:bodyPr/>
                        <a:lstStyle/>
                        <a:p>
                          <a:pPr marL="457200" algn="ctr">
                            <a:buNone/>
                          </a:pPr>
                          <a:r>
                            <a:rPr lang="id-ID" sz="1600" dirty="0">
                              <a:effectLst/>
                              <a:latin typeface="Times New Roman" panose="02020603050405020304" pitchFamily="18" charset="0"/>
                              <a:cs typeface="Times New Roman" panose="02020603050405020304" pitchFamily="18" charset="0"/>
                            </a:rPr>
                            <a:t>Brand Trust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0.670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0.819</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extLst>
                      <a:ext uri="{0D108BD9-81ED-4DB2-BD59-A6C34878D82A}">
                        <a16:rowId xmlns:a16="http://schemas.microsoft.com/office/drawing/2014/main" val="1032664418"/>
                      </a:ext>
                    </a:extLst>
                  </a:tr>
                  <a:tr h="434637">
                    <a:tc>
                      <a:txBody>
                        <a:bodyPr/>
                        <a:lstStyle/>
                        <a:p>
                          <a:pPr marL="457200" algn="ctr">
                            <a:buNone/>
                          </a:pPr>
                          <a:r>
                            <a:rPr lang="id-ID" sz="1600">
                              <a:effectLst/>
                              <a:latin typeface="Times New Roman" panose="02020603050405020304" pitchFamily="18" charset="0"/>
                              <a:cs typeface="Times New Roman" panose="02020603050405020304" pitchFamily="18" charset="0"/>
                            </a:rPr>
                            <a:t>Brand Image</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0.743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0.862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2169945838"/>
                      </a:ext>
                    </a:extLst>
                  </a:tr>
                  <a:tr h="624008">
                    <a:tc>
                      <a:txBody>
                        <a:bodyPr/>
                        <a:lstStyle/>
                        <a:p>
                          <a:pPr marL="457200" algn="ctr">
                            <a:buNone/>
                          </a:pPr>
                          <a:r>
                            <a:rPr lang="id-ID" sz="1600">
                              <a:effectLst/>
                              <a:latin typeface="Times New Roman" panose="02020603050405020304" pitchFamily="18" charset="0"/>
                              <a:cs typeface="Times New Roman" panose="02020603050405020304" pitchFamily="18" charset="0"/>
                            </a:rPr>
                            <a:t>Emotional Branding</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0.731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0.855</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3816971607"/>
                      </a:ext>
                    </a:extLst>
                  </a:tr>
                  <a:tr h="624008">
                    <a:tc>
                      <a:txBody>
                        <a:bodyPr/>
                        <a:lstStyle/>
                        <a:p>
                          <a:pPr marL="457200" algn="ctr">
                            <a:buNone/>
                          </a:pPr>
                          <a:r>
                            <a:rPr lang="id-ID" sz="1600">
                              <a:effectLst/>
                              <a:latin typeface="Times New Roman" panose="02020603050405020304" pitchFamily="18" charset="0"/>
                              <a:cs typeface="Times New Roman" panose="02020603050405020304" pitchFamily="18" charset="0"/>
                            </a:rPr>
                            <a:t>Customer Satisfaction</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0.710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algn="ctr">
                            <a:buNone/>
                          </a:pPr>
                          <a:r>
                            <a:rPr lang="id-ID" sz="1600">
                              <a:effectLst/>
                              <a:latin typeface="Times New Roman" panose="02020603050405020304" pitchFamily="18" charset="0"/>
                              <a:cs typeface="Times New Roman" panose="02020603050405020304" pitchFamily="18" charset="0"/>
                            </a:rPr>
                            <a:t>0.842</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extLst>
                      <a:ext uri="{0D108BD9-81ED-4DB2-BD59-A6C34878D82A}">
                        <a16:rowId xmlns:a16="http://schemas.microsoft.com/office/drawing/2014/main" val="4048089488"/>
                      </a:ext>
                    </a:extLst>
                  </a:tr>
                </a:tbl>
              </a:graphicData>
            </a:graphic>
          </p:graphicFrame>
        </mc:Choice>
        <mc:Fallback xmlns="">
          <p:graphicFrame>
            <p:nvGraphicFramePr>
              <p:cNvPr id="2" name="Table 1">
                <a:extLst>
                  <a:ext uri="{FF2B5EF4-FFF2-40B4-BE49-F238E27FC236}">
                    <a16:creationId xmlns:a16="http://schemas.microsoft.com/office/drawing/2014/main" id="{B08B0FB2-AD87-603E-B96D-BFDF051994B1}"/>
                  </a:ext>
                </a:extLst>
              </p:cNvPr>
              <p:cNvGraphicFramePr>
                <a:graphicFrameLocks noGrp="1"/>
              </p:cNvGraphicFramePr>
              <p:nvPr>
                <p:extLst>
                  <p:ext uri="{D42A27DB-BD31-4B8C-83A1-F6EECF244321}">
                    <p14:modId xmlns:p14="http://schemas.microsoft.com/office/powerpoint/2010/main" val="3980447221"/>
                  </p:ext>
                </p:extLst>
              </p:nvPr>
            </p:nvGraphicFramePr>
            <p:xfrm>
              <a:off x="1050878" y="2470245"/>
              <a:ext cx="9731264" cy="3316408"/>
            </p:xfrm>
            <a:graphic>
              <a:graphicData uri="http://schemas.openxmlformats.org/drawingml/2006/table">
                <a:tbl>
                  <a:tblPr firstRow="1" firstCol="1" bandRow="1">
                    <a:tableStyleId>{5940675A-B579-460E-94D1-54222C63F5DA}</a:tableStyleId>
                  </a:tblPr>
                  <a:tblGrid>
                    <a:gridCol w="2270314">
                      <a:extLst>
                        <a:ext uri="{9D8B030D-6E8A-4147-A177-3AD203B41FA5}">
                          <a16:colId xmlns:a16="http://schemas.microsoft.com/office/drawing/2014/main" val="2759926082"/>
                        </a:ext>
                      </a:extLst>
                    </a:gridCol>
                    <a:gridCol w="2656896">
                      <a:extLst>
                        <a:ext uri="{9D8B030D-6E8A-4147-A177-3AD203B41FA5}">
                          <a16:colId xmlns:a16="http://schemas.microsoft.com/office/drawing/2014/main" val="3202194764"/>
                        </a:ext>
                      </a:extLst>
                    </a:gridCol>
                    <a:gridCol w="1896717">
                      <a:extLst>
                        <a:ext uri="{9D8B030D-6E8A-4147-A177-3AD203B41FA5}">
                          <a16:colId xmlns:a16="http://schemas.microsoft.com/office/drawing/2014/main" val="4087722126"/>
                        </a:ext>
                      </a:extLst>
                    </a:gridCol>
                    <a:gridCol w="2907337">
                      <a:extLst>
                        <a:ext uri="{9D8B030D-6E8A-4147-A177-3AD203B41FA5}">
                          <a16:colId xmlns:a16="http://schemas.microsoft.com/office/drawing/2014/main" val="3661148226"/>
                        </a:ext>
                      </a:extLst>
                    </a:gridCol>
                  </a:tblGrid>
                  <a:tr h="1132252">
                    <a:tc>
                      <a:txBody>
                        <a:bodyPr/>
                        <a:lstStyle/>
                        <a:p>
                          <a:pPr marL="457200" algn="ctr">
                            <a:spcBef>
                              <a:spcPts val="1200"/>
                            </a:spcBef>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spcBef>
                              <a:spcPts val="1200"/>
                            </a:spcBef>
                            <a:buNone/>
                          </a:pPr>
                          <a:r>
                            <a:rPr lang="id-ID" sz="1600" dirty="0">
                              <a:effectLst/>
                              <a:latin typeface="Times New Roman" panose="02020603050405020304" pitchFamily="18" charset="0"/>
                              <a:cs typeface="Times New Roman" panose="02020603050405020304" pitchFamily="18" charset="0"/>
                            </a:rPr>
                            <a:t>Average Variance Extraced (AVE)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endParaRPr lang="en-US"/>
                        </a:p>
                      </a:txBody>
                      <a:tcPr marL="68580" marR="68580" marT="0" marB="0" anchor="ctr">
                        <a:lnL w="12700" cmpd="sng">
                          <a:noFill/>
                        </a:lnL>
                        <a:lnR w="12700" cmpd="sng">
                          <a:noFill/>
                        </a:lnR>
                        <a:blipFill>
                          <a:blip r:embed="rId3"/>
                          <a:stretch>
                            <a:fillRect l="-260129" t="-538" r="-153698" b="-197849"/>
                          </a:stretch>
                        </a:blipFill>
                      </a:tcPr>
                    </a:tc>
                    <a:tc>
                      <a:txBody>
                        <a:bodyPr/>
                        <a:lstStyle/>
                        <a:p>
                          <a:pPr marL="457200" algn="ctr">
                            <a:spcBef>
                              <a:spcPts val="1200"/>
                            </a:spcBef>
                            <a:buNone/>
                          </a:pPr>
                          <a:r>
                            <a:rPr lang="id-ID" sz="1600" dirty="0">
                              <a:effectLst/>
                              <a:latin typeface="Times New Roman" panose="02020603050405020304" pitchFamily="18" charset="0"/>
                              <a:cs typeface="Times New Roman" panose="02020603050405020304" pitchFamily="18" charset="0"/>
                            </a:rPr>
                            <a:t>Keterangan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extLst>
                      <a:ext uri="{0D108BD9-81ED-4DB2-BD59-A6C34878D82A}">
                        <a16:rowId xmlns:a16="http://schemas.microsoft.com/office/drawing/2014/main" val="3145899980"/>
                      </a:ext>
                    </a:extLst>
                  </a:tr>
                  <a:tr h="501503">
                    <a:tc>
                      <a:txBody>
                        <a:bodyPr/>
                        <a:lstStyle/>
                        <a:p>
                          <a:pPr marL="457200" algn="ctr">
                            <a:buNone/>
                          </a:pPr>
                          <a:r>
                            <a:rPr lang="id-ID" sz="1600" dirty="0">
                              <a:effectLst/>
                              <a:latin typeface="Times New Roman" panose="02020603050405020304" pitchFamily="18" charset="0"/>
                              <a:cs typeface="Times New Roman" panose="02020603050405020304" pitchFamily="18" charset="0"/>
                            </a:rPr>
                            <a:t>Brand Trust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0.670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0.819</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extLst>
                      <a:ext uri="{0D108BD9-81ED-4DB2-BD59-A6C34878D82A}">
                        <a16:rowId xmlns:a16="http://schemas.microsoft.com/office/drawing/2014/main" val="1032664418"/>
                      </a:ext>
                    </a:extLst>
                  </a:tr>
                  <a:tr h="434637">
                    <a:tc>
                      <a:txBody>
                        <a:bodyPr/>
                        <a:lstStyle/>
                        <a:p>
                          <a:pPr marL="457200" algn="ctr">
                            <a:buNone/>
                          </a:pPr>
                          <a:r>
                            <a:rPr lang="id-ID" sz="1600">
                              <a:effectLst/>
                              <a:latin typeface="Times New Roman" panose="02020603050405020304" pitchFamily="18" charset="0"/>
                              <a:cs typeface="Times New Roman" panose="02020603050405020304" pitchFamily="18" charset="0"/>
                            </a:rPr>
                            <a:t>Brand Image</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0.743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0.862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2169945838"/>
                      </a:ext>
                    </a:extLst>
                  </a:tr>
                  <a:tr h="624008">
                    <a:tc>
                      <a:txBody>
                        <a:bodyPr/>
                        <a:lstStyle/>
                        <a:p>
                          <a:pPr marL="457200" algn="ctr">
                            <a:buNone/>
                          </a:pPr>
                          <a:r>
                            <a:rPr lang="id-ID" sz="1600">
                              <a:effectLst/>
                              <a:latin typeface="Times New Roman" panose="02020603050405020304" pitchFamily="18" charset="0"/>
                              <a:cs typeface="Times New Roman" panose="02020603050405020304" pitchFamily="18" charset="0"/>
                            </a:rPr>
                            <a:t>Emotional Branding</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0.731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0.855</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3816971607"/>
                      </a:ext>
                    </a:extLst>
                  </a:tr>
                  <a:tr h="624008">
                    <a:tc>
                      <a:txBody>
                        <a:bodyPr/>
                        <a:lstStyle/>
                        <a:p>
                          <a:pPr marL="457200" algn="ctr">
                            <a:buNone/>
                          </a:pPr>
                          <a:r>
                            <a:rPr lang="id-ID" sz="1600">
                              <a:effectLst/>
                              <a:latin typeface="Times New Roman" panose="02020603050405020304" pitchFamily="18" charset="0"/>
                              <a:cs typeface="Times New Roman" panose="02020603050405020304" pitchFamily="18" charset="0"/>
                            </a:rPr>
                            <a:t>Customer Satisfaction</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0.710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algn="ctr">
                            <a:buNone/>
                          </a:pPr>
                          <a:r>
                            <a:rPr lang="id-ID" sz="1600">
                              <a:effectLst/>
                              <a:latin typeface="Times New Roman" panose="02020603050405020304" pitchFamily="18" charset="0"/>
                              <a:cs typeface="Times New Roman" panose="02020603050405020304" pitchFamily="18" charset="0"/>
                            </a:rPr>
                            <a:t>0.842</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Valid</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extLst>
                      <a:ext uri="{0D108BD9-81ED-4DB2-BD59-A6C34878D82A}">
                        <a16:rowId xmlns:a16="http://schemas.microsoft.com/office/drawing/2014/main" val="4048089488"/>
                      </a:ext>
                    </a:extLst>
                  </a:tr>
                </a:tbl>
              </a:graphicData>
            </a:graphic>
          </p:graphicFrame>
        </mc:Fallback>
      </mc:AlternateContent>
      <p:sp>
        <p:nvSpPr>
          <p:cNvPr id="3" name="TextBox 2">
            <a:extLst>
              <a:ext uri="{FF2B5EF4-FFF2-40B4-BE49-F238E27FC236}">
                <a16:creationId xmlns:a16="http://schemas.microsoft.com/office/drawing/2014/main" id="{52E70FE4-99BA-8EE9-4532-28C2D90CB04F}"/>
              </a:ext>
            </a:extLst>
          </p:cNvPr>
          <p:cNvSpPr txBox="1"/>
          <p:nvPr/>
        </p:nvSpPr>
        <p:spPr>
          <a:xfrm>
            <a:off x="395784" y="1302308"/>
            <a:ext cx="11491415" cy="923330"/>
          </a:xfrm>
          <a:prstGeom prst="rect">
            <a:avLst/>
          </a:prstGeom>
          <a:noFill/>
        </p:spPr>
        <p:txBody>
          <a:bodyPr wrap="square" rtlCol="0">
            <a:spAutoFit/>
          </a:bodyPr>
          <a:lstStyle/>
          <a:p>
            <a:pPr algn="just"/>
            <a:r>
              <a:rPr lang="id-ID" sz="1800" dirty="0">
                <a:latin typeface="Times New Roman" panose="02020603050405020304" pitchFamily="18" charset="0"/>
                <a:cs typeface="Times New Roman" panose="02020603050405020304" pitchFamily="18" charset="0"/>
              </a:rPr>
              <a:t>Nilai </a:t>
            </a:r>
            <a:r>
              <a:rPr lang="id-ID" sz="1800" i="1" dirty="0">
                <a:latin typeface="Times New Roman" panose="02020603050405020304" pitchFamily="18" charset="0"/>
                <a:cs typeface="Times New Roman" panose="02020603050405020304" pitchFamily="18" charset="0"/>
              </a:rPr>
              <a:t>Average Variance Extracted</a:t>
            </a:r>
            <a:r>
              <a:rPr lang="id-ID" sz="1800" dirty="0">
                <a:latin typeface="Times New Roman" panose="02020603050405020304" pitchFamily="18" charset="0"/>
                <a:cs typeface="Times New Roman" panose="02020603050405020304" pitchFamily="18" charset="0"/>
              </a:rPr>
              <a:t>  (AVE) berada di atas 0,5 yang menandakan validitas konvergen yang baik. Selain itu, uji validitas diskriminan menggunakan kriteria </a:t>
            </a:r>
            <a:r>
              <a:rPr lang="id-ID" sz="1800" i="1" dirty="0">
                <a:latin typeface="Times New Roman" panose="02020603050405020304" pitchFamily="18" charset="0"/>
                <a:cs typeface="Times New Roman" panose="02020603050405020304" pitchFamily="18" charset="0"/>
              </a:rPr>
              <a:t>Fornell-Larcker</a:t>
            </a:r>
            <a:r>
              <a:rPr lang="id-ID" sz="1800" dirty="0">
                <a:latin typeface="Times New Roman" panose="02020603050405020304" pitchFamily="18" charset="0"/>
                <a:cs typeface="Times New Roman" panose="02020603050405020304" pitchFamily="18" charset="0"/>
              </a:rPr>
              <a:t> menunjukkan bahwa nilai akar kuadrat AVE pada masing-masing konstruk lebih besar.</a:t>
            </a:r>
            <a:endParaRPr lang="en-ID"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579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g13d5a981091_0_881"/>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Autofit/>
          </a:bodyPr>
          <a:lstStyle/>
          <a:p>
            <a:pPr lvl="0"/>
            <a:r>
              <a:rPr lang="en-AS" sz="3000" b="1" dirty="0"/>
              <a:t>Hasil (</a:t>
            </a:r>
            <a:r>
              <a:rPr lang="id-ID" sz="3000" b="1" i="1" dirty="0"/>
              <a:t>Cronbach’s Alpha</a:t>
            </a:r>
            <a:r>
              <a:rPr lang="id-ID" sz="3000" b="1" dirty="0"/>
              <a:t> dan </a:t>
            </a:r>
            <a:r>
              <a:rPr lang="id-ID" sz="3000" b="1" i="1" dirty="0"/>
              <a:t>dan Composite Reability)</a:t>
            </a:r>
            <a:endParaRPr sz="3000" b="1" dirty="0"/>
          </a:p>
        </p:txBody>
      </p:sp>
      <p:graphicFrame>
        <p:nvGraphicFramePr>
          <p:cNvPr id="2" name="Table 1">
            <a:extLst>
              <a:ext uri="{FF2B5EF4-FFF2-40B4-BE49-F238E27FC236}">
                <a16:creationId xmlns:a16="http://schemas.microsoft.com/office/drawing/2014/main" id="{96D61238-49EC-E7A3-8D93-F111C1642A0E}"/>
              </a:ext>
            </a:extLst>
          </p:cNvPr>
          <p:cNvGraphicFramePr>
            <a:graphicFrameLocks noGrp="1"/>
          </p:cNvGraphicFramePr>
          <p:nvPr>
            <p:extLst>
              <p:ext uri="{D42A27DB-BD31-4B8C-83A1-F6EECF244321}">
                <p14:modId xmlns:p14="http://schemas.microsoft.com/office/powerpoint/2010/main" val="2206541426"/>
              </p:ext>
            </p:extLst>
          </p:nvPr>
        </p:nvGraphicFramePr>
        <p:xfrm>
          <a:off x="725550" y="1364777"/>
          <a:ext cx="10492740" cy="3193064"/>
        </p:xfrm>
        <a:graphic>
          <a:graphicData uri="http://schemas.openxmlformats.org/drawingml/2006/table">
            <a:tbl>
              <a:tblPr firstRow="1" firstCol="1" bandRow="1">
                <a:tableStyleId>{5940675A-B579-460E-94D1-54222C63F5DA}</a:tableStyleId>
              </a:tblPr>
              <a:tblGrid>
                <a:gridCol w="2738082">
                  <a:extLst>
                    <a:ext uri="{9D8B030D-6E8A-4147-A177-3AD203B41FA5}">
                      <a16:colId xmlns:a16="http://schemas.microsoft.com/office/drawing/2014/main" val="1451354312"/>
                    </a:ext>
                  </a:extLst>
                </a:gridCol>
                <a:gridCol w="1901582">
                  <a:extLst>
                    <a:ext uri="{9D8B030D-6E8A-4147-A177-3AD203B41FA5}">
                      <a16:colId xmlns:a16="http://schemas.microsoft.com/office/drawing/2014/main" val="4035212378"/>
                    </a:ext>
                  </a:extLst>
                </a:gridCol>
                <a:gridCol w="1618290">
                  <a:extLst>
                    <a:ext uri="{9D8B030D-6E8A-4147-A177-3AD203B41FA5}">
                      <a16:colId xmlns:a16="http://schemas.microsoft.com/office/drawing/2014/main" val="106459878"/>
                    </a:ext>
                  </a:extLst>
                </a:gridCol>
                <a:gridCol w="2340501">
                  <a:extLst>
                    <a:ext uri="{9D8B030D-6E8A-4147-A177-3AD203B41FA5}">
                      <a16:colId xmlns:a16="http://schemas.microsoft.com/office/drawing/2014/main" val="3183778649"/>
                    </a:ext>
                  </a:extLst>
                </a:gridCol>
                <a:gridCol w="1894285">
                  <a:extLst>
                    <a:ext uri="{9D8B030D-6E8A-4147-A177-3AD203B41FA5}">
                      <a16:colId xmlns:a16="http://schemas.microsoft.com/office/drawing/2014/main" val="3955381332"/>
                    </a:ext>
                  </a:extLst>
                </a:gridCol>
              </a:tblGrid>
              <a:tr h="870836">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Cronbach’s Alpha</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Rho_A</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Composite Reability</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Keterangan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extLst>
                  <a:ext uri="{0D108BD9-81ED-4DB2-BD59-A6C34878D82A}">
                    <a16:rowId xmlns:a16="http://schemas.microsoft.com/office/drawing/2014/main" val="734573736"/>
                  </a:ext>
                </a:extLst>
              </a:tr>
              <a:tr h="580557">
                <a:tc>
                  <a:txBody>
                    <a:bodyPr/>
                    <a:lstStyle/>
                    <a:p>
                      <a:pPr marL="457200" algn="ctr">
                        <a:buNone/>
                      </a:pPr>
                      <a:r>
                        <a:rPr lang="id-ID" sz="1600" dirty="0">
                          <a:effectLst/>
                          <a:latin typeface="Times New Roman" panose="02020603050405020304" pitchFamily="18" charset="0"/>
                          <a:cs typeface="Times New Roman" panose="02020603050405020304" pitchFamily="18" charset="0"/>
                        </a:rPr>
                        <a:t>Brand Trust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0.752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0.762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0.859</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Reliabel</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extLst>
                  <a:ext uri="{0D108BD9-81ED-4DB2-BD59-A6C34878D82A}">
                    <a16:rowId xmlns:a16="http://schemas.microsoft.com/office/drawing/2014/main" val="409074001"/>
                  </a:ext>
                </a:extLst>
              </a:tr>
              <a:tr h="580557">
                <a:tc>
                  <a:txBody>
                    <a:bodyPr/>
                    <a:lstStyle/>
                    <a:p>
                      <a:pPr marL="457200" algn="ctr">
                        <a:buNone/>
                      </a:pPr>
                      <a:r>
                        <a:rPr lang="id-ID" sz="1600" dirty="0">
                          <a:effectLst/>
                          <a:latin typeface="Times New Roman" panose="02020603050405020304" pitchFamily="18" charset="0"/>
                          <a:cs typeface="Times New Roman" panose="02020603050405020304" pitchFamily="18" charset="0"/>
                        </a:rPr>
                        <a:t>Brand Image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0.829</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0.845</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0.897</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Reliabel</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1052011887"/>
                  </a:ext>
                </a:extLst>
              </a:tr>
              <a:tr h="580557">
                <a:tc>
                  <a:txBody>
                    <a:bodyPr/>
                    <a:lstStyle/>
                    <a:p>
                      <a:pPr marL="457200" algn="ctr">
                        <a:buNone/>
                      </a:pPr>
                      <a:r>
                        <a:rPr lang="id-ID" sz="1600" dirty="0">
                          <a:effectLst/>
                          <a:latin typeface="Times New Roman" panose="02020603050405020304" pitchFamily="18" charset="0"/>
                          <a:cs typeface="Times New Roman" panose="02020603050405020304" pitchFamily="18" charset="0"/>
                        </a:rPr>
                        <a:t>Emotional Branding</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0.817</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0.828</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0.891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Reliabel</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829087480"/>
                  </a:ext>
                </a:extLst>
              </a:tr>
              <a:tr h="580557">
                <a:tc>
                  <a:txBody>
                    <a:bodyPr/>
                    <a:lstStyle/>
                    <a:p>
                      <a:pPr marL="457200" algn="ctr">
                        <a:buNone/>
                      </a:pPr>
                      <a:r>
                        <a:rPr lang="id-ID" sz="1600" dirty="0">
                          <a:effectLst/>
                          <a:latin typeface="Times New Roman" panose="02020603050405020304" pitchFamily="18" charset="0"/>
                          <a:cs typeface="Times New Roman" panose="02020603050405020304" pitchFamily="18" charset="0"/>
                        </a:rPr>
                        <a:t>Customer Satisfaction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0.795</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0.799</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0.880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Reliabel</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extLst>
                  <a:ext uri="{0D108BD9-81ED-4DB2-BD59-A6C34878D82A}">
                    <a16:rowId xmlns:a16="http://schemas.microsoft.com/office/drawing/2014/main" val="3725590145"/>
                  </a:ext>
                </a:extLst>
              </a:tr>
            </a:tbl>
          </a:graphicData>
        </a:graphic>
      </p:graphicFrame>
      <p:sp>
        <p:nvSpPr>
          <p:cNvPr id="3" name="TextBox 2">
            <a:extLst>
              <a:ext uri="{FF2B5EF4-FFF2-40B4-BE49-F238E27FC236}">
                <a16:creationId xmlns:a16="http://schemas.microsoft.com/office/drawing/2014/main" id="{6451B59E-4949-4FA8-B98B-598334B1720D}"/>
              </a:ext>
            </a:extLst>
          </p:cNvPr>
          <p:cNvSpPr txBox="1"/>
          <p:nvPr/>
        </p:nvSpPr>
        <p:spPr>
          <a:xfrm>
            <a:off x="547020" y="4667023"/>
            <a:ext cx="10849800" cy="1477328"/>
          </a:xfrm>
          <a:prstGeom prst="rect">
            <a:avLst/>
          </a:prstGeom>
          <a:noFill/>
        </p:spPr>
        <p:txBody>
          <a:bodyPr wrap="square" rtlCol="0">
            <a:spAutoFit/>
          </a:bodyPr>
          <a:lstStyle/>
          <a:p>
            <a:pPr algn="just"/>
            <a:r>
              <a:rPr lang="id-ID" sz="1800" dirty="0">
                <a:latin typeface="Times New Roman" panose="02020603050405020304" pitchFamily="18" charset="0"/>
                <a:cs typeface="Times New Roman" panose="02020603050405020304" pitchFamily="18" charset="0"/>
              </a:rPr>
              <a:t>Brand Trust menunjukkan konsistensi internal yang baik, dengan nilai Cronbach’s </a:t>
            </a:r>
            <a:r>
              <a:rPr lang="id-ID" sz="1800">
                <a:latin typeface="Times New Roman" panose="02020603050405020304" pitchFamily="18" charset="0"/>
                <a:cs typeface="Times New Roman" panose="02020603050405020304" pitchFamily="18" charset="0"/>
              </a:rPr>
              <a:t>Alpha (0,752). </a:t>
            </a:r>
            <a:r>
              <a:rPr lang="id-ID" sz="1800" dirty="0">
                <a:latin typeface="Times New Roman" panose="02020603050405020304" pitchFamily="18" charset="0"/>
                <a:cs typeface="Times New Roman" panose="02020603050405020304" pitchFamily="18" charset="0"/>
              </a:rPr>
              <a:t>Brand Image memiliki konsistensi tinggi dalam persepsi citra perusahaan dan produk (0,829), Emotional Branding menunjukkan hubungan merek dapat dipercaya (0,817), dan Customer Satisfaction konsisten (0,795) konsistensi dalam kepuasan pelanggan terkait kualitas produk, harga, dan pelayanan.</a:t>
            </a:r>
            <a:endParaRPr lang="en-ID" sz="1800" dirty="0">
              <a:latin typeface="Times New Roman" panose="02020603050405020304" pitchFamily="18" charset="0"/>
              <a:cs typeface="Times New Roman" panose="02020603050405020304" pitchFamily="18" charset="0"/>
            </a:endParaRPr>
          </a:p>
          <a:p>
            <a:pPr algn="just"/>
            <a:r>
              <a:rPr lang="id-ID" sz="1800" dirty="0">
                <a:latin typeface="Times New Roman" panose="02020603050405020304" pitchFamily="18" charset="0"/>
                <a:cs typeface="Times New Roman" panose="02020603050405020304" pitchFamily="18" charset="0"/>
              </a:rPr>
              <a:t>.</a:t>
            </a:r>
            <a:endParaRPr lang="en-ID"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g13d5a981091_0_888"/>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sz="4200" b="1" dirty="0"/>
              <a:t>Hasil (F- Square)</a:t>
            </a:r>
            <a:endParaRPr sz="4200" b="1" dirty="0"/>
          </a:p>
        </p:txBody>
      </p:sp>
      <p:graphicFrame>
        <p:nvGraphicFramePr>
          <p:cNvPr id="4" name="Table 3">
            <a:extLst>
              <a:ext uri="{FF2B5EF4-FFF2-40B4-BE49-F238E27FC236}">
                <a16:creationId xmlns:a16="http://schemas.microsoft.com/office/drawing/2014/main" id="{3B1E90EA-53A2-59A5-C360-B07C4B69417B}"/>
              </a:ext>
            </a:extLst>
          </p:cNvPr>
          <p:cNvGraphicFramePr>
            <a:graphicFrameLocks noGrp="1"/>
          </p:cNvGraphicFramePr>
          <p:nvPr>
            <p:extLst>
              <p:ext uri="{D42A27DB-BD31-4B8C-83A1-F6EECF244321}">
                <p14:modId xmlns:p14="http://schemas.microsoft.com/office/powerpoint/2010/main" val="1621728628"/>
              </p:ext>
            </p:extLst>
          </p:nvPr>
        </p:nvGraphicFramePr>
        <p:xfrm>
          <a:off x="1779157" y="2218444"/>
          <a:ext cx="7897105" cy="2872171"/>
        </p:xfrm>
        <a:graphic>
          <a:graphicData uri="http://schemas.openxmlformats.org/drawingml/2006/table">
            <a:tbl>
              <a:tblPr firstRow="1" firstCol="1" bandRow="1">
                <a:tableStyleId>{5940675A-B579-460E-94D1-54222C63F5DA}</a:tableStyleId>
              </a:tblPr>
              <a:tblGrid>
                <a:gridCol w="1548927">
                  <a:extLst>
                    <a:ext uri="{9D8B030D-6E8A-4147-A177-3AD203B41FA5}">
                      <a16:colId xmlns:a16="http://schemas.microsoft.com/office/drawing/2014/main" val="1857589894"/>
                    </a:ext>
                  </a:extLst>
                </a:gridCol>
                <a:gridCol w="1309028">
                  <a:extLst>
                    <a:ext uri="{9D8B030D-6E8A-4147-A177-3AD203B41FA5}">
                      <a16:colId xmlns:a16="http://schemas.microsoft.com/office/drawing/2014/main" val="2399968955"/>
                    </a:ext>
                  </a:extLst>
                </a:gridCol>
                <a:gridCol w="1453680">
                  <a:extLst>
                    <a:ext uri="{9D8B030D-6E8A-4147-A177-3AD203B41FA5}">
                      <a16:colId xmlns:a16="http://schemas.microsoft.com/office/drawing/2014/main" val="4289701784"/>
                    </a:ext>
                  </a:extLst>
                </a:gridCol>
                <a:gridCol w="2036383">
                  <a:extLst>
                    <a:ext uri="{9D8B030D-6E8A-4147-A177-3AD203B41FA5}">
                      <a16:colId xmlns:a16="http://schemas.microsoft.com/office/drawing/2014/main" val="3661352665"/>
                    </a:ext>
                  </a:extLst>
                </a:gridCol>
                <a:gridCol w="1549087">
                  <a:extLst>
                    <a:ext uri="{9D8B030D-6E8A-4147-A177-3AD203B41FA5}">
                      <a16:colId xmlns:a16="http://schemas.microsoft.com/office/drawing/2014/main" val="3991709657"/>
                    </a:ext>
                  </a:extLst>
                </a:gridCol>
              </a:tblGrid>
              <a:tr h="1044426">
                <a:tc>
                  <a:txBody>
                    <a:bodyPr/>
                    <a:lstStyle/>
                    <a:p>
                      <a:pPr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algn="ctr">
                        <a:buNone/>
                      </a:pPr>
                      <a:r>
                        <a:rPr lang="id-ID" sz="1600" dirty="0">
                          <a:effectLst/>
                          <a:latin typeface="Times New Roman" panose="02020603050405020304" pitchFamily="18" charset="0"/>
                          <a:cs typeface="Times New Roman" panose="02020603050405020304" pitchFamily="18" charset="0"/>
                        </a:rPr>
                        <a:t>Brand Trust</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algn="ctr">
                        <a:buNone/>
                      </a:pPr>
                      <a:r>
                        <a:rPr lang="id-ID" sz="1600" dirty="0">
                          <a:effectLst/>
                          <a:latin typeface="Times New Roman" panose="02020603050405020304" pitchFamily="18" charset="0"/>
                          <a:cs typeface="Times New Roman" panose="02020603050405020304" pitchFamily="18" charset="0"/>
                        </a:rPr>
                        <a:t>Brand Image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algn="ctr">
                        <a:buNone/>
                      </a:pPr>
                      <a:r>
                        <a:rPr lang="id-ID" sz="1600" dirty="0">
                          <a:effectLst/>
                          <a:latin typeface="Times New Roman" panose="02020603050405020304" pitchFamily="18" charset="0"/>
                          <a:cs typeface="Times New Roman" panose="02020603050405020304" pitchFamily="18" charset="0"/>
                        </a:rPr>
                        <a:t>Emotional Branding</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algn="ctr">
                        <a:buNone/>
                      </a:pPr>
                      <a:r>
                        <a:rPr lang="id-ID" sz="1600" dirty="0">
                          <a:effectLst/>
                          <a:latin typeface="Times New Roman" panose="02020603050405020304" pitchFamily="18" charset="0"/>
                          <a:cs typeface="Times New Roman" panose="02020603050405020304" pitchFamily="18" charset="0"/>
                        </a:rPr>
                        <a:t>Customer Satisfaction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extLst>
                  <a:ext uri="{0D108BD9-81ED-4DB2-BD59-A6C34878D82A}">
                    <a16:rowId xmlns:a16="http://schemas.microsoft.com/office/drawing/2014/main" val="4105736308"/>
                  </a:ext>
                </a:extLst>
              </a:tr>
              <a:tr h="522213">
                <a:tc>
                  <a:txBody>
                    <a:bodyPr/>
                    <a:lstStyle/>
                    <a:p>
                      <a:pPr algn="ctr">
                        <a:buNone/>
                      </a:pPr>
                      <a:r>
                        <a:rPr lang="id-ID" sz="1600" dirty="0">
                          <a:effectLst/>
                          <a:latin typeface="Times New Roman" panose="02020603050405020304" pitchFamily="18" charset="0"/>
                          <a:cs typeface="Times New Roman" panose="02020603050405020304" pitchFamily="18" charset="0"/>
                        </a:rPr>
                        <a:t>Brand Trust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tc>
                  <a:txBody>
                    <a:bodyPr/>
                    <a:lstStyle/>
                    <a:p>
                      <a:pPr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B w="12700" cmpd="sng">
                      <a:noFill/>
                    </a:lnB>
                  </a:tcPr>
                </a:tc>
                <a:tc>
                  <a:txBody>
                    <a:bodyPr/>
                    <a:lstStyle/>
                    <a:p>
                      <a:pPr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0.095</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B w="12700" cmpd="sng">
                      <a:noFill/>
                    </a:lnB>
                  </a:tcPr>
                </a:tc>
                <a:extLst>
                  <a:ext uri="{0D108BD9-81ED-4DB2-BD59-A6C34878D82A}">
                    <a16:rowId xmlns:a16="http://schemas.microsoft.com/office/drawing/2014/main" val="3732796436"/>
                  </a:ext>
                </a:extLst>
              </a:tr>
              <a:tr h="522213">
                <a:tc>
                  <a:txBody>
                    <a:bodyPr/>
                    <a:lstStyle/>
                    <a:p>
                      <a:pPr algn="ctr">
                        <a:buNone/>
                      </a:pPr>
                      <a:r>
                        <a:rPr lang="id-ID" sz="1600" dirty="0">
                          <a:effectLst/>
                          <a:latin typeface="Times New Roman" panose="02020603050405020304" pitchFamily="18" charset="0"/>
                          <a:cs typeface="Times New Roman" panose="02020603050405020304" pitchFamily="18" charset="0"/>
                        </a:rPr>
                        <a:t>Brand Image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tc>
                  <a:txBody>
                    <a:bodyPr/>
                    <a:lstStyle/>
                    <a:p>
                      <a:pPr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tcPr>
                </a:tc>
                <a:tc>
                  <a:txBody>
                    <a:bodyPr/>
                    <a:lstStyle/>
                    <a:p>
                      <a:pPr algn="ctr">
                        <a:buNone/>
                      </a:pPr>
                      <a:r>
                        <a:rPr lang="id-ID" sz="1600" dirty="0">
                          <a:effectLst/>
                          <a:latin typeface="Times New Roman" panose="02020603050405020304" pitchFamily="18" charset="0"/>
                          <a:cs typeface="Times New Roman" panose="02020603050405020304" pitchFamily="18" charset="0"/>
                        </a:rPr>
                        <a:t>0.042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tcPr>
                </a:tc>
                <a:extLst>
                  <a:ext uri="{0D108BD9-81ED-4DB2-BD59-A6C34878D82A}">
                    <a16:rowId xmlns:a16="http://schemas.microsoft.com/office/drawing/2014/main" val="1901241226"/>
                  </a:ext>
                </a:extLst>
              </a:tr>
              <a:tr h="783319">
                <a:tc>
                  <a:txBody>
                    <a:bodyPr/>
                    <a:lstStyle/>
                    <a:p>
                      <a:pPr algn="ctr">
                        <a:buNone/>
                      </a:pPr>
                      <a:r>
                        <a:rPr lang="id-ID" sz="1600" dirty="0">
                          <a:effectLst/>
                          <a:latin typeface="Times New Roman" panose="02020603050405020304" pitchFamily="18" charset="0"/>
                          <a:cs typeface="Times New Roman" panose="02020603050405020304" pitchFamily="18" charset="0"/>
                        </a:rPr>
                        <a:t>Emotional Branding</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tc>
                  <a:txBody>
                    <a:bodyPr/>
                    <a:lstStyle/>
                    <a:p>
                      <a:pPr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tcPr>
                </a:tc>
                <a:tc>
                  <a:txBody>
                    <a:bodyPr/>
                    <a:lstStyle/>
                    <a:p>
                      <a:pPr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tcPr>
                </a:tc>
                <a:tc>
                  <a:txBody>
                    <a:bodyPr/>
                    <a:lstStyle/>
                    <a:p>
                      <a:pPr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tcPr>
                </a:tc>
                <a:tc>
                  <a:txBody>
                    <a:bodyPr/>
                    <a:lstStyle/>
                    <a:p>
                      <a:pPr algn="ctr">
                        <a:buNone/>
                      </a:pPr>
                      <a:r>
                        <a:rPr lang="id-ID" sz="1600" dirty="0">
                          <a:effectLst/>
                          <a:latin typeface="Times New Roman" panose="02020603050405020304" pitchFamily="18" charset="0"/>
                          <a:cs typeface="Times New Roman" panose="02020603050405020304" pitchFamily="18" charset="0"/>
                        </a:rPr>
                        <a:t>0.242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tcPr>
                </a:tc>
                <a:extLst>
                  <a:ext uri="{0D108BD9-81ED-4DB2-BD59-A6C34878D82A}">
                    <a16:rowId xmlns:a16="http://schemas.microsoft.com/office/drawing/2014/main" val="2816869741"/>
                  </a:ext>
                </a:extLst>
              </a:tr>
            </a:tbl>
          </a:graphicData>
        </a:graphic>
      </p:graphicFrame>
      <p:sp>
        <p:nvSpPr>
          <p:cNvPr id="3" name="TextBox 2">
            <a:extLst>
              <a:ext uri="{FF2B5EF4-FFF2-40B4-BE49-F238E27FC236}">
                <a16:creationId xmlns:a16="http://schemas.microsoft.com/office/drawing/2014/main" id="{F928A350-8220-F100-DEEC-2610E18578AD}"/>
              </a:ext>
            </a:extLst>
          </p:cNvPr>
          <p:cNvSpPr txBox="1"/>
          <p:nvPr/>
        </p:nvSpPr>
        <p:spPr>
          <a:xfrm>
            <a:off x="356334" y="1394602"/>
            <a:ext cx="11451648" cy="646331"/>
          </a:xfrm>
          <a:prstGeom prst="rect">
            <a:avLst/>
          </a:prstGeom>
          <a:noFill/>
        </p:spPr>
        <p:txBody>
          <a:bodyPr wrap="square" rtlCol="0">
            <a:spAutoFit/>
          </a:bodyPr>
          <a:lstStyle/>
          <a:p>
            <a:r>
              <a:rPr lang="id-ID" sz="1800" dirty="0">
                <a:latin typeface="Times New Roman" panose="02020603050405020304" pitchFamily="18" charset="0"/>
                <a:cs typeface="Times New Roman" panose="02020603050405020304" pitchFamily="18" charset="0"/>
              </a:rPr>
              <a:t>Nilai </a:t>
            </a:r>
            <a:r>
              <a:rPr lang="id-ID" sz="1800" i="1" dirty="0">
                <a:latin typeface="Times New Roman" panose="02020603050405020304" pitchFamily="18" charset="0"/>
                <a:cs typeface="Times New Roman" panose="02020603050405020304" pitchFamily="18" charset="0"/>
              </a:rPr>
              <a:t>F-square</a:t>
            </a:r>
            <a:r>
              <a:rPr lang="id-ID" sz="1800" dirty="0">
                <a:latin typeface="Times New Roman" panose="02020603050405020304" pitchFamily="18" charset="0"/>
                <a:cs typeface="Times New Roman" panose="02020603050405020304" pitchFamily="18" charset="0"/>
              </a:rPr>
              <a:t>, yaitu 0,02 menunjukkan pengaruh kecil, 0,15 menunjukkan pengaruh sedang, dan 0,35 menunjukkan pengaruh besar.</a:t>
            </a:r>
            <a:endParaRPr lang="en-ID" sz="1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88F30AC-575D-242D-6941-EC24397684F3}"/>
              </a:ext>
            </a:extLst>
          </p:cNvPr>
          <p:cNvSpPr txBox="1"/>
          <p:nvPr/>
        </p:nvSpPr>
        <p:spPr>
          <a:xfrm>
            <a:off x="356334" y="5329682"/>
            <a:ext cx="10304060" cy="923330"/>
          </a:xfrm>
          <a:prstGeom prst="rect">
            <a:avLst/>
          </a:prstGeom>
          <a:noFill/>
        </p:spPr>
        <p:txBody>
          <a:bodyPr wrap="square" rtlCol="0">
            <a:spAutoFit/>
          </a:bodyPr>
          <a:lstStyle/>
          <a:p>
            <a:pPr algn="just"/>
            <a:r>
              <a:rPr lang="id-ID" sz="1800" dirty="0">
                <a:latin typeface="Times New Roman" panose="02020603050405020304" pitchFamily="18" charset="0"/>
                <a:cs typeface="Times New Roman" panose="02020603050405020304" pitchFamily="18" charset="0"/>
              </a:rPr>
              <a:t>Perhitungan F Square yang menunjukkan bahwa variabel </a:t>
            </a:r>
            <a:r>
              <a:rPr lang="id-ID" sz="1800" i="1" dirty="0">
                <a:latin typeface="Times New Roman" panose="02020603050405020304" pitchFamily="18" charset="0"/>
                <a:cs typeface="Times New Roman" panose="02020603050405020304" pitchFamily="18" charset="0"/>
              </a:rPr>
              <a:t>Brand Trust, Brand Image, </a:t>
            </a:r>
            <a:r>
              <a:rPr lang="id-ID" sz="1800" dirty="0">
                <a:latin typeface="Times New Roman" panose="02020603050405020304" pitchFamily="18" charset="0"/>
                <a:cs typeface="Times New Roman" panose="02020603050405020304" pitchFamily="18" charset="0"/>
              </a:rPr>
              <a:t>dan </a:t>
            </a:r>
            <a:r>
              <a:rPr lang="id-ID" sz="1800" i="1" dirty="0">
                <a:latin typeface="Times New Roman" panose="02020603050405020304" pitchFamily="18" charset="0"/>
                <a:cs typeface="Times New Roman" panose="02020603050405020304" pitchFamily="18" charset="0"/>
              </a:rPr>
              <a:t>Emotional Branding</a:t>
            </a:r>
            <a:r>
              <a:rPr lang="id-ID" sz="1800" dirty="0">
                <a:latin typeface="Times New Roman" panose="02020603050405020304" pitchFamily="18" charset="0"/>
                <a:cs typeface="Times New Roman" panose="02020603050405020304" pitchFamily="18" charset="0"/>
              </a:rPr>
              <a:t> terhadap </a:t>
            </a:r>
            <a:r>
              <a:rPr lang="id-ID" sz="1800" i="1" dirty="0">
                <a:latin typeface="Times New Roman" panose="02020603050405020304" pitchFamily="18" charset="0"/>
                <a:cs typeface="Times New Roman" panose="02020603050405020304" pitchFamily="18" charset="0"/>
              </a:rPr>
              <a:t>Customer Satisfaction</a:t>
            </a:r>
            <a:r>
              <a:rPr lang="id-ID" sz="1800" dirty="0">
                <a:latin typeface="Times New Roman" panose="02020603050405020304" pitchFamily="18" charset="0"/>
                <a:cs typeface="Times New Roman" panose="02020603050405020304" pitchFamily="18" charset="0"/>
              </a:rPr>
              <a:t> mempunyai pengaruh yang kecil karena rata-rata nilai F-Square diatas 0,02.</a:t>
            </a:r>
            <a:endParaRPr lang="en-ID" sz="1800" dirty="0">
              <a:latin typeface="Times New Roman" panose="02020603050405020304" pitchFamily="18" charset="0"/>
              <a:cs typeface="Times New Roman" panose="02020603050405020304" pitchFamily="18" charset="0"/>
            </a:endParaRPr>
          </a:p>
          <a:p>
            <a:pPr algn="just"/>
            <a:endParaRPr lang="en-ID"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5">
          <a:extLst>
            <a:ext uri="{FF2B5EF4-FFF2-40B4-BE49-F238E27FC236}">
              <a16:creationId xmlns:a16="http://schemas.microsoft.com/office/drawing/2014/main" id="{45F96313-4BF1-6836-C69E-4221682586B3}"/>
            </a:ext>
          </a:extLst>
        </p:cNvPr>
        <p:cNvGrpSpPr/>
        <p:nvPr/>
      </p:nvGrpSpPr>
      <p:grpSpPr>
        <a:xfrm>
          <a:off x="0" y="0"/>
          <a:ext cx="0" cy="0"/>
          <a:chOff x="0" y="0"/>
          <a:chExt cx="0" cy="0"/>
        </a:xfrm>
      </p:grpSpPr>
      <p:sp>
        <p:nvSpPr>
          <p:cNvPr id="296" name="Google Shape;296;g13d5a981091_0_888">
            <a:extLst>
              <a:ext uri="{FF2B5EF4-FFF2-40B4-BE49-F238E27FC236}">
                <a16:creationId xmlns:a16="http://schemas.microsoft.com/office/drawing/2014/main" id="{2D859C1F-9C8E-5FF7-D868-80B4C8930067}"/>
              </a:ext>
            </a:extLst>
          </p:cNvPr>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sz="4200" b="1" dirty="0"/>
              <a:t>Hasil (R- Square)</a:t>
            </a:r>
            <a:endParaRPr sz="4200" b="1" dirty="0"/>
          </a:p>
        </p:txBody>
      </p:sp>
      <p:graphicFrame>
        <p:nvGraphicFramePr>
          <p:cNvPr id="2" name="Table 1">
            <a:extLst>
              <a:ext uri="{FF2B5EF4-FFF2-40B4-BE49-F238E27FC236}">
                <a16:creationId xmlns:a16="http://schemas.microsoft.com/office/drawing/2014/main" id="{B1768A59-D479-747B-91FF-20DED4014D2F}"/>
              </a:ext>
            </a:extLst>
          </p:cNvPr>
          <p:cNvGraphicFramePr>
            <a:graphicFrameLocks noGrp="1"/>
          </p:cNvGraphicFramePr>
          <p:nvPr>
            <p:extLst>
              <p:ext uri="{D42A27DB-BD31-4B8C-83A1-F6EECF244321}">
                <p14:modId xmlns:p14="http://schemas.microsoft.com/office/powerpoint/2010/main" val="234459789"/>
              </p:ext>
            </p:extLst>
          </p:nvPr>
        </p:nvGraphicFramePr>
        <p:xfrm>
          <a:off x="1569719" y="2544113"/>
          <a:ext cx="9052561" cy="2697480"/>
        </p:xfrm>
        <a:graphic>
          <a:graphicData uri="http://schemas.openxmlformats.org/drawingml/2006/table">
            <a:tbl>
              <a:tblPr firstRow="1" firstCol="1" bandRow="1">
                <a:tableStyleId>{5940675A-B579-460E-94D1-54222C63F5DA}</a:tableStyleId>
              </a:tblPr>
              <a:tblGrid>
                <a:gridCol w="3016875">
                  <a:extLst>
                    <a:ext uri="{9D8B030D-6E8A-4147-A177-3AD203B41FA5}">
                      <a16:colId xmlns:a16="http://schemas.microsoft.com/office/drawing/2014/main" val="2732507407"/>
                    </a:ext>
                  </a:extLst>
                </a:gridCol>
                <a:gridCol w="3017843">
                  <a:extLst>
                    <a:ext uri="{9D8B030D-6E8A-4147-A177-3AD203B41FA5}">
                      <a16:colId xmlns:a16="http://schemas.microsoft.com/office/drawing/2014/main" val="2038575818"/>
                    </a:ext>
                  </a:extLst>
                </a:gridCol>
                <a:gridCol w="3017843">
                  <a:extLst>
                    <a:ext uri="{9D8B030D-6E8A-4147-A177-3AD203B41FA5}">
                      <a16:colId xmlns:a16="http://schemas.microsoft.com/office/drawing/2014/main" val="1183556244"/>
                    </a:ext>
                  </a:extLst>
                </a:gridCol>
              </a:tblGrid>
              <a:tr h="1348740">
                <a:tc>
                  <a:txBody>
                    <a:bodyPr/>
                    <a:lstStyle/>
                    <a:p>
                      <a:pPr marL="457200" algn="ctr">
                        <a:buNone/>
                      </a:pPr>
                      <a:r>
                        <a:rPr lang="id-ID" sz="1800" dirty="0">
                          <a:effectLst/>
                          <a:latin typeface="Times New Roman" panose="02020603050405020304" pitchFamily="18" charset="0"/>
                          <a:cs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buNone/>
                      </a:pPr>
                      <a:r>
                        <a:rPr lang="id-ID" sz="1800" dirty="0">
                          <a:effectLst/>
                          <a:latin typeface="Times New Roman" panose="02020603050405020304" pitchFamily="18" charset="0"/>
                          <a:cs typeface="Times New Roman" panose="02020603050405020304" pitchFamily="18" charset="0"/>
                        </a:rPr>
                        <a:t>R-Square</a:t>
                      </a:r>
                      <a:endParaRPr lang="en-ID"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marL="457200" algn="ctr">
                        <a:buNone/>
                      </a:pPr>
                      <a:r>
                        <a:rPr lang="id-ID" sz="1800" dirty="0">
                          <a:effectLst/>
                          <a:latin typeface="Times New Roman" panose="02020603050405020304" pitchFamily="18" charset="0"/>
                          <a:cs typeface="Times New Roman" panose="02020603050405020304" pitchFamily="18" charset="0"/>
                        </a:rPr>
                        <a:t>R-Square Adjusted</a:t>
                      </a:r>
                      <a:endParaRPr lang="en-ID"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extLst>
                  <a:ext uri="{0D108BD9-81ED-4DB2-BD59-A6C34878D82A}">
                    <a16:rowId xmlns:a16="http://schemas.microsoft.com/office/drawing/2014/main" val="2365135232"/>
                  </a:ext>
                </a:extLst>
              </a:tr>
              <a:tr h="1348740">
                <a:tc>
                  <a:txBody>
                    <a:bodyPr/>
                    <a:lstStyle/>
                    <a:p>
                      <a:pPr marL="457200">
                        <a:buNone/>
                      </a:pPr>
                      <a:r>
                        <a:rPr lang="id-ID" sz="1800" dirty="0">
                          <a:effectLst/>
                          <a:latin typeface="Times New Roman" panose="02020603050405020304" pitchFamily="18" charset="0"/>
                          <a:cs typeface="Times New Roman" panose="02020603050405020304" pitchFamily="18" charset="0"/>
                        </a:rPr>
                        <a:t>Customer Satisfaction </a:t>
                      </a:r>
                      <a:endParaRPr lang="en-ID"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algn="ctr">
                        <a:buNone/>
                      </a:pPr>
                      <a:r>
                        <a:rPr lang="id-ID" sz="1800" dirty="0">
                          <a:effectLst/>
                          <a:latin typeface="Times New Roman" panose="02020603050405020304" pitchFamily="18" charset="0"/>
                          <a:cs typeface="Times New Roman" panose="02020603050405020304" pitchFamily="18" charset="0"/>
                        </a:rPr>
                        <a:t>0.586</a:t>
                      </a:r>
                      <a:endParaRPr lang="en-ID"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tc>
                  <a:txBody>
                    <a:bodyPr/>
                    <a:lstStyle/>
                    <a:p>
                      <a:pPr algn="ctr">
                        <a:buNone/>
                      </a:pPr>
                      <a:r>
                        <a:rPr lang="id-ID" sz="1800" dirty="0">
                          <a:effectLst/>
                          <a:latin typeface="Times New Roman" panose="02020603050405020304" pitchFamily="18" charset="0"/>
                          <a:cs typeface="Times New Roman" panose="02020603050405020304" pitchFamily="18" charset="0"/>
                        </a:rPr>
                        <a:t>0.575</a:t>
                      </a:r>
                      <a:endParaRPr lang="en-ID"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tcPr>
                </a:tc>
                <a:extLst>
                  <a:ext uri="{0D108BD9-81ED-4DB2-BD59-A6C34878D82A}">
                    <a16:rowId xmlns:a16="http://schemas.microsoft.com/office/drawing/2014/main" val="116007247"/>
                  </a:ext>
                </a:extLst>
              </a:tr>
            </a:tbl>
          </a:graphicData>
        </a:graphic>
      </p:graphicFrame>
      <p:sp>
        <p:nvSpPr>
          <p:cNvPr id="3" name="TextBox 2">
            <a:extLst>
              <a:ext uri="{FF2B5EF4-FFF2-40B4-BE49-F238E27FC236}">
                <a16:creationId xmlns:a16="http://schemas.microsoft.com/office/drawing/2014/main" id="{379EEFCB-3B45-F640-F5A9-4AB687CF3F94}"/>
              </a:ext>
            </a:extLst>
          </p:cNvPr>
          <p:cNvSpPr txBox="1"/>
          <p:nvPr/>
        </p:nvSpPr>
        <p:spPr>
          <a:xfrm>
            <a:off x="450375" y="1460310"/>
            <a:ext cx="11341291" cy="646331"/>
          </a:xfrm>
          <a:prstGeom prst="rect">
            <a:avLst/>
          </a:prstGeom>
          <a:noFill/>
        </p:spPr>
        <p:txBody>
          <a:bodyPr wrap="square" rtlCol="0">
            <a:spAutoFit/>
          </a:bodyPr>
          <a:lstStyle/>
          <a:p>
            <a:r>
              <a:rPr lang="id-ID" sz="1800" dirty="0">
                <a:latin typeface="Times New Roman" panose="02020603050405020304" pitchFamily="18" charset="0"/>
                <a:cs typeface="Times New Roman" panose="02020603050405020304" pitchFamily="18" charset="0"/>
              </a:rPr>
              <a:t>Koefisien determinasi (</a:t>
            </a:r>
            <a:r>
              <a:rPr lang="id-ID" sz="1800" i="1" dirty="0">
                <a:latin typeface="Times New Roman" panose="02020603050405020304" pitchFamily="18" charset="0"/>
                <a:cs typeface="Times New Roman" panose="02020603050405020304" pitchFamily="18" charset="0"/>
              </a:rPr>
              <a:t>R-Square</a:t>
            </a:r>
            <a:r>
              <a:rPr lang="id-ID" sz="1800" dirty="0">
                <a:latin typeface="Times New Roman" panose="02020603050405020304" pitchFamily="18" charset="0"/>
                <a:cs typeface="Times New Roman" panose="02020603050405020304" pitchFamily="18" charset="0"/>
              </a:rPr>
              <a:t>) digunakan untuk mengevaluasi kontribusi pengaruh variabel dan kekuatan prediksi model struktural. Model ini juga dapat disimpulkan sebagai model sedang karena nilai melebihi 0,50.</a:t>
            </a:r>
            <a:endParaRPr lang="en-ID"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0517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g13d5a981091_0_913"/>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sz="4200" b="1" dirty="0"/>
              <a:t>Hasil (Path Coefficients)</a:t>
            </a:r>
            <a:endParaRPr sz="4200" b="1" dirty="0"/>
          </a:p>
        </p:txBody>
      </p:sp>
      <p:graphicFrame>
        <p:nvGraphicFramePr>
          <p:cNvPr id="4" name="Table 3">
            <a:extLst>
              <a:ext uri="{FF2B5EF4-FFF2-40B4-BE49-F238E27FC236}">
                <a16:creationId xmlns:a16="http://schemas.microsoft.com/office/drawing/2014/main" id="{B48FDCA4-7A23-972B-2A34-93CE94F9CF77}"/>
              </a:ext>
            </a:extLst>
          </p:cNvPr>
          <p:cNvGraphicFramePr>
            <a:graphicFrameLocks noGrp="1"/>
          </p:cNvGraphicFramePr>
          <p:nvPr>
            <p:extLst>
              <p:ext uri="{D42A27DB-BD31-4B8C-83A1-F6EECF244321}">
                <p14:modId xmlns:p14="http://schemas.microsoft.com/office/powerpoint/2010/main" val="3877393880"/>
              </p:ext>
            </p:extLst>
          </p:nvPr>
        </p:nvGraphicFramePr>
        <p:xfrm>
          <a:off x="563880" y="2552132"/>
          <a:ext cx="11064240" cy="3318783"/>
        </p:xfrm>
        <a:graphic>
          <a:graphicData uri="http://schemas.openxmlformats.org/drawingml/2006/table">
            <a:tbl>
              <a:tblPr firstRow="1" firstCol="1" bandRow="1">
                <a:tableStyleId>{5940675A-B579-460E-94D1-54222C63F5DA}</a:tableStyleId>
              </a:tblPr>
              <a:tblGrid>
                <a:gridCol w="3863190">
                  <a:extLst>
                    <a:ext uri="{9D8B030D-6E8A-4147-A177-3AD203B41FA5}">
                      <a16:colId xmlns:a16="http://schemas.microsoft.com/office/drawing/2014/main" val="1649128069"/>
                    </a:ext>
                  </a:extLst>
                </a:gridCol>
                <a:gridCol w="1580959">
                  <a:extLst>
                    <a:ext uri="{9D8B030D-6E8A-4147-A177-3AD203B41FA5}">
                      <a16:colId xmlns:a16="http://schemas.microsoft.com/office/drawing/2014/main" val="1162166568"/>
                    </a:ext>
                  </a:extLst>
                </a:gridCol>
                <a:gridCol w="1316032">
                  <a:extLst>
                    <a:ext uri="{9D8B030D-6E8A-4147-A177-3AD203B41FA5}">
                      <a16:colId xmlns:a16="http://schemas.microsoft.com/office/drawing/2014/main" val="540786492"/>
                    </a:ext>
                  </a:extLst>
                </a:gridCol>
                <a:gridCol w="1672501">
                  <a:extLst>
                    <a:ext uri="{9D8B030D-6E8A-4147-A177-3AD203B41FA5}">
                      <a16:colId xmlns:a16="http://schemas.microsoft.com/office/drawing/2014/main" val="1915310980"/>
                    </a:ext>
                  </a:extLst>
                </a:gridCol>
                <a:gridCol w="1402473">
                  <a:extLst>
                    <a:ext uri="{9D8B030D-6E8A-4147-A177-3AD203B41FA5}">
                      <a16:colId xmlns:a16="http://schemas.microsoft.com/office/drawing/2014/main" val="3587062631"/>
                    </a:ext>
                  </a:extLst>
                </a:gridCol>
                <a:gridCol w="1229085">
                  <a:extLst>
                    <a:ext uri="{9D8B030D-6E8A-4147-A177-3AD203B41FA5}">
                      <a16:colId xmlns:a16="http://schemas.microsoft.com/office/drawing/2014/main" val="3075382332"/>
                    </a:ext>
                  </a:extLst>
                </a:gridCol>
              </a:tblGrid>
              <a:tr h="1349343">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Original Sample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Sample Mean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Standard Deviation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T Statistic</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P Values</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tcPr>
                </a:tc>
                <a:extLst>
                  <a:ext uri="{0D108BD9-81ED-4DB2-BD59-A6C34878D82A}">
                    <a16:rowId xmlns:a16="http://schemas.microsoft.com/office/drawing/2014/main" val="3915907114"/>
                  </a:ext>
                </a:extLst>
              </a:tr>
              <a:tr h="656480">
                <a:tc>
                  <a:txBody>
                    <a:bodyPr/>
                    <a:lstStyle/>
                    <a:p>
                      <a:pPr marL="457200">
                        <a:buNone/>
                      </a:pPr>
                      <a:r>
                        <a:rPr lang="id-ID" sz="1600" dirty="0">
                          <a:effectLst/>
                          <a:latin typeface="Times New Roman" panose="02020603050405020304" pitchFamily="18" charset="0"/>
                          <a:cs typeface="Times New Roman" panose="02020603050405020304" pitchFamily="18" charset="0"/>
                        </a:rPr>
                        <a:t>Brand Trust ➔ Customer Satisfaction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0.253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0.259</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0.096</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2.635</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0.009</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B w="12700" cmpd="sng">
                      <a:noFill/>
                    </a:lnB>
                  </a:tcPr>
                </a:tc>
                <a:extLst>
                  <a:ext uri="{0D108BD9-81ED-4DB2-BD59-A6C34878D82A}">
                    <a16:rowId xmlns:a16="http://schemas.microsoft.com/office/drawing/2014/main" val="3977386593"/>
                  </a:ext>
                </a:extLst>
              </a:tr>
              <a:tr h="656480">
                <a:tc>
                  <a:txBody>
                    <a:bodyPr/>
                    <a:lstStyle/>
                    <a:p>
                      <a:pPr marL="457200">
                        <a:buNone/>
                      </a:pPr>
                      <a:r>
                        <a:rPr lang="id-ID" sz="1600">
                          <a:effectLst/>
                          <a:latin typeface="Times New Roman" panose="02020603050405020304" pitchFamily="18" charset="0"/>
                          <a:cs typeface="Times New Roman" panose="02020603050405020304" pitchFamily="18" charset="0"/>
                        </a:rPr>
                        <a:t>Brand Image ➔ Customer Satisfaction</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lnB w="12700" cmpd="sng">
                      <a:noFill/>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0.176</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lnB w="12700" cmpd="sng">
                      <a:noFill/>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0.172</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0.088</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1.990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lnB w="12700" cmpd="sng">
                      <a:noFill/>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0.047</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lnB w="12700" cmpd="sng">
                      <a:noFill/>
                    </a:lnB>
                  </a:tcPr>
                </a:tc>
                <a:extLst>
                  <a:ext uri="{0D108BD9-81ED-4DB2-BD59-A6C34878D82A}">
                    <a16:rowId xmlns:a16="http://schemas.microsoft.com/office/drawing/2014/main" val="538618275"/>
                  </a:ext>
                </a:extLst>
              </a:tr>
              <a:tr h="656480">
                <a:tc>
                  <a:txBody>
                    <a:bodyPr/>
                    <a:lstStyle/>
                    <a:p>
                      <a:pPr marL="457200">
                        <a:buNone/>
                      </a:pPr>
                      <a:r>
                        <a:rPr lang="id-ID" sz="1600">
                          <a:effectLst/>
                          <a:latin typeface="Times New Roman" panose="02020603050405020304" pitchFamily="18" charset="0"/>
                          <a:cs typeface="Times New Roman" panose="02020603050405020304" pitchFamily="18" charset="0"/>
                        </a:rPr>
                        <a:t>Emotional Branding ➔ Customer Satisfaction</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0.455</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0.460</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0.091</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5.020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0.000</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191" marR="61191" marT="0" marB="0" anchor="ctr">
                    <a:lnL w="12700" cmpd="sng">
                      <a:noFill/>
                    </a:lnL>
                    <a:lnR w="12700" cmpd="sng">
                      <a:noFill/>
                    </a:lnR>
                    <a:lnT w="12700" cmpd="sng">
                      <a:noFill/>
                    </a:lnT>
                  </a:tcPr>
                </a:tc>
                <a:extLst>
                  <a:ext uri="{0D108BD9-81ED-4DB2-BD59-A6C34878D82A}">
                    <a16:rowId xmlns:a16="http://schemas.microsoft.com/office/drawing/2014/main" val="2452083595"/>
                  </a:ext>
                </a:extLst>
              </a:tr>
            </a:tbl>
          </a:graphicData>
        </a:graphic>
      </p:graphicFrame>
      <p:sp>
        <p:nvSpPr>
          <p:cNvPr id="3" name="TextBox 2">
            <a:extLst>
              <a:ext uri="{FF2B5EF4-FFF2-40B4-BE49-F238E27FC236}">
                <a16:creationId xmlns:a16="http://schemas.microsoft.com/office/drawing/2014/main" id="{8ECF589F-5784-E45C-C9F6-0C4D00DB0224}"/>
              </a:ext>
            </a:extLst>
          </p:cNvPr>
          <p:cNvSpPr txBox="1"/>
          <p:nvPr/>
        </p:nvSpPr>
        <p:spPr>
          <a:xfrm>
            <a:off x="409433" y="1378424"/>
            <a:ext cx="11218687" cy="923330"/>
          </a:xfrm>
          <a:prstGeom prst="rect">
            <a:avLst/>
          </a:prstGeom>
          <a:noFill/>
        </p:spPr>
        <p:txBody>
          <a:bodyPr wrap="square" rtlCol="0">
            <a:spAutoFit/>
          </a:bodyPr>
          <a:lstStyle/>
          <a:p>
            <a:pPr algn="just"/>
            <a:r>
              <a:rPr lang="id-ID" sz="1800" dirty="0">
                <a:latin typeface="Times New Roman" panose="02020603050405020304" pitchFamily="18" charset="0"/>
                <a:cs typeface="Times New Roman" panose="02020603050405020304" pitchFamily="18" charset="0"/>
              </a:rPr>
              <a:t>Koefisien jalur menunjukkan arah serta besarnya pengaruh antar variabel, sedangkan tingkat signifikansi diuji dengan metode bootstrapping yang menghasilkan nilai t dan nilai p. Jika nilai t-value &gt; 1.96 atau nilai p &lt;  0.05, maka hubungan tersebut dianggap signifikan dan hipotesis diterima.</a:t>
            </a:r>
            <a:endParaRPr lang="en-ID"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29">
          <a:extLst>
            <a:ext uri="{FF2B5EF4-FFF2-40B4-BE49-F238E27FC236}">
              <a16:creationId xmlns:a16="http://schemas.microsoft.com/office/drawing/2014/main" id="{474FD486-4E86-3DC4-202E-E5F781042F4A}"/>
            </a:ext>
          </a:extLst>
        </p:cNvPr>
        <p:cNvGrpSpPr/>
        <p:nvPr/>
      </p:nvGrpSpPr>
      <p:grpSpPr>
        <a:xfrm>
          <a:off x="0" y="0"/>
          <a:ext cx="0" cy="0"/>
          <a:chOff x="0" y="0"/>
          <a:chExt cx="0" cy="0"/>
        </a:xfrm>
      </p:grpSpPr>
      <p:sp>
        <p:nvSpPr>
          <p:cNvPr id="330" name="Google Shape;330;g258b7c1efa5_5_6">
            <a:extLst>
              <a:ext uri="{FF2B5EF4-FFF2-40B4-BE49-F238E27FC236}">
                <a16:creationId xmlns:a16="http://schemas.microsoft.com/office/drawing/2014/main" id="{352596CE-36CE-6A59-B7CE-A26AB3B3FC3C}"/>
              </a:ext>
            </a:extLst>
          </p:cNvPr>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lvl="0"/>
            <a:r>
              <a:rPr lang="en-AS" sz="4000" b="1" dirty="0"/>
              <a:t>Hasil (</a:t>
            </a:r>
            <a:r>
              <a:rPr lang="id-ID" sz="4000" b="1" i="1" dirty="0"/>
              <a:t>Bootstrapping Test Result)</a:t>
            </a:r>
            <a:endParaRPr sz="4000" b="1" dirty="0"/>
          </a:p>
        </p:txBody>
      </p:sp>
      <p:pic>
        <p:nvPicPr>
          <p:cNvPr id="2" name="Picture 1">
            <a:extLst>
              <a:ext uri="{FF2B5EF4-FFF2-40B4-BE49-F238E27FC236}">
                <a16:creationId xmlns:a16="http://schemas.microsoft.com/office/drawing/2014/main" id="{2CF8FA55-8862-D2A5-B780-73D5860FFD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2337" y="1287779"/>
            <a:ext cx="8037513" cy="4716781"/>
          </a:xfrm>
          <a:prstGeom prst="rect">
            <a:avLst/>
          </a:prstGeom>
        </p:spPr>
      </p:pic>
    </p:spTree>
    <p:extLst>
      <p:ext uri="{BB962C8B-B14F-4D97-AF65-F5344CB8AC3E}">
        <p14:creationId xmlns:p14="http://schemas.microsoft.com/office/powerpoint/2010/main" val="112636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9">
          <a:extLst>
            <a:ext uri="{FF2B5EF4-FFF2-40B4-BE49-F238E27FC236}">
              <a16:creationId xmlns:a16="http://schemas.microsoft.com/office/drawing/2014/main" id="{D173BDD2-B02D-0510-E985-B3CCB8563D8A}"/>
            </a:ext>
          </a:extLst>
        </p:cNvPr>
        <p:cNvGrpSpPr/>
        <p:nvPr/>
      </p:nvGrpSpPr>
      <p:grpSpPr>
        <a:xfrm>
          <a:off x="0" y="0"/>
          <a:ext cx="0" cy="0"/>
          <a:chOff x="0" y="0"/>
          <a:chExt cx="0" cy="0"/>
        </a:xfrm>
      </p:grpSpPr>
      <p:sp>
        <p:nvSpPr>
          <p:cNvPr id="330" name="Google Shape;330;g258b7c1efa5_5_6">
            <a:extLst>
              <a:ext uri="{FF2B5EF4-FFF2-40B4-BE49-F238E27FC236}">
                <a16:creationId xmlns:a16="http://schemas.microsoft.com/office/drawing/2014/main" id="{C29E0669-C17E-C1A6-4440-24C2AB2CF33E}"/>
              </a:ext>
            </a:extLst>
          </p:cNvPr>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b="1" dirty="0" err="1"/>
              <a:t>Pembahasan</a:t>
            </a:r>
            <a:endParaRPr b="1" dirty="0"/>
          </a:p>
        </p:txBody>
      </p:sp>
      <p:sp>
        <p:nvSpPr>
          <p:cNvPr id="331" name="Google Shape;331;g258b7c1efa5_5_6">
            <a:extLst>
              <a:ext uri="{FF2B5EF4-FFF2-40B4-BE49-F238E27FC236}">
                <a16:creationId xmlns:a16="http://schemas.microsoft.com/office/drawing/2014/main" id="{F0B03F11-EACB-EF88-02A8-EF8B2A7FC5B8}"/>
              </a:ext>
            </a:extLst>
          </p:cNvPr>
          <p:cNvSpPr txBox="1">
            <a:spLocks noGrp="1"/>
          </p:cNvSpPr>
          <p:nvPr>
            <p:ph type="body" idx="1"/>
          </p:nvPr>
        </p:nvSpPr>
        <p:spPr>
          <a:xfrm>
            <a:off x="194442" y="1055852"/>
            <a:ext cx="11830800" cy="5089800"/>
          </a:xfrm>
          <a:prstGeom prst="rect">
            <a:avLst/>
          </a:prstGeom>
        </p:spPr>
        <p:txBody>
          <a:bodyPr spcFirstLastPara="1" wrap="square" lIns="91425" tIns="45700" rIns="91425" bIns="45700" anchor="t" anchorCtr="0">
            <a:normAutofit/>
          </a:bodyPr>
          <a:lstStyle/>
          <a:p>
            <a:pPr marL="50800" indent="0" algn="ctr">
              <a:buNone/>
            </a:pPr>
            <a:r>
              <a:rPr lang="id-ID" sz="2000" b="1" i="1" dirty="0">
                <a:latin typeface="Times New Roman" panose="02020603050405020304" pitchFamily="18" charset="0"/>
                <a:cs typeface="Times New Roman" panose="02020603050405020304" pitchFamily="18" charset="0"/>
              </a:rPr>
              <a:t>Brand trust</a:t>
            </a:r>
            <a:r>
              <a:rPr lang="id-ID" sz="2000" b="1" dirty="0">
                <a:latin typeface="Times New Roman" panose="02020603050405020304" pitchFamily="18" charset="0"/>
                <a:cs typeface="Times New Roman" panose="02020603050405020304" pitchFamily="18" charset="0"/>
              </a:rPr>
              <a:t> terhadap </a:t>
            </a:r>
            <a:r>
              <a:rPr lang="id-ID" sz="2000" b="1" i="1" dirty="0">
                <a:latin typeface="Times New Roman" panose="02020603050405020304" pitchFamily="18" charset="0"/>
                <a:cs typeface="Times New Roman" panose="02020603050405020304" pitchFamily="18" charset="0"/>
              </a:rPr>
              <a:t>Customer Satisfaction</a:t>
            </a:r>
            <a:endParaRPr lang="en-ID" sz="2000" dirty="0">
              <a:latin typeface="Times New Roman" panose="02020603050405020304" pitchFamily="18" charset="0"/>
              <a:cs typeface="Times New Roman" panose="02020603050405020304" pitchFamily="18" charset="0"/>
            </a:endParaRPr>
          </a:p>
          <a:p>
            <a:pPr marL="0" lvl="0" indent="0" algn="just">
              <a:buNone/>
            </a:pPr>
            <a:r>
              <a:rPr lang="en-ID" sz="2000" i="1" dirty="0">
                <a:latin typeface="Times New Roman" panose="02020603050405020304" pitchFamily="18" charset="0"/>
                <a:cs typeface="Times New Roman" panose="02020603050405020304" pitchFamily="18" charset="0"/>
              </a:rPr>
              <a:t>Brand Trust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berpengaruh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positif</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signifikan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terhadap</a:t>
            </a:r>
            <a:r>
              <a:rPr lang="en-ID" sz="2000" dirty="0">
                <a:latin typeface="Times New Roman" panose="02020603050405020304" pitchFamily="18" charset="0"/>
                <a:cs typeface="Times New Roman" panose="02020603050405020304" pitchFamily="18" charset="0"/>
              </a:rPr>
              <a:t> </a:t>
            </a:r>
            <a:r>
              <a:rPr lang="en-ID" sz="2000" i="1" dirty="0">
                <a:latin typeface="Times New Roman" panose="02020603050405020304" pitchFamily="18" charset="0"/>
                <a:cs typeface="Times New Roman" panose="02020603050405020304" pitchFamily="18" charset="0"/>
              </a:rPr>
              <a:t>Customer Satisfaction</a:t>
            </a:r>
            <a:r>
              <a:rPr lang="en-ID" sz="2000" dirty="0">
                <a:latin typeface="Times New Roman" panose="02020603050405020304" pitchFamily="18" charset="0"/>
                <a:cs typeface="Times New Roman" panose="02020603050405020304" pitchFamily="18" charset="0"/>
              </a:rPr>
              <a:t>. </a:t>
            </a:r>
            <a:r>
              <a:rPr lang="en-AS" sz="2000" dirty="0">
                <a:latin typeface="Times New Roman" panose="02020603050405020304" pitchFamily="18" charset="0"/>
                <a:ea typeface="Tahoma" panose="020B0604030504040204" pitchFamily="34" charset="0"/>
                <a:cs typeface="Times New Roman" panose="02020603050405020304" pitchFamily="18" charset="0"/>
              </a:rPr>
              <a:t>K</a:t>
            </a:r>
            <a:r>
              <a:rPr lang="en-ID" sz="2000" dirty="0">
                <a:latin typeface="Times New Roman" panose="02020603050405020304" pitchFamily="18" charset="0"/>
                <a:ea typeface="Tahoma" panose="020B0604030504040204" pitchFamily="34" charset="0"/>
                <a:cs typeface="Times New Roman" panose="02020603050405020304" pitchFamily="18" charset="0"/>
              </a:rPr>
              <a:t>arena </a:t>
            </a:r>
            <a:r>
              <a:rPr lang="en-ID" sz="2000" dirty="0" err="1">
                <a:latin typeface="Times New Roman" panose="02020603050405020304" pitchFamily="18" charset="0"/>
                <a:ea typeface="Tahoma" panose="020B0604030504040204" pitchFamily="34" charset="0"/>
                <a:cs typeface="Times New Roman" panose="02020603050405020304" pitchFamily="18" charset="0"/>
              </a:rPr>
              <a:t>kepercayaan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pelanggan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terhadap</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konsistensi</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kualitas</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produk</a:t>
            </a:r>
            <a:r>
              <a:rPr lang="en-ID" sz="2000" dirty="0">
                <a:latin typeface="Times New Roman" panose="02020603050405020304" pitchFamily="18" charset="0"/>
                <a:ea typeface="Tahoma" panose="020B0604030504040204" pitchFamily="34" charset="0"/>
                <a:cs typeface="Times New Roman" panose="02020603050405020304" pitchFamily="18" charset="0"/>
              </a:rPr>
              <a:t> IKEA </a:t>
            </a:r>
            <a:r>
              <a:rPr lang="en-ID" sz="2000" dirty="0" err="1">
                <a:latin typeface="Times New Roman" panose="02020603050405020304" pitchFamily="18" charset="0"/>
                <a:ea typeface="Tahoma" panose="020B0604030504040204" pitchFamily="34" charset="0"/>
                <a:cs typeface="Times New Roman" panose="02020603050405020304" pitchFamily="18" charset="0"/>
              </a:rPr>
              <a:t>serta</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komitmen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perusahaan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menggunakan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bahan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berkelanjutan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Kondisi</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ini</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membuat</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pelanggan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merasa</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aman</a:t>
            </a:r>
            <a:r>
              <a:rPr lang="en-ID" sz="2000" dirty="0">
                <a:latin typeface="Times New Roman" panose="02020603050405020304" pitchFamily="18" charset="0"/>
                <a:ea typeface="Tahoma" panose="020B0604030504040204" pitchFamily="34" charset="0"/>
                <a:cs typeface="Times New Roman" panose="02020603050405020304" pitchFamily="18" charset="0"/>
              </a:rPr>
              <a:t> dan </a:t>
            </a:r>
            <a:r>
              <a:rPr lang="en-ID" sz="2000" dirty="0" err="1">
                <a:latin typeface="Times New Roman" panose="02020603050405020304" pitchFamily="18" charset="0"/>
                <a:ea typeface="Tahoma" panose="020B0604030504040204" pitchFamily="34" charset="0"/>
                <a:cs typeface="Times New Roman" panose="02020603050405020304" pitchFamily="18" charset="0"/>
              </a:rPr>
              <a:t>percaya</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ketika</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membeli</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produk</a:t>
            </a:r>
            <a:r>
              <a:rPr lang="en-ID" sz="2000" dirty="0">
                <a:latin typeface="Times New Roman" panose="02020603050405020304" pitchFamily="18" charset="0"/>
                <a:ea typeface="Tahoma" panose="020B0604030504040204" pitchFamily="34" charset="0"/>
                <a:cs typeface="Times New Roman" panose="02020603050405020304" pitchFamily="18" charset="0"/>
              </a:rPr>
              <a:t> IKEA, </a:t>
            </a:r>
            <a:r>
              <a:rPr lang="en-ID" sz="2000" dirty="0" err="1">
                <a:latin typeface="Times New Roman" panose="02020603050405020304" pitchFamily="18" charset="0"/>
                <a:ea typeface="Tahoma" panose="020B0604030504040204" pitchFamily="34" charset="0"/>
                <a:cs typeface="Times New Roman" panose="02020603050405020304" pitchFamily="18" charset="0"/>
              </a:rPr>
              <a:t>sehingga</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kepercayaan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merek</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meningkat</a:t>
            </a:r>
            <a:r>
              <a:rPr lang="en-ID" sz="2000" dirty="0">
                <a:latin typeface="Times New Roman" panose="02020603050405020304" pitchFamily="18" charset="0"/>
                <a:ea typeface="Tahoma" panose="020B0604030504040204" pitchFamily="34" charset="0"/>
                <a:cs typeface="Times New Roman" panose="02020603050405020304" pitchFamily="18" charset="0"/>
              </a:rPr>
              <a:t> dan </a:t>
            </a:r>
            <a:r>
              <a:rPr lang="en-ID" sz="2000" dirty="0" err="1">
                <a:latin typeface="Times New Roman" panose="02020603050405020304" pitchFamily="18" charset="0"/>
                <a:ea typeface="Tahoma" panose="020B0604030504040204" pitchFamily="34" charset="0"/>
                <a:cs typeface="Times New Roman" panose="02020603050405020304" pitchFamily="18" charset="0"/>
              </a:rPr>
              <a:t>berdampak</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langsung</a:t>
            </a:r>
            <a:r>
              <a:rPr lang="en-ID" sz="2000" dirty="0">
                <a:latin typeface="Times New Roman" panose="02020603050405020304" pitchFamily="18" charset="0"/>
                <a:ea typeface="Tahoma" panose="020B0604030504040204" pitchFamily="34" charset="0"/>
                <a:cs typeface="Times New Roman" panose="02020603050405020304" pitchFamily="18" charset="0"/>
              </a:rPr>
              <a:t> pada </a:t>
            </a:r>
            <a:r>
              <a:rPr lang="en-ID" sz="2000" dirty="0" err="1">
                <a:latin typeface="Times New Roman" panose="02020603050405020304" pitchFamily="18" charset="0"/>
                <a:ea typeface="Tahoma" panose="020B0604030504040204" pitchFamily="34" charset="0"/>
                <a:cs typeface="Times New Roman" panose="02020603050405020304" pitchFamily="18" charset="0"/>
              </a:rPr>
              <a:t>kepuasan</a:t>
            </a:r>
            <a:r>
              <a:rPr lang="en-ID" sz="2000" dirty="0">
                <a:latin typeface="Times New Roman" panose="02020603050405020304" pitchFamily="18" charset="0"/>
                <a:ea typeface="Tahoma" panose="020B0604030504040204" pitchFamily="34" charset="0"/>
                <a:cs typeface="Times New Roman" panose="02020603050405020304" pitchFamily="18" charset="0"/>
              </a:rPr>
              <a:t> </a:t>
            </a:r>
            <a:r>
              <a:rPr lang="en-ID" sz="2000" dirty="0" err="1">
                <a:latin typeface="Times New Roman" panose="02020603050405020304" pitchFamily="18" charset="0"/>
                <a:ea typeface="Tahoma" panose="020B0604030504040204" pitchFamily="34" charset="0"/>
                <a:cs typeface="Times New Roman" panose="02020603050405020304" pitchFamily="18" charset="0"/>
              </a:rPr>
              <a:t>pelanggan</a:t>
            </a:r>
            <a:r>
              <a:rPr lang="en-AS" sz="2000" dirty="0">
                <a:latin typeface="Times New Roman" panose="02020603050405020304" pitchFamily="18" charset="0"/>
                <a:ea typeface="Tahoma" panose="020B0604030504040204" pitchFamily="34" charset="0"/>
                <a:cs typeface="Times New Roman" panose="02020603050405020304" pitchFamily="18" charset="0"/>
              </a:rPr>
              <a:t>.</a:t>
            </a:r>
          </a:p>
          <a:p>
            <a:pPr marL="0" indent="0" algn="ctr">
              <a:buNone/>
            </a:pPr>
            <a:r>
              <a:rPr lang="id-ID" sz="2000" b="1" i="1" dirty="0">
                <a:latin typeface="Times New Roman" panose="02020603050405020304" pitchFamily="18" charset="0"/>
                <a:cs typeface="Times New Roman" panose="02020603050405020304" pitchFamily="18" charset="0"/>
              </a:rPr>
              <a:t>Brand image </a:t>
            </a:r>
            <a:r>
              <a:rPr lang="id-ID" sz="2000" b="1" dirty="0">
                <a:latin typeface="Times New Roman" panose="02020603050405020304" pitchFamily="18" charset="0"/>
                <a:cs typeface="Times New Roman" panose="02020603050405020304" pitchFamily="18" charset="0"/>
              </a:rPr>
              <a:t>terhadap </a:t>
            </a:r>
            <a:r>
              <a:rPr lang="id-ID" sz="2000" b="1" i="1" dirty="0">
                <a:latin typeface="Times New Roman" panose="02020603050405020304" pitchFamily="18" charset="0"/>
                <a:cs typeface="Times New Roman" panose="02020603050405020304" pitchFamily="18" charset="0"/>
              </a:rPr>
              <a:t>Customer Satisfaction</a:t>
            </a:r>
            <a:endParaRPr lang="en-ID" sz="2000" b="1" dirty="0">
              <a:latin typeface="Times New Roman" panose="02020603050405020304" pitchFamily="18" charset="0"/>
              <a:cs typeface="Times New Roman" panose="02020603050405020304" pitchFamily="18" charset="0"/>
            </a:endParaRPr>
          </a:p>
          <a:p>
            <a:pPr marL="0" lvl="0" indent="0" algn="just">
              <a:buNone/>
            </a:pPr>
            <a:r>
              <a:rPr lang="id-ID" sz="2000" i="1" dirty="0">
                <a:latin typeface="Times New Roman" panose="02020603050405020304" pitchFamily="18" charset="0"/>
                <a:cs typeface="Times New Roman" panose="02020603050405020304" pitchFamily="18" charset="0"/>
              </a:rPr>
              <a:t>Brand Image</a:t>
            </a:r>
            <a:r>
              <a:rPr lang="id-ID" sz="2000" dirty="0">
                <a:latin typeface="Times New Roman" panose="02020603050405020304" pitchFamily="18" charset="0"/>
                <a:cs typeface="Times New Roman" panose="02020603050405020304" pitchFamily="18" charset="0"/>
              </a:rPr>
              <a:t> berpengaruh positif dan signifikan terhadap </a:t>
            </a:r>
            <a:r>
              <a:rPr lang="id-ID" sz="2000" i="1" dirty="0">
                <a:latin typeface="Times New Roman" panose="02020603050405020304" pitchFamily="18" charset="0"/>
                <a:cs typeface="Times New Roman" panose="02020603050405020304" pitchFamily="18" charset="0"/>
              </a:rPr>
              <a:t>Customer Satisfaction</a:t>
            </a:r>
            <a:r>
              <a:rPr lang="id-ID" sz="2000" dirty="0">
                <a:latin typeface="Times New Roman" panose="02020603050405020304" pitchFamily="18" charset="0"/>
                <a:cs typeface="Times New Roman" panose="02020603050405020304" pitchFamily="18" charset="0"/>
              </a:rPr>
              <a:t>. </a:t>
            </a:r>
            <a:r>
              <a:rPr lang="en-AS" sz="2000" dirty="0">
                <a:latin typeface="Times New Roman" panose="02020603050405020304" pitchFamily="18" charset="0"/>
                <a:cs typeface="Times New Roman" panose="02020603050405020304" pitchFamily="18" charset="0"/>
              </a:rPr>
              <a:t>C</a:t>
            </a:r>
            <a:r>
              <a:rPr lang="en-ID" sz="2000" dirty="0" err="1">
                <a:latin typeface="Times New Roman" panose="02020603050405020304" pitchFamily="18" charset="0"/>
                <a:cs typeface="Times New Roman" panose="02020603050405020304" pitchFamily="18" charset="0"/>
              </a:rPr>
              <a:t>itra</a:t>
            </a:r>
            <a:r>
              <a:rPr lang="en-ID" sz="2000" dirty="0">
                <a:latin typeface="Times New Roman" panose="02020603050405020304" pitchFamily="18" charset="0"/>
                <a:cs typeface="Times New Roman" panose="02020603050405020304" pitchFamily="18" charset="0"/>
              </a:rPr>
              <a:t> IKEA yang modern, </a:t>
            </a:r>
            <a:r>
              <a:rPr lang="en-ID" sz="2000" dirty="0" err="1">
                <a:latin typeface="Times New Roman" panose="02020603050405020304" pitchFamily="18" charset="0"/>
                <a:cs typeface="Times New Roman" panose="02020603050405020304" pitchFamily="18" charset="0"/>
              </a:rPr>
              <a:t>fungsional</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mudah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dikenali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mampu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membentuk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persepsi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positif</a:t>
            </a:r>
            <a:r>
              <a:rPr lang="en-ID" sz="2000" dirty="0">
                <a:latin typeface="Times New Roman" panose="02020603050405020304" pitchFamily="18" charset="0"/>
                <a:cs typeface="Times New Roman" panose="02020603050405020304" pitchFamily="18" charset="0"/>
              </a:rPr>
              <a:t> di </a:t>
            </a:r>
            <a:r>
              <a:rPr lang="en-ID" sz="2000" dirty="0" err="1">
                <a:latin typeface="Times New Roman" panose="02020603050405020304" pitchFamily="18" charset="0"/>
                <a:cs typeface="Times New Roman" panose="02020603050405020304" pitchFamily="18" charset="0"/>
              </a:rPr>
              <a:t>benak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Konsistensi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identitas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merek</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pengalaman</a:t>
            </a:r>
            <a:r>
              <a:rPr lang="en-ID" sz="2000" dirty="0">
                <a:latin typeface="Times New Roman" panose="02020603050405020304" pitchFamily="18" charset="0"/>
                <a:cs typeface="Times New Roman" panose="02020603050405020304" pitchFamily="18" charset="0"/>
              </a:rPr>
              <a:t> showroom yang </a:t>
            </a:r>
            <a:r>
              <a:rPr lang="en-ID" sz="2000" dirty="0" err="1">
                <a:latin typeface="Times New Roman" panose="02020603050405020304" pitchFamily="18" charset="0"/>
                <a:cs typeface="Times New Roman" panose="02020603050405020304" pitchFamily="18" charset="0"/>
              </a:rPr>
              <a:t>khas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memperkuat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asosiasi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positif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sehingga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meningkatkan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a:t>
            </a:r>
            <a:endParaRPr lang="id-ID" sz="2000" dirty="0">
              <a:latin typeface="Times New Roman" panose="02020603050405020304" pitchFamily="18" charset="0"/>
              <a:cs typeface="Times New Roman" panose="02020603050405020304" pitchFamily="18" charset="0"/>
            </a:endParaRPr>
          </a:p>
          <a:p>
            <a:pPr marL="0" lvl="0" indent="0" algn="ctr">
              <a:buNone/>
            </a:pPr>
            <a:r>
              <a:rPr lang="id-ID" sz="2000" b="1" i="1" dirty="0">
                <a:latin typeface="Times New Roman" panose="02020603050405020304" pitchFamily="18" charset="0"/>
                <a:cs typeface="Times New Roman" panose="02020603050405020304" pitchFamily="18" charset="0"/>
              </a:rPr>
              <a:t>Emotional branding</a:t>
            </a:r>
            <a:r>
              <a:rPr lang="id-ID" sz="2000" b="1" dirty="0">
                <a:latin typeface="Times New Roman" panose="02020603050405020304" pitchFamily="18" charset="0"/>
                <a:cs typeface="Times New Roman" panose="02020603050405020304" pitchFamily="18" charset="0"/>
              </a:rPr>
              <a:t> terhadap </a:t>
            </a:r>
            <a:r>
              <a:rPr lang="id-ID" sz="2000" b="1" i="1" dirty="0">
                <a:latin typeface="Times New Roman" panose="02020603050405020304" pitchFamily="18" charset="0"/>
                <a:cs typeface="Times New Roman" panose="02020603050405020304" pitchFamily="18" charset="0"/>
              </a:rPr>
              <a:t>Customer Satisfaction</a:t>
            </a:r>
          </a:p>
          <a:p>
            <a:pPr marL="0" lvl="0" indent="0" algn="just">
              <a:buNone/>
            </a:pPr>
            <a:r>
              <a:rPr lang="id-ID" sz="2000" i="1" dirty="0">
                <a:latin typeface="Times New Roman" panose="02020603050405020304" pitchFamily="18" charset="0"/>
                <a:cs typeface="Times New Roman" panose="02020603050405020304" pitchFamily="18" charset="0"/>
              </a:rPr>
              <a:t>Emotional Branding</a:t>
            </a:r>
            <a:r>
              <a:rPr lang="id-ID" sz="2000" dirty="0">
                <a:latin typeface="Times New Roman" panose="02020603050405020304" pitchFamily="18" charset="0"/>
                <a:cs typeface="Times New Roman" panose="02020603050405020304" pitchFamily="18" charset="0"/>
              </a:rPr>
              <a:t> berpengaruh positif signifikan terhadap </a:t>
            </a:r>
            <a:r>
              <a:rPr lang="id-ID" sz="2000" i="1" dirty="0">
                <a:latin typeface="Times New Roman" panose="02020603050405020304" pitchFamily="18" charset="0"/>
                <a:cs typeface="Times New Roman" panose="02020603050405020304" pitchFamily="18" charset="0"/>
              </a:rPr>
              <a:t>Customer Satisfaction</a:t>
            </a:r>
            <a:r>
              <a:rPr lang="id-ID" sz="2000" dirty="0">
                <a:latin typeface="Times New Roman" panose="02020603050405020304" pitchFamily="18" charset="0"/>
                <a:cs typeface="Times New Roman" panose="02020603050405020304" pitchFamily="18" charset="0"/>
              </a:rPr>
              <a:t>. </a:t>
            </a:r>
            <a:r>
              <a:rPr lang="en-AS" sz="2000" dirty="0">
                <a:latin typeface="Times New Roman" panose="02020603050405020304" pitchFamily="18" charset="0"/>
                <a:cs typeface="Times New Roman" panose="02020603050405020304" pitchFamily="18" charset="0"/>
              </a:rPr>
              <a:t>P</a:t>
            </a:r>
            <a:r>
              <a:rPr lang="en-ID" sz="2000" dirty="0" err="1">
                <a:latin typeface="Times New Roman" panose="02020603050405020304" pitchFamily="18" charset="0"/>
                <a:cs typeface="Times New Roman" panose="02020603050405020304" pitchFamily="18" charset="0"/>
              </a:rPr>
              <a:t>engalaman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berbelanja</a:t>
            </a:r>
            <a:r>
              <a:rPr lang="en-ID" sz="2000" dirty="0">
                <a:latin typeface="Times New Roman" panose="02020603050405020304" pitchFamily="18" charset="0"/>
                <a:cs typeface="Times New Roman" panose="02020603050405020304" pitchFamily="18" charset="0"/>
              </a:rPr>
              <a:t> IKEA yang </a:t>
            </a:r>
            <a:r>
              <a:rPr lang="en-ID" sz="2000" dirty="0" err="1">
                <a:latin typeface="Times New Roman" panose="02020603050405020304" pitchFamily="18" charset="0"/>
                <a:cs typeface="Times New Roman" panose="02020603050405020304" pitchFamily="18" charset="0"/>
              </a:rPr>
              <a:t>menyenangkan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melalui</a:t>
            </a:r>
            <a:r>
              <a:rPr lang="en-ID" sz="2000" dirty="0">
                <a:latin typeface="Times New Roman" panose="02020603050405020304" pitchFamily="18" charset="0"/>
                <a:cs typeface="Times New Roman" panose="02020603050405020304" pitchFamily="18" charset="0"/>
              </a:rPr>
              <a:t> showroom </a:t>
            </a:r>
            <a:r>
              <a:rPr lang="en-ID" sz="2000" dirty="0" err="1">
                <a:latin typeface="Times New Roman" panose="02020603050405020304" pitchFamily="18" charset="0"/>
                <a:cs typeface="Times New Roman" panose="02020603050405020304" pitchFamily="18" charset="0"/>
              </a:rPr>
              <a:t>seperti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ruang</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nyata</a:t>
            </a:r>
            <a:r>
              <a:rPr lang="en-ID" sz="2000" dirty="0">
                <a:latin typeface="Times New Roman" panose="02020603050405020304" pitchFamily="18" charset="0"/>
                <a:cs typeface="Times New Roman" panose="02020603050405020304" pitchFamily="18" charset="0"/>
              </a:rPr>
              <a:t> dan program </a:t>
            </a:r>
            <a:r>
              <a:rPr lang="en-ID" sz="2000" dirty="0" err="1">
                <a:latin typeface="Times New Roman" panose="02020603050405020304" pitchFamily="18" charset="0"/>
                <a:cs typeface="Times New Roman" panose="02020603050405020304" pitchFamily="18" charset="0"/>
              </a:rPr>
              <a:t>seperti</a:t>
            </a:r>
            <a:r>
              <a:rPr lang="en-ID" sz="2000" dirty="0">
                <a:latin typeface="Times New Roman" panose="02020603050405020304" pitchFamily="18" charset="0"/>
                <a:cs typeface="Times New Roman" panose="02020603050405020304" pitchFamily="18" charset="0"/>
              </a:rPr>
              <a:t> IKEA Family </a:t>
            </a:r>
            <a:r>
              <a:rPr lang="en-ID" sz="2000" dirty="0" err="1">
                <a:latin typeface="Times New Roman" panose="02020603050405020304" pitchFamily="18" charset="0"/>
                <a:cs typeface="Times New Roman" panose="02020603050405020304" pitchFamily="18" charset="0"/>
              </a:rPr>
              <a:t>menciptakan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keterikatan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Nilai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membuat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merasa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dekat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sehingga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berdampak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besar</a:t>
            </a:r>
            <a:r>
              <a:rPr lang="en-ID" sz="2000" dirty="0">
                <a:latin typeface="Times New Roman" panose="02020603050405020304" pitchFamily="18" charset="0"/>
                <a:cs typeface="Times New Roman" panose="02020603050405020304" pitchFamily="18" charset="0"/>
              </a:rPr>
              <a:t> pada </a:t>
            </a:r>
            <a:r>
              <a:rPr lang="en-ID" sz="2000" dirty="0" err="1">
                <a:latin typeface="Times New Roman" panose="02020603050405020304" pitchFamily="18" charset="0"/>
                <a:cs typeface="Times New Roman" panose="02020603050405020304" pitchFamily="18" charset="0"/>
              </a:rPr>
              <a:t>peningkatan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id-ID" sz="2000" dirty="0">
                <a:latin typeface="Times New Roman" panose="02020603050405020304" pitchFamily="18" charset="0"/>
                <a:cs typeface="Times New Roman" panose="02020603050405020304" pitchFamily="18" charset="0"/>
              </a:rPr>
              <a:t>. </a:t>
            </a:r>
            <a:endParaRPr lang="id-ID"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8178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AS" b="1" dirty="0" err="1"/>
              <a:t>Temuan</a:t>
            </a:r>
            <a:r>
              <a:rPr lang="en-AS" b="1" dirty="0"/>
              <a:t> </a:t>
            </a:r>
            <a:r>
              <a:rPr lang="en-AS" b="1" dirty="0" err="1"/>
              <a:t>Penting</a:t>
            </a:r>
            <a:r>
              <a:rPr lang="en-AS" b="1" dirty="0"/>
              <a:t> </a:t>
            </a:r>
            <a:r>
              <a:rPr lang="en-AS" b="1" dirty="0" err="1"/>
              <a:t>Penelitian</a:t>
            </a:r>
            <a:endParaRPr b="1" dirty="0"/>
          </a:p>
        </p:txBody>
      </p:sp>
      <p:sp>
        <p:nvSpPr>
          <p:cNvPr id="324" name="Google Shape;324;g104f7abbb21_0_315"/>
          <p:cNvSpPr txBox="1">
            <a:spLocks noGrp="1"/>
          </p:cNvSpPr>
          <p:nvPr>
            <p:ph type="body" idx="1"/>
          </p:nvPr>
        </p:nvSpPr>
        <p:spPr>
          <a:xfrm>
            <a:off x="166759" y="1238732"/>
            <a:ext cx="5548242" cy="5089734"/>
          </a:xfrm>
          <a:prstGeom prst="rect">
            <a:avLst/>
          </a:prstGeom>
          <a:noFill/>
          <a:ln>
            <a:noFill/>
          </a:ln>
        </p:spPr>
        <p:txBody>
          <a:bodyPr spcFirstLastPara="1" wrap="square" lIns="91425" tIns="45700" rIns="91425" bIns="45700" anchor="t" anchorCtr="0">
            <a:noAutofit/>
          </a:bodyPr>
          <a:lstStyle/>
          <a:p>
            <a:pPr marL="0" lvl="1" indent="0" algn="ctr">
              <a:spcBef>
                <a:spcPts val="600"/>
              </a:spcBef>
              <a:buSzPts val="1800"/>
              <a:buNone/>
            </a:pPr>
            <a:r>
              <a:rPr lang="en-AS" sz="2000" b="1" dirty="0">
                <a:latin typeface="Times New Roman" panose="02020603050405020304" pitchFamily="18" charset="0"/>
                <a:cs typeface="Times New Roman" panose="02020603050405020304" pitchFamily="18" charset="0"/>
              </a:rPr>
              <a:t>KESIMPULAN:</a:t>
            </a:r>
          </a:p>
          <a:p>
            <a:pPr marL="0" lvl="1" indent="0" algn="just">
              <a:spcBef>
                <a:spcPts val="600"/>
              </a:spcBef>
              <a:buSzPts val="1800"/>
              <a:buNone/>
            </a:pPr>
            <a:r>
              <a:rPr lang="en-ID" sz="2000" dirty="0" err="1">
                <a:latin typeface="Times New Roman" panose="02020603050405020304" pitchFamily="18" charset="0"/>
                <a:cs typeface="Times New Roman" panose="02020603050405020304" pitchFamily="18" charset="0"/>
              </a:rPr>
              <a:t>Penelitian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menunjukkan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bahwa</a:t>
            </a:r>
            <a:r>
              <a:rPr lang="en-ID" sz="2000" dirty="0">
                <a:latin typeface="Times New Roman" panose="02020603050405020304" pitchFamily="18" charset="0"/>
                <a:cs typeface="Times New Roman" panose="02020603050405020304" pitchFamily="18" charset="0"/>
              </a:rPr>
              <a:t> Brand Trust, Brand Image, dan Emotional Branding </a:t>
            </a:r>
            <a:r>
              <a:rPr lang="en-ID" sz="2000" dirty="0" err="1">
                <a:latin typeface="Times New Roman" panose="02020603050405020304" pitchFamily="18" charset="0"/>
                <a:cs typeface="Times New Roman" panose="02020603050405020304" pitchFamily="18" charset="0"/>
              </a:rPr>
              <a:t>secara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positif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mempengaruhi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 IKEA Indonesia. </a:t>
            </a:r>
            <a:r>
              <a:rPr lang="en-ID" sz="2000" dirty="0" err="1">
                <a:latin typeface="Times New Roman" panose="02020603050405020304" pitchFamily="18" charset="0"/>
                <a:cs typeface="Times New Roman" panose="02020603050405020304" pitchFamily="18" charset="0"/>
              </a:rPr>
              <a:t>Kepercayaan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meningkatkan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karena</a:t>
            </a:r>
            <a:r>
              <a:rPr lang="en-ID" sz="2000" dirty="0">
                <a:latin typeface="Times New Roman" panose="02020603050405020304" pitchFamily="18" charset="0"/>
                <a:cs typeface="Times New Roman" panose="02020603050405020304" pitchFamily="18" charset="0"/>
              </a:rPr>
              <a:t> IKEA </a:t>
            </a:r>
            <a:r>
              <a:rPr lang="en-ID" sz="2000" dirty="0" err="1">
                <a:latin typeface="Times New Roman" panose="02020603050405020304" pitchFamily="18" charset="0"/>
                <a:cs typeface="Times New Roman" panose="02020603050405020304" pitchFamily="18" charset="0"/>
              </a:rPr>
              <a:t>dianggap</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kompeten</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konsisten</a:t>
            </a:r>
            <a:r>
              <a:rPr lang="en-ID" sz="2000" dirty="0">
                <a:latin typeface="Times New Roman" panose="02020603050405020304" pitchFamily="18" charset="0"/>
                <a:cs typeface="Times New Roman" panose="02020603050405020304" pitchFamily="18" charset="0"/>
              </a:rPr>
              <a:t>. Citra </a:t>
            </a:r>
            <a:r>
              <a:rPr lang="en-ID" sz="2000" dirty="0" err="1">
                <a:latin typeface="Times New Roman" panose="02020603050405020304" pitchFamily="18" charset="0"/>
                <a:cs typeface="Times New Roman" panose="02020603050405020304" pitchFamily="18" charset="0"/>
              </a:rPr>
              <a:t>merek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membentuk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persepsi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baik</a:t>
            </a:r>
            <a:r>
              <a:rPr lang="en-ID" sz="2000" dirty="0">
                <a:latin typeface="Times New Roman" panose="02020603050405020304" pitchFamily="18" charset="0"/>
                <a:cs typeface="Times New Roman" panose="02020603050405020304" pitchFamily="18" charset="0"/>
              </a:rPr>
              <a:t> di </a:t>
            </a:r>
            <a:r>
              <a:rPr lang="en-ID" sz="2000" dirty="0" err="1">
                <a:latin typeface="Times New Roman" panose="02020603050405020304" pitchFamily="18" charset="0"/>
                <a:cs typeface="Times New Roman" panose="02020603050405020304" pitchFamily="18" charset="0"/>
              </a:rPr>
              <a:t>konsumen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sedangkan</a:t>
            </a:r>
            <a:r>
              <a:rPr lang="en-ID" sz="2000" dirty="0">
                <a:latin typeface="Times New Roman" panose="02020603050405020304" pitchFamily="18" charset="0"/>
                <a:cs typeface="Times New Roman" panose="02020603050405020304" pitchFamily="18" charset="0"/>
              </a:rPr>
              <a:t> Emotional Branding </a:t>
            </a:r>
            <a:r>
              <a:rPr lang="en-ID" sz="2000" dirty="0" err="1">
                <a:latin typeface="Times New Roman" panose="02020603050405020304" pitchFamily="18" charset="0"/>
                <a:cs typeface="Times New Roman" panose="02020603050405020304" pitchFamily="18" charset="0"/>
              </a:rPr>
              <a:t>penting</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koneksi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melalui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pengalaman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bermakna</a:t>
            </a:r>
            <a:r>
              <a:rPr lang="en-ID" sz="2000" dirty="0">
                <a:latin typeface="Times New Roman" panose="02020603050405020304" pitchFamily="18" charset="0"/>
                <a:cs typeface="Times New Roman" panose="02020603050405020304" pitchFamily="18" charset="0"/>
              </a:rPr>
              <a:t>. Program </a:t>
            </a:r>
            <a:r>
              <a:rPr lang="en-ID" sz="2000" dirty="0" err="1">
                <a:latin typeface="Times New Roman" panose="02020603050405020304" pitchFamily="18" charset="0"/>
                <a:cs typeface="Times New Roman" panose="02020603050405020304" pitchFamily="18" charset="0"/>
              </a:rPr>
              <a:t>seperti</a:t>
            </a:r>
            <a:r>
              <a:rPr lang="en-ID" sz="2000" dirty="0">
                <a:latin typeface="Times New Roman" panose="02020603050405020304" pitchFamily="18" charset="0"/>
                <a:cs typeface="Times New Roman" panose="02020603050405020304" pitchFamily="18" charset="0"/>
              </a:rPr>
              <a:t> Bonding Instruction dan </a:t>
            </a:r>
            <a:r>
              <a:rPr lang="en-ID" sz="2000" dirty="0" err="1">
                <a:latin typeface="Times New Roman" panose="02020603050405020304" pitchFamily="18" charset="0"/>
                <a:cs typeface="Times New Roman" panose="02020603050405020304" pitchFamily="18" charset="0"/>
              </a:rPr>
              <a:t>desain</a:t>
            </a:r>
            <a:r>
              <a:rPr lang="en-ID" sz="2000" dirty="0">
                <a:latin typeface="Times New Roman" panose="02020603050405020304" pitchFamily="18" charset="0"/>
                <a:cs typeface="Times New Roman" panose="02020603050405020304" pitchFamily="18" charset="0"/>
              </a:rPr>
              <a:t> showroom yang </a:t>
            </a:r>
            <a:r>
              <a:rPr lang="en-ID" sz="2000" dirty="0" err="1">
                <a:latin typeface="Times New Roman" panose="02020603050405020304" pitchFamily="18" charset="0"/>
                <a:cs typeface="Times New Roman" panose="02020603050405020304" pitchFamily="18" charset="0"/>
              </a:rPr>
              <a:t>menyerupai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rumah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menciptakan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ikatan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a:t>
            </a:r>
            <a:endParaRPr sz="2000" dirty="0">
              <a:latin typeface="Times New Roman" panose="02020603050405020304" pitchFamily="18" charset="0"/>
              <a:cs typeface="Times New Roman" panose="02020603050405020304" pitchFamily="18" charset="0"/>
            </a:endParaRPr>
          </a:p>
        </p:txBody>
      </p:sp>
      <p:sp>
        <p:nvSpPr>
          <p:cNvPr id="2" name="Google Shape;324;g104f7abbb21_0_315">
            <a:extLst>
              <a:ext uri="{FF2B5EF4-FFF2-40B4-BE49-F238E27FC236}">
                <a16:creationId xmlns:a16="http://schemas.microsoft.com/office/drawing/2014/main" id="{DA5673B0-7539-C638-D74B-7C63067F2B70}"/>
              </a:ext>
            </a:extLst>
          </p:cNvPr>
          <p:cNvSpPr txBox="1">
            <a:spLocks/>
          </p:cNvSpPr>
          <p:nvPr/>
        </p:nvSpPr>
        <p:spPr>
          <a:xfrm>
            <a:off x="6322226" y="2073122"/>
            <a:ext cx="5548242" cy="303608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lvl="1" indent="0" algn="ctr">
              <a:spcBef>
                <a:spcPts val="600"/>
              </a:spcBef>
              <a:buSzPts val="1800"/>
              <a:buFont typeface="Arial"/>
              <a:buNone/>
            </a:pPr>
            <a:r>
              <a:rPr lang="en-AS" sz="2000" b="1" dirty="0">
                <a:latin typeface="Times New Roman" panose="02020603050405020304" pitchFamily="18" charset="0"/>
                <a:cs typeface="Times New Roman" panose="02020603050405020304" pitchFamily="18" charset="0"/>
              </a:rPr>
              <a:t>SARAN:</a:t>
            </a:r>
            <a:endParaRPr lang="en-ID" sz="2000" dirty="0">
              <a:latin typeface="Times New Roman" panose="02020603050405020304" pitchFamily="18" charset="0"/>
              <a:cs typeface="Times New Roman" panose="02020603050405020304" pitchFamily="18" charset="0"/>
            </a:endParaRPr>
          </a:p>
          <a:p>
            <a:pPr marL="0" lvl="1" indent="0" algn="just">
              <a:spcBef>
                <a:spcPts val="600"/>
              </a:spcBef>
              <a:buSzPts val="1800"/>
              <a:buNone/>
            </a:pPr>
            <a:r>
              <a:rPr lang="en-ID" sz="2000" dirty="0" err="1">
                <a:latin typeface="Times New Roman" panose="02020603050405020304" pitchFamily="18" charset="0"/>
                <a:cs typeface="Times New Roman" panose="02020603050405020304" pitchFamily="18" charset="0"/>
              </a:rPr>
              <a:t>Penelitian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merekomendasikan</a:t>
            </a:r>
            <a:r>
              <a:rPr lang="en-ID" sz="2000" dirty="0">
                <a:latin typeface="Times New Roman" panose="02020603050405020304" pitchFamily="18" charset="0"/>
                <a:cs typeface="Times New Roman" panose="02020603050405020304" pitchFamily="18" charset="0"/>
              </a:rPr>
              <a:t> agar IKEA Indonesia </a:t>
            </a:r>
            <a:r>
              <a:rPr lang="en-ID" sz="2000" dirty="0" err="1">
                <a:latin typeface="Times New Roman" panose="02020603050405020304" pitchFamily="18" charset="0"/>
                <a:cs typeface="Times New Roman" panose="02020603050405020304" pitchFamily="18" charset="0"/>
              </a:rPr>
              <a:t>memperkuat</a:t>
            </a:r>
            <a:r>
              <a:rPr lang="en-ID" sz="2000" dirty="0">
                <a:latin typeface="Times New Roman" panose="02020603050405020304" pitchFamily="18" charset="0"/>
                <a:cs typeface="Times New Roman" panose="02020603050405020304" pitchFamily="18" charset="0"/>
              </a:rPr>
              <a:t> strategi Emotional Branding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pengalaman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berbelanja</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lebih</a:t>
            </a:r>
            <a:r>
              <a:rPr lang="en-ID" sz="2000" dirty="0">
                <a:latin typeface="Times New Roman" panose="02020603050405020304" pitchFamily="18" charset="0"/>
                <a:cs typeface="Times New Roman" panose="02020603050405020304" pitchFamily="18" charset="0"/>
              </a:rPr>
              <a:t> personal dan </a:t>
            </a:r>
            <a:r>
              <a:rPr lang="en-ID" sz="2000" dirty="0" err="1">
                <a:latin typeface="Times New Roman" panose="02020603050405020304" pitchFamily="18" charset="0"/>
                <a:cs typeface="Times New Roman" panose="02020603050405020304" pitchFamily="18" charset="0"/>
              </a:rPr>
              <a:t>interaktif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menjaga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kualitas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produk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citra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merek</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berkelanjutan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Disarankan</a:t>
            </a:r>
            <a:r>
              <a:rPr lang="en-ID" sz="2000" dirty="0">
                <a:latin typeface="Times New Roman" panose="02020603050405020304" pitchFamily="18" charset="0"/>
                <a:cs typeface="Times New Roman" panose="02020603050405020304" pitchFamily="18" charset="0"/>
              </a:rPr>
              <a:t> juga </a:t>
            </a:r>
            <a:r>
              <a:rPr lang="en-ID" sz="2000" dirty="0" err="1">
                <a:latin typeface="Times New Roman" panose="02020603050405020304" pitchFamily="18" charset="0"/>
                <a:cs typeface="Times New Roman" panose="02020603050405020304" pitchFamily="18" charset="0"/>
              </a:rPr>
              <a:t>menambahkan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variabel</a:t>
            </a:r>
            <a:r>
              <a:rPr lang="en-ID" sz="2000" dirty="0">
                <a:latin typeface="Times New Roman" panose="02020603050405020304" pitchFamily="18" charset="0"/>
                <a:cs typeface="Times New Roman" panose="02020603050405020304" pitchFamily="18" charset="0"/>
              </a:rPr>
              <a:t> lain</a:t>
            </a:r>
            <a:r>
              <a:rPr lang="en-AS" sz="2000" dirty="0">
                <a:latin typeface="Times New Roman" panose="02020603050405020304" pitchFamily="18" charset="0"/>
                <a:cs typeface="Times New Roman" panose="02020603050405020304" pitchFamily="18" charset="0"/>
              </a:rPr>
              <a:t> </a:t>
            </a:r>
            <a:r>
              <a:rPr lang="id-ID" sz="1900" i="1" dirty="0">
                <a:latin typeface="Times New Roman" panose="02020603050405020304" pitchFamily="18" charset="0"/>
                <a:cs typeface="Times New Roman" panose="02020603050405020304" pitchFamily="18" charset="0"/>
              </a:rPr>
              <a:t>Service Quality, Customer Experience,</a:t>
            </a:r>
            <a:r>
              <a:rPr lang="id-ID" sz="1900" dirty="0">
                <a:latin typeface="Times New Roman" panose="02020603050405020304" pitchFamily="18" charset="0"/>
                <a:cs typeface="Times New Roman" panose="02020603050405020304" pitchFamily="18" charset="0"/>
              </a:rPr>
              <a:t> atau </a:t>
            </a:r>
            <a:r>
              <a:rPr lang="id-ID" sz="1900" i="1" dirty="0">
                <a:latin typeface="Times New Roman" panose="02020603050405020304" pitchFamily="18" charset="0"/>
                <a:cs typeface="Times New Roman" panose="02020603050405020304" pitchFamily="18" charset="0"/>
              </a:rPr>
              <a:t>Perceived Value</a:t>
            </a:r>
            <a:r>
              <a:rPr lang="id-ID" sz="1900" dirty="0">
                <a:latin typeface="Times New Roman" panose="02020603050405020304" pitchFamily="18" charset="0"/>
                <a:cs typeface="Times New Roman" panose="02020603050405020304" pitchFamily="18" charset="0"/>
              </a:rPr>
              <a:t> </a:t>
            </a:r>
            <a:r>
              <a:rPr lang="en-ID" sz="19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penelitian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selanjutnya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memahami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g258b7c1efa5_5_6"/>
          <p:cNvSpPr txBox="1">
            <a:spLocks noGrp="1"/>
          </p:cNvSpPr>
          <p:nvPr>
            <p:ph type="title"/>
          </p:nvPr>
        </p:nvSpPr>
        <p:spPr>
          <a:xfrm>
            <a:off x="166758" y="113336"/>
            <a:ext cx="11830800" cy="892504"/>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dirty="0"/>
              <a:t>REFERENSI</a:t>
            </a:r>
            <a:endParaRPr dirty="0"/>
          </a:p>
        </p:txBody>
      </p:sp>
      <p:sp>
        <p:nvSpPr>
          <p:cNvPr id="331" name="Google Shape;331;g258b7c1efa5_5_6"/>
          <p:cNvSpPr txBox="1">
            <a:spLocks noGrp="1"/>
          </p:cNvSpPr>
          <p:nvPr>
            <p:ph type="body" idx="1"/>
          </p:nvPr>
        </p:nvSpPr>
        <p:spPr>
          <a:xfrm>
            <a:off x="180600" y="884100"/>
            <a:ext cx="11830800" cy="5089800"/>
          </a:xfrm>
          <a:prstGeom prst="rect">
            <a:avLst/>
          </a:prstGeom>
        </p:spPr>
        <p:txBody>
          <a:bodyPr spcFirstLastPara="1" wrap="square" lIns="91425" tIns="45700" rIns="91425" bIns="45700" anchor="t" anchorCtr="0">
            <a:noAutofit/>
          </a:bodyPr>
          <a:lstStyle/>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“Dentsu Indonesia and IKEA Transform Furniture Assembly Into Meaningful Family Experiences,” </a:t>
            </a:r>
            <a:r>
              <a:rPr lang="id-ID" sz="1800" i="1" dirty="0">
                <a:latin typeface="Times New Roman" panose="02020603050405020304" pitchFamily="18" charset="0"/>
                <a:cs typeface="Times New Roman" panose="02020603050405020304" pitchFamily="18" charset="0"/>
              </a:rPr>
              <a:t>LBBOnline</a:t>
            </a:r>
            <a:r>
              <a:rPr lang="id-ID" sz="1800" dirty="0">
                <a:latin typeface="Times New Roman" panose="02020603050405020304" pitchFamily="18" charset="0"/>
                <a:cs typeface="Times New Roman" panose="02020603050405020304" pitchFamily="18" charset="0"/>
              </a:rPr>
              <a:t>, 2025. https://lbbonline.com/news/dentsu-indonesia-and-ikea-transform-furniture-assembly-into-meaningful-family-experiences (accessed May 31, 2025).</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T. Wells, “Inside the World of IKEA Complaints: A Consumer’s Guide,” </a:t>
            </a:r>
            <a:r>
              <a:rPr lang="id-ID" sz="1800" i="1" dirty="0">
                <a:latin typeface="Times New Roman" panose="02020603050405020304" pitchFamily="18" charset="0"/>
                <a:cs typeface="Times New Roman" panose="02020603050405020304" pitchFamily="18" charset="0"/>
              </a:rPr>
              <a:t>Marketing Scoop</a:t>
            </a:r>
            <a:r>
              <a:rPr lang="id-ID" sz="1800" dirty="0">
                <a:latin typeface="Times New Roman" panose="02020603050405020304" pitchFamily="18" charset="0"/>
                <a:cs typeface="Times New Roman" panose="02020603050405020304" pitchFamily="18" charset="0"/>
              </a:rPr>
              <a:t>, 2024. https://www.marketingscoop.com/consumer/ikea-complaints/ (accessed May 31, 2025).</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K. Philip and K. L. Kevin, </a:t>
            </a:r>
            <a:r>
              <a:rPr lang="id-ID" sz="1800" i="1" dirty="0">
                <a:latin typeface="Times New Roman" panose="02020603050405020304" pitchFamily="18" charset="0"/>
                <a:cs typeface="Times New Roman" panose="02020603050405020304" pitchFamily="18" charset="0"/>
              </a:rPr>
              <a:t>Marketing Management</a:t>
            </a:r>
            <a:r>
              <a:rPr lang="id-ID" sz="1800" dirty="0">
                <a:latin typeface="Times New Roman" panose="02020603050405020304" pitchFamily="18" charset="0"/>
                <a:cs typeface="Times New Roman" panose="02020603050405020304" pitchFamily="18" charset="0"/>
              </a:rPr>
              <a:t>, vol. 22. 1959.</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A. Nel and A. Ari, “Pengaruh Brand Image dan Brand Awareness Terhadap Keputusan Pembelian,”Maneggio J. Ilm. Magister Manaj., vol. 4, no. 1, pp. 39–50, 2021, doi: 10.30596/maneggio.v4i1.6766.</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G. Pooja, “Study of Customer Engagement through Emotional Branding,” </a:t>
            </a:r>
            <a:r>
              <a:rPr lang="id-ID" sz="1800" i="1" dirty="0">
                <a:latin typeface="Times New Roman" panose="02020603050405020304" pitchFamily="18" charset="0"/>
                <a:cs typeface="Times New Roman" panose="02020603050405020304" pitchFamily="18" charset="0"/>
              </a:rPr>
              <a:t>Shanlax Int. J. Manag.</a:t>
            </a:r>
            <a:r>
              <a:rPr lang="id-ID" sz="1800" dirty="0">
                <a:latin typeface="Times New Roman" panose="02020603050405020304" pitchFamily="18" charset="0"/>
                <a:cs typeface="Times New Roman" panose="02020603050405020304" pitchFamily="18" charset="0"/>
              </a:rPr>
              <a:t>, vol. 8, no. 3, pp. 11–20, 2021, doi: 10.34293/management.v8i3.3455.</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E. Kaharudin, A. N. Vernando, A. T. Wahyono, R. F. Saptyana, and H. Fajarsari, “Analisis Strategi Experiential Marketing, Emotional Branding Dan Brand Trust Terhadap Loyalitas Konsumen,” </a:t>
            </a:r>
            <a:r>
              <a:rPr lang="id-ID" sz="1800" i="1" dirty="0">
                <a:latin typeface="Times New Roman" panose="02020603050405020304" pitchFamily="18" charset="0"/>
                <a:cs typeface="Times New Roman" panose="02020603050405020304" pitchFamily="18" charset="0"/>
              </a:rPr>
              <a:t>ProBank</a:t>
            </a:r>
            <a:r>
              <a:rPr lang="id-ID" sz="1800" dirty="0">
                <a:latin typeface="Times New Roman" panose="02020603050405020304" pitchFamily="18" charset="0"/>
                <a:cs typeface="Times New Roman" panose="02020603050405020304" pitchFamily="18" charset="0"/>
              </a:rPr>
              <a:t>, vol. 8, no. 2, pp. 235–244, 2023, doi: 10.36587/probank.v8i2.1595.</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S. Uma and B. Roger, “Research Methods for Business: A Skill-Building Approach,” </a:t>
            </a:r>
            <a:r>
              <a:rPr lang="id-ID" sz="1800" i="1" dirty="0">
                <a:latin typeface="Times New Roman" panose="02020603050405020304" pitchFamily="18" charset="0"/>
                <a:cs typeface="Times New Roman" panose="02020603050405020304" pitchFamily="18" charset="0"/>
              </a:rPr>
              <a:t>Leadersh. Organ. Dev. J.</a:t>
            </a:r>
            <a:r>
              <a:rPr lang="id-ID" sz="1800" dirty="0">
                <a:latin typeface="Times New Roman" panose="02020603050405020304" pitchFamily="18" charset="0"/>
                <a:cs typeface="Times New Roman" panose="02020603050405020304" pitchFamily="18" charset="0"/>
              </a:rPr>
              <a:t>, vol. 34, no. 7, pp. 700–701, 2016, doi: 10.1108/lodj-06-2013-0079.</a:t>
            </a: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J. F. Hair, D. J. Ortinau, and D. E. Harrison, </a:t>
            </a:r>
            <a:r>
              <a:rPr lang="id-ID" sz="1800" i="1" dirty="0">
                <a:latin typeface="Times New Roman" panose="02020603050405020304" pitchFamily="18" charset="0"/>
                <a:cs typeface="Times New Roman" panose="02020603050405020304" pitchFamily="18" charset="0"/>
              </a:rPr>
              <a:t>Essentials of Marketing Research</a:t>
            </a:r>
            <a:r>
              <a:rPr lang="id-ID" sz="1800" dirty="0">
                <a:latin typeface="Times New Roman" panose="02020603050405020304" pitchFamily="18" charset="0"/>
                <a:cs typeface="Times New Roman" panose="02020603050405020304" pitchFamily="18" charset="0"/>
              </a:rPr>
              <a:t>. 2021.</a:t>
            </a:r>
            <a:endParaRPr lang="en-AS" sz="18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id-ID" sz="1800" dirty="0">
                <a:latin typeface="Times New Roman" panose="02020603050405020304" pitchFamily="18" charset="0"/>
                <a:cs typeface="Times New Roman" panose="02020603050405020304" pitchFamily="18" charset="0"/>
              </a:rPr>
              <a:t>C. M. R. Joseph F. Hair, Jr, G. Tomas M. Hult, </a:t>
            </a:r>
            <a:r>
              <a:rPr lang="id-ID" sz="1800" i="1" dirty="0">
                <a:latin typeface="Times New Roman" panose="02020603050405020304" pitchFamily="18" charset="0"/>
                <a:cs typeface="Times New Roman" panose="02020603050405020304" pitchFamily="18" charset="0"/>
              </a:rPr>
              <a:t>Partial least squares structural equation modeling</a:t>
            </a:r>
            <a:r>
              <a:rPr lang="id-ID" sz="1800" dirty="0">
                <a:latin typeface="Times New Roman" panose="02020603050405020304" pitchFamily="18" charset="0"/>
                <a:cs typeface="Times New Roman" panose="02020603050405020304" pitchFamily="18" charset="0"/>
              </a:rPr>
              <a:t>. 2024. doi: 10.1201/9781032725581-7.</a:t>
            </a:r>
          </a:p>
          <a:p>
            <a:endParaRPr lang="en-ID" sz="1800" dirty="0">
              <a:latin typeface="Times New Roman" panose="02020603050405020304" pitchFamily="18" charset="0"/>
              <a:cs typeface="Times New Roman" panose="02020603050405020304" pitchFamily="18" charset="0"/>
            </a:endParaRPr>
          </a:p>
          <a:p>
            <a:endParaRPr lang="en-ID" sz="1800" dirty="0">
              <a:latin typeface="Times New Roman" panose="02020603050405020304" pitchFamily="18" charset="0"/>
              <a:cs typeface="Times New Roman" panose="02020603050405020304" pitchFamily="18" charset="0"/>
            </a:endParaRPr>
          </a:p>
          <a:p>
            <a:endParaRPr lang="id-ID" sz="1800" dirty="0">
              <a:latin typeface="Times New Roman" panose="02020603050405020304" pitchFamily="18" charset="0"/>
              <a:cs typeface="Times New Roman" panose="02020603050405020304" pitchFamily="18" charset="0"/>
            </a:endParaRPr>
          </a:p>
          <a:p>
            <a:endParaRPr lang="id-ID" sz="1800" dirty="0">
              <a:latin typeface="Times New Roman" panose="02020603050405020304" pitchFamily="18" charset="0"/>
              <a:cs typeface="Times New Roman" panose="02020603050405020304" pitchFamily="18" charset="0"/>
            </a:endParaRPr>
          </a:p>
          <a:p>
            <a:endParaRPr lang="en-ID" sz="1800" dirty="0">
              <a:latin typeface="Times New Roman" panose="02020603050405020304" pitchFamily="18" charset="0"/>
              <a:cs typeface="Times New Roman" panose="02020603050405020304" pitchFamily="18" charset="0"/>
            </a:endParaRPr>
          </a:p>
          <a:p>
            <a:pPr marL="0" lvl="0" indent="0" algn="l" rtl="0">
              <a:spcBef>
                <a:spcPts val="1000"/>
              </a:spcBef>
              <a:spcAft>
                <a:spcPts val="0"/>
              </a:spcAft>
              <a:buNone/>
            </a:pPr>
            <a:endParaRPr sz="1800"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3d5a981091_0_939"/>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b="1" dirty="0" err="1"/>
              <a:t>Pendahuluan</a:t>
            </a:r>
            <a:endParaRPr b="1" dirty="0"/>
          </a:p>
        </p:txBody>
      </p:sp>
      <p:sp>
        <p:nvSpPr>
          <p:cNvPr id="54" name="Google Shape;54;g13d5a981091_0_939"/>
          <p:cNvSpPr txBox="1">
            <a:spLocks noGrp="1"/>
          </p:cNvSpPr>
          <p:nvPr>
            <p:ph type="body" idx="1"/>
          </p:nvPr>
        </p:nvSpPr>
        <p:spPr>
          <a:xfrm>
            <a:off x="166757" y="1155536"/>
            <a:ext cx="4176639" cy="2879254"/>
          </a:xfrm>
          <a:prstGeom prst="rect">
            <a:avLst/>
          </a:prstGeom>
        </p:spPr>
        <p:txBody>
          <a:bodyPr spcFirstLastPara="1" wrap="square" lIns="91425" tIns="45700" rIns="91425" bIns="45700" anchor="t" anchorCtr="0">
            <a:normAutofit/>
          </a:bodyPr>
          <a:lstStyle/>
          <a:p>
            <a:pPr marL="69850" lvl="0" indent="0" algn="just">
              <a:buSzPts val="2500"/>
              <a:buNone/>
            </a:pPr>
            <a:r>
              <a:rPr lang="en-ID" sz="2000" dirty="0" err="1">
                <a:latin typeface="Times New Roman" panose="02020603050405020304" pitchFamily="18" charset="0"/>
                <a:cs typeface="Times New Roman" panose="02020603050405020304" pitchFamily="18" charset="0"/>
              </a:rPr>
              <a:t>Konsumen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furnitur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semakin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mempertimbangkan</a:t>
            </a:r>
            <a:r>
              <a:rPr lang="en-AS"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aspek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pengalaman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belanja</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nilai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keberlanjutan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sehingga</a:t>
            </a:r>
            <a:r>
              <a:rPr lang="en-ID" sz="2000" dirty="0">
                <a:latin typeface="Times New Roman" panose="02020603050405020304" pitchFamily="18" charset="0"/>
                <a:cs typeface="Times New Roman" panose="02020603050405020304" pitchFamily="18" charset="0"/>
              </a:rPr>
              <a:t> IKEA </a:t>
            </a:r>
            <a:r>
              <a:rPr lang="en-ID" sz="2000" dirty="0" err="1">
                <a:latin typeface="Times New Roman" panose="02020603050405020304" pitchFamily="18" charset="0"/>
                <a:cs typeface="Times New Roman" panose="02020603050405020304" pitchFamily="18" charset="0"/>
              </a:rPr>
              <a:t>menghadirkan</a:t>
            </a:r>
            <a:r>
              <a:rPr lang="en-ID" sz="2000" dirty="0">
                <a:latin typeface="Times New Roman" panose="02020603050405020304" pitchFamily="18" charset="0"/>
                <a:cs typeface="Times New Roman" panose="02020603050405020304" pitchFamily="18" charset="0"/>
              </a:rPr>
              <a:t> Bonding Instruction dan showroom </a:t>
            </a:r>
            <a:r>
              <a:rPr lang="en-ID" sz="2000" dirty="0" err="1">
                <a:latin typeface="Times New Roman" panose="02020603050405020304" pitchFamily="18" charset="0"/>
                <a:cs typeface="Times New Roman" panose="02020603050405020304" pitchFamily="18" charset="0"/>
              </a:rPr>
              <a:t>imersif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membangun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kedekatan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AS" sz="2000" dirty="0">
                <a:latin typeface="Times New Roman" panose="02020603050405020304" pitchFamily="18" charset="0"/>
                <a:cs typeface="Times New Roman" panose="02020603050405020304" pitchFamily="18" charset="0"/>
              </a:rPr>
              <a:t>.</a:t>
            </a:r>
            <a:endParaRPr sz="2000" dirty="0">
              <a:latin typeface="Times New Roman" panose="02020603050405020304" pitchFamily="18" charset="0"/>
              <a:cs typeface="Times New Roman" panose="02020603050405020304" pitchFamily="18" charset="0"/>
            </a:endParaRPr>
          </a:p>
        </p:txBody>
      </p:sp>
      <p:cxnSp>
        <p:nvCxnSpPr>
          <p:cNvPr id="3" name="Straight Connector 2">
            <a:extLst>
              <a:ext uri="{FF2B5EF4-FFF2-40B4-BE49-F238E27FC236}">
                <a16:creationId xmlns:a16="http://schemas.microsoft.com/office/drawing/2014/main" id="{778431BE-C48A-BD15-7ED4-DDF3C6528749}"/>
              </a:ext>
            </a:extLst>
          </p:cNvPr>
          <p:cNvCxnSpPr>
            <a:cxnSpLocks/>
          </p:cNvCxnSpPr>
          <p:nvPr/>
        </p:nvCxnSpPr>
        <p:spPr>
          <a:xfrm>
            <a:off x="4343400" y="1337310"/>
            <a:ext cx="0" cy="4491990"/>
          </a:xfrm>
          <a:prstGeom prst="line">
            <a:avLst/>
          </a:prstGeom>
        </p:spPr>
        <p:style>
          <a:lnRef idx="2">
            <a:schemeClr val="accent5"/>
          </a:lnRef>
          <a:fillRef idx="0">
            <a:schemeClr val="accent5"/>
          </a:fillRef>
          <a:effectRef idx="1">
            <a:schemeClr val="accent5"/>
          </a:effectRef>
          <a:fontRef idx="minor">
            <a:schemeClr val="tx1"/>
          </a:fontRef>
        </p:style>
      </p:cxnSp>
      <p:sp>
        <p:nvSpPr>
          <p:cNvPr id="7" name="TextBox 6">
            <a:extLst>
              <a:ext uri="{FF2B5EF4-FFF2-40B4-BE49-F238E27FC236}">
                <a16:creationId xmlns:a16="http://schemas.microsoft.com/office/drawing/2014/main" id="{B17EEF42-68C2-EC10-22C4-563F0DEABD71}"/>
              </a:ext>
            </a:extLst>
          </p:cNvPr>
          <p:cNvSpPr txBox="1"/>
          <p:nvPr/>
        </p:nvSpPr>
        <p:spPr>
          <a:xfrm>
            <a:off x="4562476" y="1827639"/>
            <a:ext cx="2914649" cy="3785652"/>
          </a:xfrm>
          <a:prstGeom prst="rect">
            <a:avLst/>
          </a:prstGeom>
          <a:noFill/>
        </p:spPr>
        <p:txBody>
          <a:bodyPr wrap="square" rtlCol="0">
            <a:spAutoFit/>
          </a:bodyPr>
          <a:lstStyle/>
          <a:p>
            <a:pPr algn="just"/>
            <a:r>
              <a:rPr lang="en-ID" sz="2000" dirty="0">
                <a:latin typeface="Times New Roman" panose="02020603050405020304" pitchFamily="18" charset="0"/>
                <a:cs typeface="Times New Roman" panose="02020603050405020304" pitchFamily="18" charset="0"/>
              </a:rPr>
              <a:t>Upaya </a:t>
            </a:r>
            <a:r>
              <a:rPr lang="en-ID" sz="2000" dirty="0" err="1">
                <a:latin typeface="Times New Roman" panose="02020603050405020304" pitchFamily="18" charset="0"/>
                <a:cs typeface="Times New Roman" panose="02020603050405020304" pitchFamily="18" charset="0"/>
              </a:rPr>
              <a:t>peningkatan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pengalaman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emosional</a:t>
            </a:r>
            <a:r>
              <a:rPr lang="en-ID" sz="2000" dirty="0">
                <a:latin typeface="Times New Roman" panose="02020603050405020304" pitchFamily="18" charset="0"/>
                <a:cs typeface="Times New Roman" panose="02020603050405020304" pitchFamily="18" charset="0"/>
              </a:rPr>
              <a:t> IKEA </a:t>
            </a:r>
            <a:r>
              <a:rPr lang="en-ID" sz="2000" dirty="0" err="1">
                <a:latin typeface="Times New Roman" panose="02020603050405020304" pitchFamily="18" charset="0"/>
                <a:cs typeface="Times New Roman" panose="02020603050405020304" pitchFamily="18" charset="0"/>
              </a:rPr>
              <a:t>belum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sepenuhnya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meningkatkan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terlihat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dari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keluhan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terkait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kualitas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produk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adanya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ketidakkonsistenan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hasil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penelitian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sebelumnya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mengenai</a:t>
            </a:r>
            <a:r>
              <a:rPr lang="en-ID" sz="2000" dirty="0">
                <a:latin typeface="Times New Roman" panose="02020603050405020304" pitchFamily="18" charset="0"/>
                <a:cs typeface="Times New Roman" panose="02020603050405020304" pitchFamily="18" charset="0"/>
              </a:rPr>
              <a:t> Brand Trust, Brand Image, dan Emotional Branding</a:t>
            </a:r>
            <a:r>
              <a:rPr lang="en-AS" sz="2000" dirty="0">
                <a:latin typeface="Times New Roman" panose="02020603050405020304" pitchFamily="18" charset="0"/>
                <a:cs typeface="Times New Roman" panose="02020603050405020304" pitchFamily="18" charset="0"/>
              </a:rPr>
              <a:t>.</a:t>
            </a:r>
            <a:endParaRPr lang="en-ID" sz="2000"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C154536E-915E-707D-2D17-F7588A357FCD}"/>
              </a:ext>
            </a:extLst>
          </p:cNvPr>
          <p:cNvCxnSpPr>
            <a:cxnSpLocks/>
          </p:cNvCxnSpPr>
          <p:nvPr/>
        </p:nvCxnSpPr>
        <p:spPr>
          <a:xfrm>
            <a:off x="7696200" y="1325880"/>
            <a:ext cx="0" cy="4491990"/>
          </a:xfrm>
          <a:prstGeom prst="line">
            <a:avLst/>
          </a:prstGeom>
        </p:spPr>
        <p:style>
          <a:lnRef idx="2">
            <a:schemeClr val="accent5"/>
          </a:lnRef>
          <a:fillRef idx="0">
            <a:schemeClr val="accent5"/>
          </a:fillRef>
          <a:effectRef idx="1">
            <a:schemeClr val="accent5"/>
          </a:effectRef>
          <a:fontRef idx="minor">
            <a:schemeClr val="tx1"/>
          </a:fontRef>
        </p:style>
      </p:cxnSp>
      <p:sp>
        <p:nvSpPr>
          <p:cNvPr id="9" name="TextBox 8">
            <a:extLst>
              <a:ext uri="{FF2B5EF4-FFF2-40B4-BE49-F238E27FC236}">
                <a16:creationId xmlns:a16="http://schemas.microsoft.com/office/drawing/2014/main" id="{54350E41-FAF9-5C6F-C341-146DCDFF4767}"/>
              </a:ext>
            </a:extLst>
          </p:cNvPr>
          <p:cNvSpPr txBox="1"/>
          <p:nvPr/>
        </p:nvSpPr>
        <p:spPr>
          <a:xfrm>
            <a:off x="8012430" y="1337310"/>
            <a:ext cx="3985126" cy="2862322"/>
          </a:xfrm>
          <a:prstGeom prst="rect">
            <a:avLst/>
          </a:prstGeom>
          <a:noFill/>
        </p:spPr>
        <p:txBody>
          <a:bodyPr wrap="square" rtlCol="0">
            <a:spAutoFit/>
          </a:bodyPr>
          <a:lstStyle/>
          <a:p>
            <a:pPr algn="just"/>
            <a:r>
              <a:rPr lang="en-ID" sz="2000" dirty="0" err="1">
                <a:latin typeface="Times New Roman" panose="02020603050405020304" pitchFamily="18" charset="0"/>
                <a:cs typeface="Times New Roman" panose="02020603050405020304" pitchFamily="18" charset="0"/>
              </a:rPr>
              <a:t>Menguji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bagaimana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elemen-elemen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merek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memengaruhi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kepuasan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pelanggan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kemudian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diturunkan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tiga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variabel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independen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yaitu</a:t>
            </a:r>
            <a:r>
              <a:rPr lang="en-ID" sz="2000" dirty="0">
                <a:latin typeface="Times New Roman" panose="02020603050405020304" pitchFamily="18" charset="0"/>
                <a:cs typeface="Times New Roman" panose="02020603050405020304" pitchFamily="18" charset="0"/>
              </a:rPr>
              <a:t> Brand Trust, Brand Image, dan Emotional Branding </a:t>
            </a:r>
            <a:r>
              <a:rPr lang="en-ID" sz="2000" dirty="0" err="1">
                <a:latin typeface="Times New Roman" panose="02020603050405020304" pitchFamily="18" charset="0"/>
                <a:cs typeface="Times New Roman" panose="02020603050405020304" pitchFamily="18" charset="0"/>
              </a:rPr>
              <a:t>sebagai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faktor</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dianalisis</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pengaruhnya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terhadap</a:t>
            </a:r>
            <a:r>
              <a:rPr lang="en-ID" sz="2000" dirty="0">
                <a:latin typeface="Times New Roman" panose="02020603050405020304" pitchFamily="18" charset="0"/>
                <a:cs typeface="Times New Roman" panose="02020603050405020304" pitchFamily="18" charset="0"/>
              </a:rPr>
              <a:t> Customer Satisfaction.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g17d9fd07dbf_0_5"/>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sz="4000" b="1" dirty="0" err="1"/>
              <a:t>Pertanyaan</a:t>
            </a:r>
            <a:r>
              <a:rPr lang="en-AS" sz="4000" b="1" dirty="0"/>
              <a:t> </a:t>
            </a:r>
            <a:r>
              <a:rPr lang="en-AS" sz="4000" b="1" dirty="0" err="1"/>
              <a:t>Penelitian</a:t>
            </a:r>
            <a:r>
              <a:rPr lang="en-AS" sz="4000" b="1" dirty="0"/>
              <a:t> (</a:t>
            </a:r>
            <a:r>
              <a:rPr lang="en-AS" sz="4000" b="1" dirty="0" err="1"/>
              <a:t>Rumusan</a:t>
            </a:r>
            <a:r>
              <a:rPr lang="en-AS" sz="4000" b="1" dirty="0"/>
              <a:t> </a:t>
            </a:r>
            <a:r>
              <a:rPr lang="en-AS" sz="4000" b="1" dirty="0" err="1"/>
              <a:t>Masalah</a:t>
            </a:r>
            <a:r>
              <a:rPr lang="en-AS" sz="4000" b="1" dirty="0"/>
              <a:t>)</a:t>
            </a:r>
            <a:endParaRPr sz="4000" b="1" dirty="0"/>
          </a:p>
        </p:txBody>
      </p:sp>
      <p:sp>
        <p:nvSpPr>
          <p:cNvPr id="2" name="Google Shape;61;g17d9fd07dbf_0_5">
            <a:extLst>
              <a:ext uri="{FF2B5EF4-FFF2-40B4-BE49-F238E27FC236}">
                <a16:creationId xmlns:a16="http://schemas.microsoft.com/office/drawing/2014/main" id="{D7370E1E-A9D9-7FED-4C0C-E3614F205680}"/>
              </a:ext>
            </a:extLst>
          </p:cNvPr>
          <p:cNvSpPr txBox="1">
            <a:spLocks/>
          </p:cNvSpPr>
          <p:nvPr/>
        </p:nvSpPr>
        <p:spPr>
          <a:xfrm>
            <a:off x="361200" y="2069936"/>
            <a:ext cx="11830800" cy="176735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50800" indent="0">
              <a:buNone/>
            </a:pPr>
            <a:endParaRPr lang="id-ID" sz="2600" b="1" dirty="0">
              <a:latin typeface="Times New Roman" panose="02020603050405020304" pitchFamily="18" charset="0"/>
              <a:cs typeface="Times New Roman" panose="02020603050405020304" pitchFamily="18" charset="0"/>
            </a:endParaRPr>
          </a:p>
          <a:p>
            <a:r>
              <a:rPr lang="id-ID" sz="2600" dirty="0">
                <a:latin typeface="Times New Roman" panose="02020603050405020304" pitchFamily="18" charset="0"/>
                <a:cs typeface="Times New Roman" panose="02020603050405020304" pitchFamily="18" charset="0"/>
              </a:rPr>
              <a:t>Apakah brand trust, brand image, dan emotional branding berpengaruh terhadap customer </a:t>
            </a:r>
            <a:r>
              <a:rPr lang="id-ID" sz="2600" dirty="0">
                <a:latin typeface="Times New Roman" panose="02020603050405020304" pitchFamily="18" charset="0"/>
                <a:ea typeface="Tahoma" panose="020B0604030504040204" pitchFamily="34" charset="0"/>
                <a:cs typeface="Times New Roman" panose="02020603050405020304" pitchFamily="18" charset="0"/>
              </a:rPr>
              <a:t>satisfaction</a:t>
            </a:r>
            <a:r>
              <a:rPr lang="en-AS" sz="2600" dirty="0">
                <a:latin typeface="Times New Roman" panose="02020603050405020304" pitchFamily="18" charset="0"/>
                <a:cs typeface="Times New Roman" panose="02020603050405020304" pitchFamily="18" charset="0"/>
              </a:rPr>
              <a:t>: Studi pada Industri </a:t>
            </a:r>
            <a:r>
              <a:rPr lang="en-AS" sz="2600" dirty="0" err="1">
                <a:latin typeface="Times New Roman" panose="02020603050405020304" pitchFamily="18" charset="0"/>
                <a:cs typeface="Times New Roman" panose="02020603050405020304" pitchFamily="18" charset="0"/>
              </a:rPr>
              <a:t>Furnitur</a:t>
            </a:r>
            <a:r>
              <a:rPr lang="en-AS" sz="2600" dirty="0">
                <a:latin typeface="Times New Roman" panose="02020603050405020304" pitchFamily="18" charset="0"/>
                <a:cs typeface="Times New Roman" panose="02020603050405020304" pitchFamily="18" charset="0"/>
              </a:rPr>
              <a:t> IKEA</a:t>
            </a:r>
            <a:r>
              <a:rPr lang="id-ID" sz="2600" dirty="0">
                <a:latin typeface="Times New Roman" panose="02020603050405020304" pitchFamily="18" charset="0"/>
                <a:cs typeface="Times New Roman" panose="02020603050405020304" pitchFamily="18" charset="0"/>
              </a:rPr>
              <a:t>?</a:t>
            </a:r>
            <a:endParaRPr lang="en-ID" sz="2600" dirty="0">
              <a:latin typeface="Times New Roman" panose="02020603050405020304" pitchFamily="18" charset="0"/>
              <a:cs typeface="Times New Roman" panose="02020603050405020304" pitchFamily="18" charset="0"/>
            </a:endParaRPr>
          </a:p>
          <a:p>
            <a:pPr marL="107950" lvl="1" indent="0" algn="just">
              <a:lnSpc>
                <a:spcPct val="115000"/>
              </a:lnSpc>
              <a:spcBef>
                <a:spcPts val="0"/>
              </a:spcBef>
              <a:buSzPts val="2800"/>
              <a:buFont typeface="Arial"/>
              <a:buNone/>
            </a:pPr>
            <a:endParaRPr lang="en-US" sz="2600" dirty="0">
              <a:latin typeface="Times New Roman" panose="02020603050405020304" pitchFamily="18" charset="0"/>
              <a:ea typeface="Arial"/>
              <a:cs typeface="Times New Roman" panose="02020603050405020304" pitchFamily="18" charset="0"/>
              <a:sym typeface="Arial"/>
            </a:endParaRPr>
          </a:p>
          <a:p>
            <a:pPr marL="107950" lvl="1" indent="0" algn="just">
              <a:lnSpc>
                <a:spcPct val="115000"/>
              </a:lnSpc>
              <a:spcBef>
                <a:spcPts val="0"/>
              </a:spcBef>
              <a:buSzPts val="2800"/>
              <a:buFont typeface="Arial"/>
              <a:buNone/>
            </a:pPr>
            <a:endParaRPr lang="en-US" sz="2600" dirty="0">
              <a:latin typeface="Times New Roman" panose="02020603050405020304" pitchFamily="18" charset="0"/>
              <a:ea typeface="Arial"/>
              <a:cs typeface="Times New Roman" panose="02020603050405020304" pitchFamily="18" charset="0"/>
              <a:sym typeface="Arial"/>
            </a:endParaRPr>
          </a:p>
          <a:p>
            <a:pPr marL="107950" lvl="1" indent="0" algn="just">
              <a:lnSpc>
                <a:spcPct val="115000"/>
              </a:lnSpc>
              <a:spcBef>
                <a:spcPts val="0"/>
              </a:spcBef>
              <a:buSzPts val="2800"/>
              <a:buFont typeface="Arial"/>
              <a:buNone/>
            </a:pPr>
            <a:endParaRPr lang="en-US" sz="2600" dirty="0">
              <a:latin typeface="Times New Roman" panose="02020603050405020304" pitchFamily="18" charset="0"/>
              <a:ea typeface="Arial"/>
              <a:cs typeface="Times New Roman" panose="02020603050405020304" pitchFamily="18" charset="0"/>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240f655603b_0_1"/>
          <p:cNvSpPr txBox="1">
            <a:spLocks noGrp="1"/>
          </p:cNvSpPr>
          <p:nvPr>
            <p:ph type="title"/>
          </p:nvPr>
        </p:nvSpPr>
        <p:spPr>
          <a:xfrm>
            <a:off x="166754" y="113325"/>
            <a:ext cx="11846176"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ID" b="1" dirty="0" err="1"/>
              <a:t>Literatur</a:t>
            </a:r>
            <a:r>
              <a:rPr lang="en-AS" b="1" dirty="0"/>
              <a:t> Review</a:t>
            </a:r>
            <a:endParaRPr b="1" dirty="0"/>
          </a:p>
        </p:txBody>
      </p:sp>
      <p:sp>
        <p:nvSpPr>
          <p:cNvPr id="68" name="Google Shape;68;g240f655603b_0_1"/>
          <p:cNvSpPr txBox="1">
            <a:spLocks noGrp="1"/>
          </p:cNvSpPr>
          <p:nvPr>
            <p:ph type="body" idx="1"/>
          </p:nvPr>
        </p:nvSpPr>
        <p:spPr>
          <a:xfrm>
            <a:off x="166754" y="1090688"/>
            <a:ext cx="11846176" cy="2681761"/>
          </a:xfrm>
          <a:prstGeom prst="rect">
            <a:avLst/>
          </a:prstGeom>
        </p:spPr>
        <p:txBody>
          <a:bodyPr spcFirstLastPara="1" wrap="square" lIns="91425" tIns="45700" rIns="91425" bIns="45700" anchor="t" anchorCtr="0">
            <a:normAutofit/>
          </a:bodyPr>
          <a:lstStyle/>
          <a:p>
            <a:pPr marL="0" lvl="0" indent="0" algn="ctr" rtl="0">
              <a:spcBef>
                <a:spcPts val="1000"/>
              </a:spcBef>
              <a:spcAft>
                <a:spcPts val="0"/>
              </a:spcAft>
              <a:buNone/>
            </a:pPr>
            <a:r>
              <a:rPr sz="2200" b="1" dirty="0">
                <a:latin typeface="Times New Roman" panose="02020603050405020304" pitchFamily="18" charset="0"/>
                <a:cs typeface="Times New Roman" panose="02020603050405020304" pitchFamily="18" charset="0"/>
              </a:rPr>
              <a:t>Brand Trust</a:t>
            </a:r>
          </a:p>
          <a:p>
            <a:pPr marL="50800" indent="0" algn="just">
              <a:buNone/>
            </a:pPr>
            <a:r>
              <a:rPr lang="id-ID" sz="1900" dirty="0">
                <a:latin typeface="Times New Roman" panose="02020603050405020304" pitchFamily="18" charset="0"/>
                <a:cs typeface="Times New Roman" panose="02020603050405020304" pitchFamily="18" charset="0"/>
              </a:rPr>
              <a:t>Kotler dan Keller menegaskan bahwa kepercayaan merek merupakan tingkat keyakinan konsumen bahwa merek akan memenuhi janji-janji yang diproklamirkan, menunjukkan keandalan, dan beroperasi untuk kepentingan optimal konsumennya. Indikator-indikator untuk mengukur </a:t>
            </a:r>
            <a:r>
              <a:rPr lang="id-ID" sz="1900" i="1" dirty="0">
                <a:latin typeface="Times New Roman" panose="02020603050405020304" pitchFamily="18" charset="0"/>
                <a:cs typeface="Times New Roman" panose="02020603050405020304" pitchFamily="18" charset="0"/>
              </a:rPr>
              <a:t>brand trust</a:t>
            </a:r>
            <a:r>
              <a:rPr lang="id-ID" sz="1900" dirty="0">
                <a:latin typeface="Times New Roman" panose="02020603050405020304" pitchFamily="18" charset="0"/>
                <a:cs typeface="Times New Roman" panose="02020603050405020304" pitchFamily="18" charset="0"/>
              </a:rPr>
              <a:t> sebagai berikut:</a:t>
            </a:r>
            <a:endParaRPr lang="en-ID" sz="19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ID" sz="1900" dirty="0" err="1">
                <a:latin typeface="Times New Roman" panose="02020603050405020304" pitchFamily="18" charset="0"/>
                <a:cs typeface="Times New Roman" panose="02020603050405020304" pitchFamily="18" charset="0"/>
              </a:rPr>
              <a:t>Kompetensi</a:t>
            </a:r>
            <a:r>
              <a:rPr lang="en-ID" sz="1900" dirty="0">
                <a:latin typeface="Times New Roman" panose="02020603050405020304" pitchFamily="18" charset="0"/>
                <a:cs typeface="Times New Roman" panose="02020603050405020304" pitchFamily="18" charset="0"/>
              </a:rPr>
              <a:t> (</a:t>
            </a:r>
            <a:r>
              <a:rPr lang="en-ID" sz="1900" i="1" dirty="0">
                <a:latin typeface="Times New Roman" panose="02020603050405020304" pitchFamily="18" charset="0"/>
                <a:cs typeface="Times New Roman" panose="02020603050405020304" pitchFamily="18" charset="0"/>
              </a:rPr>
              <a:t>Competence</a:t>
            </a:r>
            <a:r>
              <a:rPr lang="en-ID" sz="1900" dirty="0">
                <a:latin typeface="Times New Roman" panose="02020603050405020304" pitchFamily="18" charset="0"/>
                <a:cs typeface="Times New Roman" panose="02020603050405020304" pitchFamily="18" charset="0"/>
              </a:rPr>
              <a:t>) </a:t>
            </a:r>
            <a:endParaRPr lang="en-AS" sz="19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ID" sz="1900" dirty="0" err="1">
                <a:latin typeface="Times New Roman" panose="02020603050405020304" pitchFamily="18" charset="0"/>
                <a:cs typeface="Times New Roman" panose="02020603050405020304" pitchFamily="18" charset="0"/>
              </a:rPr>
              <a:t>Integritas</a:t>
            </a:r>
            <a:r>
              <a:rPr lang="en-ID" sz="1900" dirty="0">
                <a:latin typeface="Times New Roman" panose="02020603050405020304" pitchFamily="18" charset="0"/>
                <a:cs typeface="Times New Roman" panose="02020603050405020304" pitchFamily="18" charset="0"/>
              </a:rPr>
              <a:t> dan </a:t>
            </a:r>
            <a:r>
              <a:rPr lang="en-ID" sz="1900" dirty="0" err="1">
                <a:latin typeface="Times New Roman" panose="02020603050405020304" pitchFamily="18" charset="0"/>
                <a:cs typeface="Times New Roman" panose="02020603050405020304" pitchFamily="18" charset="0"/>
              </a:rPr>
              <a:t>kejujuran</a:t>
            </a:r>
            <a:r>
              <a:rPr lang="en-ID" sz="1900" dirty="0">
                <a:latin typeface="Times New Roman" panose="02020603050405020304" pitchFamily="18" charset="0"/>
                <a:cs typeface="Times New Roman" panose="02020603050405020304" pitchFamily="18" charset="0"/>
              </a:rPr>
              <a:t> (</a:t>
            </a:r>
            <a:r>
              <a:rPr lang="en-ID" sz="1900" i="1" dirty="0">
                <a:latin typeface="Times New Roman" panose="02020603050405020304" pitchFamily="18" charset="0"/>
                <a:cs typeface="Times New Roman" panose="02020603050405020304" pitchFamily="18" charset="0"/>
              </a:rPr>
              <a:t>Integrity </a:t>
            </a:r>
            <a:r>
              <a:rPr lang="en-ID" sz="1900" dirty="0">
                <a:latin typeface="Times New Roman" panose="02020603050405020304" pitchFamily="18" charset="0"/>
                <a:cs typeface="Times New Roman" panose="02020603050405020304" pitchFamily="18" charset="0"/>
              </a:rPr>
              <a:t>dan</a:t>
            </a:r>
            <a:r>
              <a:rPr lang="en-ID" sz="1900" i="1" dirty="0">
                <a:latin typeface="Times New Roman" panose="02020603050405020304" pitchFamily="18" charset="0"/>
                <a:cs typeface="Times New Roman" panose="02020603050405020304" pitchFamily="18" charset="0"/>
              </a:rPr>
              <a:t> Honest</a:t>
            </a:r>
            <a:r>
              <a:rPr lang="en-ID" sz="1900" dirty="0">
                <a:latin typeface="Times New Roman" panose="02020603050405020304" pitchFamily="18" charset="0"/>
                <a:cs typeface="Times New Roman" panose="02020603050405020304" pitchFamily="18" charset="0"/>
              </a:rPr>
              <a:t>)</a:t>
            </a:r>
            <a:endParaRPr lang="en-AS" sz="19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
            </a:pPr>
            <a:r>
              <a:rPr lang="en-ID" sz="1900" dirty="0" err="1">
                <a:latin typeface="Times New Roman" panose="02020603050405020304" pitchFamily="18" charset="0"/>
                <a:cs typeface="Times New Roman" panose="02020603050405020304" pitchFamily="18" charset="0"/>
              </a:rPr>
              <a:t>Niat</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baik</a:t>
            </a:r>
            <a:r>
              <a:rPr lang="en-ID" sz="1900" dirty="0">
                <a:latin typeface="Times New Roman" panose="02020603050405020304" pitchFamily="18" charset="0"/>
                <a:cs typeface="Times New Roman" panose="02020603050405020304" pitchFamily="18" charset="0"/>
              </a:rPr>
              <a:t> (</a:t>
            </a:r>
            <a:r>
              <a:rPr lang="en-ID" sz="1900" i="1" dirty="0">
                <a:latin typeface="Times New Roman" panose="02020603050405020304" pitchFamily="18" charset="0"/>
                <a:cs typeface="Times New Roman" panose="02020603050405020304" pitchFamily="18" charset="0"/>
              </a:rPr>
              <a:t>Benevolence</a:t>
            </a:r>
            <a:r>
              <a:rPr lang="en-ID" sz="1900" dirty="0">
                <a:latin typeface="Times New Roman" panose="02020603050405020304" pitchFamily="18" charset="0"/>
                <a:cs typeface="Times New Roman" panose="02020603050405020304" pitchFamily="18" charset="0"/>
              </a:rPr>
              <a:t>)</a:t>
            </a:r>
            <a:endParaRPr sz="1900" dirty="0">
              <a:latin typeface="Times New Roman" panose="02020603050405020304" pitchFamily="18" charset="0"/>
              <a:cs typeface="Times New Roman" panose="02020603050405020304" pitchFamily="18" charset="0"/>
            </a:endParaRPr>
          </a:p>
        </p:txBody>
      </p:sp>
      <p:sp>
        <p:nvSpPr>
          <p:cNvPr id="5" name="Google Shape;68;g240f655603b_0_1">
            <a:extLst>
              <a:ext uri="{FF2B5EF4-FFF2-40B4-BE49-F238E27FC236}">
                <a16:creationId xmlns:a16="http://schemas.microsoft.com/office/drawing/2014/main" id="{A91BF44D-8213-E404-B619-1EE0BDD13CF8}"/>
              </a:ext>
            </a:extLst>
          </p:cNvPr>
          <p:cNvSpPr txBox="1">
            <a:spLocks/>
          </p:cNvSpPr>
          <p:nvPr/>
        </p:nvSpPr>
        <p:spPr>
          <a:xfrm>
            <a:off x="179070" y="3707611"/>
            <a:ext cx="11846176" cy="253316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buFont typeface="Arial"/>
              <a:buNone/>
            </a:pPr>
            <a:r>
              <a:rPr lang="en-ID" sz="2200" b="1" dirty="0">
                <a:latin typeface="Times New Roman" panose="02020603050405020304" pitchFamily="18" charset="0"/>
                <a:cs typeface="Times New Roman" panose="02020603050405020304" pitchFamily="18" charset="0"/>
              </a:rPr>
              <a:t>Brand </a:t>
            </a:r>
            <a:r>
              <a:rPr lang="en-AS" sz="2200" b="1" dirty="0">
                <a:latin typeface="Times New Roman" panose="02020603050405020304" pitchFamily="18" charset="0"/>
                <a:cs typeface="Times New Roman" panose="02020603050405020304" pitchFamily="18" charset="0"/>
              </a:rPr>
              <a:t>Image</a:t>
            </a:r>
            <a:endParaRPr lang="en-ID" sz="2200" b="1" dirty="0">
              <a:latin typeface="Times New Roman" panose="02020603050405020304" pitchFamily="18" charset="0"/>
              <a:cs typeface="Times New Roman" panose="02020603050405020304" pitchFamily="18" charset="0"/>
            </a:endParaRPr>
          </a:p>
          <a:p>
            <a:pPr marL="50800" indent="0" algn="just">
              <a:buNone/>
            </a:pPr>
            <a:r>
              <a:rPr lang="id-ID" sz="1900" dirty="0">
                <a:latin typeface="Times New Roman" panose="02020603050405020304" pitchFamily="18" charset="0"/>
                <a:cs typeface="Times New Roman" panose="02020603050405020304" pitchFamily="18" charset="0"/>
              </a:rPr>
              <a:t>Menurut Kotler dan Keller, citra merek merupakan persepsi konsumen tentang suatu merek sebagaimana dimanifestasikan dalam asosiasi merek yang tertanam dalam memori konsumen</a:t>
            </a:r>
            <a:r>
              <a:rPr lang="en-ID" sz="1900" dirty="0">
                <a:latin typeface="Times New Roman" panose="02020603050405020304" pitchFamily="18" charset="0"/>
                <a:cs typeface="Times New Roman" panose="02020603050405020304" pitchFamily="18" charset="0"/>
              </a:rPr>
              <a:t>. </a:t>
            </a:r>
            <a:r>
              <a:rPr lang="id-ID" sz="1900" dirty="0">
                <a:latin typeface="Times New Roman" panose="02020603050405020304" pitchFamily="18" charset="0"/>
                <a:cs typeface="Times New Roman" panose="02020603050405020304" pitchFamily="18" charset="0"/>
              </a:rPr>
              <a:t>Indikator-indikator </a:t>
            </a:r>
            <a:r>
              <a:rPr lang="id-ID" sz="1900" i="1" dirty="0">
                <a:latin typeface="Times New Roman" panose="02020603050405020304" pitchFamily="18" charset="0"/>
                <a:cs typeface="Times New Roman" panose="02020603050405020304" pitchFamily="18" charset="0"/>
              </a:rPr>
              <a:t>brand image:</a:t>
            </a:r>
            <a:endParaRPr lang="en-ID" sz="19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Citra Perusahaan (Corporate Image</a:t>
            </a:r>
            <a:r>
              <a:rPr lang="id-ID" sz="1900" dirty="0"/>
              <a:t>) </a:t>
            </a:r>
          </a:p>
          <a:p>
            <a:pPr algn="just">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Citra Produk (</a:t>
            </a:r>
            <a:r>
              <a:rPr lang="id-ID" sz="1900" i="1" dirty="0">
                <a:latin typeface="Times New Roman" panose="02020603050405020304" pitchFamily="18" charset="0"/>
                <a:cs typeface="Times New Roman" panose="02020603050405020304" pitchFamily="18" charset="0"/>
              </a:rPr>
              <a:t>Product Image</a:t>
            </a:r>
            <a:r>
              <a:rPr lang="id-ID" sz="19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Citra Pemakai (</a:t>
            </a:r>
            <a:r>
              <a:rPr lang="id-ID" sz="1900" i="1" dirty="0">
                <a:latin typeface="Times New Roman" panose="02020603050405020304" pitchFamily="18" charset="0"/>
                <a:cs typeface="Times New Roman" panose="02020603050405020304" pitchFamily="18" charset="0"/>
              </a:rPr>
              <a:t>User Image</a:t>
            </a:r>
            <a:r>
              <a:rPr lang="id-ID" sz="1900" dirty="0">
                <a:latin typeface="Times New Roman" panose="02020603050405020304" pitchFamily="18" charset="0"/>
                <a:cs typeface="Times New Roman" panose="02020603050405020304" pitchFamily="18" charset="0"/>
              </a:rPr>
              <a:t>)</a:t>
            </a:r>
            <a:endParaRPr lang="en-ID" sz="1900" dirty="0">
              <a:latin typeface="Times New Roman" panose="02020603050405020304" pitchFamily="18"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24E30D52-BC68-7215-BE2C-B5B0D63CA7AE}"/>
              </a:ext>
            </a:extLst>
          </p:cNvPr>
          <p:cNvCxnSpPr>
            <a:cxnSpLocks/>
          </p:cNvCxnSpPr>
          <p:nvPr/>
        </p:nvCxnSpPr>
        <p:spPr>
          <a:xfrm flipH="1">
            <a:off x="331470" y="3772449"/>
            <a:ext cx="11681460" cy="68580"/>
          </a:xfrm>
          <a:prstGeom prst="line">
            <a:avLst/>
          </a:prstGeom>
        </p:spPr>
        <p:style>
          <a:lnRef idx="2">
            <a:schemeClr val="accent5"/>
          </a:lnRef>
          <a:fillRef idx="0">
            <a:schemeClr val="accent5"/>
          </a:fillRef>
          <a:effectRef idx="1">
            <a:schemeClr val="accent5"/>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a:extLst>
            <a:ext uri="{FF2B5EF4-FFF2-40B4-BE49-F238E27FC236}">
              <a16:creationId xmlns:a16="http://schemas.microsoft.com/office/drawing/2014/main" id="{4D60463C-3BE3-2AE5-1A97-9A7BDBE66E53}"/>
            </a:ext>
          </a:extLst>
        </p:cNvPr>
        <p:cNvGrpSpPr/>
        <p:nvPr/>
      </p:nvGrpSpPr>
      <p:grpSpPr>
        <a:xfrm>
          <a:off x="0" y="0"/>
          <a:ext cx="0" cy="0"/>
          <a:chOff x="0" y="0"/>
          <a:chExt cx="0" cy="0"/>
        </a:xfrm>
      </p:grpSpPr>
      <p:sp>
        <p:nvSpPr>
          <p:cNvPr id="67" name="Google Shape;67;g240f655603b_0_1">
            <a:extLst>
              <a:ext uri="{FF2B5EF4-FFF2-40B4-BE49-F238E27FC236}">
                <a16:creationId xmlns:a16="http://schemas.microsoft.com/office/drawing/2014/main" id="{2953F9D8-F3D6-C608-D3C8-F3D950AD8ED8}"/>
              </a:ext>
            </a:extLst>
          </p:cNvPr>
          <p:cNvSpPr txBox="1">
            <a:spLocks noGrp="1"/>
          </p:cNvSpPr>
          <p:nvPr>
            <p:ph type="title"/>
          </p:nvPr>
        </p:nvSpPr>
        <p:spPr>
          <a:xfrm>
            <a:off x="166754" y="113325"/>
            <a:ext cx="11846176"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ID" b="1" dirty="0" err="1"/>
              <a:t>Literatur</a:t>
            </a:r>
            <a:r>
              <a:rPr lang="en-AS" b="1" dirty="0"/>
              <a:t> Review</a:t>
            </a:r>
            <a:endParaRPr b="1" dirty="0"/>
          </a:p>
        </p:txBody>
      </p:sp>
      <p:sp>
        <p:nvSpPr>
          <p:cNvPr id="68" name="Google Shape;68;g240f655603b_0_1">
            <a:extLst>
              <a:ext uri="{FF2B5EF4-FFF2-40B4-BE49-F238E27FC236}">
                <a16:creationId xmlns:a16="http://schemas.microsoft.com/office/drawing/2014/main" id="{5134BBEA-7975-E47A-3C3D-CC661749CC90}"/>
              </a:ext>
            </a:extLst>
          </p:cNvPr>
          <p:cNvSpPr txBox="1">
            <a:spLocks noGrp="1"/>
          </p:cNvSpPr>
          <p:nvPr>
            <p:ph type="body" idx="1"/>
          </p:nvPr>
        </p:nvSpPr>
        <p:spPr>
          <a:xfrm>
            <a:off x="166754" y="1155525"/>
            <a:ext cx="11846176" cy="2681761"/>
          </a:xfrm>
          <a:prstGeom prst="rect">
            <a:avLst/>
          </a:prstGeom>
        </p:spPr>
        <p:txBody>
          <a:bodyPr spcFirstLastPara="1" wrap="square" lIns="91425" tIns="45700" rIns="91425" bIns="45700" anchor="t" anchorCtr="0">
            <a:normAutofit/>
          </a:bodyPr>
          <a:lstStyle/>
          <a:p>
            <a:pPr marL="0" lvl="0" indent="0" algn="ctr" rtl="0">
              <a:spcBef>
                <a:spcPts val="1000"/>
              </a:spcBef>
              <a:spcAft>
                <a:spcPts val="0"/>
              </a:spcAft>
              <a:buNone/>
            </a:pPr>
            <a:r>
              <a:rPr sz="2200" b="1" dirty="0">
                <a:latin typeface="Times New Roman" panose="02020603050405020304" pitchFamily="18" charset="0"/>
                <a:cs typeface="Times New Roman" panose="02020603050405020304" pitchFamily="18" charset="0"/>
              </a:rPr>
              <a:t>Emotional Branding</a:t>
            </a:r>
          </a:p>
          <a:p>
            <a:pPr marL="50800" lvl="0" indent="0" algn="just">
              <a:buNone/>
            </a:pPr>
            <a:r>
              <a:rPr lang="id-ID" sz="1900" dirty="0">
                <a:latin typeface="Times New Roman" panose="02020603050405020304" pitchFamily="18" charset="0"/>
                <a:cs typeface="Times New Roman" panose="02020603050405020304" pitchFamily="18" charset="0"/>
              </a:rPr>
              <a:t>Emotional branding di IKEA tercermin dari upaya menciptakan hubungan emosional melalui kegiatan yang bermakna, seperti </a:t>
            </a:r>
            <a:r>
              <a:rPr lang="id-ID" sz="1900" i="1" dirty="0">
                <a:latin typeface="Times New Roman" panose="02020603050405020304" pitchFamily="18" charset="0"/>
                <a:cs typeface="Times New Roman" panose="02020603050405020304" pitchFamily="18" charset="0"/>
              </a:rPr>
              <a:t>Bonding Instruction</a:t>
            </a:r>
            <a:r>
              <a:rPr lang="id-ID" sz="1900" dirty="0">
                <a:latin typeface="Times New Roman" panose="02020603050405020304" pitchFamily="18" charset="0"/>
                <a:cs typeface="Times New Roman" panose="02020603050405020304" pitchFamily="18" charset="0"/>
              </a:rPr>
              <a:t>, yang menjadikan proses merakit furnitur sebagai momen kolaboratif keluarga.</a:t>
            </a:r>
            <a:r>
              <a:rPr lang="id-ID" sz="1900" dirty="0"/>
              <a:t> </a:t>
            </a:r>
            <a:r>
              <a:rPr lang="id-ID" sz="1900" dirty="0">
                <a:latin typeface="Times New Roman" panose="02020603050405020304" pitchFamily="18" charset="0"/>
                <a:cs typeface="Times New Roman" panose="02020603050405020304" pitchFamily="18" charset="0"/>
              </a:rPr>
              <a:t>Indikator </a:t>
            </a:r>
            <a:r>
              <a:rPr lang="id-ID" sz="1900" i="1" dirty="0">
                <a:latin typeface="Times New Roman" panose="02020603050405020304" pitchFamily="18" charset="0"/>
                <a:cs typeface="Times New Roman" panose="02020603050405020304" pitchFamily="18" charset="0"/>
              </a:rPr>
              <a:t>emotional branding</a:t>
            </a:r>
            <a:r>
              <a:rPr lang="id-ID" sz="1900" dirty="0">
                <a:latin typeface="Times New Roman" panose="02020603050405020304" pitchFamily="18" charset="0"/>
                <a:cs typeface="Times New Roman" panose="02020603050405020304" pitchFamily="18" charset="0"/>
              </a:rPr>
              <a:t> sebagai berikut :</a:t>
            </a:r>
          </a:p>
          <a:p>
            <a:pPr lvl="0">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Hubungan (</a:t>
            </a:r>
            <a:r>
              <a:rPr lang="id-ID" sz="1900" i="1" dirty="0">
                <a:latin typeface="Times New Roman" panose="02020603050405020304" pitchFamily="18" charset="0"/>
                <a:cs typeface="Times New Roman" panose="02020603050405020304" pitchFamily="18" charset="0"/>
              </a:rPr>
              <a:t>Relationship</a:t>
            </a:r>
            <a:r>
              <a:rPr lang="id-ID" sz="1900" dirty="0">
                <a:latin typeface="Times New Roman" panose="02020603050405020304" pitchFamily="18" charset="0"/>
                <a:cs typeface="Times New Roman" panose="02020603050405020304" pitchFamily="18" charset="0"/>
              </a:rPr>
              <a:t>) </a:t>
            </a:r>
          </a:p>
          <a:p>
            <a:pPr lvl="0">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Pengalaman pancaindra (</a:t>
            </a:r>
            <a:r>
              <a:rPr lang="id-ID" sz="1900" i="1" dirty="0">
                <a:latin typeface="Times New Roman" panose="02020603050405020304" pitchFamily="18" charset="0"/>
                <a:cs typeface="Times New Roman" panose="02020603050405020304" pitchFamily="18" charset="0"/>
              </a:rPr>
              <a:t>Sensorial Experience</a:t>
            </a:r>
            <a:r>
              <a:rPr lang="id-ID" sz="1900" dirty="0">
                <a:latin typeface="Times New Roman" panose="02020603050405020304" pitchFamily="18" charset="0"/>
                <a:cs typeface="Times New Roman" panose="02020603050405020304" pitchFamily="18" charset="0"/>
              </a:rPr>
              <a:t>) </a:t>
            </a:r>
          </a:p>
          <a:p>
            <a:pPr lvl="0">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Visi (</a:t>
            </a:r>
            <a:r>
              <a:rPr lang="id-ID" sz="1900" i="1" dirty="0">
                <a:latin typeface="Times New Roman" panose="02020603050405020304" pitchFamily="18" charset="0"/>
                <a:cs typeface="Times New Roman" panose="02020603050405020304" pitchFamily="18" charset="0"/>
              </a:rPr>
              <a:t>Vision</a:t>
            </a:r>
            <a:r>
              <a:rPr lang="id-ID" sz="1900" dirty="0">
                <a:latin typeface="Times New Roman" panose="02020603050405020304" pitchFamily="18" charset="0"/>
                <a:cs typeface="Times New Roman" panose="02020603050405020304" pitchFamily="18" charset="0"/>
              </a:rPr>
              <a:t>) </a:t>
            </a:r>
            <a:endParaRPr sz="1900" dirty="0">
              <a:latin typeface="Times New Roman" panose="02020603050405020304" pitchFamily="18" charset="0"/>
              <a:cs typeface="Times New Roman" panose="02020603050405020304" pitchFamily="18" charset="0"/>
            </a:endParaRPr>
          </a:p>
        </p:txBody>
      </p:sp>
      <p:sp>
        <p:nvSpPr>
          <p:cNvPr id="5" name="Google Shape;68;g240f655603b_0_1">
            <a:extLst>
              <a:ext uri="{FF2B5EF4-FFF2-40B4-BE49-F238E27FC236}">
                <a16:creationId xmlns:a16="http://schemas.microsoft.com/office/drawing/2014/main" id="{48D0A328-0972-5CF2-C099-7395B2967FB4}"/>
              </a:ext>
            </a:extLst>
          </p:cNvPr>
          <p:cNvSpPr txBox="1">
            <a:spLocks/>
          </p:cNvSpPr>
          <p:nvPr/>
        </p:nvSpPr>
        <p:spPr>
          <a:xfrm>
            <a:off x="166754" y="3701180"/>
            <a:ext cx="11846176" cy="253316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buFont typeface="Arial"/>
              <a:buNone/>
            </a:pPr>
            <a:r>
              <a:rPr lang="en-ID" sz="2200" b="1" dirty="0">
                <a:latin typeface="Times New Roman" panose="02020603050405020304" pitchFamily="18" charset="0"/>
                <a:cs typeface="Times New Roman" panose="02020603050405020304" pitchFamily="18" charset="0"/>
              </a:rPr>
              <a:t>C</a:t>
            </a:r>
            <a:r>
              <a:rPr lang="en-AS" sz="2200" b="1" dirty="0" err="1">
                <a:latin typeface="Times New Roman" panose="02020603050405020304" pitchFamily="18" charset="0"/>
                <a:cs typeface="Times New Roman" panose="02020603050405020304" pitchFamily="18" charset="0"/>
              </a:rPr>
              <a:t>ustomer</a:t>
            </a:r>
            <a:r>
              <a:rPr lang="en-AS" sz="2200" b="1" dirty="0">
                <a:latin typeface="Times New Roman" panose="02020603050405020304" pitchFamily="18" charset="0"/>
                <a:cs typeface="Times New Roman" panose="02020603050405020304" pitchFamily="18" charset="0"/>
              </a:rPr>
              <a:t> Satisfaction</a:t>
            </a:r>
            <a:endParaRPr lang="en-ID" sz="2200" b="1" dirty="0">
              <a:latin typeface="Times New Roman" panose="02020603050405020304" pitchFamily="18" charset="0"/>
              <a:cs typeface="Times New Roman" panose="02020603050405020304" pitchFamily="18" charset="0"/>
            </a:endParaRPr>
          </a:p>
          <a:p>
            <a:pPr marL="50800" indent="0" algn="just">
              <a:buNone/>
            </a:pPr>
            <a:r>
              <a:rPr lang="id-ID" sz="1900" dirty="0">
                <a:latin typeface="Times New Roman" panose="02020603050405020304" pitchFamily="18" charset="0"/>
                <a:cs typeface="Times New Roman" panose="02020603050405020304" pitchFamily="18" charset="0"/>
              </a:rPr>
              <a:t>Menurut Kotler dan Keller, kepuasan pelanggan adalah respons emosional yang muncul setelah membandingkan harapan dengan kenyataan yang dirasakan dari suatu produk atau layanan</a:t>
            </a:r>
            <a:r>
              <a:rPr lang="en-ID" sz="1900" dirty="0">
                <a:latin typeface="Times New Roman" panose="02020603050405020304" pitchFamily="18" charset="0"/>
                <a:cs typeface="Times New Roman" panose="02020603050405020304" pitchFamily="18" charset="0"/>
              </a:rPr>
              <a:t>. </a:t>
            </a:r>
            <a:r>
              <a:rPr lang="id-ID" sz="1900" dirty="0">
                <a:latin typeface="Times New Roman" panose="02020603050405020304" pitchFamily="18" charset="0"/>
                <a:cs typeface="Times New Roman" panose="02020603050405020304" pitchFamily="18" charset="0"/>
              </a:rPr>
              <a:t>Indikator </a:t>
            </a:r>
            <a:r>
              <a:rPr lang="id-ID" sz="1900" i="1" dirty="0">
                <a:latin typeface="Times New Roman" panose="02020603050405020304" pitchFamily="18" charset="0"/>
                <a:cs typeface="Times New Roman" panose="02020603050405020304" pitchFamily="18" charset="0"/>
              </a:rPr>
              <a:t>customer satisfaction</a:t>
            </a:r>
            <a:r>
              <a:rPr lang="id-ID" sz="1900" dirty="0">
                <a:latin typeface="Times New Roman" panose="02020603050405020304" pitchFamily="18" charset="0"/>
                <a:cs typeface="Times New Roman" panose="02020603050405020304" pitchFamily="18" charset="0"/>
              </a:rPr>
              <a:t> yaitu </a:t>
            </a:r>
            <a:r>
              <a:rPr lang="id-ID" sz="1900" i="1" dirty="0">
                <a:latin typeface="Times New Roman" panose="02020603050405020304" pitchFamily="18" charset="0"/>
                <a:cs typeface="Times New Roman" panose="02020603050405020304" pitchFamily="18" charset="0"/>
              </a:rPr>
              <a:t>:</a:t>
            </a:r>
            <a:endParaRPr lang="en-ID" sz="19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Kualitas Produk  </a:t>
            </a:r>
          </a:p>
          <a:p>
            <a:pPr algn="just">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Harga  	</a:t>
            </a:r>
          </a:p>
          <a:p>
            <a:pPr algn="just">
              <a:buFont typeface="Wingdings" panose="05000000000000000000" pitchFamily="2" charset="2"/>
              <a:buChar char="§"/>
            </a:pPr>
            <a:r>
              <a:rPr lang="id-ID" sz="1900" dirty="0">
                <a:latin typeface="Times New Roman" panose="02020603050405020304" pitchFamily="18" charset="0"/>
                <a:cs typeface="Times New Roman" panose="02020603050405020304" pitchFamily="18" charset="0"/>
              </a:rPr>
              <a:t>Keunggulan Layanan yaitu sistem, teknologi, dan manusia</a:t>
            </a:r>
            <a:endParaRPr lang="en-ID" sz="1900" dirty="0">
              <a:latin typeface="Times New Roman" panose="02020603050405020304" pitchFamily="18" charset="0"/>
              <a:cs typeface="Times New Roman" panose="02020603050405020304" pitchFamily="18" charset="0"/>
            </a:endParaRPr>
          </a:p>
        </p:txBody>
      </p:sp>
      <p:cxnSp>
        <p:nvCxnSpPr>
          <p:cNvPr id="3" name="Straight Connector 2">
            <a:extLst>
              <a:ext uri="{FF2B5EF4-FFF2-40B4-BE49-F238E27FC236}">
                <a16:creationId xmlns:a16="http://schemas.microsoft.com/office/drawing/2014/main" id="{E9206D42-B580-3C2E-1D59-E249B5C00727}"/>
              </a:ext>
            </a:extLst>
          </p:cNvPr>
          <p:cNvCxnSpPr>
            <a:cxnSpLocks/>
          </p:cNvCxnSpPr>
          <p:nvPr/>
        </p:nvCxnSpPr>
        <p:spPr>
          <a:xfrm flipH="1">
            <a:off x="331470" y="3772449"/>
            <a:ext cx="11681460" cy="68580"/>
          </a:xfrm>
          <a:prstGeom prst="line">
            <a:avLst/>
          </a:prstGeom>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767853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5">
          <a:extLst>
            <a:ext uri="{FF2B5EF4-FFF2-40B4-BE49-F238E27FC236}">
              <a16:creationId xmlns:a16="http://schemas.microsoft.com/office/drawing/2014/main" id="{FA35DCC3-D5D3-A0C0-1531-203CBE83648A}"/>
            </a:ext>
          </a:extLst>
        </p:cNvPr>
        <p:cNvGrpSpPr/>
        <p:nvPr/>
      </p:nvGrpSpPr>
      <p:grpSpPr>
        <a:xfrm>
          <a:off x="0" y="0"/>
          <a:ext cx="0" cy="0"/>
          <a:chOff x="0" y="0"/>
          <a:chExt cx="0" cy="0"/>
        </a:xfrm>
      </p:grpSpPr>
      <p:sp>
        <p:nvSpPr>
          <p:cNvPr id="296" name="Google Shape;296;g13d5a981091_0_888">
            <a:extLst>
              <a:ext uri="{FF2B5EF4-FFF2-40B4-BE49-F238E27FC236}">
                <a16:creationId xmlns:a16="http://schemas.microsoft.com/office/drawing/2014/main" id="{E52B1606-7793-096D-1B6E-917DEC6F6FF9}"/>
              </a:ext>
            </a:extLst>
          </p:cNvPr>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sz="4200" b="1" dirty="0" err="1"/>
              <a:t>Kerangka</a:t>
            </a:r>
            <a:r>
              <a:rPr lang="en-AS" sz="4200" b="1" dirty="0"/>
              <a:t> </a:t>
            </a:r>
            <a:r>
              <a:rPr lang="en-AS" sz="4200" b="1" dirty="0" err="1"/>
              <a:t>Konseptual</a:t>
            </a:r>
            <a:endParaRPr sz="4200" b="1" dirty="0"/>
          </a:p>
        </p:txBody>
      </p:sp>
      <p:pic>
        <p:nvPicPr>
          <p:cNvPr id="3" name="Picture 2">
            <a:extLst>
              <a:ext uri="{FF2B5EF4-FFF2-40B4-BE49-F238E27FC236}">
                <a16:creationId xmlns:a16="http://schemas.microsoft.com/office/drawing/2014/main" id="{6E32A12E-4B28-D39D-EF95-9901603A8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936" y="1323695"/>
            <a:ext cx="6120455" cy="3699193"/>
          </a:xfrm>
          <a:prstGeom prst="rect">
            <a:avLst/>
          </a:prstGeom>
        </p:spPr>
      </p:pic>
      <p:sp>
        <p:nvSpPr>
          <p:cNvPr id="2" name="TextBox 1">
            <a:extLst>
              <a:ext uri="{FF2B5EF4-FFF2-40B4-BE49-F238E27FC236}">
                <a16:creationId xmlns:a16="http://schemas.microsoft.com/office/drawing/2014/main" id="{7F5A5FA5-2469-61E7-0868-2F544C973288}"/>
              </a:ext>
            </a:extLst>
          </p:cNvPr>
          <p:cNvSpPr txBox="1"/>
          <p:nvPr/>
        </p:nvSpPr>
        <p:spPr>
          <a:xfrm>
            <a:off x="6628796" y="1951630"/>
            <a:ext cx="5228268" cy="3139321"/>
          </a:xfrm>
          <a:prstGeom prst="rect">
            <a:avLst/>
          </a:prstGeom>
          <a:noFill/>
        </p:spPr>
        <p:txBody>
          <a:bodyPr wrap="square" rtlCol="0">
            <a:spAutoFit/>
          </a:bodyPr>
          <a:lstStyle/>
          <a:p>
            <a:pPr marL="285750" indent="-285750" algn="just">
              <a:buFont typeface="Arial" panose="020B0604020202020204" pitchFamily="34" charset="0"/>
              <a:buChar char="•"/>
            </a:pPr>
            <a:r>
              <a:rPr lang="en-AS" sz="2200" dirty="0">
                <a:latin typeface="Times New Roman" panose="02020603050405020304" pitchFamily="18" charset="0"/>
                <a:cs typeface="Times New Roman" panose="02020603050405020304" pitchFamily="18" charset="0"/>
              </a:rPr>
              <a:t>H1: </a:t>
            </a:r>
            <a:r>
              <a:rPr lang="en-ID" sz="2200" dirty="0" err="1">
                <a:latin typeface="Times New Roman" panose="02020603050405020304" pitchFamily="18" charset="0"/>
                <a:cs typeface="Times New Roman" panose="02020603050405020304" pitchFamily="18" charset="0"/>
              </a:rPr>
              <a:t>Terdapat</a:t>
            </a:r>
            <a:r>
              <a:rPr lang="en-ID" sz="2200" dirty="0">
                <a:latin typeface="Times New Roman" panose="02020603050405020304" pitchFamily="18" charset="0"/>
                <a:cs typeface="Times New Roman" panose="02020603050405020304" pitchFamily="18" charset="0"/>
              </a:rPr>
              <a:t> </a:t>
            </a:r>
            <a:r>
              <a:rPr lang="en-ID" sz="2200" dirty="0" err="1">
                <a:latin typeface="Times New Roman" panose="02020603050405020304" pitchFamily="18" charset="0"/>
                <a:cs typeface="Times New Roman" panose="02020603050405020304" pitchFamily="18" charset="0"/>
              </a:rPr>
              <a:t>pengaruh</a:t>
            </a:r>
            <a:r>
              <a:rPr lang="en-ID" sz="2200" dirty="0">
                <a:latin typeface="Times New Roman" panose="02020603050405020304" pitchFamily="18" charset="0"/>
                <a:cs typeface="Times New Roman" panose="02020603050405020304" pitchFamily="18" charset="0"/>
              </a:rPr>
              <a:t> Brand</a:t>
            </a:r>
            <a:r>
              <a:rPr lang="en-AS" sz="2200" dirty="0">
                <a:latin typeface="Times New Roman" panose="02020603050405020304" pitchFamily="18" charset="0"/>
                <a:cs typeface="Times New Roman" panose="02020603050405020304" pitchFamily="18" charset="0"/>
              </a:rPr>
              <a:t> Trust (X1) </a:t>
            </a:r>
            <a:r>
              <a:rPr lang="en-AS" sz="2200" dirty="0" err="1">
                <a:latin typeface="Times New Roman" panose="02020603050405020304" pitchFamily="18" charset="0"/>
                <a:cs typeface="Times New Roman" panose="02020603050405020304" pitchFamily="18" charset="0"/>
              </a:rPr>
              <a:t>terhadap</a:t>
            </a:r>
            <a:r>
              <a:rPr lang="en-ID" sz="2200" dirty="0">
                <a:latin typeface="Times New Roman" panose="02020603050405020304" pitchFamily="18" charset="0"/>
                <a:cs typeface="Times New Roman" panose="02020603050405020304" pitchFamily="18" charset="0"/>
              </a:rPr>
              <a:t> </a:t>
            </a:r>
            <a:r>
              <a:rPr lang="en-AS" sz="2200" dirty="0">
                <a:latin typeface="Times New Roman" panose="02020603050405020304" pitchFamily="18" charset="0"/>
                <a:cs typeface="Times New Roman" panose="02020603050405020304" pitchFamily="18" charset="0"/>
              </a:rPr>
              <a:t>Customer Satisfaction (Y)</a:t>
            </a:r>
          </a:p>
          <a:p>
            <a:pPr algn="just"/>
            <a:endParaRPr lang="en-AS" sz="22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AS" sz="2200" dirty="0">
                <a:latin typeface="Times New Roman" panose="02020603050405020304" pitchFamily="18" charset="0"/>
                <a:cs typeface="Times New Roman" panose="02020603050405020304" pitchFamily="18" charset="0"/>
              </a:rPr>
              <a:t>H2: </a:t>
            </a:r>
            <a:r>
              <a:rPr lang="en-ID" sz="2200" dirty="0" err="1">
                <a:latin typeface="Times New Roman" panose="02020603050405020304" pitchFamily="18" charset="0"/>
                <a:cs typeface="Times New Roman" panose="02020603050405020304" pitchFamily="18" charset="0"/>
              </a:rPr>
              <a:t>Terdapat</a:t>
            </a:r>
            <a:r>
              <a:rPr lang="en-ID" sz="2200" dirty="0">
                <a:latin typeface="Times New Roman" panose="02020603050405020304" pitchFamily="18" charset="0"/>
                <a:cs typeface="Times New Roman" panose="02020603050405020304" pitchFamily="18" charset="0"/>
              </a:rPr>
              <a:t> </a:t>
            </a:r>
            <a:r>
              <a:rPr lang="en-ID" sz="2200" dirty="0" err="1">
                <a:latin typeface="Times New Roman" panose="02020603050405020304" pitchFamily="18" charset="0"/>
                <a:cs typeface="Times New Roman" panose="02020603050405020304" pitchFamily="18" charset="0"/>
              </a:rPr>
              <a:t>pengaruh</a:t>
            </a:r>
            <a:r>
              <a:rPr lang="en-ID" sz="2200" dirty="0">
                <a:latin typeface="Times New Roman" panose="02020603050405020304" pitchFamily="18" charset="0"/>
                <a:cs typeface="Times New Roman" panose="02020603050405020304" pitchFamily="18" charset="0"/>
              </a:rPr>
              <a:t> Brand Image</a:t>
            </a:r>
            <a:r>
              <a:rPr lang="en-AS" sz="2200" dirty="0">
                <a:latin typeface="Times New Roman" panose="02020603050405020304" pitchFamily="18" charset="0"/>
                <a:cs typeface="Times New Roman" panose="02020603050405020304" pitchFamily="18" charset="0"/>
              </a:rPr>
              <a:t> (X2) </a:t>
            </a:r>
            <a:r>
              <a:rPr lang="en-AS" sz="2200" dirty="0" err="1">
                <a:latin typeface="Times New Roman" panose="02020603050405020304" pitchFamily="18" charset="0"/>
                <a:cs typeface="Times New Roman" panose="02020603050405020304" pitchFamily="18" charset="0"/>
              </a:rPr>
              <a:t>terhadap</a:t>
            </a:r>
            <a:r>
              <a:rPr lang="en-ID" sz="2200" dirty="0">
                <a:latin typeface="Times New Roman" panose="02020603050405020304" pitchFamily="18" charset="0"/>
                <a:cs typeface="Times New Roman" panose="02020603050405020304" pitchFamily="18" charset="0"/>
              </a:rPr>
              <a:t> </a:t>
            </a:r>
            <a:r>
              <a:rPr lang="en-AS" sz="2200" dirty="0">
                <a:latin typeface="Times New Roman" panose="02020603050405020304" pitchFamily="18" charset="0"/>
                <a:cs typeface="Times New Roman" panose="02020603050405020304" pitchFamily="18" charset="0"/>
              </a:rPr>
              <a:t>Customer Satisfaction (Y)</a:t>
            </a:r>
          </a:p>
          <a:p>
            <a:pPr algn="just"/>
            <a:endParaRPr lang="en-AS" sz="22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AS" sz="2200" dirty="0">
                <a:latin typeface="Times New Roman" panose="02020603050405020304" pitchFamily="18" charset="0"/>
                <a:cs typeface="Times New Roman" panose="02020603050405020304" pitchFamily="18" charset="0"/>
              </a:rPr>
              <a:t>H3: </a:t>
            </a:r>
            <a:r>
              <a:rPr lang="en-ID" sz="2200" dirty="0" err="1">
                <a:latin typeface="Times New Roman" panose="02020603050405020304" pitchFamily="18" charset="0"/>
                <a:cs typeface="Times New Roman" panose="02020603050405020304" pitchFamily="18" charset="0"/>
              </a:rPr>
              <a:t>Terdapat</a:t>
            </a:r>
            <a:r>
              <a:rPr lang="en-ID" sz="2200" dirty="0">
                <a:latin typeface="Times New Roman" panose="02020603050405020304" pitchFamily="18" charset="0"/>
                <a:cs typeface="Times New Roman" panose="02020603050405020304" pitchFamily="18" charset="0"/>
              </a:rPr>
              <a:t> </a:t>
            </a:r>
            <a:r>
              <a:rPr lang="en-ID" sz="2200" dirty="0" err="1">
                <a:latin typeface="Times New Roman" panose="02020603050405020304" pitchFamily="18" charset="0"/>
                <a:cs typeface="Times New Roman" panose="02020603050405020304" pitchFamily="18" charset="0"/>
              </a:rPr>
              <a:t>pengaruh</a:t>
            </a:r>
            <a:r>
              <a:rPr lang="en-ID" sz="2200" dirty="0">
                <a:latin typeface="Times New Roman" panose="02020603050405020304" pitchFamily="18" charset="0"/>
                <a:cs typeface="Times New Roman" panose="02020603050405020304" pitchFamily="18" charset="0"/>
              </a:rPr>
              <a:t> Emotional Branding </a:t>
            </a:r>
            <a:r>
              <a:rPr lang="en-AS" sz="2200" dirty="0">
                <a:latin typeface="Times New Roman" panose="02020603050405020304" pitchFamily="18" charset="0"/>
                <a:cs typeface="Times New Roman" panose="02020603050405020304" pitchFamily="18" charset="0"/>
              </a:rPr>
              <a:t>(X3) </a:t>
            </a:r>
            <a:r>
              <a:rPr lang="en-AS" sz="2200" dirty="0" err="1">
                <a:latin typeface="Times New Roman" panose="02020603050405020304" pitchFamily="18" charset="0"/>
                <a:cs typeface="Times New Roman" panose="02020603050405020304" pitchFamily="18" charset="0"/>
              </a:rPr>
              <a:t>terhadap</a:t>
            </a:r>
            <a:r>
              <a:rPr lang="en-ID" sz="2200" dirty="0">
                <a:latin typeface="Times New Roman" panose="02020603050405020304" pitchFamily="18" charset="0"/>
                <a:cs typeface="Times New Roman" panose="02020603050405020304" pitchFamily="18" charset="0"/>
              </a:rPr>
              <a:t> </a:t>
            </a:r>
            <a:r>
              <a:rPr lang="en-AS" sz="2200" dirty="0">
                <a:latin typeface="Times New Roman" panose="02020603050405020304" pitchFamily="18" charset="0"/>
                <a:cs typeface="Times New Roman" panose="02020603050405020304" pitchFamily="18" charset="0"/>
              </a:rPr>
              <a:t>Customer Satisfaction (Y)</a:t>
            </a:r>
          </a:p>
        </p:txBody>
      </p:sp>
    </p:spTree>
    <p:extLst>
      <p:ext uri="{BB962C8B-B14F-4D97-AF65-F5344CB8AC3E}">
        <p14:creationId xmlns:p14="http://schemas.microsoft.com/office/powerpoint/2010/main" val="4206304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13d5a981091_0_945"/>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b="1" dirty="0"/>
              <a:t>Metode</a:t>
            </a:r>
            <a:endParaRPr b="1" dirty="0"/>
          </a:p>
        </p:txBody>
      </p:sp>
      <p:grpSp>
        <p:nvGrpSpPr>
          <p:cNvPr id="77" name="Google Shape;77;g13d5a981091_0_945"/>
          <p:cNvGrpSpPr/>
          <p:nvPr/>
        </p:nvGrpSpPr>
        <p:grpSpPr>
          <a:xfrm>
            <a:off x="7586757" y="1155250"/>
            <a:ext cx="4407490" cy="4379490"/>
            <a:chOff x="5632317" y="1189775"/>
            <a:chExt cx="3305700" cy="3284699"/>
          </a:xfrm>
        </p:grpSpPr>
        <p:sp>
          <p:nvSpPr>
            <p:cNvPr id="78" name="Google Shape;78;g13d5a981091_0_945"/>
            <p:cNvSpPr/>
            <p:nvPr/>
          </p:nvSpPr>
          <p:spPr>
            <a:xfrm>
              <a:off x="5632317" y="1189775"/>
              <a:ext cx="3305700" cy="669000"/>
            </a:xfrm>
            <a:prstGeom prst="chevron">
              <a:avLst>
                <a:gd name="adj" fmla="val 50000"/>
              </a:avLst>
            </a:prstGeom>
            <a:solidFill>
              <a:srgbClr val="D8382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AS" sz="2000" b="1" dirty="0">
                  <a:solidFill>
                    <a:schemeClr val="lt1"/>
                  </a:solidFill>
                  <a:latin typeface="Exo" panose="020B0604020202020204" charset="0"/>
                  <a:ea typeface="Roboto"/>
                  <a:cs typeface="Roboto"/>
                  <a:sym typeface="Roboto"/>
                </a:rPr>
                <a:t>Sampel</a:t>
              </a:r>
              <a:endParaRPr sz="2000" b="1" dirty="0">
                <a:solidFill>
                  <a:srgbClr val="FFFFFF"/>
                </a:solidFill>
                <a:latin typeface="Exo" panose="020B0604020202020204" charset="0"/>
                <a:ea typeface="Roboto"/>
                <a:cs typeface="Roboto"/>
                <a:sym typeface="Roboto"/>
              </a:endParaRPr>
            </a:p>
          </p:txBody>
        </p:sp>
        <p:sp>
          <p:nvSpPr>
            <p:cNvPr id="79" name="Google Shape;79;g13d5a981091_0_945"/>
            <p:cNvSpPr txBox="1"/>
            <p:nvPr/>
          </p:nvSpPr>
          <p:spPr>
            <a:xfrm>
              <a:off x="6167062" y="1858774"/>
              <a:ext cx="2383726" cy="2615700"/>
            </a:xfrm>
            <a:prstGeom prst="rect">
              <a:avLst/>
            </a:prstGeom>
            <a:noFill/>
            <a:ln>
              <a:noFill/>
            </a:ln>
          </p:spPr>
          <p:txBody>
            <a:bodyPr spcFirstLastPara="1" wrap="square" lIns="121900" tIns="121900" rIns="121900" bIns="121900" anchor="t" anchorCtr="0">
              <a:noAutofit/>
            </a:bodyPr>
            <a:lstStyle/>
            <a:p>
              <a:pPr marL="127000" lvl="0" algn="just">
                <a:lnSpc>
                  <a:spcPct val="115000"/>
                </a:lnSpc>
                <a:buSzPts val="1600"/>
              </a:pPr>
              <a:r>
                <a:rPr lang="en-AS" sz="1900" dirty="0">
                  <a:latin typeface="Times New Roman" panose="02020603050405020304" pitchFamily="18" charset="0"/>
                  <a:cs typeface="Times New Roman" panose="02020603050405020304" pitchFamily="18" charset="0"/>
                </a:rPr>
                <a:t>J</a:t>
              </a:r>
              <a:r>
                <a:rPr lang="en-ID" sz="1900" dirty="0" err="1">
                  <a:latin typeface="Times New Roman" panose="02020603050405020304" pitchFamily="18" charset="0"/>
                  <a:cs typeface="Times New Roman" panose="02020603050405020304" pitchFamily="18" charset="0"/>
                </a:rPr>
                <a:t>umlah</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sampel</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sebanyak</a:t>
              </a:r>
              <a:r>
                <a:rPr lang="en-ID" sz="1900" dirty="0">
                  <a:latin typeface="Times New Roman" panose="02020603050405020304" pitchFamily="18" charset="0"/>
                  <a:cs typeface="Times New Roman" panose="02020603050405020304" pitchFamily="18" charset="0"/>
                </a:rPr>
                <a:t> 108 </a:t>
              </a:r>
              <a:r>
                <a:rPr lang="en-ID" sz="1900" dirty="0" err="1">
                  <a:latin typeface="Times New Roman" panose="02020603050405020304" pitchFamily="18" charset="0"/>
                  <a:cs typeface="Times New Roman" panose="02020603050405020304" pitchFamily="18" charset="0"/>
                </a:rPr>
                <a:t>responden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berdasarkan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perhitungan</a:t>
              </a:r>
              <a:r>
                <a:rPr lang="en-ID" sz="1900" dirty="0">
                  <a:latin typeface="Times New Roman" panose="02020603050405020304" pitchFamily="18" charset="0"/>
                  <a:cs typeface="Times New Roman" panose="02020603050405020304" pitchFamily="18" charset="0"/>
                </a:rPr>
                <a:t> Hair.</a:t>
              </a:r>
              <a:br>
                <a:rPr lang="en-ID" sz="1900" dirty="0">
                  <a:latin typeface="Times New Roman" panose="02020603050405020304" pitchFamily="18" charset="0"/>
                  <a:cs typeface="Times New Roman" panose="02020603050405020304" pitchFamily="18" charset="0"/>
                </a:rPr>
              </a:br>
              <a:r>
                <a:rPr lang="en-ID" sz="1900" dirty="0">
                  <a:latin typeface="Times New Roman" panose="02020603050405020304" pitchFamily="18" charset="0"/>
                  <a:cs typeface="Times New Roman" panose="02020603050405020304" pitchFamily="18" charset="0"/>
                </a:rPr>
                <a:t>Teknik sampling yang </a:t>
              </a:r>
              <a:r>
                <a:rPr lang="en-ID" sz="1900" dirty="0" err="1">
                  <a:latin typeface="Times New Roman" panose="02020603050405020304" pitchFamily="18" charset="0"/>
                  <a:cs typeface="Times New Roman" panose="02020603050405020304" pitchFamily="18" charset="0"/>
                </a:rPr>
                <a:t>digunakan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adalah</a:t>
              </a:r>
              <a:r>
                <a:rPr lang="en-ID" sz="1900" dirty="0">
                  <a:latin typeface="Times New Roman" panose="02020603050405020304" pitchFamily="18" charset="0"/>
                  <a:cs typeface="Times New Roman" panose="02020603050405020304" pitchFamily="18" charset="0"/>
                </a:rPr>
                <a:t> non-probability sampling </a:t>
              </a:r>
              <a:r>
                <a:rPr lang="en-ID" sz="1900" dirty="0" err="1">
                  <a:latin typeface="Times New Roman" panose="02020603050405020304" pitchFamily="18" charset="0"/>
                  <a:cs typeface="Times New Roman" panose="02020603050405020304" pitchFamily="18" charset="0"/>
                </a:rPr>
                <a:t>dengan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jenis</a:t>
              </a:r>
              <a:r>
                <a:rPr lang="en-ID" sz="1900" dirty="0">
                  <a:latin typeface="Times New Roman" panose="02020603050405020304" pitchFamily="18" charset="0"/>
                  <a:cs typeface="Times New Roman" panose="02020603050405020304" pitchFamily="18" charset="0"/>
                </a:rPr>
                <a:t> purposive sampling</a:t>
              </a:r>
              <a:r>
                <a:rPr lang="en-AS" sz="1900" dirty="0">
                  <a:latin typeface="Times New Roman" panose="02020603050405020304" pitchFamily="18" charset="0"/>
                  <a:cs typeface="Times New Roman" panose="02020603050405020304" pitchFamily="18" charset="0"/>
                </a:rPr>
                <a:t>.</a:t>
              </a:r>
              <a:endParaRPr sz="1900" dirty="0">
                <a:solidFill>
                  <a:schemeClr val="dk1"/>
                </a:solidFill>
                <a:latin typeface="Times New Roman" panose="02020603050405020304" pitchFamily="18" charset="0"/>
                <a:ea typeface="Roboto"/>
                <a:cs typeface="Times New Roman" panose="02020603050405020304" pitchFamily="18" charset="0"/>
                <a:sym typeface="Roboto"/>
              </a:endParaRPr>
            </a:p>
          </p:txBody>
        </p:sp>
      </p:grpSp>
      <p:grpSp>
        <p:nvGrpSpPr>
          <p:cNvPr id="80" name="Google Shape;80;g13d5a981091_0_945"/>
          <p:cNvGrpSpPr/>
          <p:nvPr/>
        </p:nvGrpSpPr>
        <p:grpSpPr>
          <a:xfrm>
            <a:off x="166758" y="1155536"/>
            <a:ext cx="4729082" cy="4379205"/>
            <a:chOff x="0" y="1189989"/>
            <a:chExt cx="3546900" cy="3284486"/>
          </a:xfrm>
        </p:grpSpPr>
        <p:sp>
          <p:nvSpPr>
            <p:cNvPr id="81" name="Google Shape;81;g13d5a981091_0_945"/>
            <p:cNvSpPr/>
            <p:nvPr/>
          </p:nvSpPr>
          <p:spPr>
            <a:xfrm>
              <a:off x="0" y="1189989"/>
              <a:ext cx="3546900" cy="669000"/>
            </a:xfrm>
            <a:prstGeom prst="homePlate">
              <a:avLst>
                <a:gd name="adj" fmla="val 50000"/>
              </a:avLst>
            </a:prstGeom>
            <a:solidFill>
              <a:srgbClr val="802017"/>
            </a:solidFill>
            <a:ln>
              <a:noFill/>
            </a:ln>
          </p:spPr>
          <p:txBody>
            <a:bodyPr spcFirstLastPara="1" wrap="square" lIns="121900" tIns="121900" rIns="121900" bIns="121900" anchor="ctr" anchorCtr="0">
              <a:noAutofit/>
            </a:bodyPr>
            <a:lstStyle/>
            <a:p>
              <a:pPr marL="0" lvl="0" indent="0" algn="ctr" rtl="0">
                <a:spcBef>
                  <a:spcPts val="0"/>
                </a:spcBef>
                <a:spcAft>
                  <a:spcPts val="0"/>
                </a:spcAft>
                <a:buClr>
                  <a:schemeClr val="dk1"/>
                </a:buClr>
                <a:buSzPts val="1100"/>
                <a:buFont typeface="Arial"/>
                <a:buNone/>
              </a:pPr>
              <a:r>
                <a:rPr lang="en-AS" sz="2000" b="1" dirty="0">
                  <a:solidFill>
                    <a:schemeClr val="lt1"/>
                  </a:solidFill>
                  <a:latin typeface="Exo" panose="020B0604020202020204" charset="0"/>
                  <a:ea typeface="Roboto"/>
                  <a:cs typeface="Times New Roman" panose="02020603050405020304" pitchFamily="18" charset="0"/>
                  <a:sym typeface="Roboto"/>
                </a:rPr>
                <a:t>Jenis </a:t>
              </a:r>
              <a:r>
                <a:rPr lang="en-AS" sz="2000" b="1" dirty="0" err="1">
                  <a:solidFill>
                    <a:schemeClr val="lt1"/>
                  </a:solidFill>
                  <a:latin typeface="Exo" panose="020B0604020202020204" charset="0"/>
                  <a:ea typeface="Roboto"/>
                  <a:cs typeface="Times New Roman" panose="02020603050405020304" pitchFamily="18" charset="0"/>
                  <a:sym typeface="Roboto"/>
                </a:rPr>
                <a:t>Penelitian</a:t>
              </a:r>
              <a:endParaRPr sz="2000" b="1" dirty="0">
                <a:solidFill>
                  <a:srgbClr val="FFFFFF"/>
                </a:solidFill>
                <a:latin typeface="Exo" panose="020B0604020202020204" charset="0"/>
                <a:ea typeface="Roboto"/>
                <a:cs typeface="Times New Roman" panose="02020603050405020304" pitchFamily="18" charset="0"/>
                <a:sym typeface="Roboto"/>
              </a:endParaRPr>
            </a:p>
          </p:txBody>
        </p:sp>
        <p:sp>
          <p:nvSpPr>
            <p:cNvPr id="82" name="Google Shape;82;g13d5a981091_0_945"/>
            <p:cNvSpPr txBox="1"/>
            <p:nvPr/>
          </p:nvSpPr>
          <p:spPr>
            <a:xfrm>
              <a:off x="23247" y="1858775"/>
              <a:ext cx="2580669" cy="2615700"/>
            </a:xfrm>
            <a:prstGeom prst="rect">
              <a:avLst/>
            </a:prstGeom>
            <a:noFill/>
            <a:ln>
              <a:noFill/>
            </a:ln>
          </p:spPr>
          <p:txBody>
            <a:bodyPr spcFirstLastPara="1" wrap="square" lIns="121900" tIns="121900" rIns="121900" bIns="121900" anchor="t" anchorCtr="0">
              <a:noAutofit/>
            </a:bodyPr>
            <a:lstStyle/>
            <a:p>
              <a:pPr lvl="0" algn="just">
                <a:lnSpc>
                  <a:spcPct val="115000"/>
                </a:lnSpc>
                <a:buClr>
                  <a:schemeClr val="dk1"/>
                </a:buClr>
                <a:buSzPts val="1100"/>
              </a:pPr>
              <a:r>
                <a:rPr lang="en-ID" sz="1900" dirty="0" err="1">
                  <a:latin typeface="Times New Roman" panose="02020603050405020304" pitchFamily="18" charset="0"/>
                  <a:cs typeface="Times New Roman" panose="02020603050405020304" pitchFamily="18" charset="0"/>
                </a:rPr>
                <a:t>Penelitian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ini</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menggunakan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pendekatan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kuantitatif</a:t>
              </a:r>
              <a:r>
                <a:rPr lang="en-ID" sz="1900" dirty="0">
                  <a:latin typeface="Times New Roman" panose="02020603050405020304" pitchFamily="18" charset="0"/>
                  <a:cs typeface="Times New Roman" panose="02020603050405020304" pitchFamily="18" charset="0"/>
                </a:rPr>
                <a:t> yang </a:t>
              </a:r>
              <a:r>
                <a:rPr lang="en-ID" sz="1900" dirty="0" err="1">
                  <a:latin typeface="Times New Roman" panose="02020603050405020304" pitchFamily="18" charset="0"/>
                  <a:cs typeface="Times New Roman" panose="02020603050405020304" pitchFamily="18" charset="0"/>
                </a:rPr>
                <a:t>digunakan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untuk</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mengetahui</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pengaruh</a:t>
              </a:r>
              <a:r>
                <a:rPr lang="en-ID" sz="1900" dirty="0">
                  <a:latin typeface="Times New Roman" panose="02020603050405020304" pitchFamily="18" charset="0"/>
                  <a:cs typeface="Times New Roman" panose="02020603050405020304" pitchFamily="18" charset="0"/>
                </a:rPr>
                <a:t> Brand Trust, Brand Image dan Emotional Branding </a:t>
              </a:r>
              <a:r>
                <a:rPr lang="en-ID" sz="1900" dirty="0" err="1">
                  <a:latin typeface="Times New Roman" panose="02020603050405020304" pitchFamily="18" charset="0"/>
                  <a:cs typeface="Times New Roman" panose="02020603050405020304" pitchFamily="18" charset="0"/>
                </a:rPr>
                <a:t>terhadap</a:t>
              </a:r>
              <a:r>
                <a:rPr lang="en-ID" sz="1900" dirty="0">
                  <a:latin typeface="Times New Roman" panose="02020603050405020304" pitchFamily="18" charset="0"/>
                  <a:cs typeface="Times New Roman" panose="02020603050405020304" pitchFamily="18" charset="0"/>
                </a:rPr>
                <a:t> Customer Satisfaction</a:t>
              </a:r>
              <a:r>
                <a:rPr lang="en-ID" sz="1800" dirty="0">
                  <a:latin typeface="Times New Roman" panose="02020603050405020304" pitchFamily="18" charset="0"/>
                  <a:cs typeface="Times New Roman" panose="02020603050405020304" pitchFamily="18" charset="0"/>
                </a:rPr>
                <a:t>. </a:t>
              </a:r>
              <a:endParaRPr sz="1800" dirty="0">
                <a:latin typeface="Times New Roman" panose="02020603050405020304" pitchFamily="18" charset="0"/>
                <a:ea typeface="Roboto"/>
                <a:cs typeface="Times New Roman" panose="02020603050405020304" pitchFamily="18" charset="0"/>
                <a:sym typeface="Roboto"/>
              </a:endParaRPr>
            </a:p>
          </p:txBody>
        </p:sp>
      </p:grpSp>
      <p:grpSp>
        <p:nvGrpSpPr>
          <p:cNvPr id="83" name="Google Shape;83;g13d5a981091_0_945"/>
          <p:cNvGrpSpPr/>
          <p:nvPr/>
        </p:nvGrpSpPr>
        <p:grpSpPr>
          <a:xfrm>
            <a:off x="3892255" y="1155250"/>
            <a:ext cx="4407490" cy="4643951"/>
            <a:chOff x="2944204" y="1189775"/>
            <a:chExt cx="3305700" cy="3483050"/>
          </a:xfrm>
        </p:grpSpPr>
        <p:sp>
          <p:nvSpPr>
            <p:cNvPr id="84" name="Google Shape;84;g13d5a981091_0_945"/>
            <p:cNvSpPr/>
            <p:nvPr/>
          </p:nvSpPr>
          <p:spPr>
            <a:xfrm>
              <a:off x="2944204" y="1189775"/>
              <a:ext cx="3305700" cy="669000"/>
            </a:xfrm>
            <a:prstGeom prst="chevron">
              <a:avLst>
                <a:gd name="adj" fmla="val 50000"/>
              </a:avLst>
            </a:prstGeom>
            <a:solidFill>
              <a:srgbClr val="B02C20"/>
            </a:solidFill>
            <a:ln>
              <a:noFill/>
            </a:ln>
          </p:spPr>
          <p:txBody>
            <a:bodyPr spcFirstLastPara="1" wrap="square" lIns="121900" tIns="121900" rIns="121900" bIns="121900" anchor="ctr" anchorCtr="0">
              <a:noAutofit/>
            </a:bodyPr>
            <a:lstStyle/>
            <a:p>
              <a:pPr marL="0" lvl="0" indent="0" algn="ctr" rtl="0">
                <a:spcBef>
                  <a:spcPts val="0"/>
                </a:spcBef>
                <a:spcAft>
                  <a:spcPts val="0"/>
                </a:spcAft>
                <a:buClr>
                  <a:schemeClr val="dk1"/>
                </a:buClr>
                <a:buSzPts val="1100"/>
                <a:buFont typeface="Arial"/>
                <a:buNone/>
              </a:pPr>
              <a:r>
                <a:rPr lang="en-AS" sz="2000" b="1" dirty="0" err="1">
                  <a:solidFill>
                    <a:schemeClr val="lt1"/>
                  </a:solidFill>
                  <a:latin typeface="Exo" panose="020B0604020202020204" charset="0"/>
                  <a:ea typeface="Roboto"/>
                  <a:cs typeface="Roboto"/>
                  <a:sym typeface="Roboto"/>
                </a:rPr>
                <a:t>Populasi</a:t>
              </a:r>
              <a:endParaRPr sz="2000" b="1" dirty="0">
                <a:solidFill>
                  <a:srgbClr val="FFFFFF"/>
                </a:solidFill>
                <a:latin typeface="Exo" panose="020B0604020202020204" charset="0"/>
                <a:ea typeface="Roboto"/>
                <a:cs typeface="Roboto"/>
                <a:sym typeface="Roboto"/>
              </a:endParaRPr>
            </a:p>
          </p:txBody>
        </p:sp>
        <p:sp>
          <p:nvSpPr>
            <p:cNvPr id="85" name="Google Shape;85;g13d5a981091_0_945"/>
            <p:cNvSpPr txBox="1"/>
            <p:nvPr/>
          </p:nvSpPr>
          <p:spPr>
            <a:xfrm>
              <a:off x="3211577" y="2057125"/>
              <a:ext cx="2580669" cy="2615700"/>
            </a:xfrm>
            <a:prstGeom prst="rect">
              <a:avLst/>
            </a:prstGeom>
            <a:noFill/>
            <a:ln>
              <a:noFill/>
            </a:ln>
          </p:spPr>
          <p:txBody>
            <a:bodyPr spcFirstLastPara="1" wrap="square" lIns="121900" tIns="121900" rIns="121900" bIns="121900" anchor="t" anchorCtr="0">
              <a:noAutofit/>
            </a:bodyPr>
            <a:lstStyle/>
            <a:p>
              <a:pPr lvl="0" algn="just">
                <a:lnSpc>
                  <a:spcPct val="115000"/>
                </a:lnSpc>
              </a:pPr>
              <a:r>
                <a:rPr lang="en-ID" sz="1900" dirty="0" err="1">
                  <a:latin typeface="Times New Roman" panose="02020603050405020304" pitchFamily="18" charset="0"/>
                  <a:cs typeface="Times New Roman" panose="02020603050405020304" pitchFamily="18" charset="0"/>
                </a:rPr>
                <a:t>Populasi</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dalam</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penelitian</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ini</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adalah</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pelanggan</a:t>
              </a:r>
              <a:r>
                <a:rPr lang="en-ID" sz="1900" dirty="0">
                  <a:latin typeface="Times New Roman" panose="02020603050405020304" pitchFamily="18" charset="0"/>
                  <a:cs typeface="Times New Roman" panose="02020603050405020304" pitchFamily="18" charset="0"/>
                </a:rPr>
                <a:t> IKEA Indonesia yang </a:t>
              </a:r>
              <a:r>
                <a:rPr lang="en-ID" sz="1900" dirty="0" err="1">
                  <a:latin typeface="Times New Roman" panose="02020603050405020304" pitchFamily="18" charset="0"/>
                  <a:cs typeface="Times New Roman" panose="02020603050405020304" pitchFamily="18" charset="0"/>
                </a:rPr>
                <a:t>membeli</a:t>
              </a:r>
              <a:r>
                <a:rPr lang="en-ID" sz="1900" dirty="0">
                  <a:latin typeface="Times New Roman" panose="02020603050405020304" pitchFamily="18" charset="0"/>
                  <a:cs typeface="Times New Roman" panose="02020603050405020304" pitchFamily="18" charset="0"/>
                </a:rPr>
                <a:t> dan </a:t>
              </a:r>
              <a:r>
                <a:rPr lang="en-ID" sz="1900" dirty="0" err="1">
                  <a:latin typeface="Times New Roman" panose="02020603050405020304" pitchFamily="18" charset="0"/>
                  <a:cs typeface="Times New Roman" panose="02020603050405020304" pitchFamily="18" charset="0"/>
                </a:rPr>
                <a:t>merakit</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sendiri</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produk</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furnitur</a:t>
              </a:r>
              <a:r>
                <a:rPr lang="en-ID" sz="1900" dirty="0">
                  <a:latin typeface="Times New Roman" panose="02020603050405020304" pitchFamily="18" charset="0"/>
                  <a:cs typeface="Times New Roman" panose="02020603050405020304" pitchFamily="18" charset="0"/>
                </a:rPr>
                <a:t> IKEA</a:t>
              </a:r>
              <a:endParaRPr sz="1900" dirty="0">
                <a:latin typeface="Times New Roman" panose="02020603050405020304" pitchFamily="18" charset="0"/>
                <a:ea typeface="Roboto"/>
                <a:cs typeface="Times New Roman" panose="02020603050405020304" pitchFamily="18" charset="0"/>
                <a:sym typeface="Roboto"/>
              </a:endParaRPr>
            </a:p>
          </p:txBody>
        </p:sp>
      </p:grpSp>
      <p:sp>
        <p:nvSpPr>
          <p:cNvPr id="2" name="Google Shape;85;g13d5a981091_0_945">
            <a:extLst>
              <a:ext uri="{FF2B5EF4-FFF2-40B4-BE49-F238E27FC236}">
                <a16:creationId xmlns:a16="http://schemas.microsoft.com/office/drawing/2014/main" id="{EAC8621E-9C8D-E126-2D0C-4C35C6B10CBB}"/>
              </a:ext>
            </a:extLst>
          </p:cNvPr>
          <p:cNvSpPr txBox="1"/>
          <p:nvPr/>
        </p:nvSpPr>
        <p:spPr>
          <a:xfrm>
            <a:off x="166758" y="4768958"/>
            <a:ext cx="10085952" cy="1204942"/>
          </a:xfrm>
          <a:prstGeom prst="rect">
            <a:avLst/>
          </a:prstGeom>
          <a:noFill/>
          <a:ln>
            <a:noFill/>
          </a:ln>
        </p:spPr>
        <p:txBody>
          <a:bodyPr spcFirstLastPara="1" wrap="square" lIns="121900" tIns="121900" rIns="121900" bIns="121900" anchor="t" anchorCtr="0">
            <a:noAutofit/>
          </a:bodyPr>
          <a:lstStyle/>
          <a:p>
            <a:pPr marL="342900" lvl="0" indent="-342900" algn="just">
              <a:lnSpc>
                <a:spcPct val="115000"/>
              </a:lnSpc>
              <a:buFont typeface="Wingdings" panose="05000000000000000000" pitchFamily="2" charset="2"/>
              <a:buChar char="v"/>
            </a:pPr>
            <a:r>
              <a:rPr lang="en-ID" sz="1900" dirty="0">
                <a:latin typeface="Times New Roman" panose="02020603050405020304" pitchFamily="18" charset="0"/>
                <a:cs typeface="Times New Roman" panose="02020603050405020304" pitchFamily="18" charset="0"/>
              </a:rPr>
              <a:t>S</a:t>
            </a:r>
            <a:r>
              <a:rPr lang="en-AS" sz="1900" dirty="0">
                <a:latin typeface="Times New Roman" panose="02020603050405020304" pitchFamily="18" charset="0"/>
                <a:cs typeface="Times New Roman" panose="02020603050405020304" pitchFamily="18" charset="0"/>
              </a:rPr>
              <a:t>kala </a:t>
            </a:r>
            <a:r>
              <a:rPr lang="en-AS" sz="1900" dirty="0" err="1">
                <a:latin typeface="Times New Roman" panose="02020603050405020304" pitchFamily="18" charset="0"/>
                <a:cs typeface="Times New Roman" panose="02020603050405020304" pitchFamily="18" charset="0"/>
              </a:rPr>
              <a:t>pengukuran</a:t>
            </a:r>
            <a:r>
              <a:rPr lang="en-AS" sz="1900" dirty="0">
                <a:latin typeface="Times New Roman" panose="02020603050405020304" pitchFamily="18" charset="0"/>
                <a:cs typeface="Times New Roman" panose="02020603050405020304" pitchFamily="18" charset="0"/>
              </a:rPr>
              <a:t> pada </a:t>
            </a:r>
            <a:r>
              <a:rPr lang="en-AS" sz="1900" dirty="0" err="1">
                <a:latin typeface="Times New Roman" panose="02020603050405020304" pitchFamily="18" charset="0"/>
                <a:cs typeface="Times New Roman" panose="02020603050405020304" pitchFamily="18" charset="0"/>
              </a:rPr>
              <a:t>penelitian</a:t>
            </a:r>
            <a:r>
              <a:rPr lang="en-AS" sz="1900" dirty="0">
                <a:latin typeface="Times New Roman" panose="02020603050405020304" pitchFamily="18" charset="0"/>
                <a:cs typeface="Times New Roman" panose="02020603050405020304" pitchFamily="18" charset="0"/>
              </a:rPr>
              <a:t> </a:t>
            </a:r>
            <a:r>
              <a:rPr lang="en-AS" sz="1900" dirty="0" err="1">
                <a:latin typeface="Times New Roman" panose="02020603050405020304" pitchFamily="18" charset="0"/>
                <a:cs typeface="Times New Roman" panose="02020603050405020304" pitchFamily="18" charset="0"/>
              </a:rPr>
              <a:t>ini</a:t>
            </a:r>
            <a:r>
              <a:rPr lang="en-AS" sz="1900" dirty="0">
                <a:latin typeface="Times New Roman" panose="02020603050405020304" pitchFamily="18" charset="0"/>
                <a:cs typeface="Times New Roman" panose="02020603050405020304" pitchFamily="18" charset="0"/>
              </a:rPr>
              <a:t> m</a:t>
            </a:r>
            <a:r>
              <a:rPr lang="en-ID" sz="1900" dirty="0" err="1">
                <a:latin typeface="Times New Roman" panose="02020603050405020304" pitchFamily="18" charset="0"/>
                <a:cs typeface="Times New Roman" panose="02020603050405020304" pitchFamily="18" charset="0"/>
              </a:rPr>
              <a:t>enggunakan</a:t>
            </a:r>
            <a:r>
              <a:rPr lang="en-ID" sz="1900" dirty="0">
                <a:latin typeface="Times New Roman" panose="02020603050405020304" pitchFamily="18" charset="0"/>
                <a:cs typeface="Times New Roman" panose="02020603050405020304" pitchFamily="18" charset="0"/>
              </a:rPr>
              <a:t> data primer</a:t>
            </a:r>
            <a:r>
              <a:rPr lang="en-AS" sz="1900" dirty="0">
                <a:latin typeface="Times New Roman" panose="02020603050405020304" pitchFamily="18" charset="0"/>
                <a:cs typeface="Times New Roman" panose="02020603050405020304" pitchFamily="18" charset="0"/>
              </a:rPr>
              <a:t> dan </a:t>
            </a:r>
            <a:r>
              <a:rPr lang="en-AS" sz="1900" dirty="0" err="1">
                <a:latin typeface="Times New Roman" panose="02020603050405020304" pitchFamily="18" charset="0"/>
                <a:cs typeface="Times New Roman" panose="02020603050405020304" pitchFamily="18" charset="0"/>
              </a:rPr>
              <a:t>instrumen</a:t>
            </a:r>
            <a:r>
              <a:rPr lang="en-AS" sz="1900" dirty="0">
                <a:latin typeface="Times New Roman" panose="02020603050405020304" pitchFamily="18" charset="0"/>
                <a:cs typeface="Times New Roman" panose="02020603050405020304" pitchFamily="18" charset="0"/>
              </a:rPr>
              <a:t> </a:t>
            </a:r>
            <a:r>
              <a:rPr lang="en-AS" sz="1900" dirty="0" err="1">
                <a:latin typeface="Times New Roman" panose="02020603050405020304" pitchFamily="18" charset="0"/>
                <a:cs typeface="Times New Roman" panose="02020603050405020304" pitchFamily="18" charset="0"/>
              </a:rPr>
              <a:t>berupa</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kuesioner</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skala</a:t>
            </a:r>
            <a:r>
              <a:rPr lang="en-ID" sz="1900" dirty="0">
                <a:latin typeface="Times New Roman" panose="02020603050405020304" pitchFamily="18" charset="0"/>
                <a:cs typeface="Times New Roman" panose="02020603050405020304" pitchFamily="18" charset="0"/>
              </a:rPr>
              <a:t> Likert</a:t>
            </a:r>
            <a:r>
              <a:rPr lang="en-AS" sz="1900" dirty="0">
                <a:latin typeface="Times New Roman" panose="02020603050405020304" pitchFamily="18" charset="0"/>
                <a:cs typeface="Times New Roman" panose="02020603050405020304" pitchFamily="18" charset="0"/>
              </a:rPr>
              <a:t> 1-5.</a:t>
            </a:r>
          </a:p>
          <a:p>
            <a:pPr marL="342900" lvl="0" indent="-342900" algn="just">
              <a:lnSpc>
                <a:spcPct val="115000"/>
              </a:lnSpc>
              <a:buFont typeface="Wingdings" panose="05000000000000000000" pitchFamily="2" charset="2"/>
              <a:buChar char="v"/>
            </a:pPr>
            <a:r>
              <a:rPr lang="en-ID" sz="1900" dirty="0">
                <a:latin typeface="Times New Roman" panose="02020603050405020304" pitchFamily="18" charset="0"/>
                <a:cs typeface="Times New Roman" panose="02020603050405020304" pitchFamily="18" charset="0"/>
              </a:rPr>
              <a:t>T</a:t>
            </a:r>
            <a:r>
              <a:rPr lang="en-AS" sz="1900" dirty="0" err="1">
                <a:latin typeface="Times New Roman" panose="02020603050405020304" pitchFamily="18" charset="0"/>
                <a:cs typeface="Times New Roman" panose="02020603050405020304" pitchFamily="18" charset="0"/>
              </a:rPr>
              <a:t>eknik</a:t>
            </a:r>
            <a:r>
              <a:rPr lang="en-AS"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Analisis</a:t>
            </a:r>
            <a:r>
              <a:rPr lang="en-ID" sz="1900" dirty="0">
                <a:latin typeface="Times New Roman" panose="02020603050405020304" pitchFamily="18" charset="0"/>
                <a:cs typeface="Times New Roman" panose="02020603050405020304" pitchFamily="18" charset="0"/>
              </a:rPr>
              <a:t> </a:t>
            </a:r>
            <a:r>
              <a:rPr lang="en-AS" sz="1900" dirty="0">
                <a:latin typeface="Times New Roman" panose="02020603050405020304" pitchFamily="18" charset="0"/>
                <a:cs typeface="Times New Roman" panose="02020603050405020304" pitchFamily="18" charset="0"/>
              </a:rPr>
              <a:t>data </a:t>
            </a:r>
            <a:r>
              <a:rPr lang="en-ID" sz="1900" dirty="0" err="1">
                <a:latin typeface="Times New Roman" panose="02020603050405020304" pitchFamily="18" charset="0"/>
                <a:cs typeface="Times New Roman" panose="02020603050405020304" pitchFamily="18" charset="0"/>
              </a:rPr>
              <a:t>menggunakan</a:t>
            </a:r>
            <a:r>
              <a:rPr lang="en-ID" sz="1900" dirty="0">
                <a:latin typeface="Times New Roman" panose="02020603050405020304" pitchFamily="18" charset="0"/>
                <a:cs typeface="Times New Roman" panose="02020603050405020304" pitchFamily="18" charset="0"/>
              </a:rPr>
              <a:t> PLS-SEM </a:t>
            </a:r>
            <a:r>
              <a:rPr lang="en-ID" sz="1900" dirty="0" err="1">
                <a:latin typeface="Times New Roman" panose="02020603050405020304" pitchFamily="18" charset="0"/>
                <a:cs typeface="Times New Roman" panose="02020603050405020304" pitchFamily="18" charset="0"/>
              </a:rPr>
              <a:t>melalui</a:t>
            </a:r>
            <a:r>
              <a:rPr lang="en-ID" sz="1900" dirty="0">
                <a:latin typeface="Times New Roman" panose="02020603050405020304" pitchFamily="18" charset="0"/>
                <a:cs typeface="Times New Roman" panose="02020603050405020304" pitchFamily="18" charset="0"/>
              </a:rPr>
              <a:t> </a:t>
            </a:r>
            <a:r>
              <a:rPr lang="en-ID" sz="1900" dirty="0" err="1">
                <a:latin typeface="Times New Roman" panose="02020603050405020304" pitchFamily="18" charset="0"/>
                <a:cs typeface="Times New Roman" panose="02020603050405020304" pitchFamily="18" charset="0"/>
              </a:rPr>
              <a:t>SmartPLS</a:t>
            </a:r>
            <a:r>
              <a:rPr lang="en-ID" sz="1900" dirty="0">
                <a:latin typeface="Times New Roman" panose="02020603050405020304" pitchFamily="18" charset="0"/>
                <a:cs typeface="Times New Roman" panose="02020603050405020304" pitchFamily="18" charset="0"/>
              </a:rPr>
              <a:t> </a:t>
            </a:r>
            <a:r>
              <a:rPr lang="en-AS" sz="1900" dirty="0">
                <a:latin typeface="Times New Roman" panose="02020603050405020304" pitchFamily="18" charset="0"/>
                <a:cs typeface="Times New Roman" panose="02020603050405020304" pitchFamily="18" charset="0"/>
              </a:rPr>
              <a:t>(</a:t>
            </a:r>
            <a:r>
              <a:rPr lang="en-ID" sz="1900" dirty="0">
                <a:latin typeface="Times New Roman" panose="02020603050405020304" pitchFamily="18" charset="0"/>
                <a:cs typeface="Times New Roman" panose="02020603050405020304" pitchFamily="18" charset="0"/>
              </a:rPr>
              <a:t>outer model dan inner model</a:t>
            </a:r>
            <a:r>
              <a:rPr lang="en-AS" sz="1900" dirty="0">
                <a:latin typeface="Times New Roman" panose="02020603050405020304" pitchFamily="18" charset="0"/>
                <a:cs typeface="Times New Roman" panose="02020603050405020304" pitchFamily="18" charset="0"/>
              </a:rPr>
              <a:t>).</a:t>
            </a:r>
            <a:endParaRPr sz="1900" dirty="0">
              <a:latin typeface="Times New Roman" panose="02020603050405020304" pitchFamily="18" charset="0"/>
              <a:ea typeface="Roboto"/>
              <a:cs typeface="Times New Roman" panose="02020603050405020304" pitchFamily="18" charset="0"/>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240f655603b_0_194"/>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b="1" dirty="0"/>
              <a:t>Hasil (</a:t>
            </a:r>
            <a:r>
              <a:rPr lang="en-AS" b="1" dirty="0" err="1"/>
              <a:t>Karakteristik</a:t>
            </a:r>
            <a:r>
              <a:rPr lang="en-AS" b="1" dirty="0"/>
              <a:t> </a:t>
            </a:r>
            <a:r>
              <a:rPr lang="en-AS" b="1" dirty="0" err="1"/>
              <a:t>Responden</a:t>
            </a:r>
            <a:r>
              <a:rPr lang="en-AS" b="1" dirty="0"/>
              <a:t>)</a:t>
            </a:r>
            <a:endParaRPr b="1" dirty="0"/>
          </a:p>
        </p:txBody>
      </p:sp>
      <p:graphicFrame>
        <p:nvGraphicFramePr>
          <p:cNvPr id="5" name="Table 4">
            <a:extLst>
              <a:ext uri="{FF2B5EF4-FFF2-40B4-BE49-F238E27FC236}">
                <a16:creationId xmlns:a16="http://schemas.microsoft.com/office/drawing/2014/main" id="{7E6DF6DD-7E97-64FF-D5F1-A215192FE21B}"/>
              </a:ext>
            </a:extLst>
          </p:cNvPr>
          <p:cNvGraphicFramePr>
            <a:graphicFrameLocks noGrp="1"/>
          </p:cNvGraphicFramePr>
          <p:nvPr>
            <p:extLst>
              <p:ext uri="{D42A27DB-BD31-4B8C-83A1-F6EECF244321}">
                <p14:modId xmlns:p14="http://schemas.microsoft.com/office/powerpoint/2010/main" val="17244346"/>
              </p:ext>
            </p:extLst>
          </p:nvPr>
        </p:nvGraphicFramePr>
        <p:xfrm>
          <a:off x="971550" y="1155536"/>
          <a:ext cx="10801350" cy="5284724"/>
        </p:xfrm>
        <a:graphic>
          <a:graphicData uri="http://schemas.openxmlformats.org/drawingml/2006/table">
            <a:tbl>
              <a:tblPr firstRow="1" firstCol="1" bandRow="1">
                <a:tableStyleId>{5940675A-B579-460E-94D1-54222C63F5DA}</a:tableStyleId>
              </a:tblPr>
              <a:tblGrid>
                <a:gridCol w="2805353">
                  <a:extLst>
                    <a:ext uri="{9D8B030D-6E8A-4147-A177-3AD203B41FA5}">
                      <a16:colId xmlns:a16="http://schemas.microsoft.com/office/drawing/2014/main" val="2740942008"/>
                    </a:ext>
                  </a:extLst>
                </a:gridCol>
                <a:gridCol w="2726684">
                  <a:extLst>
                    <a:ext uri="{9D8B030D-6E8A-4147-A177-3AD203B41FA5}">
                      <a16:colId xmlns:a16="http://schemas.microsoft.com/office/drawing/2014/main" val="3762528834"/>
                    </a:ext>
                  </a:extLst>
                </a:gridCol>
                <a:gridCol w="5269313">
                  <a:extLst>
                    <a:ext uri="{9D8B030D-6E8A-4147-A177-3AD203B41FA5}">
                      <a16:colId xmlns:a16="http://schemas.microsoft.com/office/drawing/2014/main" val="3673411582"/>
                    </a:ext>
                  </a:extLst>
                </a:gridCol>
              </a:tblGrid>
              <a:tr h="330581">
                <a:tc>
                  <a:txBody>
                    <a:bodyPr/>
                    <a:lstStyle/>
                    <a:p>
                      <a:pPr algn="ctr">
                        <a:buNone/>
                      </a:pPr>
                      <a:r>
                        <a:rPr lang="id-ID" sz="1300" dirty="0">
                          <a:effectLst/>
                          <a:latin typeface="Times New Roman" panose="02020603050405020304" pitchFamily="18" charset="0"/>
                          <a:cs typeface="Times New Roman" panose="02020603050405020304" pitchFamily="18" charset="0"/>
                        </a:rPr>
                        <a:t>Karakteristik Responden</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a:effectLst/>
                          <a:latin typeface="Times New Roman" panose="02020603050405020304" pitchFamily="18" charset="0"/>
                          <a:cs typeface="Times New Roman" panose="02020603050405020304" pitchFamily="18" charset="0"/>
                        </a:rPr>
                        <a:t>Frequency</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a:effectLst/>
                          <a:latin typeface="Times New Roman" panose="02020603050405020304" pitchFamily="18" charset="0"/>
                          <a:cs typeface="Times New Roman" panose="02020603050405020304" pitchFamily="18" charset="0"/>
                        </a:rPr>
                        <a:t>Percent</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0223157"/>
                  </a:ext>
                </a:extLst>
              </a:tr>
              <a:tr h="184146">
                <a:tc>
                  <a:txBody>
                    <a:bodyPr/>
                    <a:lstStyle/>
                    <a:p>
                      <a:pPr>
                        <a:buNone/>
                      </a:pPr>
                      <a:r>
                        <a:rPr lang="id-ID" sz="1300" dirty="0">
                          <a:effectLst/>
                          <a:latin typeface="Times New Roman" panose="02020603050405020304" pitchFamily="18" charset="0"/>
                          <a:cs typeface="Times New Roman" panose="02020603050405020304" pitchFamily="18" charset="0"/>
                        </a:rPr>
                        <a:t>Jenis Kelamin</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1639350"/>
                  </a:ext>
                </a:extLst>
              </a:tr>
              <a:tr h="184146">
                <a:tc>
                  <a:txBody>
                    <a:bodyPr/>
                    <a:lstStyle/>
                    <a:p>
                      <a:pPr>
                        <a:buNone/>
                      </a:pPr>
                      <a:r>
                        <a:rPr lang="id-ID" sz="1300" dirty="0">
                          <a:effectLst/>
                          <a:latin typeface="Times New Roman" panose="02020603050405020304" pitchFamily="18" charset="0"/>
                          <a:cs typeface="Times New Roman" panose="02020603050405020304" pitchFamily="18" charset="0"/>
                        </a:rPr>
                        <a:t>Laki – Laki</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24</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a:effectLst/>
                          <a:latin typeface="Times New Roman" panose="02020603050405020304" pitchFamily="18" charset="0"/>
                          <a:cs typeface="Times New Roman" panose="02020603050405020304" pitchFamily="18" charset="0"/>
                        </a:rPr>
                        <a:t>22%</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0547850"/>
                  </a:ext>
                </a:extLst>
              </a:tr>
              <a:tr h="184146">
                <a:tc>
                  <a:txBody>
                    <a:bodyPr/>
                    <a:lstStyle/>
                    <a:p>
                      <a:pPr>
                        <a:buNone/>
                      </a:pPr>
                      <a:r>
                        <a:rPr lang="id-ID" sz="1300" dirty="0">
                          <a:effectLst/>
                          <a:latin typeface="Times New Roman" panose="02020603050405020304" pitchFamily="18" charset="0"/>
                          <a:cs typeface="Times New Roman" panose="02020603050405020304" pitchFamily="18" charset="0"/>
                        </a:rPr>
                        <a:t>Perempuan</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dirty="0">
                          <a:effectLst/>
                          <a:latin typeface="Times New Roman" panose="02020603050405020304" pitchFamily="18" charset="0"/>
                          <a:cs typeface="Times New Roman" panose="02020603050405020304" pitchFamily="18" charset="0"/>
                        </a:rPr>
                        <a:t>84</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a:effectLst/>
                          <a:latin typeface="Times New Roman" panose="02020603050405020304" pitchFamily="18" charset="0"/>
                          <a:cs typeface="Times New Roman" panose="02020603050405020304" pitchFamily="18" charset="0"/>
                        </a:rPr>
                        <a:t>78%</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14460988"/>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dirty="0">
                          <a:effectLst/>
                          <a:highlight>
                            <a:srgbClr val="FF0000"/>
                          </a:highlight>
                          <a:latin typeface="Times New Roman" panose="02020603050405020304" pitchFamily="18" charset="0"/>
                          <a:cs typeface="Times New Roman" panose="02020603050405020304" pitchFamily="18" charset="0"/>
                        </a:rPr>
                        <a:t> </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91048083"/>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Usia</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dirty="0">
                          <a:effectLst/>
                          <a:highlight>
                            <a:srgbClr val="FF0000"/>
                          </a:highlight>
                          <a:latin typeface="Times New Roman" panose="02020603050405020304" pitchFamily="18" charset="0"/>
                          <a:cs typeface="Times New Roman" panose="02020603050405020304" pitchFamily="18" charset="0"/>
                        </a:rPr>
                        <a:t> </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9673746"/>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18-20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dirty="0">
                          <a:effectLst/>
                          <a:latin typeface="Times New Roman" panose="02020603050405020304" pitchFamily="18" charset="0"/>
                          <a:cs typeface="Times New Roman" panose="02020603050405020304" pitchFamily="18" charset="0"/>
                        </a:rPr>
                        <a:t>22</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20%</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75674462"/>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21-30</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dirty="0">
                          <a:effectLst/>
                          <a:latin typeface="Times New Roman" panose="02020603050405020304" pitchFamily="18" charset="0"/>
                          <a:cs typeface="Times New Roman" panose="02020603050405020304" pitchFamily="18" charset="0"/>
                        </a:rPr>
                        <a:t>69</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64%</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6593332"/>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31-40</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11</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10%</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8858902"/>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41-50</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dirty="0">
                          <a:effectLst/>
                          <a:latin typeface="Times New Roman" panose="02020603050405020304" pitchFamily="18" charset="0"/>
                          <a:cs typeface="Times New Roman" panose="02020603050405020304" pitchFamily="18" charset="0"/>
                        </a:rPr>
                        <a:t>4</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4%</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58916247"/>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&gt;50</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2</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2%</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32831248"/>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 </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1870119"/>
                  </a:ext>
                </a:extLst>
              </a:tr>
              <a:tr h="330581">
                <a:tc>
                  <a:txBody>
                    <a:bodyPr/>
                    <a:lstStyle/>
                    <a:p>
                      <a:pPr>
                        <a:buNone/>
                      </a:pPr>
                      <a:r>
                        <a:rPr lang="id-ID" sz="1300">
                          <a:effectLst/>
                          <a:latin typeface="Times New Roman" panose="02020603050405020304" pitchFamily="18" charset="0"/>
                          <a:cs typeface="Times New Roman" panose="02020603050405020304" pitchFamily="18" charset="0"/>
                        </a:rPr>
                        <a:t>Pendidikan Terakhir</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 </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1094609"/>
                  </a:ext>
                </a:extLst>
              </a:tr>
              <a:tr h="330581">
                <a:tc>
                  <a:txBody>
                    <a:bodyPr/>
                    <a:lstStyle/>
                    <a:p>
                      <a:pPr>
                        <a:buNone/>
                      </a:pPr>
                      <a:r>
                        <a:rPr lang="id-ID" sz="1300">
                          <a:effectLst/>
                          <a:latin typeface="Times New Roman" panose="02020603050405020304" pitchFamily="18" charset="0"/>
                          <a:cs typeface="Times New Roman" panose="02020603050405020304" pitchFamily="18" charset="0"/>
                        </a:rPr>
                        <a:t>SMA/SMK/Sederajat</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70</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65%</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5566797"/>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Diploma</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3</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3%</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6279247"/>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Sarjana (S1)</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33</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30%</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6154702"/>
                  </a:ext>
                </a:extLst>
              </a:tr>
              <a:tr h="330581">
                <a:tc>
                  <a:txBody>
                    <a:bodyPr/>
                    <a:lstStyle/>
                    <a:p>
                      <a:pPr>
                        <a:buNone/>
                      </a:pPr>
                      <a:r>
                        <a:rPr lang="id-ID" sz="1300">
                          <a:effectLst/>
                          <a:latin typeface="Times New Roman" panose="02020603050405020304" pitchFamily="18" charset="0"/>
                          <a:cs typeface="Times New Roman" panose="02020603050405020304" pitchFamily="18" charset="0"/>
                        </a:rPr>
                        <a:t>Pascasarjana (S2/S3)</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2</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2%</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2751642"/>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 </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28043837"/>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Pekerjaan</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 </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 </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1870574"/>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Pelajar/Mahasiwa</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68</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63%</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5791759"/>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Wiraswasta</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5</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5%</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64486488"/>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Karyawan Swasta</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22</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20%</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8502105"/>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Pegawai Negeri</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4</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4%</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6332432"/>
                  </a:ext>
                </a:extLst>
              </a:tr>
              <a:tr h="184146">
                <a:tc>
                  <a:txBody>
                    <a:bodyPr/>
                    <a:lstStyle/>
                    <a:p>
                      <a:pPr>
                        <a:buNone/>
                      </a:pPr>
                      <a:r>
                        <a:rPr lang="id-ID" sz="1300">
                          <a:effectLst/>
                          <a:latin typeface="Times New Roman" panose="02020603050405020304" pitchFamily="18" charset="0"/>
                          <a:cs typeface="Times New Roman" panose="02020603050405020304" pitchFamily="18" charset="0"/>
                        </a:rPr>
                        <a:t>Lainnya</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pPr>
                      <a:r>
                        <a:rPr lang="id-ID" sz="1300">
                          <a:effectLst/>
                          <a:latin typeface="Times New Roman" panose="02020603050405020304" pitchFamily="18" charset="0"/>
                          <a:cs typeface="Times New Roman" panose="02020603050405020304" pitchFamily="18" charset="0"/>
                        </a:rPr>
                        <a:t>9</a:t>
                      </a:r>
                      <a:endParaRPr lang="en-ID"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id-ID" sz="1300" dirty="0">
                          <a:effectLst/>
                          <a:latin typeface="Times New Roman" panose="02020603050405020304" pitchFamily="18" charset="0"/>
                          <a:cs typeface="Times New Roman" panose="02020603050405020304" pitchFamily="18" charset="0"/>
                        </a:rPr>
                        <a:t>8%</a:t>
                      </a:r>
                      <a:endParaRPr lang="en-ID"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999725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240f655603b_0_155"/>
          <p:cNvSpPr txBox="1">
            <a:spLocks noGrp="1"/>
          </p:cNvSpPr>
          <p:nvPr>
            <p:ph type="title"/>
          </p:nvPr>
        </p:nvSpPr>
        <p:spPr>
          <a:xfrm>
            <a:off x="166758" y="113336"/>
            <a:ext cx="11830800" cy="10422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AS" b="1" dirty="0"/>
              <a:t>Hasil (Outer Loading)</a:t>
            </a:r>
            <a:endParaRPr b="1" dirty="0"/>
          </a:p>
        </p:txBody>
      </p:sp>
      <p:graphicFrame>
        <p:nvGraphicFramePr>
          <p:cNvPr id="2" name="Table 1">
            <a:extLst>
              <a:ext uri="{FF2B5EF4-FFF2-40B4-BE49-F238E27FC236}">
                <a16:creationId xmlns:a16="http://schemas.microsoft.com/office/drawing/2014/main" id="{89952EAB-59AD-F207-F249-24D35A9D3778}"/>
              </a:ext>
            </a:extLst>
          </p:cNvPr>
          <p:cNvGraphicFramePr>
            <a:graphicFrameLocks noGrp="1"/>
          </p:cNvGraphicFramePr>
          <p:nvPr>
            <p:extLst>
              <p:ext uri="{D42A27DB-BD31-4B8C-83A1-F6EECF244321}">
                <p14:modId xmlns:p14="http://schemas.microsoft.com/office/powerpoint/2010/main" val="1869187690"/>
              </p:ext>
            </p:extLst>
          </p:nvPr>
        </p:nvGraphicFramePr>
        <p:xfrm>
          <a:off x="773179" y="1915468"/>
          <a:ext cx="10617958" cy="4037394"/>
        </p:xfrm>
        <a:graphic>
          <a:graphicData uri="http://schemas.openxmlformats.org/drawingml/2006/table">
            <a:tbl>
              <a:tblPr firstRow="1" firstCol="1" bandRow="1">
                <a:tableStyleId>{5940675A-B579-460E-94D1-54222C63F5DA}</a:tableStyleId>
              </a:tblPr>
              <a:tblGrid>
                <a:gridCol w="916760">
                  <a:extLst>
                    <a:ext uri="{9D8B030D-6E8A-4147-A177-3AD203B41FA5}">
                      <a16:colId xmlns:a16="http://schemas.microsoft.com/office/drawing/2014/main" val="3228940958"/>
                    </a:ext>
                  </a:extLst>
                </a:gridCol>
                <a:gridCol w="1787134">
                  <a:extLst>
                    <a:ext uri="{9D8B030D-6E8A-4147-A177-3AD203B41FA5}">
                      <a16:colId xmlns:a16="http://schemas.microsoft.com/office/drawing/2014/main" val="448374690"/>
                    </a:ext>
                  </a:extLst>
                </a:gridCol>
                <a:gridCol w="2603146">
                  <a:extLst>
                    <a:ext uri="{9D8B030D-6E8A-4147-A177-3AD203B41FA5}">
                      <a16:colId xmlns:a16="http://schemas.microsoft.com/office/drawing/2014/main" val="2326105041"/>
                    </a:ext>
                  </a:extLst>
                </a:gridCol>
                <a:gridCol w="2563711">
                  <a:extLst>
                    <a:ext uri="{9D8B030D-6E8A-4147-A177-3AD203B41FA5}">
                      <a16:colId xmlns:a16="http://schemas.microsoft.com/office/drawing/2014/main" val="1610605730"/>
                    </a:ext>
                  </a:extLst>
                </a:gridCol>
                <a:gridCol w="2747207">
                  <a:extLst>
                    <a:ext uri="{9D8B030D-6E8A-4147-A177-3AD203B41FA5}">
                      <a16:colId xmlns:a16="http://schemas.microsoft.com/office/drawing/2014/main" val="2717344458"/>
                    </a:ext>
                  </a:extLst>
                </a:gridCol>
              </a:tblGrid>
              <a:tr h="199394">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Brand Trust</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Brand Image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Emotional Branding</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Customer Satisfaction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69663697"/>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BT1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0.869</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B w="12700" cap="flat" cmpd="sng" algn="ctr">
                      <a:noFill/>
                      <a:prstDash val="solid"/>
                      <a:round/>
                      <a:headEnd type="none" w="med" len="med"/>
                      <a:tailEnd type="none" w="med" len="med"/>
                    </a:lnB>
                  </a:tcPr>
                </a:tc>
                <a:extLst>
                  <a:ext uri="{0D108BD9-81ED-4DB2-BD59-A6C34878D82A}">
                    <a16:rowId xmlns:a16="http://schemas.microsoft.com/office/drawing/2014/main" val="59509184"/>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BT2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0.741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6528528"/>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BT3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0.840</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89146304"/>
                  </a:ext>
                </a:extLst>
              </a:tr>
              <a:tr h="189605">
                <a:tc>
                  <a:txBody>
                    <a:bodyPr/>
                    <a:lstStyle/>
                    <a:p>
                      <a:pPr marL="457200" algn="l">
                        <a:buNone/>
                      </a:pPr>
                      <a:r>
                        <a:rPr lang="id-ID" sz="1600" dirty="0">
                          <a:effectLst/>
                          <a:latin typeface="Times New Roman" panose="02020603050405020304" pitchFamily="18" charset="0"/>
                          <a:cs typeface="Times New Roman" panose="02020603050405020304" pitchFamily="18" charset="0"/>
                        </a:rPr>
                        <a:t>BI1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0.856</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33992146"/>
                  </a:ext>
                </a:extLst>
              </a:tr>
              <a:tr h="189605">
                <a:tc>
                  <a:txBody>
                    <a:bodyPr/>
                    <a:lstStyle/>
                    <a:p>
                      <a:pPr marL="457200" algn="l">
                        <a:buNone/>
                      </a:pPr>
                      <a:r>
                        <a:rPr lang="id-ID" sz="1600" dirty="0">
                          <a:effectLst/>
                          <a:latin typeface="Times New Roman" panose="02020603050405020304" pitchFamily="18" charset="0"/>
                          <a:cs typeface="Times New Roman" panose="02020603050405020304" pitchFamily="18" charset="0"/>
                        </a:rPr>
                        <a:t>BI2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0.877</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51141918"/>
                  </a:ext>
                </a:extLst>
              </a:tr>
              <a:tr h="189605">
                <a:tc>
                  <a:txBody>
                    <a:bodyPr/>
                    <a:lstStyle/>
                    <a:p>
                      <a:pPr marL="457200" algn="l">
                        <a:buNone/>
                      </a:pPr>
                      <a:r>
                        <a:rPr lang="id-ID" sz="1600" dirty="0">
                          <a:effectLst/>
                          <a:latin typeface="Times New Roman" panose="02020603050405020304" pitchFamily="18" charset="0"/>
                          <a:cs typeface="Times New Roman" panose="02020603050405020304" pitchFamily="18" charset="0"/>
                        </a:rPr>
                        <a:t>BI3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0.853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11889397"/>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EB1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0.892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0132514"/>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EB2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0.831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082274038"/>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EB3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0.841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83495838"/>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CS1</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0.858</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74354345"/>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CS2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0.807</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232373741"/>
                  </a:ext>
                </a:extLst>
              </a:tr>
              <a:tr h="340226">
                <a:tc>
                  <a:txBody>
                    <a:bodyPr/>
                    <a:lstStyle/>
                    <a:p>
                      <a:pPr marL="457200" algn="l">
                        <a:buNone/>
                      </a:pPr>
                      <a:r>
                        <a:rPr lang="id-ID" sz="1600" dirty="0">
                          <a:effectLst/>
                          <a:latin typeface="Times New Roman" panose="02020603050405020304" pitchFamily="18" charset="0"/>
                          <a:cs typeface="Times New Roman" panose="02020603050405020304" pitchFamily="18" charset="0"/>
                        </a:rPr>
                        <a:t>CS3</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marL="457200" algn="ctr">
                        <a:buNone/>
                      </a:pPr>
                      <a:r>
                        <a:rPr lang="id-ID" sz="1600">
                          <a:effectLst/>
                          <a:latin typeface="Times New Roman" panose="02020603050405020304" pitchFamily="18" charset="0"/>
                          <a:cs typeface="Times New Roman" panose="02020603050405020304" pitchFamily="18" charset="0"/>
                        </a:rPr>
                        <a:t> </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marL="457200" algn="ctr">
                        <a:buNone/>
                      </a:pPr>
                      <a:r>
                        <a:rPr lang="id-ID" sz="1600" dirty="0">
                          <a:effectLst/>
                          <a:latin typeface="Times New Roman" panose="02020603050405020304" pitchFamily="18" charset="0"/>
                          <a:cs typeface="Times New Roman" panose="02020603050405020304" pitchFamily="18" charset="0"/>
                        </a:rPr>
                        <a:t>0.862</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759" marR="47759" marT="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tcPr>
                </a:tc>
                <a:extLst>
                  <a:ext uri="{0D108BD9-81ED-4DB2-BD59-A6C34878D82A}">
                    <a16:rowId xmlns:a16="http://schemas.microsoft.com/office/drawing/2014/main" val="987823996"/>
                  </a:ext>
                </a:extLst>
              </a:tr>
            </a:tbl>
          </a:graphicData>
        </a:graphic>
      </p:graphicFrame>
      <p:sp>
        <p:nvSpPr>
          <p:cNvPr id="3" name="TextBox 2">
            <a:extLst>
              <a:ext uri="{FF2B5EF4-FFF2-40B4-BE49-F238E27FC236}">
                <a16:creationId xmlns:a16="http://schemas.microsoft.com/office/drawing/2014/main" id="{9BE812FB-73BE-8726-8924-8EA3EF39B168}"/>
              </a:ext>
            </a:extLst>
          </p:cNvPr>
          <p:cNvSpPr txBox="1"/>
          <p:nvPr/>
        </p:nvSpPr>
        <p:spPr>
          <a:xfrm>
            <a:off x="166758" y="1282890"/>
            <a:ext cx="11433839" cy="646331"/>
          </a:xfrm>
          <a:prstGeom prst="rect">
            <a:avLst/>
          </a:prstGeom>
          <a:noFill/>
        </p:spPr>
        <p:txBody>
          <a:bodyPr wrap="square" rtlCol="0">
            <a:spAutoFit/>
          </a:bodyPr>
          <a:lstStyle/>
          <a:p>
            <a:r>
              <a:rPr lang="id-ID" sz="1800" dirty="0">
                <a:latin typeface="Times New Roman" panose="02020603050405020304" pitchFamily="18" charset="0"/>
                <a:cs typeface="Times New Roman" panose="02020603050405020304" pitchFamily="18" charset="0"/>
              </a:rPr>
              <a:t>Dalam konteks Validitas Konvergen, nilai </a:t>
            </a:r>
            <a:r>
              <a:rPr lang="id-ID" sz="1800" i="1" dirty="0">
                <a:latin typeface="Times New Roman" panose="02020603050405020304" pitchFamily="18" charset="0"/>
                <a:cs typeface="Times New Roman" panose="02020603050405020304" pitchFamily="18" charset="0"/>
              </a:rPr>
              <a:t>Outer Loading</a:t>
            </a:r>
            <a:r>
              <a:rPr lang="id-ID" sz="1800" dirty="0">
                <a:latin typeface="Times New Roman" panose="02020603050405020304" pitchFamily="18" charset="0"/>
                <a:cs typeface="Times New Roman" panose="02020603050405020304" pitchFamily="18" charset="0"/>
              </a:rPr>
              <a:t> melebihi 0.7 menunjukkan validitas yang memadai dan dapat disebut valid karena sudah memenuhi syarat korelasi.</a:t>
            </a:r>
            <a:endParaRPr lang="en-ID" sz="18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2279</TotalTime>
  <Words>1877</Words>
  <Application>Microsoft Office PowerPoint</Application>
  <PresentationFormat>Widescreen</PresentationFormat>
  <Paragraphs>411</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Cambria Math</vt:lpstr>
      <vt:lpstr>Times New Roman</vt:lpstr>
      <vt:lpstr>Wingdings</vt:lpstr>
      <vt:lpstr>Exo</vt:lpstr>
      <vt:lpstr>Century Gothic</vt:lpstr>
      <vt:lpstr>Calibri</vt:lpstr>
      <vt:lpstr>Office Theme</vt:lpstr>
      <vt:lpstr>Dampak Brand Trust, Brand Image, Dan Emotional Branding Terhadap Customer Satisfaction : Studi Pada Industri Furnitur Ikea</vt:lpstr>
      <vt:lpstr>Pendahuluan</vt:lpstr>
      <vt:lpstr>Pertanyaan Penelitian (Rumusan Masalah)</vt:lpstr>
      <vt:lpstr>Literatur Review</vt:lpstr>
      <vt:lpstr>Literatur Review</vt:lpstr>
      <vt:lpstr>Kerangka Konseptual</vt:lpstr>
      <vt:lpstr>Metode</vt:lpstr>
      <vt:lpstr>Hasil (Karakteristik Responden)</vt:lpstr>
      <vt:lpstr>Hasil (Outer Loading)</vt:lpstr>
      <vt:lpstr>Hasil (Cross Loading)</vt:lpstr>
      <vt:lpstr>Hasil (AVE dan Fornell-Larcker Criterion)</vt:lpstr>
      <vt:lpstr>Hasil (Cronbach’s Alpha dan dan Composite Reability)</vt:lpstr>
      <vt:lpstr>Hasil (F- Square)</vt:lpstr>
      <vt:lpstr>Hasil (R- Square)</vt:lpstr>
      <vt:lpstr>Hasil (Path Coefficients)</vt:lpstr>
      <vt:lpstr>Hasil (Bootstrapping Test Result)</vt:lpstr>
      <vt:lpstr>Pembahasan</vt:lpstr>
      <vt:lpstr>Temuan Penting Penelitian</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Umsida</dc:creator>
  <cp:lastModifiedBy>yesika larasati</cp:lastModifiedBy>
  <cp:revision>167</cp:revision>
  <dcterms:created xsi:type="dcterms:W3CDTF">2020-02-15T07:43:00Z</dcterms:created>
  <dcterms:modified xsi:type="dcterms:W3CDTF">2026-01-26T16:32:18Z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